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33"/>
  </p:notesMasterIdLst>
  <p:handoutMasterIdLst>
    <p:handoutMasterId r:id="rId134"/>
  </p:handoutMasterIdLst>
  <p:sldIdLst>
    <p:sldId id="256" r:id="rId2"/>
    <p:sldId id="2147474990" r:id="rId3"/>
    <p:sldId id="2147474991" r:id="rId4"/>
    <p:sldId id="2147475064" r:id="rId5"/>
    <p:sldId id="576" r:id="rId6"/>
    <p:sldId id="577" r:id="rId7"/>
    <p:sldId id="2039378272" r:id="rId8"/>
    <p:sldId id="2147475018" r:id="rId9"/>
    <p:sldId id="2147475025" r:id="rId10"/>
    <p:sldId id="2039378390" r:id="rId11"/>
    <p:sldId id="574" r:id="rId12"/>
    <p:sldId id="2147475019" r:id="rId13"/>
    <p:sldId id="2147475027" r:id="rId14"/>
    <p:sldId id="2147474992" r:id="rId15"/>
    <p:sldId id="2147475028" r:id="rId16"/>
    <p:sldId id="447" r:id="rId17"/>
    <p:sldId id="2147475029" r:id="rId18"/>
    <p:sldId id="344" r:id="rId19"/>
    <p:sldId id="2147474994" r:id="rId20"/>
    <p:sldId id="2147474993" r:id="rId21"/>
    <p:sldId id="2147474995" r:id="rId22"/>
    <p:sldId id="2147475033" r:id="rId23"/>
    <p:sldId id="2147475030" r:id="rId24"/>
    <p:sldId id="2147475031" r:id="rId25"/>
    <p:sldId id="2147475032" r:id="rId26"/>
    <p:sldId id="2147475020" r:id="rId27"/>
    <p:sldId id="2147475034" r:id="rId28"/>
    <p:sldId id="2147475035" r:id="rId29"/>
    <p:sldId id="2147475036" r:id="rId30"/>
    <p:sldId id="2147475038" r:id="rId31"/>
    <p:sldId id="2147475039" r:id="rId32"/>
    <p:sldId id="2147475040" r:id="rId33"/>
    <p:sldId id="2147475041" r:id="rId34"/>
    <p:sldId id="2147475042" r:id="rId35"/>
    <p:sldId id="2147475047" r:id="rId36"/>
    <p:sldId id="2147475048" r:id="rId37"/>
    <p:sldId id="2147475046" r:id="rId38"/>
    <p:sldId id="2147475045" r:id="rId39"/>
    <p:sldId id="2147475044" r:id="rId40"/>
    <p:sldId id="2147475043" r:id="rId41"/>
    <p:sldId id="2147475049" r:id="rId42"/>
    <p:sldId id="2147475050" r:id="rId43"/>
    <p:sldId id="2147475051" r:id="rId44"/>
    <p:sldId id="2147475052" r:id="rId45"/>
    <p:sldId id="2147475053" r:id="rId46"/>
    <p:sldId id="2147475054" r:id="rId47"/>
    <p:sldId id="2147475055" r:id="rId48"/>
    <p:sldId id="2147475056" r:id="rId49"/>
    <p:sldId id="2147475057" r:id="rId50"/>
    <p:sldId id="2039378282" r:id="rId51"/>
    <p:sldId id="2039378283" r:id="rId52"/>
    <p:sldId id="2039378284" r:id="rId53"/>
    <p:sldId id="2039378285" r:id="rId54"/>
    <p:sldId id="2147474996" r:id="rId55"/>
    <p:sldId id="2147475058" r:id="rId56"/>
    <p:sldId id="2147475059" r:id="rId57"/>
    <p:sldId id="2039378343" r:id="rId58"/>
    <p:sldId id="2147475060" r:id="rId59"/>
    <p:sldId id="2147475061" r:id="rId60"/>
    <p:sldId id="2147475062" r:id="rId61"/>
    <p:sldId id="2147475063" r:id="rId62"/>
    <p:sldId id="2147475022" r:id="rId63"/>
    <p:sldId id="2039378297" r:id="rId64"/>
    <p:sldId id="357" r:id="rId65"/>
    <p:sldId id="2039378294" r:id="rId66"/>
    <p:sldId id="2039378295" r:id="rId67"/>
    <p:sldId id="2039378296" r:id="rId68"/>
    <p:sldId id="2147474997" r:id="rId69"/>
    <p:sldId id="2147474998" r:id="rId70"/>
    <p:sldId id="1006" r:id="rId71"/>
    <p:sldId id="2039378377" r:id="rId72"/>
    <p:sldId id="2147474999" r:id="rId73"/>
    <p:sldId id="1008" r:id="rId74"/>
    <p:sldId id="1009" r:id="rId75"/>
    <p:sldId id="2039378300" r:id="rId76"/>
    <p:sldId id="2147475000" r:id="rId77"/>
    <p:sldId id="1010" r:id="rId78"/>
    <p:sldId id="1012" r:id="rId79"/>
    <p:sldId id="1014" r:id="rId80"/>
    <p:sldId id="2147475001" r:id="rId81"/>
    <p:sldId id="2039378303" r:id="rId82"/>
    <p:sldId id="2039378304" r:id="rId83"/>
    <p:sldId id="266" r:id="rId84"/>
    <p:sldId id="278" r:id="rId85"/>
    <p:sldId id="277" r:id="rId86"/>
    <p:sldId id="279" r:id="rId87"/>
    <p:sldId id="280" r:id="rId88"/>
    <p:sldId id="2147475014" r:id="rId89"/>
    <p:sldId id="2147475015" r:id="rId90"/>
    <p:sldId id="2147475016" r:id="rId91"/>
    <p:sldId id="2147475017" r:id="rId92"/>
    <p:sldId id="2147475002" r:id="rId93"/>
    <p:sldId id="2039378315" r:id="rId94"/>
    <p:sldId id="2147475013" r:id="rId95"/>
    <p:sldId id="1000" r:id="rId96"/>
    <p:sldId id="2147475084" r:id="rId97"/>
    <p:sldId id="2147475012" r:id="rId98"/>
    <p:sldId id="2147475011" r:id="rId99"/>
    <p:sldId id="2147475081" r:id="rId100"/>
    <p:sldId id="2039378333" r:id="rId101"/>
    <p:sldId id="2039378330" r:id="rId102"/>
    <p:sldId id="2147475010" r:id="rId103"/>
    <p:sldId id="2147475008" r:id="rId104"/>
    <p:sldId id="2147475087" r:id="rId105"/>
    <p:sldId id="2039378329" r:id="rId106"/>
    <p:sldId id="2039378334" r:id="rId107"/>
    <p:sldId id="2039378376" r:id="rId108"/>
    <p:sldId id="2039378378" r:id="rId109"/>
    <p:sldId id="2147475006" r:id="rId110"/>
    <p:sldId id="284" r:id="rId111"/>
    <p:sldId id="2147475082" r:id="rId112"/>
    <p:sldId id="2147475083" r:id="rId113"/>
    <p:sldId id="2147475066" r:id="rId114"/>
    <p:sldId id="2147475067" r:id="rId115"/>
    <p:sldId id="2147475068" r:id="rId116"/>
    <p:sldId id="2147475086" r:id="rId117"/>
    <p:sldId id="2147475070" r:id="rId118"/>
    <p:sldId id="2147475085" r:id="rId119"/>
    <p:sldId id="2147475072" r:id="rId120"/>
    <p:sldId id="2147475073" r:id="rId121"/>
    <p:sldId id="2147475074" r:id="rId122"/>
    <p:sldId id="2147475075" r:id="rId123"/>
    <p:sldId id="2147475076" r:id="rId124"/>
    <p:sldId id="2147475077" r:id="rId125"/>
    <p:sldId id="2147475078" r:id="rId126"/>
    <p:sldId id="2147475079" r:id="rId127"/>
    <p:sldId id="2147475080" r:id="rId128"/>
    <p:sldId id="2147475024" r:id="rId129"/>
    <p:sldId id="2039378387" r:id="rId130"/>
    <p:sldId id="2039378386" r:id="rId131"/>
    <p:sldId id="2039378388" r:id="rId132"/>
  </p:sldIdLst>
  <p:sldSz cx="12192000" cy="6858000"/>
  <p:notesSz cx="6858000" cy="9144000"/>
  <p:custDataLst>
    <p:tags r:id="rId1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56" userDrawn="1">
          <p15:clr>
            <a:srgbClr val="A4A3A4"/>
          </p15:clr>
        </p15:guide>
        <p15:guide id="3" orient="horz" pos="648" userDrawn="1">
          <p15:clr>
            <a:srgbClr val="A4A3A4"/>
          </p15:clr>
        </p15:guide>
        <p15:guide id="4" orient="horz" pos="709" userDrawn="1">
          <p15:clr>
            <a:srgbClr val="A4A3A4"/>
          </p15:clr>
        </p15:guide>
        <p15:guide id="5" orient="horz" pos="3929" userDrawn="1">
          <p15:clr>
            <a:srgbClr val="A4A3A4"/>
          </p15:clr>
        </p15:guide>
        <p15:guide id="6" orient="horz" pos="3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97" autoAdjust="0"/>
    <p:restoredTop sz="86451" autoAdjust="0"/>
  </p:normalViewPr>
  <p:slideViewPr>
    <p:cSldViewPr snapToGrid="0" showGuides="1">
      <p:cViewPr varScale="1">
        <p:scale>
          <a:sx n="105" d="100"/>
          <a:sy n="105" d="100"/>
        </p:scale>
        <p:origin x="1786" y="67"/>
      </p:cViewPr>
      <p:guideLst>
        <p:guide pos="7256"/>
        <p:guide orient="horz" pos="648"/>
        <p:guide orient="horz" pos="709"/>
        <p:guide orient="horz" pos="3929"/>
        <p:guide orient="horz" pos="3861"/>
      </p:guideLst>
    </p:cSldViewPr>
  </p:slideViewPr>
  <p:outlineViewPr>
    <p:cViewPr>
      <p:scale>
        <a:sx n="33" d="100"/>
        <a:sy n="33" d="100"/>
      </p:scale>
      <p:origin x="0" y="-47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2" d="100"/>
          <a:sy n="92" d="100"/>
        </p:scale>
        <p:origin x="6154" y="8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gs" Target="tags/tag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4916D56-B34C-48E0-94A5-A318A876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8C0EEBC-8D23-4B3A-BD5E-A81F9343DB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3785B-EA9D-4ECC-8D78-9CB3DD263E07}" type="datetimeFigureOut">
              <a:rPr lang="zh-CN" altLang="en-US" smtClean="0"/>
              <a:t>2023/8/30</a:t>
            </a:fld>
            <a:endParaRPr lang="zh-CN" altLang="en-US"/>
          </a:p>
        </p:txBody>
      </p:sp>
      <p:sp>
        <p:nvSpPr>
          <p:cNvPr id="4" name="页脚占位符 3">
            <a:extLst>
              <a:ext uri="{FF2B5EF4-FFF2-40B4-BE49-F238E27FC236}">
                <a16:creationId xmlns:a16="http://schemas.microsoft.com/office/drawing/2014/main" id="{86C98705-62AA-417E-A5F2-3387DFCC50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311FB48-8697-4A0F-80B5-D341836804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F758AB-0C22-4EBA-8BD0-2B470D05F7E5}" type="slidenum">
              <a:rPr lang="zh-CN" altLang="en-US" smtClean="0"/>
              <a:t>‹#›</a:t>
            </a:fld>
            <a:endParaRPr lang="zh-CN" altLang="en-US"/>
          </a:p>
        </p:txBody>
      </p:sp>
    </p:spTree>
    <p:extLst>
      <p:ext uri="{BB962C8B-B14F-4D97-AF65-F5344CB8AC3E}">
        <p14:creationId xmlns:p14="http://schemas.microsoft.com/office/powerpoint/2010/main" val="3671383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8345-5BC1-4279-8A0C-53C64F9A5A91}"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B845C-6718-4222-B43C-226B0389EACA}" type="slidenum">
              <a:rPr lang="en-US" smtClean="0"/>
              <a:t>‹#›</a:t>
            </a:fld>
            <a:endParaRPr lang="en-US"/>
          </a:p>
        </p:txBody>
      </p:sp>
    </p:spTree>
    <p:extLst>
      <p:ext uri="{BB962C8B-B14F-4D97-AF65-F5344CB8AC3E}">
        <p14:creationId xmlns:p14="http://schemas.microsoft.com/office/powerpoint/2010/main" val="137422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a:t>
            </a:fld>
            <a:endParaRPr lang="en-US"/>
          </a:p>
        </p:txBody>
      </p:sp>
    </p:spTree>
    <p:extLst>
      <p:ext uri="{BB962C8B-B14F-4D97-AF65-F5344CB8AC3E}">
        <p14:creationId xmlns:p14="http://schemas.microsoft.com/office/powerpoint/2010/main" val="1167636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58736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73</a:t>
            </a:fld>
            <a:endParaRPr kumimoji="1" lang="zh-CN" altLang="en-US"/>
          </a:p>
        </p:txBody>
      </p:sp>
    </p:spTree>
    <p:extLst>
      <p:ext uri="{BB962C8B-B14F-4D97-AF65-F5344CB8AC3E}">
        <p14:creationId xmlns:p14="http://schemas.microsoft.com/office/powerpoint/2010/main" val="95158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75</a:t>
            </a:fld>
            <a:endParaRPr lang="en-US"/>
          </a:p>
        </p:txBody>
      </p:sp>
    </p:spTree>
    <p:extLst>
      <p:ext uri="{BB962C8B-B14F-4D97-AF65-F5344CB8AC3E}">
        <p14:creationId xmlns:p14="http://schemas.microsoft.com/office/powerpoint/2010/main" val="1972958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81</a:t>
            </a:fld>
            <a:endParaRPr lang="en-US"/>
          </a:p>
        </p:txBody>
      </p:sp>
    </p:spTree>
    <p:extLst>
      <p:ext uri="{BB962C8B-B14F-4D97-AF65-F5344CB8AC3E}">
        <p14:creationId xmlns:p14="http://schemas.microsoft.com/office/powerpoint/2010/main" val="1095740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82</a:t>
            </a:fld>
            <a:endParaRPr lang="en-US"/>
          </a:p>
        </p:txBody>
      </p:sp>
    </p:spTree>
    <p:extLst>
      <p:ext uri="{BB962C8B-B14F-4D97-AF65-F5344CB8AC3E}">
        <p14:creationId xmlns:p14="http://schemas.microsoft.com/office/powerpoint/2010/main" val="2250820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3543082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lnSpc>
                <a:spcPct val="120000"/>
              </a:lnSpc>
            </a:pPr>
            <a:endParaRPr lang="zh-CN" altLang="en-US" dirty="0"/>
          </a:p>
        </p:txBody>
      </p:sp>
    </p:spTree>
    <p:extLst>
      <p:ext uri="{BB962C8B-B14F-4D97-AF65-F5344CB8AC3E}">
        <p14:creationId xmlns:p14="http://schemas.microsoft.com/office/powerpoint/2010/main" val="152646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39993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87052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488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University of California, Los Angeles, (U.C.L.A.)</a:t>
            </a:r>
          </a:p>
          <a:p>
            <a:r>
              <a:rPr lang="en-US" altLang="zh-CN" dirty="0"/>
              <a:t>the Stanford Research Institute (S.R.I.) </a:t>
            </a:r>
          </a:p>
          <a:p>
            <a:r>
              <a:rPr lang="en-US" altLang="zh-CN" dirty="0"/>
              <a:t>U.C. Santa Barbara (UCSB)</a:t>
            </a:r>
          </a:p>
          <a:p>
            <a:r>
              <a:rPr lang="en-US" altLang="zh-CN" dirty="0"/>
              <a:t>the University of Utah</a:t>
            </a:r>
          </a:p>
          <a:p>
            <a:endParaRPr lang="en-US" altLang="zh-CN" dirty="0"/>
          </a:p>
          <a:p>
            <a:r>
              <a:rPr lang="en-US" altLang="zh-CN" dirty="0"/>
              <a:t>SDS Sigma 7 computer at UCLA</a:t>
            </a:r>
          </a:p>
          <a:p>
            <a:r>
              <a:rPr lang="en-US" altLang="zh-CN" dirty="0"/>
              <a:t>DEC PDP-10 in Utah</a:t>
            </a:r>
          </a:p>
          <a:p>
            <a:r>
              <a:rPr lang="en-US" altLang="zh-CN" dirty="0"/>
              <a:t>IBM System/360 in Santa Barbara</a:t>
            </a:r>
          </a:p>
          <a:p>
            <a:r>
              <a:rPr lang="en-US" altLang="zh-CN" dirty="0"/>
              <a:t>SDS 940 at SRI</a:t>
            </a:r>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14</a:t>
            </a:fld>
            <a:endParaRPr lang="en-US"/>
          </a:p>
        </p:txBody>
      </p:sp>
    </p:spTree>
    <p:extLst>
      <p:ext uri="{BB962C8B-B14F-4D97-AF65-F5344CB8AC3E}">
        <p14:creationId xmlns:p14="http://schemas.microsoft.com/office/powerpoint/2010/main" val="921424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93</a:t>
            </a:fld>
            <a:endParaRPr lang="en-US"/>
          </a:p>
        </p:txBody>
      </p:sp>
    </p:spTree>
    <p:extLst>
      <p:ext uri="{BB962C8B-B14F-4D97-AF65-F5344CB8AC3E}">
        <p14:creationId xmlns:p14="http://schemas.microsoft.com/office/powerpoint/2010/main" val="3245487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62006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100</a:t>
            </a:fld>
            <a:endParaRPr lang="en-US"/>
          </a:p>
        </p:txBody>
      </p:sp>
    </p:spTree>
    <p:extLst>
      <p:ext uri="{BB962C8B-B14F-4D97-AF65-F5344CB8AC3E}">
        <p14:creationId xmlns:p14="http://schemas.microsoft.com/office/powerpoint/2010/main" val="3532240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101</a:t>
            </a:fld>
            <a:endParaRPr lang="en-US"/>
          </a:p>
        </p:txBody>
      </p:sp>
    </p:spTree>
    <p:extLst>
      <p:ext uri="{BB962C8B-B14F-4D97-AF65-F5344CB8AC3E}">
        <p14:creationId xmlns:p14="http://schemas.microsoft.com/office/powerpoint/2010/main" val="357600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105</a:t>
            </a:fld>
            <a:endParaRPr lang="en-US"/>
          </a:p>
        </p:txBody>
      </p:sp>
    </p:spTree>
    <p:extLst>
      <p:ext uri="{BB962C8B-B14F-4D97-AF65-F5344CB8AC3E}">
        <p14:creationId xmlns:p14="http://schemas.microsoft.com/office/powerpoint/2010/main" val="4215914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7326F3-4732-B74B-9C70-D0992466E499}" type="slidenum">
              <a:rPr lang="en-US" smtClean="0"/>
              <a:t>106</a:t>
            </a:fld>
            <a:endParaRPr lang="en-US"/>
          </a:p>
        </p:txBody>
      </p:sp>
    </p:spTree>
    <p:extLst>
      <p:ext uri="{BB962C8B-B14F-4D97-AF65-F5344CB8AC3E}">
        <p14:creationId xmlns:p14="http://schemas.microsoft.com/office/powerpoint/2010/main" val="3857253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61069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71047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62474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117</a:t>
            </a:fld>
            <a:endParaRPr lang="en-US"/>
          </a:p>
        </p:txBody>
      </p:sp>
    </p:spTree>
    <p:extLst>
      <p:ext uri="{BB962C8B-B14F-4D97-AF65-F5344CB8AC3E}">
        <p14:creationId xmlns:p14="http://schemas.microsoft.com/office/powerpoint/2010/main" val="298537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04287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119</a:t>
            </a:fld>
            <a:endParaRPr lang="en-US"/>
          </a:p>
        </p:txBody>
      </p:sp>
    </p:spTree>
    <p:extLst>
      <p:ext uri="{BB962C8B-B14F-4D97-AF65-F5344CB8AC3E}">
        <p14:creationId xmlns:p14="http://schemas.microsoft.com/office/powerpoint/2010/main" val="4293629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120</a:t>
            </a:fld>
            <a:endParaRPr lang="en-US"/>
          </a:p>
        </p:txBody>
      </p:sp>
    </p:spTree>
    <p:extLst>
      <p:ext uri="{BB962C8B-B14F-4D97-AF65-F5344CB8AC3E}">
        <p14:creationId xmlns:p14="http://schemas.microsoft.com/office/powerpoint/2010/main" val="1696736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7326F3-4732-B74B-9C70-D0992466E499}" type="slidenum">
              <a:rPr lang="en-US" smtClean="0"/>
              <a:t>121</a:t>
            </a:fld>
            <a:endParaRPr lang="en-US"/>
          </a:p>
        </p:txBody>
      </p:sp>
    </p:spTree>
    <p:extLst>
      <p:ext uri="{BB962C8B-B14F-4D97-AF65-F5344CB8AC3E}">
        <p14:creationId xmlns:p14="http://schemas.microsoft.com/office/powerpoint/2010/main" val="3296870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57</a:t>
            </a:fld>
            <a:endParaRPr lang="en-US" altLang="zh-CN"/>
          </a:p>
        </p:txBody>
      </p:sp>
    </p:spTree>
    <p:extLst>
      <p:ext uri="{BB962C8B-B14F-4D97-AF65-F5344CB8AC3E}">
        <p14:creationId xmlns:p14="http://schemas.microsoft.com/office/powerpoint/2010/main" val="10744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63</a:t>
            </a:fld>
            <a:endParaRPr lang="en-US"/>
          </a:p>
        </p:txBody>
      </p:sp>
    </p:spTree>
    <p:extLst>
      <p:ext uri="{BB962C8B-B14F-4D97-AF65-F5344CB8AC3E}">
        <p14:creationId xmlns:p14="http://schemas.microsoft.com/office/powerpoint/2010/main" val="2082677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64</a:t>
            </a:fld>
            <a:endParaRPr lang="en-US"/>
          </a:p>
        </p:txBody>
      </p:sp>
    </p:spTree>
    <p:extLst>
      <p:ext uri="{BB962C8B-B14F-4D97-AF65-F5344CB8AC3E}">
        <p14:creationId xmlns:p14="http://schemas.microsoft.com/office/powerpoint/2010/main" val="92162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65</a:t>
            </a:fld>
            <a:endParaRPr lang="en-US"/>
          </a:p>
        </p:txBody>
      </p:sp>
    </p:spTree>
    <p:extLst>
      <p:ext uri="{BB962C8B-B14F-4D97-AF65-F5344CB8AC3E}">
        <p14:creationId xmlns:p14="http://schemas.microsoft.com/office/powerpoint/2010/main" val="1190185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66</a:t>
            </a:fld>
            <a:endParaRPr lang="en-US"/>
          </a:p>
        </p:txBody>
      </p:sp>
    </p:spTree>
    <p:extLst>
      <p:ext uri="{BB962C8B-B14F-4D97-AF65-F5344CB8AC3E}">
        <p14:creationId xmlns:p14="http://schemas.microsoft.com/office/powerpoint/2010/main" val="270817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67</a:t>
            </a:fld>
            <a:endParaRPr lang="en-US"/>
          </a:p>
        </p:txBody>
      </p:sp>
    </p:spTree>
    <p:extLst>
      <p:ext uri="{BB962C8B-B14F-4D97-AF65-F5344CB8AC3E}">
        <p14:creationId xmlns:p14="http://schemas.microsoft.com/office/powerpoint/2010/main" val="1689311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5178285" y="2243897"/>
            <a:ext cx="6340615" cy="2370206"/>
          </a:xfrm>
        </p:spPr>
        <p:txBody>
          <a:bodyPr anchor="b">
            <a:normAutofit/>
          </a:bodyPr>
          <a:lstStyle>
            <a:lvl1pPr algn="l">
              <a:defRPr sz="5400">
                <a:solidFill>
                  <a:schemeClr val="accent2"/>
                </a:solidFill>
              </a:defRPr>
            </a:lvl1pPr>
          </a:lstStyle>
          <a:p>
            <a:r>
              <a:rPr lang="en-US" altLang="zh-CN"/>
              <a:t>Click to add title</a:t>
            </a:r>
            <a:endParaRPr lang="en-US" dirty="0"/>
          </a:p>
        </p:txBody>
      </p:sp>
      <p:sp>
        <p:nvSpPr>
          <p:cNvPr id="3" name="Subtitle 2"/>
          <p:cNvSpPr>
            <a:spLocks noGrp="1"/>
          </p:cNvSpPr>
          <p:nvPr>
            <p:ph type="subTitle" idx="1" hasCustomPrompt="1"/>
          </p:nvPr>
        </p:nvSpPr>
        <p:spPr>
          <a:xfrm>
            <a:off x="5178285" y="4614103"/>
            <a:ext cx="5914513" cy="508703"/>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4" name="Text Placeholder 3"/>
          <p:cNvSpPr>
            <a:spLocks noGrp="1"/>
          </p:cNvSpPr>
          <p:nvPr>
            <p:ph type="body" sz="quarter" idx="13" hasCustomPrompt="1"/>
          </p:nvPr>
        </p:nvSpPr>
        <p:spPr>
          <a:xfrm>
            <a:off x="660400"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Presenter name</a:t>
            </a:r>
            <a:endParaRPr lang="en-US" dirty="0"/>
          </a:p>
        </p:txBody>
      </p:sp>
      <p:sp>
        <p:nvSpPr>
          <p:cNvPr id="6" name="Text Placeholder 4294967294"/>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website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小结">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6750" y="0"/>
            <a:ext cx="10858500" cy="1028700"/>
          </a:xfrm>
        </p:spPr>
        <p:txBody>
          <a:bodyPr>
            <a:normAutofit/>
          </a:bodyPr>
          <a:lstStyle>
            <a:lvl1pPr>
              <a:defRPr sz="3200">
                <a:latin typeface="+mj-ea"/>
                <a:ea typeface="+mj-ea"/>
              </a:defRPr>
            </a:lvl1pPr>
          </a:lstStyle>
          <a:p>
            <a:r>
              <a:rPr lang="en-US" altLang="zh-CN" dirty="0"/>
              <a:t>Click to add title</a:t>
            </a:r>
            <a:endParaRPr lang="en-US" dirty="0"/>
          </a:p>
        </p:txBody>
      </p:sp>
      <p:sp>
        <p:nvSpPr>
          <p:cNvPr id="3" name="Content Placeholder 2"/>
          <p:cNvSpPr>
            <a:spLocks noGrp="1"/>
          </p:cNvSpPr>
          <p:nvPr>
            <p:ph idx="1" hasCustomPrompt="1"/>
          </p:nvPr>
        </p:nvSpPr>
        <p:spPr>
          <a:xfrm>
            <a:off x="660400" y="1130300"/>
            <a:ext cx="10858500" cy="5003800"/>
          </a:xfrm>
        </p:spPr>
        <p:txBody>
          <a:bodyPr>
            <a:normAutofit/>
          </a:bodyPr>
          <a:lstStyle>
            <a:lvl1pPr marL="228600" indent="-228600">
              <a:buFont typeface="Wingdings" panose="05000000000000000000" pitchFamily="2" charset="2"/>
              <a:buChar char="Ø"/>
              <a:defRPr sz="2000" b="0" i="0">
                <a:solidFill>
                  <a:schemeClr val="accent1"/>
                </a:solidFill>
                <a:latin typeface="+mn-ea"/>
                <a:ea typeface="+mn-ea"/>
              </a:defRPr>
            </a:lvl1pPr>
            <a:lvl2pPr marL="685800" indent="-228600">
              <a:buFont typeface="Wingdings" panose="05000000000000000000" pitchFamily="2" charset="2"/>
              <a:buChar char="ü"/>
              <a:defRPr>
                <a:solidFill>
                  <a:schemeClr val="accent1"/>
                </a:solidFill>
              </a:defRPr>
            </a:lvl2pPr>
          </a:lstStyle>
          <a:p>
            <a:pPr lvl="0"/>
            <a:r>
              <a:rPr lang="en-US" altLang="zh-CN" dirty="0"/>
              <a:t>Click to add text</a:t>
            </a:r>
          </a:p>
          <a:p>
            <a:pPr lvl="1"/>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FC9E8ABF-C944-41B5-82A8-98ED717316A6}"/>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3091580E-FCB0-4B97-9F6E-4FFF59271751}"/>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pPr/>
              <a:t>‹#›</a:t>
            </a:fld>
            <a:endParaRPr lang="en-US"/>
          </a:p>
        </p:txBody>
      </p:sp>
      <p:sp>
        <p:nvSpPr>
          <p:cNvPr id="6" name="Title 1">
            <a:extLst>
              <a:ext uri="{FF2B5EF4-FFF2-40B4-BE49-F238E27FC236}">
                <a16:creationId xmlns:a16="http://schemas.microsoft.com/office/drawing/2014/main" id="{2783368E-E0C8-41DD-9EEF-77807ADF3C4E}"/>
              </a:ext>
            </a:extLst>
          </p:cNvPr>
          <p:cNvSpPr txBox="1">
            <a:spLocks/>
          </p:cNvSpPr>
          <p:nvPr userDrawn="1"/>
        </p:nvSpPr>
        <p:spPr>
          <a:xfrm>
            <a:off x="660400" y="1500187"/>
            <a:ext cx="2836562" cy="915667"/>
          </a:xfrm>
          <a:prstGeom prst="rect">
            <a:avLst/>
          </a:prstGeom>
        </p:spPr>
        <p:txBody>
          <a:bodyPr vert="horz" lIns="91440" tIns="45720" rIns="91440" bIns="45720" rtlCol="0" anchor="t">
            <a:normAutofit/>
          </a:bodyPr>
          <a:lstStyle>
            <a:lvl1pPr algn="r" defTabSz="914400" rtl="0" eaLnBrk="1" latinLnBrk="0" hangingPunct="1">
              <a:lnSpc>
                <a:spcPct val="100000"/>
              </a:lnSpc>
              <a:spcBef>
                <a:spcPct val="0"/>
              </a:spcBef>
              <a:buNone/>
              <a:defRPr sz="2800" b="1" kern="1200">
                <a:solidFill>
                  <a:schemeClr val="accent1"/>
                </a:solidFill>
                <a:latin typeface="+mj-ea"/>
                <a:ea typeface="+mj-ea"/>
                <a:cs typeface="+mj-cs"/>
              </a:defRPr>
            </a:lvl1pPr>
          </a:lstStyle>
          <a:p>
            <a:r>
              <a:rPr lang="zh-CN" altLang="en-US" dirty="0"/>
              <a:t>概要</a:t>
            </a:r>
            <a:endParaRPr lang="en-US" dirty="0"/>
          </a:p>
        </p:txBody>
      </p:sp>
      <p:sp>
        <p:nvSpPr>
          <p:cNvPr id="7" name="Content Placeholder 2">
            <a:extLst>
              <a:ext uri="{FF2B5EF4-FFF2-40B4-BE49-F238E27FC236}">
                <a16:creationId xmlns:a16="http://schemas.microsoft.com/office/drawing/2014/main" id="{363B8494-DA97-4770-95B7-67E373DE92F3}"/>
              </a:ext>
            </a:extLst>
          </p:cNvPr>
          <p:cNvSpPr>
            <a:spLocks noGrp="1"/>
          </p:cNvSpPr>
          <p:nvPr>
            <p:ph sz="quarter" idx="1" hasCustomPrompt="1"/>
          </p:nvPr>
        </p:nvSpPr>
        <p:spPr>
          <a:xfrm>
            <a:off x="3745078" y="1500188"/>
            <a:ext cx="7773821" cy="4633912"/>
          </a:xfrm>
        </p:spPr>
        <p:txBody>
          <a:bodyPr>
            <a:normAutofit/>
          </a:bodyPr>
          <a:lstStyle>
            <a:lvl1pPr marL="342900" indent="-342900">
              <a:lnSpc>
                <a:spcPct val="100000"/>
              </a:lnSpc>
              <a:buFont typeface="+mj-lt"/>
              <a:buAutoNum type="arabicPeriod"/>
              <a:defRPr sz="2400">
                <a:solidFill>
                  <a:schemeClr val="accent1"/>
                </a:solidFill>
                <a:latin typeface="+mj-ea"/>
                <a:ea typeface="+mj-ea"/>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dirty="0"/>
              <a:t>Click to add text</a:t>
            </a:r>
            <a:endParaRPr lang="en-US" dirty="0"/>
          </a:p>
        </p:txBody>
      </p:sp>
      <p:cxnSp>
        <p:nvCxnSpPr>
          <p:cNvPr id="8" name="Straight Connector 7">
            <a:extLst>
              <a:ext uri="{FF2B5EF4-FFF2-40B4-BE49-F238E27FC236}">
                <a16:creationId xmlns:a16="http://schemas.microsoft.com/office/drawing/2014/main" id="{5E51DC24-7E32-4270-90C5-B2B5EB02B2F0}"/>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a:extLst>
              <a:ext uri="{FF2B5EF4-FFF2-40B4-BE49-F238E27FC236}">
                <a16:creationId xmlns:a16="http://schemas.microsoft.com/office/drawing/2014/main" id="{9F5270A0-49D5-4B5C-9479-381C2623D714}"/>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63987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一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400" y="1125539"/>
            <a:ext cx="10858500"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Slide Number Placeholder 3">
            <a:extLst>
              <a:ext uri="{FF2B5EF4-FFF2-40B4-BE49-F238E27FC236}">
                <a16:creationId xmlns:a16="http://schemas.microsoft.com/office/drawing/2014/main" id="{2E3F63D0-5294-4DA2-8AF2-BAF1D8EDE433}"/>
              </a:ext>
            </a:extLst>
          </p:cNvPr>
          <p:cNvSpPr>
            <a:spLocks noGrp="1"/>
          </p:cNvSpPr>
          <p:nvPr>
            <p:ph type="sldNum" sz="quarter" idx="12"/>
          </p:nvPr>
        </p:nvSpPr>
        <p:spPr>
          <a:xfrm>
            <a:off x="10724707" y="6409690"/>
            <a:ext cx="806893" cy="274320"/>
          </a:xfrm>
        </p:spPr>
        <p:txBody>
          <a:bodyPr/>
          <a:lstStyle/>
          <a:p>
            <a:fld id="{C8BB1146-E542-4D4E-B8E9-6919A11DDD48}" type="slidenum">
              <a:rPr lang="en-US" smtClean="0"/>
              <a:t>‹#›</a:t>
            </a:fld>
            <a:endParaRPr lang="en-US"/>
          </a:p>
        </p:txBody>
      </p:sp>
      <p:sp>
        <p:nvSpPr>
          <p:cNvPr id="5" name="页脚占位符 3">
            <a:extLst>
              <a:ext uri="{FF2B5EF4-FFF2-40B4-BE49-F238E27FC236}">
                <a16:creationId xmlns:a16="http://schemas.microsoft.com/office/drawing/2014/main" id="{080195D8-6DBC-400C-94BC-00BEFA02B886}"/>
              </a:ext>
            </a:extLst>
          </p:cNvPr>
          <p:cNvSpPr>
            <a:spLocks noGrp="1"/>
          </p:cNvSpPr>
          <p:nvPr>
            <p:ph type="ftr" sz="quarter" idx="11"/>
          </p:nvPr>
        </p:nvSpPr>
        <p:spPr>
          <a:xfrm>
            <a:off x="660399" y="6409690"/>
            <a:ext cx="3750733" cy="274320"/>
          </a:xfrm>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399" y="1125539"/>
            <a:ext cx="5332187"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2">
            <a:extLst>
              <a:ext uri="{FF2B5EF4-FFF2-40B4-BE49-F238E27FC236}">
                <a16:creationId xmlns:a16="http://schemas.microsoft.com/office/drawing/2014/main" id="{80D41C7F-5664-4E07-A8F8-131843BDD419}"/>
              </a:ext>
            </a:extLst>
          </p:cNvPr>
          <p:cNvSpPr>
            <a:spLocks noGrp="1"/>
          </p:cNvSpPr>
          <p:nvPr>
            <p:ph idx="10"/>
          </p:nvPr>
        </p:nvSpPr>
        <p:spPr>
          <a:xfrm>
            <a:off x="6199414" y="1130982"/>
            <a:ext cx="5319486"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Slide Number Placeholder 3">
            <a:extLst>
              <a:ext uri="{FF2B5EF4-FFF2-40B4-BE49-F238E27FC236}">
                <a16:creationId xmlns:a16="http://schemas.microsoft.com/office/drawing/2014/main" id="{4C74A7E2-C36D-4D1F-9810-F818B4C05399}"/>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t>‹#›</a:t>
            </a:fld>
            <a:endParaRPr lang="en-US"/>
          </a:p>
        </p:txBody>
      </p:sp>
      <p:sp>
        <p:nvSpPr>
          <p:cNvPr id="6" name="页脚占位符 3">
            <a:extLst>
              <a:ext uri="{FF2B5EF4-FFF2-40B4-BE49-F238E27FC236}">
                <a16:creationId xmlns:a16="http://schemas.microsoft.com/office/drawing/2014/main" id="{D759EEDD-B78F-44C6-B826-0EDEDBBEDA94}"/>
              </a:ext>
            </a:extLst>
          </p:cNvPr>
          <p:cNvSpPr>
            <a:spLocks noGrp="1"/>
          </p:cNvSpPr>
          <p:nvPr>
            <p:ph type="ftr" sz="quarter" idx="11"/>
          </p:nvPr>
        </p:nvSpPr>
        <p:spPr>
          <a:xfrm>
            <a:off x="660399" y="6409690"/>
            <a:ext cx="3750733" cy="274320"/>
          </a:xfrm>
        </p:spPr>
        <p:txBody>
          <a:bodyPr/>
          <a:lstStyle/>
          <a:p>
            <a:endParaRPr lang="en-US" dirty="0"/>
          </a:p>
        </p:txBody>
      </p:sp>
    </p:spTree>
    <p:extLst>
      <p:ext uri="{BB962C8B-B14F-4D97-AF65-F5344CB8AC3E}">
        <p14:creationId xmlns:p14="http://schemas.microsoft.com/office/powerpoint/2010/main" val="683508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441173" y="6409690"/>
            <a:ext cx="1080000" cy="274320"/>
          </a:xfrm>
        </p:spPr>
        <p:txBody>
          <a:bodyPr/>
          <a:lstStyle/>
          <a:p>
            <a:fld id="{C8BB1146-E542-4D4E-B8E9-6919A11DDD48}" type="slidenum">
              <a:rPr lang="en-US" smtClean="0"/>
              <a:t>‹#›</a:t>
            </a:fld>
            <a:endParaRPr lang="en-US"/>
          </a:p>
        </p:txBody>
      </p:sp>
      <p:sp>
        <p:nvSpPr>
          <p:cNvPr id="2" name="标题 1">
            <a:extLst>
              <a:ext uri="{FF2B5EF4-FFF2-40B4-BE49-F238E27FC236}">
                <a16:creationId xmlns:a16="http://schemas.microsoft.com/office/drawing/2014/main" id="{BB58E882-39A9-4A19-A88D-7814DFC2AFC3}"/>
              </a:ext>
            </a:extLst>
          </p:cNvPr>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EF2C71-0526-4CF7-B612-5614211D3396}"/>
              </a:ext>
            </a:extLst>
          </p:cNvPr>
          <p:cNvSpPr>
            <a:spLocks noGrp="1"/>
          </p:cNvSpPr>
          <p:nvPr>
            <p:ph type="title" hasCustomPrompt="1"/>
          </p:nvPr>
        </p:nvSpPr>
        <p:spPr>
          <a:xfrm>
            <a:off x="660400" y="128587"/>
            <a:ext cx="10858500" cy="900112"/>
          </a:xfrm>
        </p:spPr>
        <p:txBody>
          <a:bodyPr>
            <a:normAutofit/>
          </a:bodyPr>
          <a:lstStyle>
            <a:lvl1pPr>
              <a:defRPr sz="3200">
                <a:latin typeface="+mj-ea"/>
                <a:ea typeface="+mj-ea"/>
              </a:defRPr>
            </a:lvl1pPr>
          </a:lstStyle>
          <a:p>
            <a:r>
              <a:rPr lang="en-US" altLang="zh-CN" dirty="0"/>
              <a:t>Click to add title</a:t>
            </a:r>
            <a:endParaRPr lang="en-US" dirty="0"/>
          </a:p>
        </p:txBody>
      </p:sp>
      <p:sp>
        <p:nvSpPr>
          <p:cNvPr id="13" name="页脚占位符 12">
            <a:extLst>
              <a:ext uri="{FF2B5EF4-FFF2-40B4-BE49-F238E27FC236}">
                <a16:creationId xmlns:a16="http://schemas.microsoft.com/office/drawing/2014/main" id="{5D8BA5D3-B56D-4953-9506-FFFF7A90B1D6}"/>
              </a:ext>
            </a:extLst>
          </p:cNvPr>
          <p:cNvSpPr>
            <a:spLocks noGrp="1"/>
          </p:cNvSpPr>
          <p:nvPr>
            <p:ph type="ftr" sz="quarter" idx="11"/>
          </p:nvPr>
        </p:nvSpPr>
        <p:spPr/>
        <p:txBody>
          <a:bodyPr/>
          <a:lstStyle/>
          <a:p>
            <a:endParaRPr lang="en-US" dirty="0"/>
          </a:p>
        </p:txBody>
      </p:sp>
      <p:sp>
        <p:nvSpPr>
          <p:cNvPr id="14" name="灯片编号占位符 13">
            <a:extLst>
              <a:ext uri="{FF2B5EF4-FFF2-40B4-BE49-F238E27FC236}">
                <a16:creationId xmlns:a16="http://schemas.microsoft.com/office/drawing/2014/main" id="{65D09414-0327-4262-B46E-0D1EAB655A05}"/>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833249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dirty="0"/>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704" r:id="rId3"/>
    <p:sldLayoutId id="2147483654" r:id="rId4"/>
    <p:sldLayoutId id="2147483703" r:id="rId5"/>
    <p:sldLayoutId id="2147483655" r:id="rId6"/>
    <p:sldLayoutId id="2147483705" r:id="rId7"/>
  </p:sldLayoutIdLst>
  <p:hf hdr="0" ftr="0" dt="0"/>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09"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78.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145.wmf"/><Relationship Id="rId4" Type="http://schemas.openxmlformats.org/officeDocument/2006/relationships/oleObject" Target="../embeddings/oleObject3.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8" Type="http://schemas.openxmlformats.org/officeDocument/2006/relationships/image" Target="../media/image186.jpeg"/><Relationship Id="rId3" Type="http://schemas.openxmlformats.org/officeDocument/2006/relationships/image" Target="../media/image181.jpeg"/><Relationship Id="rId7" Type="http://schemas.openxmlformats.org/officeDocument/2006/relationships/image" Target="../media/image185.jpeg"/><Relationship Id="rId2" Type="http://schemas.openxmlformats.org/officeDocument/2006/relationships/image" Target="../media/image180.jpeg"/><Relationship Id="rId1" Type="http://schemas.openxmlformats.org/officeDocument/2006/relationships/slideLayout" Target="../slideLayouts/slideLayout7.xml"/><Relationship Id="rId6" Type="http://schemas.openxmlformats.org/officeDocument/2006/relationships/image" Target="../media/image184.jpeg"/><Relationship Id="rId5" Type="http://schemas.openxmlformats.org/officeDocument/2006/relationships/image" Target="../media/image183.jpeg"/><Relationship Id="rId10" Type="http://schemas.openxmlformats.org/officeDocument/2006/relationships/image" Target="../media/image188.jpeg"/><Relationship Id="rId4" Type="http://schemas.openxmlformats.org/officeDocument/2006/relationships/image" Target="../media/image182.jpeg"/><Relationship Id="rId9" Type="http://schemas.openxmlformats.org/officeDocument/2006/relationships/image" Target="../media/image187.jpeg"/></Relationships>
</file>

<file path=ppt/slides/_rels/slide113.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115.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slideLayout" Target="../slideLayouts/slideLayout4.xml"/><Relationship Id="rId1" Type="http://schemas.openxmlformats.org/officeDocument/2006/relationships/tags" Target="../tags/tag20.xml"/><Relationship Id="rId5" Type="http://schemas.openxmlformats.org/officeDocument/2006/relationships/image" Target="../media/image198.jpeg"/><Relationship Id="rId4" Type="http://schemas.openxmlformats.org/officeDocument/2006/relationships/image" Target="../media/image197.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wmf"/><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11.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wmf"/></Relationships>
</file>

<file path=ppt/slides/_rels/slide28.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9.png"/><Relationship Id="rId7" Type="http://schemas.openxmlformats.org/officeDocument/2006/relationships/image" Target="../media/image61.jpeg"/><Relationship Id="rId12" Type="http://schemas.openxmlformats.org/officeDocument/2006/relationships/image" Target="../media/image66.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60.emf"/><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oleObject" Target="../embeddings/oleObject1.bin"/><Relationship Id="rId9" Type="http://schemas.openxmlformats.org/officeDocument/2006/relationships/image" Target="../media/image6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69.sv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9.w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5.xml"/><Relationship Id="rId5" Type="http://schemas.openxmlformats.org/officeDocument/2006/relationships/image" Target="../media/image97.jpe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5.xml"/><Relationship Id="rId5" Type="http://schemas.openxmlformats.org/officeDocument/2006/relationships/image" Target="../media/image101.jpeg"/><Relationship Id="rId4" Type="http://schemas.openxmlformats.org/officeDocument/2006/relationships/image" Target="../media/image100.jpe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3.svg"/><Relationship Id="rId7" Type="http://schemas.openxmlformats.org/officeDocument/2006/relationships/image" Target="../media/image69.sv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78.sv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8.sv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103.sv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4.xml"/><Relationship Id="rId5" Type="http://schemas.openxmlformats.org/officeDocument/2006/relationships/image" Target="../media/image69.sv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4.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88.png"/><Relationship Id="rId9" Type="http://schemas.openxmlformats.org/officeDocument/2006/relationships/image" Target="../media/image109.png"/><Relationship Id="rId14"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3.wdp"/><Relationship Id="rId18" Type="http://schemas.openxmlformats.org/officeDocument/2006/relationships/image" Target="../media/image25.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image" Target="../media/image24.png"/><Relationship Id="rId2" Type="http://schemas.openxmlformats.org/officeDocument/2006/relationships/slideLayout" Target="../slideLayouts/slideLayout4.xml"/><Relationship Id="rId16" Type="http://schemas.openxmlformats.org/officeDocument/2006/relationships/image" Target="../media/image23.png"/><Relationship Id="rId1" Type="http://schemas.openxmlformats.org/officeDocument/2006/relationships/tags" Target="../tags/tag3.xml"/><Relationship Id="rId6" Type="http://schemas.openxmlformats.org/officeDocument/2006/relationships/image" Target="../media/image15.jpeg"/><Relationship Id="rId11" Type="http://schemas.microsoft.com/office/2007/relationships/hdphoto" Target="../media/hdphoto2.wdp"/><Relationship Id="rId5" Type="http://schemas.openxmlformats.org/officeDocument/2006/relationships/image" Target="../media/image14.png"/><Relationship Id="rId15" Type="http://schemas.openxmlformats.org/officeDocument/2006/relationships/image" Target="../media/image22.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4.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package" Target="../embeddings/Microsoft_Visio___111.vsdx"/><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118.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20.jpeg"/><Relationship Id="rId7" Type="http://schemas.openxmlformats.org/officeDocument/2006/relationships/image" Target="../media/image124.jpeg"/><Relationship Id="rId2" Type="http://schemas.openxmlformats.org/officeDocument/2006/relationships/image" Target="../media/image119.jpeg"/><Relationship Id="rId1" Type="http://schemas.openxmlformats.org/officeDocument/2006/relationships/slideLayout" Target="../slideLayouts/slideLayout7.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28.png"/><Relationship Id="rId11" Type="http://schemas.openxmlformats.org/officeDocument/2006/relationships/image" Target="../media/image21.png"/><Relationship Id="rId5" Type="http://schemas.openxmlformats.org/officeDocument/2006/relationships/image" Target="../media/image27.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24.png"/></Relationships>
</file>

<file path=ppt/slides/_rels/slide60.xml.rels><?xml version="1.0" encoding="UTF-8" standalone="yes"?>
<Relationships xmlns="http://schemas.openxmlformats.org/package/2006/relationships"><Relationship Id="rId8" Type="http://schemas.openxmlformats.org/officeDocument/2006/relationships/image" Target="../media/image135.jpeg"/><Relationship Id="rId13" Type="http://schemas.openxmlformats.org/officeDocument/2006/relationships/image" Target="../media/image140.jpeg"/><Relationship Id="rId3" Type="http://schemas.openxmlformats.org/officeDocument/2006/relationships/image" Target="../media/image130.jpeg"/><Relationship Id="rId7" Type="http://schemas.openxmlformats.org/officeDocument/2006/relationships/image" Target="../media/image134.jpeg"/><Relationship Id="rId12" Type="http://schemas.openxmlformats.org/officeDocument/2006/relationships/image" Target="../media/image139.jpeg"/><Relationship Id="rId2" Type="http://schemas.openxmlformats.org/officeDocument/2006/relationships/image" Target="../media/image129.jpeg"/><Relationship Id="rId1" Type="http://schemas.openxmlformats.org/officeDocument/2006/relationships/slideLayout" Target="../slideLayouts/slideLayout7.xml"/><Relationship Id="rId6" Type="http://schemas.openxmlformats.org/officeDocument/2006/relationships/image" Target="../media/image133.jpg"/><Relationship Id="rId11" Type="http://schemas.openxmlformats.org/officeDocument/2006/relationships/image" Target="../media/image138.jpeg"/><Relationship Id="rId5" Type="http://schemas.openxmlformats.org/officeDocument/2006/relationships/image" Target="../media/image132.jpeg"/><Relationship Id="rId15" Type="http://schemas.openxmlformats.org/officeDocument/2006/relationships/image" Target="../media/image142.jpg"/><Relationship Id="rId10" Type="http://schemas.openxmlformats.org/officeDocument/2006/relationships/image" Target="../media/image137.png"/><Relationship Id="rId4" Type="http://schemas.openxmlformats.org/officeDocument/2006/relationships/image" Target="../media/image131.jpeg"/><Relationship Id="rId9" Type="http://schemas.openxmlformats.org/officeDocument/2006/relationships/image" Target="../media/image136.jpeg"/><Relationship Id="rId14" Type="http://schemas.openxmlformats.org/officeDocument/2006/relationships/image" Target="../media/image141.jpeg"/></Relationships>
</file>

<file path=ppt/slides/_rels/slide61.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145.wmf"/><Relationship Id="rId4" Type="http://schemas.openxmlformats.org/officeDocument/2006/relationships/oleObject" Target="../embeddings/oleObject2.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jpe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5.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4.jpeg"/><Relationship Id="rId18" Type="http://schemas.openxmlformats.org/officeDocument/2006/relationships/image" Target="../media/image168.png"/><Relationship Id="rId26" Type="http://schemas.openxmlformats.org/officeDocument/2006/relationships/hyperlink" Target="http://images.google.com/imgres?imgurl=http://rtmulcahy.files.wordpress.com/2007/06/cellphone.gif&amp;imgrefurl=http://rtmulcahy.wordpress.com/2007/06/&amp;h=360&amp;w=334&amp;sz=36&amp;hl=en&amp;start=1&amp;tbnid=xT9wMZ61r7KFCM:&amp;tbnh=121&amp;tbnw=112&amp;prev=/images?q=cell+phone&amp;gbv=2&amp;hl=en" TargetMode="External"/><Relationship Id="rId3" Type="http://schemas.openxmlformats.org/officeDocument/2006/relationships/hyperlink" Target="http://images.google.com/imgres?imgurl=http://www.uberreview.com/wp-content/uploads/youtube_logo.jpg&amp;imgrefurl=http://current.com/items/88859385_youtube_criticised_for_gang_rape_video&amp;h=450&amp;w=600&amp;sz=27&amp;hl=en&amp;start=18&amp;tbnid=uG9PhuBLX4dJJM:&amp;tbnh=101&amp;tbnw=135&amp;prev=/images?q=youtube&amp;gbv=2&amp;hl=en" TargetMode="External"/><Relationship Id="rId21" Type="http://schemas.openxmlformats.org/officeDocument/2006/relationships/image" Target="../media/image170.png"/><Relationship Id="rId7" Type="http://schemas.openxmlformats.org/officeDocument/2006/relationships/hyperlink" Target="http://www.ebay.com/" TargetMode="External"/><Relationship Id="rId12" Type="http://schemas.openxmlformats.org/officeDocument/2006/relationships/image" Target="../media/image163.jpeg"/><Relationship Id="rId17" Type="http://schemas.openxmlformats.org/officeDocument/2006/relationships/image" Target="../media/image167.png"/><Relationship Id="rId25" Type="http://schemas.openxmlformats.org/officeDocument/2006/relationships/image" Target="../media/image172.jpeg"/><Relationship Id="rId2" Type="http://schemas.openxmlformats.org/officeDocument/2006/relationships/image" Target="../media/image157.png"/><Relationship Id="rId16" Type="http://schemas.microsoft.com/office/2007/relationships/hdphoto" Target="../media/hdphoto6.wdp"/><Relationship Id="rId20" Type="http://schemas.openxmlformats.org/officeDocument/2006/relationships/image" Target="../media/image169.jpeg"/><Relationship Id="rId29" Type="http://schemas.openxmlformats.org/officeDocument/2006/relationships/image" Target="../media/image175.jpeg"/><Relationship Id="rId1" Type="http://schemas.openxmlformats.org/officeDocument/2006/relationships/slideLayout" Target="../slideLayouts/slideLayout4.xml"/><Relationship Id="rId6" Type="http://schemas.openxmlformats.org/officeDocument/2006/relationships/image" Target="../media/image159.png"/><Relationship Id="rId11" Type="http://schemas.openxmlformats.org/officeDocument/2006/relationships/image" Target="../media/image162.png"/><Relationship Id="rId24" Type="http://schemas.openxmlformats.org/officeDocument/2006/relationships/hyperlink" Target="http://images.google.com/imgres?imgurl=http://www.wpclipart.com/telephone/telephone_cartoon.png&amp;imgrefurl=http://policeonthescene.libsyn.com/&amp;h=264&amp;w=270&amp;sz=37&amp;hl=en&amp;start=8&amp;tbnid=8sTVCGh5uzf1gM:&amp;tbnh=110&amp;tbnw=113&amp;prev=/images?q=telephone&amp;gbv=2&amp;hl=en" TargetMode="External"/><Relationship Id="rId5" Type="http://schemas.openxmlformats.org/officeDocument/2006/relationships/hyperlink" Target="http://www.facebook.com/r.php" TargetMode="External"/><Relationship Id="rId15" Type="http://schemas.openxmlformats.org/officeDocument/2006/relationships/image" Target="../media/image166.png"/><Relationship Id="rId23" Type="http://schemas.openxmlformats.org/officeDocument/2006/relationships/image" Target="../media/image171.jpeg"/><Relationship Id="rId28" Type="http://schemas.openxmlformats.org/officeDocument/2006/relationships/image" Target="../media/image174.png"/><Relationship Id="rId10" Type="http://schemas.openxmlformats.org/officeDocument/2006/relationships/image" Target="../media/image161.jpeg"/><Relationship Id="rId19" Type="http://schemas.microsoft.com/office/2007/relationships/hdphoto" Target="../media/hdphoto7.wdp"/><Relationship Id="rId31" Type="http://schemas.openxmlformats.org/officeDocument/2006/relationships/image" Target="../media/image177.jpeg"/><Relationship Id="rId4" Type="http://schemas.openxmlformats.org/officeDocument/2006/relationships/image" Target="../media/image158.jpeg"/><Relationship Id="rId9" Type="http://schemas.microsoft.com/office/2007/relationships/hdphoto" Target="../media/hdphoto5.wdp"/><Relationship Id="rId14" Type="http://schemas.openxmlformats.org/officeDocument/2006/relationships/image" Target="../media/image165.jpeg"/><Relationship Id="rId22" Type="http://schemas.microsoft.com/office/2007/relationships/hdphoto" Target="../media/hdphoto8.wdp"/><Relationship Id="rId27" Type="http://schemas.openxmlformats.org/officeDocument/2006/relationships/image" Target="../media/image173.jpeg"/><Relationship Id="rId30" Type="http://schemas.openxmlformats.org/officeDocument/2006/relationships/image" Target="../media/image17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29581-8E49-3187-0831-CA722CECBF42}"/>
              </a:ext>
            </a:extLst>
          </p:cNvPr>
          <p:cNvSpPr>
            <a:spLocks noGrp="1"/>
          </p:cNvSpPr>
          <p:nvPr>
            <p:ph type="ctrTitle"/>
          </p:nvPr>
        </p:nvSpPr>
        <p:spPr>
          <a:xfrm>
            <a:off x="5721210" y="2072447"/>
            <a:ext cx="6340615" cy="2370206"/>
          </a:xfrm>
        </p:spPr>
        <p:txBody>
          <a:bodyPr/>
          <a:lstStyle/>
          <a:p>
            <a:r>
              <a:rPr lang="zh-CN" altLang="en-US" dirty="0"/>
              <a:t>计算机网络</a:t>
            </a:r>
            <a:br>
              <a:rPr lang="en-US" altLang="zh-CN" dirty="0"/>
            </a:br>
            <a:r>
              <a:rPr lang="zh-CN" altLang="en-US" sz="4000" dirty="0"/>
              <a:t>第一章 概论</a:t>
            </a:r>
            <a:endParaRPr lang="en-US" dirty="0"/>
          </a:p>
        </p:txBody>
      </p:sp>
      <p:sp>
        <p:nvSpPr>
          <p:cNvPr id="5" name="Subtitle 4">
            <a:extLst>
              <a:ext uri="{FF2B5EF4-FFF2-40B4-BE49-F238E27FC236}">
                <a16:creationId xmlns:a16="http://schemas.microsoft.com/office/drawing/2014/main" id="{FEC47266-BDC5-AE9B-BF2E-B62F6C53A466}"/>
              </a:ext>
            </a:extLst>
          </p:cNvPr>
          <p:cNvSpPr>
            <a:spLocks noGrp="1"/>
          </p:cNvSpPr>
          <p:nvPr>
            <p:ph type="subTitle" idx="1"/>
          </p:nvPr>
        </p:nvSpPr>
        <p:spPr>
          <a:xfrm>
            <a:off x="5721210" y="4398083"/>
            <a:ext cx="6229196" cy="508703"/>
          </a:xfrm>
        </p:spPr>
        <p:txBody>
          <a:bodyPr/>
          <a:lstStyle/>
          <a:p>
            <a:r>
              <a:rPr lang="en-US" dirty="0"/>
              <a:t>2023</a:t>
            </a:r>
            <a:r>
              <a:rPr lang="zh-CN" altLang="en-US" dirty="0"/>
              <a:t>年</a:t>
            </a:r>
            <a:r>
              <a:rPr lang="en-US" altLang="zh-CN" dirty="0"/>
              <a:t>7</a:t>
            </a:r>
            <a:r>
              <a:rPr lang="zh-CN" altLang="en-US" dirty="0"/>
              <a:t>月</a:t>
            </a:r>
            <a:endParaRPr lang="en-US" dirty="0"/>
          </a:p>
        </p:txBody>
      </p:sp>
    </p:spTree>
    <p:custDataLst>
      <p:tags r:id="rId1"/>
    </p:custDataLst>
    <p:extLst>
      <p:ext uri="{BB962C8B-B14F-4D97-AF65-F5344CB8AC3E}">
        <p14:creationId xmlns:p14="http://schemas.microsoft.com/office/powerpoint/2010/main" val="323459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399" y="0"/>
            <a:ext cx="10858501" cy="1028699"/>
          </a:xfrm>
        </p:spPr>
        <p:txBody>
          <a:bodyPr>
            <a:normAutofit/>
          </a:bodyPr>
          <a:lstStyle/>
          <a:p>
            <a:r>
              <a:rPr lang="zh-CN" altLang="en-US" sz="3200" dirty="0"/>
              <a:t>理解</a:t>
            </a:r>
            <a:r>
              <a:rPr lang="en-US" altLang="zh-CN" sz="3200" dirty="0"/>
              <a:t>IP</a:t>
            </a:r>
            <a:r>
              <a:rPr lang="zh-CN" altLang="en-US" sz="3200" dirty="0"/>
              <a:t>网络：</a:t>
            </a:r>
            <a:r>
              <a:rPr lang="en-US" altLang="zh-CN" sz="3200" dirty="0"/>
              <a:t>IP</a:t>
            </a:r>
            <a:r>
              <a:rPr lang="zh-CN" altLang="en-US" sz="3200" dirty="0"/>
              <a:t>网络类似快递网</a:t>
            </a:r>
            <a:endParaRPr lang="en-US" sz="3200" dirty="0"/>
          </a:p>
        </p:txBody>
      </p:sp>
      <p:graphicFrame>
        <p:nvGraphicFramePr>
          <p:cNvPr id="2" name="表格 1">
            <a:extLst>
              <a:ext uri="{FF2B5EF4-FFF2-40B4-BE49-F238E27FC236}">
                <a16:creationId xmlns:a16="http://schemas.microsoft.com/office/drawing/2014/main" id="{2C99001E-D66F-4EA5-B3E1-7F30F659A22D}"/>
              </a:ext>
            </a:extLst>
          </p:cNvPr>
          <p:cNvGraphicFramePr>
            <a:graphicFrameLocks noGrp="1"/>
          </p:cNvGraphicFramePr>
          <p:nvPr>
            <p:extLst/>
          </p:nvPr>
        </p:nvGraphicFramePr>
        <p:xfrm>
          <a:off x="660399" y="1130301"/>
          <a:ext cx="10916083" cy="4863008"/>
        </p:xfrm>
        <a:graphic>
          <a:graphicData uri="http://schemas.openxmlformats.org/drawingml/2006/table">
            <a:tbl>
              <a:tblPr firstRow="1" bandRow="1">
                <a:tableStyleId>{D7AC3CCA-C797-4891-BE02-D94E43425B78}</a:tableStyleId>
              </a:tblPr>
              <a:tblGrid>
                <a:gridCol w="1621965">
                  <a:extLst>
                    <a:ext uri="{9D8B030D-6E8A-4147-A177-3AD203B41FA5}">
                      <a16:colId xmlns:a16="http://schemas.microsoft.com/office/drawing/2014/main" val="542771779"/>
                    </a:ext>
                  </a:extLst>
                </a:gridCol>
                <a:gridCol w="4411058">
                  <a:extLst>
                    <a:ext uri="{9D8B030D-6E8A-4147-A177-3AD203B41FA5}">
                      <a16:colId xmlns:a16="http://schemas.microsoft.com/office/drawing/2014/main" val="1381693326"/>
                    </a:ext>
                  </a:extLst>
                </a:gridCol>
                <a:gridCol w="4883060">
                  <a:extLst>
                    <a:ext uri="{9D8B030D-6E8A-4147-A177-3AD203B41FA5}">
                      <a16:colId xmlns:a16="http://schemas.microsoft.com/office/drawing/2014/main" val="3879589735"/>
                    </a:ext>
                  </a:extLst>
                </a:gridCol>
              </a:tblGrid>
              <a:tr h="608677">
                <a:tc>
                  <a:txBody>
                    <a:bodyPr/>
                    <a:lstStyle/>
                    <a:p>
                      <a:pPr algn="ctr">
                        <a:lnSpc>
                          <a:spcPct val="150000"/>
                        </a:lnSpc>
                      </a:pPr>
                      <a:endParaRPr lang="zh-CN" altLang="en-US" sz="2400" dirty="0"/>
                    </a:p>
                  </a:txBody>
                  <a:tcPr>
                    <a:noFill/>
                  </a:tcPr>
                </a:tc>
                <a:tc>
                  <a:txBody>
                    <a:bodyPr/>
                    <a:lstStyle/>
                    <a:p>
                      <a:pPr algn="ctr">
                        <a:lnSpc>
                          <a:spcPct val="150000"/>
                        </a:lnSpc>
                      </a:pPr>
                      <a:r>
                        <a:rPr lang="zh-CN" altLang="en-US" sz="2400" dirty="0"/>
                        <a:t>快递网</a:t>
                      </a:r>
                    </a:p>
                  </a:txBody>
                  <a:tcPr>
                    <a:noFill/>
                  </a:tcPr>
                </a:tc>
                <a:tc>
                  <a:txBody>
                    <a:bodyPr/>
                    <a:lstStyle/>
                    <a:p>
                      <a:pPr algn="ctr">
                        <a:lnSpc>
                          <a:spcPct val="150000"/>
                        </a:lnSpc>
                      </a:pPr>
                      <a:r>
                        <a:rPr lang="en-US" altLang="zh-CN" sz="2400" dirty="0"/>
                        <a:t>IP</a:t>
                      </a:r>
                      <a:r>
                        <a:rPr lang="zh-CN" altLang="en-US" sz="2400" dirty="0"/>
                        <a:t>网络</a:t>
                      </a:r>
                    </a:p>
                  </a:txBody>
                  <a:tcPr>
                    <a:noFill/>
                  </a:tcPr>
                </a:tc>
                <a:extLst>
                  <a:ext uri="{0D108BD9-81ED-4DB2-BD59-A6C34878D82A}">
                    <a16:rowId xmlns:a16="http://schemas.microsoft.com/office/drawing/2014/main" val="983924123"/>
                  </a:ext>
                </a:extLst>
              </a:tr>
              <a:tr h="492814">
                <a:tc>
                  <a:txBody>
                    <a:bodyPr/>
                    <a:lstStyle/>
                    <a:p>
                      <a:pPr>
                        <a:lnSpc>
                          <a:spcPct val="150000"/>
                        </a:lnSpc>
                      </a:pPr>
                      <a:r>
                        <a:rPr lang="zh-CN" altLang="en-US" dirty="0"/>
                        <a:t>开放性</a:t>
                      </a:r>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开放性好，任何用户可以得到服务</a:t>
                      </a:r>
                      <a:endParaRPr lang="zh-CN" altLang="en-US" dirty="0"/>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开放性好，任何终端都可以接入到网络</a:t>
                      </a:r>
                      <a:endParaRPr lang="zh-CN" altLang="en-US" dirty="0"/>
                    </a:p>
                  </a:txBody>
                  <a:tcPr>
                    <a:noFill/>
                  </a:tcPr>
                </a:tc>
                <a:extLst>
                  <a:ext uri="{0D108BD9-81ED-4DB2-BD59-A6C34878D82A}">
                    <a16:rowId xmlns:a16="http://schemas.microsoft.com/office/drawing/2014/main" val="1707456109"/>
                  </a:ext>
                </a:extLst>
              </a:tr>
              <a:tr h="889734">
                <a:tc>
                  <a:txBody>
                    <a:bodyPr/>
                    <a:lstStyle/>
                    <a:p>
                      <a:pPr>
                        <a:lnSpc>
                          <a:spcPct val="150000"/>
                        </a:lnSpc>
                      </a:pPr>
                      <a:r>
                        <a:rPr lang="zh-CN" altLang="en-US" dirty="0"/>
                        <a:t>可传送的内容</a:t>
                      </a:r>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可以邮寄的物品种类很多</a:t>
                      </a:r>
                      <a:endParaRPr lang="zh-CN" altLang="en-US" dirty="0"/>
                    </a:p>
                  </a:txBody>
                  <a:tcP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latin typeface="微软雅黑" pitchFamily="34" charset="-122"/>
                          <a:ea typeface="微软雅黑" pitchFamily="34" charset="-122"/>
                        </a:rPr>
                        <a:t>终端之间可以交互的信息内容很多，可以是文字、数据、图像、音视频多媒体流</a:t>
                      </a:r>
                      <a:endParaRPr lang="zh-CN" altLang="en-US" dirty="0"/>
                    </a:p>
                  </a:txBody>
                  <a:tcPr>
                    <a:noFill/>
                  </a:tcPr>
                </a:tc>
                <a:extLst>
                  <a:ext uri="{0D108BD9-81ED-4DB2-BD59-A6C34878D82A}">
                    <a16:rowId xmlns:a16="http://schemas.microsoft.com/office/drawing/2014/main" val="594148987"/>
                  </a:ext>
                </a:extLst>
              </a:tr>
              <a:tr h="889734">
                <a:tc>
                  <a:txBody>
                    <a:bodyPr/>
                    <a:lstStyle/>
                    <a:p>
                      <a:pPr>
                        <a:lnSpc>
                          <a:spcPct val="150000"/>
                        </a:lnSpc>
                      </a:pPr>
                      <a:r>
                        <a:rPr lang="zh-CN" altLang="en-US" dirty="0"/>
                        <a:t>封装方法</a:t>
                      </a:r>
                    </a:p>
                  </a:txBody>
                  <a:tcPr>
                    <a:noFill/>
                  </a:tcPr>
                </a:tc>
                <a:tc>
                  <a:txBody>
                    <a:bodyPr/>
                    <a:lstStyle/>
                    <a:p>
                      <a:pPr>
                        <a:lnSpc>
                          <a:spcPct val="150000"/>
                        </a:lnSpc>
                      </a:pPr>
                      <a:r>
                        <a:rPr lang="zh-CN" altLang="en-US" dirty="0"/>
                        <a:t>物品要用快递单封装起来，快递单上有收件人、发件人地址信息</a:t>
                      </a:r>
                    </a:p>
                  </a:txBody>
                  <a:tcPr>
                    <a:noFill/>
                  </a:tcPr>
                </a:tc>
                <a:tc>
                  <a:txBody>
                    <a:bodyPr/>
                    <a:lstStyle/>
                    <a:p>
                      <a:pPr>
                        <a:lnSpc>
                          <a:spcPct val="150000"/>
                        </a:lnSpc>
                      </a:pPr>
                      <a:r>
                        <a:rPr lang="zh-CN" altLang="en-US" dirty="0"/>
                        <a:t>要传送的信息封装成 </a:t>
                      </a:r>
                      <a:r>
                        <a:rPr lang="en-US" altLang="zh-CN" dirty="0"/>
                        <a:t>IP </a:t>
                      </a:r>
                      <a:r>
                        <a:rPr lang="zh-CN" altLang="en-US" dirty="0"/>
                        <a:t>分组报文，报文头中注明报文目的地址、源地址</a:t>
                      </a:r>
                      <a:r>
                        <a:rPr lang="en-US" altLang="zh-CN" dirty="0"/>
                        <a:t> </a:t>
                      </a:r>
                      <a:endParaRPr lang="zh-CN" altLang="en-US" dirty="0"/>
                    </a:p>
                  </a:txBody>
                  <a:tcPr>
                    <a:noFill/>
                  </a:tcPr>
                </a:tc>
                <a:extLst>
                  <a:ext uri="{0D108BD9-81ED-4DB2-BD59-A6C34878D82A}">
                    <a16:rowId xmlns:a16="http://schemas.microsoft.com/office/drawing/2014/main" val="3158404977"/>
                  </a:ext>
                </a:extLst>
              </a:tr>
              <a:tr h="964600">
                <a:tc>
                  <a:txBody>
                    <a:bodyPr/>
                    <a:lstStyle/>
                    <a:p>
                      <a:pPr>
                        <a:lnSpc>
                          <a:spcPct val="150000"/>
                        </a:lnSpc>
                      </a:pPr>
                      <a:r>
                        <a:rPr lang="zh-CN" altLang="en-US" dirty="0"/>
                        <a:t>路径确定性</a:t>
                      </a:r>
                    </a:p>
                  </a:txBody>
                  <a:tcPr>
                    <a:noFill/>
                  </a:tcPr>
                </a:tc>
                <a:tc>
                  <a:txBody>
                    <a:bodyPr/>
                    <a:lstStyle/>
                    <a:p>
                      <a:pPr>
                        <a:lnSpc>
                          <a:spcPct val="150000"/>
                        </a:lnSpc>
                      </a:pPr>
                      <a:r>
                        <a:rPr lang="zh-CN" altLang="en-US" sz="1800" dirty="0">
                          <a:latin typeface="微软雅黑" pitchFamily="34" charset="-122"/>
                          <a:ea typeface="微软雅黑" pitchFamily="34" charset="-122"/>
                        </a:rPr>
                        <a:t>快递按收件人地址投递的，投递过程中是所走的邮路可能随道路交通变化而变化</a:t>
                      </a:r>
                      <a:endParaRPr lang="zh-CN" altLang="en-US" dirty="0"/>
                    </a:p>
                  </a:txBody>
                  <a:tcPr>
                    <a:noFill/>
                  </a:tcPr>
                </a:tc>
                <a:tc>
                  <a:txBody>
                    <a:bodyPr/>
                    <a:lstStyle/>
                    <a:p>
                      <a:pPr>
                        <a:lnSpc>
                          <a:spcPct val="150000"/>
                        </a:lnSpc>
                      </a:pPr>
                      <a:r>
                        <a:rPr lang="en-US" altLang="zh-CN" sz="1800" dirty="0">
                          <a:latin typeface="微软雅黑" pitchFamily="34" charset="-122"/>
                          <a:ea typeface="微软雅黑" pitchFamily="34" charset="-122"/>
                        </a:rPr>
                        <a:t>IP</a:t>
                      </a:r>
                      <a:r>
                        <a:rPr lang="zh-CN" altLang="en-US" sz="1800" dirty="0">
                          <a:latin typeface="微软雅黑" pitchFamily="34" charset="-122"/>
                          <a:ea typeface="微软雅黑" pitchFamily="34" charset="-122"/>
                        </a:rPr>
                        <a:t>报文按目的地址进行转发，转发过程中所经由的网络路径可能随着网络拓扑变化而变化</a:t>
                      </a:r>
                      <a:endParaRPr lang="zh-CN" altLang="en-US" dirty="0"/>
                    </a:p>
                  </a:txBody>
                  <a:tcPr>
                    <a:noFill/>
                  </a:tcPr>
                </a:tc>
                <a:extLst>
                  <a:ext uri="{0D108BD9-81ED-4DB2-BD59-A6C34878D82A}">
                    <a16:rowId xmlns:a16="http://schemas.microsoft.com/office/drawing/2014/main" val="2170150240"/>
                  </a:ext>
                </a:extLst>
              </a:tr>
              <a:tr h="1017449">
                <a:tc>
                  <a:txBody>
                    <a:bodyPr/>
                    <a:lstStyle/>
                    <a:p>
                      <a:pPr>
                        <a:lnSpc>
                          <a:spcPct val="150000"/>
                        </a:lnSpc>
                      </a:pPr>
                      <a:r>
                        <a:rPr lang="zh-CN" altLang="en-US" dirty="0"/>
                        <a:t>网络服务目标</a:t>
                      </a:r>
                    </a:p>
                  </a:txBody>
                  <a:tcPr>
                    <a:noFill/>
                  </a:tcPr>
                </a:tc>
                <a:tc>
                  <a:txBody>
                    <a:bodyPr/>
                    <a:lstStyle/>
                    <a:p>
                      <a:pPr>
                        <a:lnSpc>
                          <a:spcPct val="150000"/>
                        </a:lnSpc>
                      </a:pPr>
                      <a:r>
                        <a:rPr lang="zh-CN" altLang="en-US" sz="1800" dirty="0">
                          <a:latin typeface="微软雅黑" pitchFamily="34" charset="-122"/>
                          <a:ea typeface="微软雅黑" pitchFamily="34" charset="-122"/>
                        </a:rPr>
                        <a:t>快递网的目标是保证用户投递的物品准时、无损投递到收件人</a:t>
                      </a:r>
                      <a:endParaRPr lang="zh-CN" altLang="en-US" dirty="0"/>
                    </a:p>
                  </a:txBody>
                  <a:tcPr>
                    <a:noFill/>
                  </a:tcPr>
                </a:tc>
                <a:tc>
                  <a:txBody>
                    <a:bodyPr/>
                    <a:lstStyle/>
                    <a:p>
                      <a:pPr>
                        <a:lnSpc>
                          <a:spcPct val="150000"/>
                        </a:lnSpc>
                      </a:pPr>
                      <a:r>
                        <a:rPr lang="en-US" altLang="zh-CN" sz="1800" dirty="0">
                          <a:latin typeface="微软雅黑" pitchFamily="34" charset="-122"/>
                          <a:ea typeface="微软雅黑" pitchFamily="34" charset="-122"/>
                        </a:rPr>
                        <a:t>IP</a:t>
                      </a:r>
                      <a:r>
                        <a:rPr lang="zh-CN" altLang="en-US" sz="1800" dirty="0">
                          <a:latin typeface="微软雅黑" pitchFamily="34" charset="-122"/>
                          <a:ea typeface="微软雅黑" pitchFamily="34" charset="-122"/>
                        </a:rPr>
                        <a:t>网络的目标是要保证终端所要发送的信息数据准时、无损地传送到接收终端</a:t>
                      </a:r>
                      <a:endParaRPr lang="zh-CN" altLang="en-US" dirty="0"/>
                    </a:p>
                  </a:txBody>
                  <a:tcPr>
                    <a:noFill/>
                  </a:tcPr>
                </a:tc>
                <a:extLst>
                  <a:ext uri="{0D108BD9-81ED-4DB2-BD59-A6C34878D82A}">
                    <a16:rowId xmlns:a16="http://schemas.microsoft.com/office/drawing/2014/main" val="3929417949"/>
                  </a:ext>
                </a:extLst>
              </a:tr>
            </a:tbl>
          </a:graphicData>
        </a:graphic>
      </p:graphicFrame>
      <p:sp>
        <p:nvSpPr>
          <p:cNvPr id="5" name="灯片编号占位符 4">
            <a:extLst>
              <a:ext uri="{FF2B5EF4-FFF2-40B4-BE49-F238E27FC236}">
                <a16:creationId xmlns:a16="http://schemas.microsoft.com/office/drawing/2014/main" id="{A12FA32F-B224-4549-9970-C85FC4C546E2}"/>
              </a:ext>
            </a:extLst>
          </p:cNvPr>
          <p:cNvSpPr>
            <a:spLocks noGrp="1"/>
          </p:cNvSpPr>
          <p:nvPr>
            <p:ph type="sldNum" sz="quarter" idx="12"/>
          </p:nvPr>
        </p:nvSpPr>
        <p:spPr/>
        <p:txBody>
          <a:bodyPr/>
          <a:lstStyle/>
          <a:p>
            <a:fld id="{C8BB1146-E542-4D4E-B8E9-6919A11DDD48}" type="slidenum">
              <a:rPr lang="en-US" smtClean="0"/>
              <a:t>10</a:t>
            </a:fld>
            <a:endParaRPr lang="en-US"/>
          </a:p>
        </p:txBody>
      </p:sp>
    </p:spTree>
    <p:custDataLst>
      <p:tags r:id="rId1"/>
    </p:custDataLst>
    <p:extLst>
      <p:ext uri="{BB962C8B-B14F-4D97-AF65-F5344CB8AC3E}">
        <p14:creationId xmlns:p14="http://schemas.microsoft.com/office/powerpoint/2010/main" val="17357722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lang="en-US" altLang="zh-CN" sz="3200" dirty="0">
                <a:solidFill>
                  <a:schemeClr val="tx1"/>
                </a:solidFill>
                <a:latin typeface="微软雅黑" panose="020B0503020204020204" pitchFamily="34" charset="-122"/>
                <a:ea typeface="微软雅黑" panose="020B0503020204020204" pitchFamily="34" charset="-122"/>
              </a:rPr>
              <a:t>TCP/IP </a:t>
            </a:r>
            <a:r>
              <a:rPr lang="zh-CN" altLang="en-US" sz="3200" dirty="0">
                <a:solidFill>
                  <a:schemeClr val="tx1"/>
                </a:solidFill>
                <a:latin typeface="微软雅黑" panose="020B0503020204020204" pitchFamily="34" charset="-122"/>
                <a:ea typeface="微软雅黑" panose="020B0503020204020204" pitchFamily="34" charset="-122"/>
              </a:rPr>
              <a:t>模型下整个网络的</a:t>
            </a:r>
            <a:r>
              <a:rPr lang="zh-CN" altLang="zh-CN" sz="3200" dirty="0">
                <a:solidFill>
                  <a:schemeClr val="tx1"/>
                </a:solidFill>
                <a:latin typeface="微软雅黑" panose="020B0503020204020204" pitchFamily="34" charset="-122"/>
                <a:ea typeface="微软雅黑" panose="020B0503020204020204" pitchFamily="34" charset="-122"/>
              </a:rPr>
              <a:t>体系结构</a:t>
            </a:r>
            <a:endParaRPr lang="zh-CN" altLang="en-US" sz="3200" dirty="0">
              <a:solidFill>
                <a:schemeClr val="tx1"/>
              </a:solidFill>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529166" y="1158116"/>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38" name="圆角矩形 4">
            <a:extLst>
              <a:ext uri="{FF2B5EF4-FFF2-40B4-BE49-F238E27FC236}">
                <a16:creationId xmlns:a16="http://schemas.microsoft.com/office/drawing/2014/main" id="{B4A1A9C0-781B-4B84-9B13-E946D679FD63}"/>
              </a:ext>
            </a:extLst>
          </p:cNvPr>
          <p:cNvSpPr/>
          <p:nvPr/>
        </p:nvSpPr>
        <p:spPr>
          <a:xfrm>
            <a:off x="1824166" y="1695261"/>
            <a:ext cx="8706315" cy="3627751"/>
          </a:xfrm>
          <a:prstGeom prst="roundRect">
            <a:avLst>
              <a:gd name="adj" fmla="val 7679"/>
            </a:avLst>
          </a:prstGeom>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000" b="1" dirty="0">
              <a:solidFill>
                <a:schemeClr val="bg1"/>
              </a:solidFill>
              <a:ea typeface="微软雅黑" panose="020B0503020204020204" pitchFamily="34" charset="-122"/>
            </a:endParaRPr>
          </a:p>
        </p:txBody>
      </p:sp>
      <p:graphicFrame>
        <p:nvGraphicFramePr>
          <p:cNvPr id="39" name="Object 2">
            <a:extLst>
              <a:ext uri="{FF2B5EF4-FFF2-40B4-BE49-F238E27FC236}">
                <a16:creationId xmlns:a16="http://schemas.microsoft.com/office/drawing/2014/main" id="{3741BB2C-4051-4150-9E5C-FA91F419573F}"/>
              </a:ext>
            </a:extLst>
          </p:cNvPr>
          <p:cNvGraphicFramePr>
            <a:graphicFrameLocks noChangeAspect="1"/>
          </p:cNvGraphicFramePr>
          <p:nvPr>
            <p:extLst/>
          </p:nvPr>
        </p:nvGraphicFramePr>
        <p:xfrm>
          <a:off x="3603508" y="3793905"/>
          <a:ext cx="1752176" cy="924999"/>
        </p:xfrm>
        <a:graphic>
          <a:graphicData uri="http://schemas.openxmlformats.org/presentationml/2006/ole">
            <mc:AlternateContent xmlns:mc="http://schemas.openxmlformats.org/markup-compatibility/2006">
              <mc:Choice xmlns:v="urn:schemas-microsoft-com:vml" Requires="v">
                <p:oleObj spid="_x0000_s6184" name="VISIO" r:id="rId4" imgW="1687068" imgH="964692" progId="">
                  <p:embed/>
                </p:oleObj>
              </mc:Choice>
              <mc:Fallback>
                <p:oleObj name="VISIO" r:id="rId4" imgW="1687068" imgH="964692" progId="">
                  <p:embed/>
                  <p:pic>
                    <p:nvPicPr>
                      <p:cNvPr id="39" name="Object 2">
                        <a:extLst>
                          <a:ext uri="{FF2B5EF4-FFF2-40B4-BE49-F238E27FC236}">
                            <a16:creationId xmlns:a16="http://schemas.microsoft.com/office/drawing/2014/main" id="{3741BB2C-4051-4150-9E5C-FA91F4195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508" y="3793905"/>
                        <a:ext cx="1752176" cy="924999"/>
                      </a:xfrm>
                      <a:prstGeom prst="rect">
                        <a:avLst/>
                      </a:prstGeom>
                      <a:noFill/>
                      <a:effectLst>
                        <a:outerShdw dist="25400" dir="5400000" algn="ctr" rotWithShape="0">
                          <a:srgbClr val="EEECE1"/>
                        </a:outerShdw>
                      </a:effectLst>
                      <a:extLst/>
                    </p:spPr>
                  </p:pic>
                </p:oleObj>
              </mc:Fallback>
            </mc:AlternateContent>
          </a:graphicData>
        </a:graphic>
      </p:graphicFrame>
      <p:graphicFrame>
        <p:nvGraphicFramePr>
          <p:cNvPr id="40" name="Object 3">
            <a:extLst>
              <a:ext uri="{FF2B5EF4-FFF2-40B4-BE49-F238E27FC236}">
                <a16:creationId xmlns:a16="http://schemas.microsoft.com/office/drawing/2014/main" id="{2353223B-FA61-40CC-887E-023F1F79A930}"/>
              </a:ext>
            </a:extLst>
          </p:cNvPr>
          <p:cNvGraphicFramePr>
            <a:graphicFrameLocks noChangeAspect="1"/>
          </p:cNvGraphicFramePr>
          <p:nvPr>
            <p:extLst/>
          </p:nvPr>
        </p:nvGraphicFramePr>
        <p:xfrm>
          <a:off x="6070483" y="3819305"/>
          <a:ext cx="1753892" cy="924998"/>
        </p:xfrm>
        <a:graphic>
          <a:graphicData uri="http://schemas.openxmlformats.org/presentationml/2006/ole">
            <mc:AlternateContent xmlns:mc="http://schemas.openxmlformats.org/markup-compatibility/2006">
              <mc:Choice xmlns:v="urn:schemas-microsoft-com:vml" Requires="v">
                <p:oleObj spid="_x0000_s6185" name="VISIO" r:id="rId6" imgW="1687068" imgH="964692" progId="">
                  <p:embed/>
                </p:oleObj>
              </mc:Choice>
              <mc:Fallback>
                <p:oleObj name="VISIO" r:id="rId6" imgW="1687068" imgH="964692" progId="">
                  <p:embed/>
                  <p:pic>
                    <p:nvPicPr>
                      <p:cNvPr id="40" name="Object 3">
                        <a:extLst>
                          <a:ext uri="{FF2B5EF4-FFF2-40B4-BE49-F238E27FC236}">
                            <a16:creationId xmlns:a16="http://schemas.microsoft.com/office/drawing/2014/main" id="{2353223B-FA61-40CC-887E-023F1F79A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0483" y="3819305"/>
                        <a:ext cx="1753892" cy="924998"/>
                      </a:xfrm>
                      <a:prstGeom prst="rect">
                        <a:avLst/>
                      </a:prstGeom>
                      <a:noFill/>
                      <a:effectLst>
                        <a:outerShdw dist="25400" dir="5400000" algn="ctr" rotWithShape="0">
                          <a:srgbClr val="EEECE1"/>
                        </a:outerShdw>
                      </a:effectLst>
                      <a:extLst/>
                    </p:spPr>
                  </p:pic>
                </p:oleObj>
              </mc:Fallback>
            </mc:AlternateContent>
          </a:graphicData>
        </a:graphic>
      </p:graphicFrame>
      <p:sp>
        <p:nvSpPr>
          <p:cNvPr id="41" name="AutoShape 5">
            <a:extLst>
              <a:ext uri="{FF2B5EF4-FFF2-40B4-BE49-F238E27FC236}">
                <a16:creationId xmlns:a16="http://schemas.microsoft.com/office/drawing/2014/main" id="{EF0008D0-14EA-49BD-A6FD-93CFD262938A}"/>
              </a:ext>
            </a:extLst>
          </p:cNvPr>
          <p:cNvSpPr>
            <a:spLocks noChangeArrowheads="1"/>
          </p:cNvSpPr>
          <p:nvPr/>
        </p:nvSpPr>
        <p:spPr bwMode="auto">
          <a:xfrm>
            <a:off x="2733558" y="2269905"/>
            <a:ext cx="1432974" cy="1825390"/>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2" name="Freeform 6">
            <a:extLst>
              <a:ext uri="{FF2B5EF4-FFF2-40B4-BE49-F238E27FC236}">
                <a16:creationId xmlns:a16="http://schemas.microsoft.com/office/drawing/2014/main" id="{C75EDF10-D605-42D3-A7EC-9E59D60632E8}"/>
              </a:ext>
            </a:extLst>
          </p:cNvPr>
          <p:cNvSpPr/>
          <p:nvPr/>
        </p:nvSpPr>
        <p:spPr bwMode="auto">
          <a:xfrm>
            <a:off x="2731970" y="2569943"/>
            <a:ext cx="1431258" cy="29484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Text Box 7">
            <a:extLst>
              <a:ext uri="{FF2B5EF4-FFF2-40B4-BE49-F238E27FC236}">
                <a16:creationId xmlns:a16="http://schemas.microsoft.com/office/drawing/2014/main" id="{0E797431-3A59-47DD-96B2-9CCFD89DBB30}"/>
              </a:ext>
            </a:extLst>
          </p:cNvPr>
          <p:cNvSpPr txBox="1">
            <a:spLocks noChangeArrowheads="1"/>
          </p:cNvSpPr>
          <p:nvPr/>
        </p:nvSpPr>
        <p:spPr bwMode="auto">
          <a:xfrm>
            <a:off x="2908182" y="2535017"/>
            <a:ext cx="782559" cy="148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44" name="Freeform 8">
            <a:extLst>
              <a:ext uri="{FF2B5EF4-FFF2-40B4-BE49-F238E27FC236}">
                <a16:creationId xmlns:a16="http://schemas.microsoft.com/office/drawing/2014/main" id="{1C107307-FD0A-4071-8942-B7542A6E4D6D}"/>
              </a:ext>
            </a:extLst>
          </p:cNvPr>
          <p:cNvSpPr/>
          <p:nvPr/>
        </p:nvSpPr>
        <p:spPr bwMode="auto">
          <a:xfrm>
            <a:off x="2728794" y="2871568"/>
            <a:ext cx="1434691" cy="31141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Freeform 9">
            <a:extLst>
              <a:ext uri="{FF2B5EF4-FFF2-40B4-BE49-F238E27FC236}">
                <a16:creationId xmlns:a16="http://schemas.microsoft.com/office/drawing/2014/main" id="{41F439AD-F2A8-4B34-94A7-8CE7277F058E}"/>
              </a:ext>
            </a:extLst>
          </p:cNvPr>
          <p:cNvSpPr/>
          <p:nvPr/>
        </p:nvSpPr>
        <p:spPr bwMode="auto">
          <a:xfrm>
            <a:off x="2728794" y="3171605"/>
            <a:ext cx="1434691" cy="329631"/>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AutoShape 10">
            <a:extLst>
              <a:ext uri="{FF2B5EF4-FFF2-40B4-BE49-F238E27FC236}">
                <a16:creationId xmlns:a16="http://schemas.microsoft.com/office/drawing/2014/main" id="{EC33E74E-259E-4D63-8A9F-83B5B1332A2B}"/>
              </a:ext>
            </a:extLst>
          </p:cNvPr>
          <p:cNvSpPr>
            <a:spLocks noChangeArrowheads="1"/>
          </p:cNvSpPr>
          <p:nvPr/>
        </p:nvSpPr>
        <p:spPr bwMode="auto">
          <a:xfrm>
            <a:off x="7562733" y="2269905"/>
            <a:ext cx="1432974" cy="1825390"/>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7" name="Freeform 11">
            <a:extLst>
              <a:ext uri="{FF2B5EF4-FFF2-40B4-BE49-F238E27FC236}">
                <a16:creationId xmlns:a16="http://schemas.microsoft.com/office/drawing/2014/main" id="{4851CFF7-3D18-47D5-862A-2D651080E5D6}"/>
              </a:ext>
            </a:extLst>
          </p:cNvPr>
          <p:cNvSpPr/>
          <p:nvPr/>
        </p:nvSpPr>
        <p:spPr bwMode="auto">
          <a:xfrm>
            <a:off x="7561145" y="2569943"/>
            <a:ext cx="1439840" cy="29484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Freeform 12">
            <a:extLst>
              <a:ext uri="{FF2B5EF4-FFF2-40B4-BE49-F238E27FC236}">
                <a16:creationId xmlns:a16="http://schemas.microsoft.com/office/drawing/2014/main" id="{AC3046F7-5CC4-40CD-90E7-98706F96C870}"/>
              </a:ext>
            </a:extLst>
          </p:cNvPr>
          <p:cNvSpPr/>
          <p:nvPr/>
        </p:nvSpPr>
        <p:spPr bwMode="auto">
          <a:xfrm>
            <a:off x="7557970" y="2877918"/>
            <a:ext cx="1426111" cy="304784"/>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3">
            <a:extLst>
              <a:ext uri="{FF2B5EF4-FFF2-40B4-BE49-F238E27FC236}">
                <a16:creationId xmlns:a16="http://schemas.microsoft.com/office/drawing/2014/main" id="{FBBA5F0F-7B1A-484E-A58C-303CC9D64F68}"/>
              </a:ext>
            </a:extLst>
          </p:cNvPr>
          <p:cNvSpPr/>
          <p:nvPr/>
        </p:nvSpPr>
        <p:spPr bwMode="auto">
          <a:xfrm>
            <a:off x="7557970" y="3185893"/>
            <a:ext cx="1426111" cy="314722"/>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14">
            <a:extLst>
              <a:ext uri="{FF2B5EF4-FFF2-40B4-BE49-F238E27FC236}">
                <a16:creationId xmlns:a16="http://schemas.microsoft.com/office/drawing/2014/main" id="{ABC40CF7-65D9-44FB-A2A5-F4857E4A5957}"/>
              </a:ext>
            </a:extLst>
          </p:cNvPr>
          <p:cNvSpPr>
            <a:spLocks noChangeArrowheads="1"/>
          </p:cNvSpPr>
          <p:nvPr/>
        </p:nvSpPr>
        <p:spPr bwMode="auto">
          <a:xfrm>
            <a:off x="5114807" y="2909668"/>
            <a:ext cx="1434691" cy="1162817"/>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1" name="Freeform 15">
            <a:extLst>
              <a:ext uri="{FF2B5EF4-FFF2-40B4-BE49-F238E27FC236}">
                <a16:creationId xmlns:a16="http://schemas.microsoft.com/office/drawing/2014/main" id="{842000AA-94AC-4875-A64F-81438494847F}"/>
              </a:ext>
            </a:extLst>
          </p:cNvPr>
          <p:cNvSpPr/>
          <p:nvPr/>
        </p:nvSpPr>
        <p:spPr bwMode="auto">
          <a:xfrm>
            <a:off x="5110044" y="3208118"/>
            <a:ext cx="1436407" cy="29484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Text Box 16">
            <a:extLst>
              <a:ext uri="{FF2B5EF4-FFF2-40B4-BE49-F238E27FC236}">
                <a16:creationId xmlns:a16="http://schemas.microsoft.com/office/drawing/2014/main" id="{E654D765-3E49-4433-ACE9-3F69DCF8A805}"/>
              </a:ext>
            </a:extLst>
          </p:cNvPr>
          <p:cNvSpPr txBox="1">
            <a:spLocks noChangeArrowheads="1"/>
          </p:cNvSpPr>
          <p:nvPr/>
        </p:nvSpPr>
        <p:spPr bwMode="auto">
          <a:xfrm>
            <a:off x="3227269" y="1971455"/>
            <a:ext cx="734507"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53" name="Text Box 17">
            <a:extLst>
              <a:ext uri="{FF2B5EF4-FFF2-40B4-BE49-F238E27FC236}">
                <a16:creationId xmlns:a16="http://schemas.microsoft.com/office/drawing/2014/main" id="{233477FE-F36A-4544-823A-1F4EC62087F1}"/>
              </a:ext>
            </a:extLst>
          </p:cNvPr>
          <p:cNvSpPr txBox="1">
            <a:spLocks noChangeArrowheads="1"/>
          </p:cNvSpPr>
          <p:nvPr/>
        </p:nvSpPr>
        <p:spPr bwMode="auto">
          <a:xfrm>
            <a:off x="8050095" y="1971455"/>
            <a:ext cx="720778"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54" name="Text Box 18">
            <a:extLst>
              <a:ext uri="{FF2B5EF4-FFF2-40B4-BE49-F238E27FC236}">
                <a16:creationId xmlns:a16="http://schemas.microsoft.com/office/drawing/2014/main" id="{3CFFE202-5BEA-48B2-9D8E-806FA9D6B9D4}"/>
              </a:ext>
            </a:extLst>
          </p:cNvPr>
          <p:cNvSpPr txBox="1">
            <a:spLocks noChangeArrowheads="1"/>
          </p:cNvSpPr>
          <p:nvPr/>
        </p:nvSpPr>
        <p:spPr bwMode="auto">
          <a:xfrm>
            <a:off x="5530732" y="2595343"/>
            <a:ext cx="78255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路由器</a:t>
            </a:r>
          </a:p>
        </p:txBody>
      </p:sp>
      <p:sp>
        <p:nvSpPr>
          <p:cNvPr id="55" name="Text Box 19">
            <a:extLst>
              <a:ext uri="{FF2B5EF4-FFF2-40B4-BE49-F238E27FC236}">
                <a16:creationId xmlns:a16="http://schemas.microsoft.com/office/drawing/2014/main" id="{A31EB8A2-49B8-41B6-AD2B-BBFFB78B7AA2}"/>
              </a:ext>
            </a:extLst>
          </p:cNvPr>
          <p:cNvSpPr txBox="1">
            <a:spLocks noChangeArrowheads="1"/>
          </p:cNvSpPr>
          <p:nvPr/>
        </p:nvSpPr>
        <p:spPr bwMode="auto">
          <a:xfrm>
            <a:off x="6481645" y="4073304"/>
            <a:ext cx="871798"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2</a:t>
            </a:r>
          </a:p>
        </p:txBody>
      </p:sp>
      <p:sp>
        <p:nvSpPr>
          <p:cNvPr id="56" name="Text Box 20">
            <a:extLst>
              <a:ext uri="{FF2B5EF4-FFF2-40B4-BE49-F238E27FC236}">
                <a16:creationId xmlns:a16="http://schemas.microsoft.com/office/drawing/2014/main" id="{507EF6E5-FB35-4086-A3A3-DE5621CE3C54}"/>
              </a:ext>
            </a:extLst>
          </p:cNvPr>
          <p:cNvSpPr txBox="1">
            <a:spLocks noChangeArrowheads="1"/>
          </p:cNvSpPr>
          <p:nvPr/>
        </p:nvSpPr>
        <p:spPr bwMode="auto">
          <a:xfrm>
            <a:off x="4033720" y="4052668"/>
            <a:ext cx="871798"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1</a:t>
            </a:r>
          </a:p>
        </p:txBody>
      </p:sp>
      <p:sp>
        <p:nvSpPr>
          <p:cNvPr id="57" name="Line 21">
            <a:extLst>
              <a:ext uri="{FF2B5EF4-FFF2-40B4-BE49-F238E27FC236}">
                <a16:creationId xmlns:a16="http://schemas.microsoft.com/office/drawing/2014/main" id="{D42D2742-CC65-4856-BB36-6710F0609B2F}"/>
              </a:ext>
            </a:extLst>
          </p:cNvPr>
          <p:cNvSpPr>
            <a:spLocks noChangeShapeType="1"/>
          </p:cNvSpPr>
          <p:nvPr/>
        </p:nvSpPr>
        <p:spPr bwMode="auto">
          <a:xfrm>
            <a:off x="3289183" y="4020918"/>
            <a:ext cx="804868" cy="230244"/>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22">
            <a:extLst>
              <a:ext uri="{FF2B5EF4-FFF2-40B4-BE49-F238E27FC236}">
                <a16:creationId xmlns:a16="http://schemas.microsoft.com/office/drawing/2014/main" id="{FB50AD8D-456A-43AB-975B-3185EC179296}"/>
              </a:ext>
            </a:extLst>
          </p:cNvPr>
          <p:cNvSpPr>
            <a:spLocks noChangeShapeType="1"/>
          </p:cNvSpPr>
          <p:nvPr/>
        </p:nvSpPr>
        <p:spPr bwMode="auto">
          <a:xfrm flipH="1">
            <a:off x="4840169" y="4020918"/>
            <a:ext cx="671010" cy="19380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23">
            <a:extLst>
              <a:ext uri="{FF2B5EF4-FFF2-40B4-BE49-F238E27FC236}">
                <a16:creationId xmlns:a16="http://schemas.microsoft.com/office/drawing/2014/main" id="{0E050B73-F677-4777-ACAB-B779D1425064}"/>
              </a:ext>
            </a:extLst>
          </p:cNvPr>
          <p:cNvSpPr>
            <a:spLocks noChangeShapeType="1"/>
          </p:cNvSpPr>
          <p:nvPr/>
        </p:nvSpPr>
        <p:spPr bwMode="auto">
          <a:xfrm>
            <a:off x="5740282" y="4020918"/>
            <a:ext cx="815165" cy="23355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24">
            <a:extLst>
              <a:ext uri="{FF2B5EF4-FFF2-40B4-BE49-F238E27FC236}">
                <a16:creationId xmlns:a16="http://schemas.microsoft.com/office/drawing/2014/main" id="{13E7781B-0C2A-4009-AB33-D00298DB1077}"/>
              </a:ext>
            </a:extLst>
          </p:cNvPr>
          <p:cNvSpPr>
            <a:spLocks noChangeShapeType="1"/>
          </p:cNvSpPr>
          <p:nvPr/>
        </p:nvSpPr>
        <p:spPr bwMode="auto">
          <a:xfrm flipH="1">
            <a:off x="7288094" y="4020917"/>
            <a:ext cx="825463" cy="21036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Text Box 25">
            <a:extLst>
              <a:ext uri="{FF2B5EF4-FFF2-40B4-BE49-F238E27FC236}">
                <a16:creationId xmlns:a16="http://schemas.microsoft.com/office/drawing/2014/main" id="{A7BE3DF0-03BF-4E4F-917D-EC1F398D163E}"/>
              </a:ext>
            </a:extLst>
          </p:cNvPr>
          <p:cNvSpPr txBox="1">
            <a:spLocks noChangeArrowheads="1"/>
          </p:cNvSpPr>
          <p:nvPr/>
        </p:nvSpPr>
        <p:spPr bwMode="auto">
          <a:xfrm>
            <a:off x="7715132" y="2535018"/>
            <a:ext cx="782559" cy="1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62" name="Text Box 26">
            <a:extLst>
              <a:ext uri="{FF2B5EF4-FFF2-40B4-BE49-F238E27FC236}">
                <a16:creationId xmlns:a16="http://schemas.microsoft.com/office/drawing/2014/main" id="{83AEAE59-23EC-4D6C-983C-4907EA473396}"/>
              </a:ext>
            </a:extLst>
          </p:cNvPr>
          <p:cNvSpPr txBox="1">
            <a:spLocks noChangeArrowheads="1"/>
          </p:cNvSpPr>
          <p:nvPr/>
        </p:nvSpPr>
        <p:spPr bwMode="auto">
          <a:xfrm>
            <a:off x="5254507" y="3150968"/>
            <a:ext cx="782559"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63" name="Text Box 27">
            <a:extLst>
              <a:ext uri="{FF2B5EF4-FFF2-40B4-BE49-F238E27FC236}">
                <a16:creationId xmlns:a16="http://schemas.microsoft.com/office/drawing/2014/main" id="{D2BCC173-2552-48BF-B080-662F0D40C86A}"/>
              </a:ext>
            </a:extLst>
          </p:cNvPr>
          <p:cNvSpPr txBox="1">
            <a:spLocks noChangeArrowheads="1"/>
          </p:cNvSpPr>
          <p:nvPr/>
        </p:nvSpPr>
        <p:spPr bwMode="auto">
          <a:xfrm>
            <a:off x="2357319" y="2514380"/>
            <a:ext cx="336363" cy="138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64" name="矩形 30">
            <a:extLst>
              <a:ext uri="{FF2B5EF4-FFF2-40B4-BE49-F238E27FC236}">
                <a16:creationId xmlns:a16="http://schemas.microsoft.com/office/drawing/2014/main" id="{A0B07107-FC55-40A9-9B9D-693D24F2CB1A}"/>
              </a:ext>
            </a:extLst>
          </p:cNvPr>
          <p:cNvSpPr>
            <a:spLocks noChangeArrowheads="1"/>
          </p:cNvSpPr>
          <p:nvPr/>
        </p:nvSpPr>
        <p:spPr bwMode="auto">
          <a:xfrm>
            <a:off x="4505208" y="1915893"/>
            <a:ext cx="28659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65" name="矩形 31">
            <a:extLst>
              <a:ext uri="{FF2B5EF4-FFF2-40B4-BE49-F238E27FC236}">
                <a16:creationId xmlns:a16="http://schemas.microsoft.com/office/drawing/2014/main" id="{943BB34F-C82E-4980-BC49-4FE0AE05451D}"/>
              </a:ext>
            </a:extLst>
          </p:cNvPr>
          <p:cNvSpPr>
            <a:spLocks noChangeArrowheads="1"/>
          </p:cNvSpPr>
          <p:nvPr/>
        </p:nvSpPr>
        <p:spPr bwMode="auto">
          <a:xfrm>
            <a:off x="2821025" y="4761857"/>
            <a:ext cx="6432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路由器在转发分组时最高只用到网际层而没有使用运输层和应用层。 </a:t>
            </a:r>
          </a:p>
        </p:txBody>
      </p:sp>
      <p:sp>
        <p:nvSpPr>
          <p:cNvPr id="2" name="灯片编号占位符 1">
            <a:extLst>
              <a:ext uri="{FF2B5EF4-FFF2-40B4-BE49-F238E27FC236}">
                <a16:creationId xmlns:a16="http://schemas.microsoft.com/office/drawing/2014/main" id="{BF6C8A2B-71E2-474B-AFAE-740DB6F3BCBC}"/>
              </a:ext>
            </a:extLst>
          </p:cNvPr>
          <p:cNvSpPr>
            <a:spLocks noGrp="1"/>
          </p:cNvSpPr>
          <p:nvPr>
            <p:ph type="sldNum" sz="quarter" idx="12"/>
          </p:nvPr>
        </p:nvSpPr>
        <p:spPr/>
        <p:txBody>
          <a:bodyPr/>
          <a:lstStyle/>
          <a:p>
            <a:fld id="{C8BB1146-E542-4D4E-B8E9-6919A11DDD48}" type="slidenum">
              <a:rPr lang="en-US" smtClean="0"/>
              <a:pPr/>
              <a:t>100</a:t>
            </a:fld>
            <a:endParaRPr lang="en-US"/>
          </a:p>
        </p:txBody>
      </p:sp>
    </p:spTree>
    <p:extLst>
      <p:ext uri="{BB962C8B-B14F-4D97-AF65-F5344CB8AC3E}">
        <p14:creationId xmlns:p14="http://schemas.microsoft.com/office/powerpoint/2010/main" val="30896336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128587"/>
            <a:ext cx="10858499" cy="891372"/>
          </a:xfrm>
        </p:spPr>
        <p:txBody>
          <a:bodyPr>
            <a:normAutofit/>
          </a:bodyPr>
          <a:lstStyle/>
          <a:p>
            <a:r>
              <a:rPr lang="en-US" altLang="zh-CN" sz="3200" dirty="0">
                <a:solidFill>
                  <a:schemeClr val="tx1"/>
                </a:solidFill>
                <a:ea typeface="微软雅黑" panose="020B0503020204020204" pitchFamily="34" charset="-122"/>
              </a:rPr>
              <a:t>TCP/IP </a:t>
            </a:r>
            <a:r>
              <a:rPr lang="zh-CN" altLang="en-US" sz="3200" dirty="0">
                <a:solidFill>
                  <a:schemeClr val="tx1"/>
                </a:solidFill>
                <a:ea typeface="微软雅黑" panose="020B0503020204020204" pitchFamily="34" charset="-122"/>
              </a:rPr>
              <a:t>模型下的协议栈</a:t>
            </a:r>
            <a:endParaRPr lang="zh-CN" altLang="en-US" sz="3200" dirty="0">
              <a:solidFill>
                <a:schemeClr val="tx1"/>
              </a:solidFill>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10" name="Rectangle 68">
            <a:extLst>
              <a:ext uri="{FF2B5EF4-FFF2-40B4-BE49-F238E27FC236}">
                <a16:creationId xmlns:a16="http://schemas.microsoft.com/office/drawing/2014/main" id="{332E6F53-416D-4A48-B373-192C71EED797}"/>
              </a:ext>
            </a:extLst>
          </p:cNvPr>
          <p:cNvSpPr>
            <a:spLocks noChangeArrowheads="1"/>
          </p:cNvSpPr>
          <p:nvPr/>
        </p:nvSpPr>
        <p:spPr bwMode="auto">
          <a:xfrm>
            <a:off x="2364791" y="5010435"/>
            <a:ext cx="7435849" cy="1038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ts val="600"/>
              </a:spcBef>
            </a:pPr>
            <a:r>
              <a:rPr lang="zh-CN" altLang="en-US" sz="2000" dirty="0">
                <a:solidFill>
                  <a:schemeClr val="accent1"/>
                </a:solidFill>
                <a:latin typeface="微软雅黑" panose="020B0503020204020204" pitchFamily="34" charset="-122"/>
                <a:ea typeface="微软雅黑" panose="020B0503020204020204" pitchFamily="34" charset="-122"/>
              </a:rPr>
              <a:t>绝大多数应用承载在 </a:t>
            </a:r>
            <a:r>
              <a:rPr lang="en-US" altLang="zh-CN" sz="2000" dirty="0">
                <a:solidFill>
                  <a:schemeClr val="accent1"/>
                </a:solidFill>
                <a:latin typeface="微软雅黑" panose="020B0503020204020204" pitchFamily="34" charset="-122"/>
                <a:ea typeface="微软雅黑" panose="020B0503020204020204" pitchFamily="34" charset="-122"/>
              </a:rPr>
              <a:t>TCP/UDP </a:t>
            </a:r>
            <a:r>
              <a:rPr lang="zh-CN" altLang="en-US" sz="2000" dirty="0">
                <a:solidFill>
                  <a:schemeClr val="accent1"/>
                </a:solidFill>
                <a:latin typeface="微软雅黑" panose="020B0503020204020204" pitchFamily="34" charset="-122"/>
                <a:ea typeface="微软雅黑" panose="020B0503020204020204" pitchFamily="34" charset="-122"/>
              </a:rPr>
              <a:t>传输层之上，但也有</a:t>
            </a:r>
            <a:r>
              <a:rPr lang="zh-CN" altLang="zh-CN" sz="2000" dirty="0">
                <a:solidFill>
                  <a:schemeClr val="accent1"/>
                </a:solidFill>
                <a:latin typeface="微软雅黑" panose="020B0503020204020204" pitchFamily="34" charset="-122"/>
                <a:ea typeface="微软雅黑" panose="020B0503020204020204" pitchFamily="34" charset="-122"/>
              </a:rPr>
              <a:t>某些应用</a:t>
            </a:r>
            <a:endParaRPr lang="en-US" altLang="zh-CN" sz="2000" dirty="0">
              <a:solidFill>
                <a:schemeClr val="accent1"/>
              </a:solidFill>
              <a:latin typeface="微软雅黑" panose="020B0503020204020204" pitchFamily="34" charset="-122"/>
              <a:ea typeface="微软雅黑" panose="020B0503020204020204" pitchFamily="34" charset="-122"/>
            </a:endParaRPr>
          </a:p>
          <a:p>
            <a:pPr>
              <a:lnSpc>
                <a:spcPct val="150000"/>
              </a:lnSpc>
              <a:spcBef>
                <a:spcPts val="600"/>
              </a:spcBef>
            </a:pPr>
            <a:r>
              <a:rPr lang="zh-CN" altLang="zh-CN" sz="2000" dirty="0">
                <a:solidFill>
                  <a:schemeClr val="accent1"/>
                </a:solidFill>
                <a:latin typeface="微软雅黑" panose="020B0503020204020204" pitchFamily="34" charset="-122"/>
                <a:ea typeface="微软雅黑" panose="020B0503020204020204" pitchFamily="34" charset="-122"/>
              </a:rPr>
              <a:t>程序可以直接使用</a:t>
            </a:r>
            <a:r>
              <a:rPr lang="en-US" altLang="zh-CN" sz="2000" dirty="0">
                <a:solidFill>
                  <a:schemeClr val="accent1"/>
                </a:solidFill>
                <a:latin typeface="微软雅黑" panose="020B0503020204020204" pitchFamily="34" charset="-122"/>
                <a:ea typeface="微软雅黑" panose="020B0503020204020204" pitchFamily="34" charset="-122"/>
              </a:rPr>
              <a:t> IP </a:t>
            </a:r>
            <a:r>
              <a:rPr lang="zh-CN" altLang="zh-CN" sz="2000" dirty="0">
                <a:solidFill>
                  <a:schemeClr val="accent1"/>
                </a:solidFill>
                <a:latin typeface="微软雅黑" panose="020B0503020204020204" pitchFamily="34" charset="-122"/>
                <a:ea typeface="微软雅黑" panose="020B0503020204020204" pitchFamily="34" charset="-122"/>
              </a:rPr>
              <a:t>层，或甚至直接使用最下面的网络接口层</a:t>
            </a:r>
            <a:r>
              <a:rPr lang="zh-CN" altLang="en-US" sz="2000" dirty="0">
                <a:solidFill>
                  <a:schemeClr val="accent1"/>
                </a:solidFill>
                <a:latin typeface="微软雅黑" panose="020B0503020204020204" pitchFamily="34" charset="-122"/>
                <a:ea typeface="微软雅黑" panose="020B0503020204020204" pitchFamily="34" charset="-122"/>
              </a:rPr>
              <a:t>。</a:t>
            </a:r>
          </a:p>
        </p:txBody>
      </p:sp>
      <p:grpSp>
        <p:nvGrpSpPr>
          <p:cNvPr id="13" name="组合 5">
            <a:extLst>
              <a:ext uri="{FF2B5EF4-FFF2-40B4-BE49-F238E27FC236}">
                <a16:creationId xmlns:a16="http://schemas.microsoft.com/office/drawing/2014/main" id="{A79D25D0-0408-467D-BFFF-FE92A40F8800}"/>
              </a:ext>
            </a:extLst>
          </p:cNvPr>
          <p:cNvGrpSpPr/>
          <p:nvPr/>
        </p:nvGrpSpPr>
        <p:grpSpPr bwMode="auto">
          <a:xfrm>
            <a:off x="2647100" y="1592110"/>
            <a:ext cx="6506206" cy="3301347"/>
            <a:chOff x="2778939" y="3395364"/>
            <a:chExt cx="3502942" cy="2128590"/>
          </a:xfrm>
        </p:grpSpPr>
        <p:sp>
          <p:nvSpPr>
            <p:cNvPr id="14" name="Rectangle 5">
              <a:extLst>
                <a:ext uri="{FF2B5EF4-FFF2-40B4-BE49-F238E27FC236}">
                  <a16:creationId xmlns:a16="http://schemas.microsoft.com/office/drawing/2014/main" id="{1E637BEA-9A2C-4E0A-B689-4203DAB2BF94}"/>
                </a:ext>
              </a:extLst>
            </p:cNvPr>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chemeClr val="accent1"/>
                </a:solidFill>
                <a:latin typeface="微软雅黑" panose="020B0503020204020204" pitchFamily="34" charset="-122"/>
                <a:ea typeface="微软雅黑" panose="020B0503020204020204" pitchFamily="34" charset="-122"/>
              </a:endParaRPr>
            </a:p>
          </p:txBody>
        </p:sp>
        <p:sp>
          <p:nvSpPr>
            <p:cNvPr id="15" name="Line 6">
              <a:extLst>
                <a:ext uri="{FF2B5EF4-FFF2-40B4-BE49-F238E27FC236}">
                  <a16:creationId xmlns:a16="http://schemas.microsoft.com/office/drawing/2014/main" id="{32F6DC8D-BE4D-4676-97D7-B15CCE1971B8}"/>
                </a:ext>
              </a:extLst>
            </p:cNvPr>
            <p:cNvSpPr>
              <a:spLocks noChangeShapeType="1"/>
            </p:cNvSpPr>
            <p:nvPr/>
          </p:nvSpPr>
          <p:spPr bwMode="auto">
            <a:xfrm>
              <a:off x="2778939" y="4992204"/>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chemeClr val="accent1"/>
                </a:solidFill>
                <a:latin typeface="微软雅黑" panose="020B0503020204020204" pitchFamily="34" charset="-122"/>
                <a:ea typeface="微软雅黑" panose="020B0503020204020204" pitchFamily="34" charset="-122"/>
              </a:endParaRPr>
            </a:p>
          </p:txBody>
        </p:sp>
        <p:sp>
          <p:nvSpPr>
            <p:cNvPr id="16" name="Freeform 7">
              <a:extLst>
                <a:ext uri="{FF2B5EF4-FFF2-40B4-BE49-F238E27FC236}">
                  <a16:creationId xmlns:a16="http://schemas.microsoft.com/office/drawing/2014/main" id="{3B1A770A-C6B8-45E5-9741-6096F4BD6ED2}"/>
                </a:ext>
              </a:extLst>
            </p:cNvPr>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chemeClr val="accent1"/>
                </a:solidFill>
                <a:latin typeface="微软雅黑" panose="020B0503020204020204" pitchFamily="34" charset="-122"/>
                <a:ea typeface="微软雅黑" panose="020B0503020204020204" pitchFamily="34" charset="-122"/>
              </a:endParaRPr>
            </a:p>
          </p:txBody>
        </p:sp>
        <p:sp>
          <p:nvSpPr>
            <p:cNvPr id="17" name="Freeform 8">
              <a:extLst>
                <a:ext uri="{FF2B5EF4-FFF2-40B4-BE49-F238E27FC236}">
                  <a16:creationId xmlns:a16="http://schemas.microsoft.com/office/drawing/2014/main" id="{1D7910CE-F9AA-4320-B9F0-EDB10F83F8D0}"/>
                </a:ext>
              </a:extLst>
            </p:cNvPr>
            <p:cNvSpPr/>
            <p:nvPr/>
          </p:nvSpPr>
          <p:spPr bwMode="auto">
            <a:xfrm>
              <a:off x="2778939" y="3928702"/>
              <a:ext cx="1675251" cy="533338"/>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chemeClr val="accent1"/>
                </a:solidFill>
                <a:latin typeface="微软雅黑" panose="020B0503020204020204" pitchFamily="34" charset="-122"/>
                <a:ea typeface="微软雅黑" panose="020B0503020204020204" pitchFamily="34" charset="-122"/>
              </a:endParaRPr>
            </a:p>
          </p:txBody>
        </p:sp>
        <p:sp>
          <p:nvSpPr>
            <p:cNvPr id="18" name="Line 9">
              <a:extLst>
                <a:ext uri="{FF2B5EF4-FFF2-40B4-BE49-F238E27FC236}">
                  <a16:creationId xmlns:a16="http://schemas.microsoft.com/office/drawing/2014/main" id="{1A64E35F-3BC8-42DB-ACCF-9B3487351E3B}"/>
                </a:ext>
              </a:extLst>
            </p:cNvPr>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1"/>
                </a:solidFill>
              </a:endParaRPr>
            </a:p>
          </p:txBody>
        </p:sp>
        <p:sp>
          <p:nvSpPr>
            <p:cNvPr id="19" name="Text Box 10">
              <a:extLst>
                <a:ext uri="{FF2B5EF4-FFF2-40B4-BE49-F238E27FC236}">
                  <a16:creationId xmlns:a16="http://schemas.microsoft.com/office/drawing/2014/main" id="{8BDFE8B8-42F7-42A2-8AF3-973DB95E1251}"/>
                </a:ext>
              </a:extLst>
            </p:cNvPr>
            <p:cNvSpPr txBox="1">
              <a:spLocks noChangeArrowheads="1"/>
            </p:cNvSpPr>
            <p:nvPr/>
          </p:nvSpPr>
          <p:spPr bwMode="auto">
            <a:xfrm>
              <a:off x="2949438" y="4084260"/>
              <a:ext cx="1334252" cy="25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a:solidFill>
                    <a:schemeClr val="accent1"/>
                  </a:solidFill>
                  <a:latin typeface="微软雅黑" panose="020B0503020204020204" pitchFamily="34" charset="-122"/>
                  <a:ea typeface="微软雅黑" panose="020B0503020204020204" pitchFamily="34" charset="-122"/>
                </a:rPr>
                <a:t>TCP                UDP</a:t>
              </a:r>
            </a:p>
          </p:txBody>
        </p:sp>
        <p:sp>
          <p:nvSpPr>
            <p:cNvPr id="20" name="Text Box 11">
              <a:extLst>
                <a:ext uri="{FF2B5EF4-FFF2-40B4-BE49-F238E27FC236}">
                  <a16:creationId xmlns:a16="http://schemas.microsoft.com/office/drawing/2014/main" id="{6E0B8662-DB0C-4C8D-AFC0-3B3188440C1E}"/>
                </a:ext>
              </a:extLst>
            </p:cNvPr>
            <p:cNvSpPr txBox="1">
              <a:spLocks noChangeArrowheads="1"/>
            </p:cNvSpPr>
            <p:nvPr/>
          </p:nvSpPr>
          <p:spPr bwMode="auto">
            <a:xfrm>
              <a:off x="3804968" y="4550166"/>
              <a:ext cx="236651" cy="25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chemeClr val="accent1"/>
                  </a:solidFill>
                  <a:latin typeface="微软雅黑" panose="020B0503020204020204" pitchFamily="34" charset="-122"/>
                  <a:ea typeface="微软雅黑" panose="020B0503020204020204" pitchFamily="34" charset="-122"/>
                </a:rPr>
                <a:t>IP</a:t>
              </a:r>
            </a:p>
          </p:txBody>
        </p:sp>
        <p:sp>
          <p:nvSpPr>
            <p:cNvPr id="21" name="Text Box 4">
              <a:extLst>
                <a:ext uri="{FF2B5EF4-FFF2-40B4-BE49-F238E27FC236}">
                  <a16:creationId xmlns:a16="http://schemas.microsoft.com/office/drawing/2014/main" id="{2C6809FF-660A-4BC2-BE82-CB22733AE921}"/>
                </a:ext>
              </a:extLst>
            </p:cNvPr>
            <p:cNvSpPr txBox="1">
              <a:spLocks noChangeArrowheads="1"/>
            </p:cNvSpPr>
            <p:nvPr/>
          </p:nvSpPr>
          <p:spPr bwMode="auto">
            <a:xfrm>
              <a:off x="4149217" y="3470787"/>
              <a:ext cx="513691" cy="25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chemeClr val="accent1"/>
                  </a:solidFill>
                  <a:latin typeface="微软雅黑" panose="020B0503020204020204" pitchFamily="34" charset="-122"/>
                  <a:ea typeface="微软雅黑" panose="020B0503020204020204" pitchFamily="34" charset="-122"/>
                </a:rPr>
                <a:t>应用层</a:t>
              </a:r>
            </a:p>
          </p:txBody>
        </p:sp>
        <p:sp>
          <p:nvSpPr>
            <p:cNvPr id="22" name="Text Box 12">
              <a:extLst>
                <a:ext uri="{FF2B5EF4-FFF2-40B4-BE49-F238E27FC236}">
                  <a16:creationId xmlns:a16="http://schemas.microsoft.com/office/drawing/2014/main" id="{BA5146B4-9DE6-4552-9F9E-95E31ADA6A6F}"/>
                </a:ext>
              </a:extLst>
            </p:cNvPr>
            <p:cNvSpPr txBox="1">
              <a:spLocks noChangeArrowheads="1"/>
            </p:cNvSpPr>
            <p:nvPr/>
          </p:nvSpPr>
          <p:spPr bwMode="auto">
            <a:xfrm>
              <a:off x="3328057" y="5068067"/>
              <a:ext cx="1480315" cy="25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chemeClr val="accent1"/>
                  </a:solidFill>
                  <a:latin typeface="微软雅黑" panose="020B0503020204020204" pitchFamily="34" charset="-122"/>
                  <a:ea typeface="微软雅黑" panose="020B0503020204020204" pitchFamily="34" charset="-122"/>
                </a:rPr>
                <a:t>网络接口层（子网层）</a:t>
              </a:r>
            </a:p>
          </p:txBody>
        </p:sp>
      </p:grpSp>
      <p:sp>
        <p:nvSpPr>
          <p:cNvPr id="2" name="灯片编号占位符 1">
            <a:extLst>
              <a:ext uri="{FF2B5EF4-FFF2-40B4-BE49-F238E27FC236}">
                <a16:creationId xmlns:a16="http://schemas.microsoft.com/office/drawing/2014/main" id="{9E33A90C-9B98-4B5C-BD96-36A312E73854}"/>
              </a:ext>
            </a:extLst>
          </p:cNvPr>
          <p:cNvSpPr>
            <a:spLocks noGrp="1"/>
          </p:cNvSpPr>
          <p:nvPr>
            <p:ph type="sldNum" sz="quarter" idx="12"/>
          </p:nvPr>
        </p:nvSpPr>
        <p:spPr/>
        <p:txBody>
          <a:bodyPr/>
          <a:lstStyle/>
          <a:p>
            <a:fld id="{C8BB1146-E542-4D4E-B8E9-6919A11DDD48}" type="slidenum">
              <a:rPr lang="en-US" smtClean="0"/>
              <a:t>101</a:t>
            </a:fld>
            <a:endParaRPr lang="en-US"/>
          </a:p>
        </p:txBody>
      </p:sp>
    </p:spTree>
    <p:extLst>
      <p:ext uri="{BB962C8B-B14F-4D97-AF65-F5344CB8AC3E}">
        <p14:creationId xmlns:p14="http://schemas.microsoft.com/office/powerpoint/2010/main" val="33332819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9D206-1896-43F1-9C28-B6108026923E}"/>
              </a:ext>
            </a:extLst>
          </p:cNvPr>
          <p:cNvSpPr>
            <a:spLocks noGrp="1"/>
          </p:cNvSpPr>
          <p:nvPr>
            <p:ph type="title"/>
          </p:nvPr>
        </p:nvSpPr>
        <p:spPr/>
        <p:txBody>
          <a:bodyPr/>
          <a:lstStyle/>
          <a:p>
            <a:r>
              <a:rPr kumimoji="1" lang="en-US" altLang="zh-CN" dirty="0">
                <a:latin typeface="+mn-ea"/>
              </a:rPr>
              <a:t>TCP/IP</a:t>
            </a:r>
            <a:r>
              <a:rPr kumimoji="1" lang="zh-CN" altLang="en-US" dirty="0">
                <a:latin typeface="+mn-ea"/>
              </a:rPr>
              <a:t>模型与</a:t>
            </a:r>
            <a:r>
              <a:rPr kumimoji="1" lang="en-US" altLang="zh-CN" dirty="0">
                <a:latin typeface="+mn-ea"/>
              </a:rPr>
              <a:t>OSI</a:t>
            </a:r>
            <a:r>
              <a:rPr kumimoji="1" lang="zh-CN" altLang="en-US" dirty="0">
                <a:latin typeface="+mn-ea"/>
              </a:rPr>
              <a:t>模型的比较</a:t>
            </a:r>
            <a:endParaRPr lang="zh-CN" altLang="en-US" dirty="0"/>
          </a:p>
        </p:txBody>
      </p:sp>
      <p:sp>
        <p:nvSpPr>
          <p:cNvPr id="3" name="内容占位符 2">
            <a:extLst>
              <a:ext uri="{FF2B5EF4-FFF2-40B4-BE49-F238E27FC236}">
                <a16:creationId xmlns:a16="http://schemas.microsoft.com/office/drawing/2014/main" id="{1C520D5A-0125-4702-BC83-6694F8EB8AF7}"/>
              </a:ext>
            </a:extLst>
          </p:cNvPr>
          <p:cNvSpPr>
            <a:spLocks noGrp="1"/>
          </p:cNvSpPr>
          <p:nvPr>
            <p:ph idx="1"/>
          </p:nvPr>
        </p:nvSpPr>
        <p:spPr>
          <a:xfrm>
            <a:off x="660400" y="1125539"/>
            <a:ext cx="6724650" cy="5008562"/>
          </a:xfrm>
        </p:spPr>
        <p:txBody>
          <a:bodyPr>
            <a:normAutofit fontScale="92500" lnSpcReduction="20000"/>
          </a:bodyPr>
          <a:lstStyle/>
          <a:p>
            <a:r>
              <a:rPr lang="en-US" altLang="zh-CN" dirty="0"/>
              <a:t>7</a:t>
            </a:r>
            <a:r>
              <a:rPr lang="zh-CN" altLang="en-US" dirty="0"/>
              <a:t>层模型与</a:t>
            </a:r>
            <a:r>
              <a:rPr lang="en-US" altLang="zh-CN" dirty="0"/>
              <a:t>4</a:t>
            </a:r>
            <a:r>
              <a:rPr lang="zh-CN" altLang="en-US" dirty="0"/>
              <a:t>层模型</a:t>
            </a:r>
          </a:p>
          <a:p>
            <a:pPr lvl="1"/>
            <a:r>
              <a:rPr lang="en-US" altLang="zh-CN" dirty="0"/>
              <a:t>TCP/IP</a:t>
            </a:r>
            <a:r>
              <a:rPr lang="zh-CN" altLang="en-US" dirty="0"/>
              <a:t>模型的网络接口层定义主机与传输线路之间的接口，描述了链路为无连接的互联网层必须提供的基本功能</a:t>
            </a:r>
          </a:p>
          <a:p>
            <a:pPr lvl="1"/>
            <a:r>
              <a:rPr lang="en-US" altLang="zh-CN" dirty="0"/>
              <a:t>TCP/IP</a:t>
            </a:r>
            <a:r>
              <a:rPr lang="zh-CN" altLang="en-US" dirty="0"/>
              <a:t>模型的互联网层、传输层与</a:t>
            </a:r>
            <a:r>
              <a:rPr lang="en-US" altLang="zh-CN" dirty="0"/>
              <a:t>OSI</a:t>
            </a:r>
            <a:r>
              <a:rPr lang="zh-CN" altLang="en-US" dirty="0"/>
              <a:t>模型的网络层、传输层大致对应</a:t>
            </a:r>
          </a:p>
          <a:p>
            <a:pPr lvl="1"/>
            <a:r>
              <a:rPr lang="en-US" altLang="zh-CN" dirty="0"/>
              <a:t>TCP/IP</a:t>
            </a:r>
            <a:r>
              <a:rPr lang="zh-CN" altLang="en-US" dirty="0"/>
              <a:t>模型的应用层包含了</a:t>
            </a:r>
            <a:r>
              <a:rPr lang="en-US" altLang="zh-CN" dirty="0"/>
              <a:t>OSI</a:t>
            </a:r>
            <a:r>
              <a:rPr lang="zh-CN" altLang="en-US" dirty="0"/>
              <a:t>模型的表示层与会话层</a:t>
            </a:r>
          </a:p>
          <a:p>
            <a:r>
              <a:rPr lang="zh-CN" altLang="en-US" dirty="0"/>
              <a:t>基本设计思想：通用性与实用性</a:t>
            </a:r>
          </a:p>
          <a:p>
            <a:pPr lvl="1"/>
            <a:r>
              <a:rPr lang="en-US" altLang="zh-CN" dirty="0"/>
              <a:t>OSI</a:t>
            </a:r>
            <a:r>
              <a:rPr lang="zh-CN" altLang="en-US" dirty="0"/>
              <a:t>：先有模型后设计协议，不局限于特定协议，明确了服务、协议、接口等概念，更具通用性</a:t>
            </a:r>
          </a:p>
          <a:p>
            <a:pPr lvl="1"/>
            <a:r>
              <a:rPr lang="en-US" altLang="zh-CN" dirty="0"/>
              <a:t>TCP/IP</a:t>
            </a:r>
            <a:r>
              <a:rPr lang="zh-CN" altLang="en-US" dirty="0"/>
              <a:t>模型：仅仅是对已有协议的描述</a:t>
            </a:r>
          </a:p>
          <a:p>
            <a:r>
              <a:rPr lang="zh-CN" altLang="en-US" dirty="0"/>
              <a:t>无连接与面向连接</a:t>
            </a:r>
          </a:p>
          <a:p>
            <a:pPr lvl="1"/>
            <a:r>
              <a:rPr lang="en-US" altLang="zh-CN" dirty="0"/>
              <a:t>OSI</a:t>
            </a:r>
            <a:r>
              <a:rPr lang="zh-CN" altLang="en-US" dirty="0"/>
              <a:t>模型网络层能够支持无连接和面向连接通信</a:t>
            </a:r>
          </a:p>
          <a:p>
            <a:pPr lvl="1"/>
            <a:r>
              <a:rPr lang="en-US" altLang="zh-CN" dirty="0"/>
              <a:t>TCP/IP</a:t>
            </a:r>
            <a:r>
              <a:rPr lang="zh-CN" altLang="en-US" dirty="0"/>
              <a:t>模型的网络层仅支持无连接通信（</a:t>
            </a:r>
            <a:r>
              <a:rPr lang="en-US" altLang="zh-CN" dirty="0"/>
              <a:t>IP</a:t>
            </a:r>
            <a:r>
              <a:rPr lang="zh-CN" altLang="en-US" dirty="0"/>
              <a:t>）</a:t>
            </a:r>
          </a:p>
          <a:p>
            <a:endParaRPr lang="zh-CN" altLang="en-US" dirty="0"/>
          </a:p>
        </p:txBody>
      </p:sp>
      <p:graphicFrame>
        <p:nvGraphicFramePr>
          <p:cNvPr id="4" name="表格 3">
            <a:extLst>
              <a:ext uri="{FF2B5EF4-FFF2-40B4-BE49-F238E27FC236}">
                <a16:creationId xmlns:a16="http://schemas.microsoft.com/office/drawing/2014/main" id="{1F8DD1D8-4641-4792-B879-FA1383069CBF}"/>
              </a:ext>
            </a:extLst>
          </p:cNvPr>
          <p:cNvGraphicFramePr/>
          <p:nvPr>
            <p:extLst>
              <p:ext uri="{D42A27DB-BD31-4B8C-83A1-F6EECF244321}">
                <p14:modId xmlns:p14="http://schemas.microsoft.com/office/powerpoint/2010/main" val="3737544946"/>
              </p:ext>
            </p:extLst>
          </p:nvPr>
        </p:nvGraphicFramePr>
        <p:xfrm>
          <a:off x="7578271" y="1466850"/>
          <a:ext cx="1840050" cy="3702685"/>
        </p:xfrm>
        <a:graphic>
          <a:graphicData uri="http://schemas.openxmlformats.org/drawingml/2006/table">
            <a:tbl>
              <a:tblPr firstRow="1" bandRow="1">
                <a:tableStyleId>{5940675A-B579-460E-94D1-54222C63F5DA}</a:tableStyleId>
              </a:tblPr>
              <a:tblGrid>
                <a:gridCol w="1840050">
                  <a:extLst>
                    <a:ext uri="{9D8B030D-6E8A-4147-A177-3AD203B41FA5}">
                      <a16:colId xmlns:a16="http://schemas.microsoft.com/office/drawing/2014/main" val="20000"/>
                    </a:ext>
                  </a:extLst>
                </a:gridCol>
              </a:tblGrid>
              <a:tr h="55118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应用层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51815">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表示层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会话层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51244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传输层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r h="51181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网络层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4"/>
                  </a:ext>
                </a:extLst>
              </a:tr>
              <a:tr h="512445">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数据链路层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5"/>
                  </a:ext>
                </a:extLst>
              </a:tr>
              <a:tr h="55118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物理层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6"/>
                  </a:ext>
                </a:extLst>
              </a:tr>
            </a:tbl>
          </a:graphicData>
        </a:graphic>
      </p:graphicFrame>
      <p:graphicFrame>
        <p:nvGraphicFramePr>
          <p:cNvPr id="5" name="表格 4">
            <a:extLst>
              <a:ext uri="{FF2B5EF4-FFF2-40B4-BE49-F238E27FC236}">
                <a16:creationId xmlns:a16="http://schemas.microsoft.com/office/drawing/2014/main" id="{DF4876B1-2A4E-4663-91E9-BE868BF914EA}"/>
              </a:ext>
            </a:extLst>
          </p:cNvPr>
          <p:cNvGraphicFramePr/>
          <p:nvPr>
            <p:extLst>
              <p:ext uri="{D42A27DB-BD31-4B8C-83A1-F6EECF244321}">
                <p14:modId xmlns:p14="http://schemas.microsoft.com/office/powerpoint/2010/main" val="1723659155"/>
              </p:ext>
            </p:extLst>
          </p:nvPr>
        </p:nvGraphicFramePr>
        <p:xfrm>
          <a:off x="9676358" y="1466850"/>
          <a:ext cx="1765844" cy="3702685"/>
        </p:xfrm>
        <a:graphic>
          <a:graphicData uri="http://schemas.openxmlformats.org/drawingml/2006/table">
            <a:tbl>
              <a:tblPr firstRow="1" bandRow="1">
                <a:tableStyleId>{5940675A-B579-460E-94D1-54222C63F5DA}</a:tableStyleId>
              </a:tblPr>
              <a:tblGrid>
                <a:gridCol w="1765844">
                  <a:extLst>
                    <a:ext uri="{9D8B030D-6E8A-4147-A177-3AD203B41FA5}">
                      <a16:colId xmlns:a16="http://schemas.microsoft.com/office/drawing/2014/main" val="20000"/>
                    </a:ext>
                  </a:extLst>
                </a:gridCol>
              </a:tblGrid>
              <a:tr h="161480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应用层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1244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传输层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sym typeface="+mn-ea"/>
                        </a:rPr>
                        <a:t>互联网层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106362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网络接口层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bl>
          </a:graphicData>
        </a:graphic>
      </p:graphicFrame>
      <p:sp>
        <p:nvSpPr>
          <p:cNvPr id="6" name="内容占位符 2">
            <a:extLst>
              <a:ext uri="{FF2B5EF4-FFF2-40B4-BE49-F238E27FC236}">
                <a16:creationId xmlns:a16="http://schemas.microsoft.com/office/drawing/2014/main" id="{9AA19E27-D95E-4932-BECE-8101DE152E78}"/>
              </a:ext>
            </a:extLst>
          </p:cNvPr>
          <p:cNvSpPr>
            <a:spLocks noGrp="1"/>
          </p:cNvSpPr>
          <p:nvPr/>
        </p:nvSpPr>
        <p:spPr>
          <a:xfrm>
            <a:off x="7515453" y="5295581"/>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OSI 7</a:t>
            </a:r>
            <a:r>
              <a:rPr kumimoji="1" lang="zh-CN" altLang="en-US"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层模型</a:t>
            </a:r>
          </a:p>
        </p:txBody>
      </p:sp>
      <p:sp>
        <p:nvSpPr>
          <p:cNvPr id="7" name="内容占位符 2">
            <a:extLst>
              <a:ext uri="{FF2B5EF4-FFF2-40B4-BE49-F238E27FC236}">
                <a16:creationId xmlns:a16="http://schemas.microsoft.com/office/drawing/2014/main" id="{DF6B3FCE-1BF8-4EEC-90C8-FA3961F68D7A}"/>
              </a:ext>
            </a:extLst>
          </p:cNvPr>
          <p:cNvSpPr>
            <a:spLocks noGrp="1"/>
          </p:cNvSpPr>
          <p:nvPr/>
        </p:nvSpPr>
        <p:spPr>
          <a:xfrm>
            <a:off x="9478827" y="5262880"/>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TCP/IP 4</a:t>
            </a:r>
            <a:r>
              <a:rPr kumimoji="1" lang="zh-CN" altLang="en-US"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层模型</a:t>
            </a:r>
          </a:p>
        </p:txBody>
      </p:sp>
      <p:sp>
        <p:nvSpPr>
          <p:cNvPr id="8" name="灯片编号占位符 7">
            <a:extLst>
              <a:ext uri="{FF2B5EF4-FFF2-40B4-BE49-F238E27FC236}">
                <a16:creationId xmlns:a16="http://schemas.microsoft.com/office/drawing/2014/main" id="{A9727413-308C-4738-9949-6D348A0FEE8D}"/>
              </a:ext>
            </a:extLst>
          </p:cNvPr>
          <p:cNvSpPr>
            <a:spLocks noGrp="1"/>
          </p:cNvSpPr>
          <p:nvPr>
            <p:ph type="sldNum" sz="quarter" idx="12"/>
          </p:nvPr>
        </p:nvSpPr>
        <p:spPr/>
        <p:txBody>
          <a:bodyPr/>
          <a:lstStyle/>
          <a:p>
            <a:fld id="{C8BB1146-E542-4D4E-B8E9-6919A11DDD48}" type="slidenum">
              <a:rPr lang="en-US" smtClean="0"/>
              <a:t>102</a:t>
            </a:fld>
            <a:endParaRPr lang="en-US"/>
          </a:p>
        </p:txBody>
      </p:sp>
    </p:spTree>
    <p:extLst>
      <p:ext uri="{BB962C8B-B14F-4D97-AF65-F5344CB8AC3E}">
        <p14:creationId xmlns:p14="http://schemas.microsoft.com/office/powerpoint/2010/main" val="27828690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CAC2-E105-41E9-906B-DC62E73196E1}"/>
              </a:ext>
            </a:extLst>
          </p:cNvPr>
          <p:cNvSpPr>
            <a:spLocks noGrp="1"/>
          </p:cNvSpPr>
          <p:nvPr>
            <p:ph type="title"/>
          </p:nvPr>
        </p:nvSpPr>
        <p:spPr/>
        <p:txBody>
          <a:bodyPr/>
          <a:lstStyle/>
          <a:p>
            <a:r>
              <a:rPr kumimoji="1" lang="en-US" altLang="zh-CN" dirty="0"/>
              <a:t>TCP/IP</a:t>
            </a:r>
            <a:r>
              <a:rPr kumimoji="1" lang="zh-CN" altLang="en-US" dirty="0"/>
              <a:t>模型与</a:t>
            </a:r>
            <a:r>
              <a:rPr kumimoji="1" lang="en-US" altLang="zh-CN" dirty="0"/>
              <a:t>OSI</a:t>
            </a:r>
            <a:r>
              <a:rPr kumimoji="1" lang="zh-CN" altLang="en-US" dirty="0"/>
              <a:t>模型的比较</a:t>
            </a:r>
            <a:endParaRPr lang="zh-CN" altLang="en-US" dirty="0"/>
          </a:p>
        </p:txBody>
      </p:sp>
      <p:sp>
        <p:nvSpPr>
          <p:cNvPr id="3" name="内容占位符 2">
            <a:extLst>
              <a:ext uri="{FF2B5EF4-FFF2-40B4-BE49-F238E27FC236}">
                <a16:creationId xmlns:a16="http://schemas.microsoft.com/office/drawing/2014/main" id="{E0530CBE-203C-4B6A-8AF0-098DE344CC0B}"/>
              </a:ext>
            </a:extLst>
          </p:cNvPr>
          <p:cNvSpPr>
            <a:spLocks noGrp="1"/>
          </p:cNvSpPr>
          <p:nvPr>
            <p:ph idx="1"/>
          </p:nvPr>
        </p:nvSpPr>
        <p:spPr/>
        <p:txBody>
          <a:bodyPr>
            <a:normAutofit fontScale="92500" lnSpcReduction="10000"/>
          </a:bodyPr>
          <a:lstStyle/>
          <a:p>
            <a:pPr marL="0" indent="0">
              <a:buNone/>
            </a:pPr>
            <a:r>
              <a:rPr lang="en-US" altLang="zh-CN" dirty="0"/>
              <a:t>OSI</a:t>
            </a:r>
            <a:r>
              <a:rPr lang="zh-CN" altLang="en-US" dirty="0"/>
              <a:t>模型的不足</a:t>
            </a:r>
            <a:endParaRPr lang="en-US" altLang="zh-CN" dirty="0"/>
          </a:p>
          <a:p>
            <a:r>
              <a:rPr lang="zh-CN" altLang="en-US" dirty="0"/>
              <a:t>从未真正被实现</a:t>
            </a:r>
          </a:p>
          <a:p>
            <a:pPr lvl="1"/>
            <a:r>
              <a:rPr lang="en-US" altLang="zh-CN" dirty="0"/>
              <a:t>TCP/IP</a:t>
            </a:r>
            <a:r>
              <a:rPr lang="zh-CN" altLang="en-US" dirty="0"/>
              <a:t>已成为事实标准，</a:t>
            </a:r>
            <a:r>
              <a:rPr lang="en-US" altLang="zh-CN" dirty="0"/>
              <a:t>OSI</a:t>
            </a:r>
            <a:r>
              <a:rPr lang="zh-CN" altLang="en-US" dirty="0"/>
              <a:t>缺少厂家支持</a:t>
            </a:r>
          </a:p>
          <a:p>
            <a:r>
              <a:rPr lang="zh-CN" altLang="en-US" dirty="0"/>
              <a:t>技术实现糟糕</a:t>
            </a:r>
          </a:p>
          <a:p>
            <a:pPr lvl="1"/>
            <a:r>
              <a:rPr lang="en-US" altLang="zh-CN" dirty="0"/>
              <a:t>OSI</a:t>
            </a:r>
            <a:r>
              <a:rPr lang="zh-CN" altLang="en-US" dirty="0"/>
              <a:t>分层欠缺技术考虑：会话层、表示层很少内容；数据链路层、网络层内容繁杂。模型和协议过于复杂</a:t>
            </a:r>
          </a:p>
          <a:p>
            <a:pPr lvl="1"/>
            <a:r>
              <a:rPr lang="zh-CN" altLang="en-US" dirty="0"/>
              <a:t>分层间功能重复：差错控制、流量控制等在不同层反复出现</a:t>
            </a:r>
          </a:p>
          <a:p>
            <a:r>
              <a:rPr lang="zh-CN" altLang="en-US" dirty="0"/>
              <a:t>非技术因素</a:t>
            </a:r>
          </a:p>
          <a:p>
            <a:pPr lvl="1"/>
            <a:r>
              <a:rPr lang="en-US" altLang="zh-CN" dirty="0"/>
              <a:t>TCP/IP</a:t>
            </a:r>
            <a:r>
              <a:rPr lang="zh-CN" altLang="en-US" dirty="0"/>
              <a:t>实现为</a:t>
            </a:r>
            <a:r>
              <a:rPr lang="en-US" altLang="zh-CN" dirty="0"/>
              <a:t>UNIX</a:t>
            </a:r>
            <a:r>
              <a:rPr lang="zh-CN" altLang="en-US" dirty="0"/>
              <a:t>一部分，免费</a:t>
            </a:r>
          </a:p>
          <a:p>
            <a:pPr lvl="1"/>
            <a:r>
              <a:rPr lang="en-US" altLang="zh-CN" dirty="0"/>
              <a:t>OSI</a:t>
            </a:r>
            <a:r>
              <a:rPr lang="zh-CN" altLang="en-US" dirty="0"/>
              <a:t>被认为是政府和机构的强加标准</a:t>
            </a:r>
          </a:p>
          <a:p>
            <a:endParaRPr lang="zh-CN" altLang="en-US" dirty="0"/>
          </a:p>
        </p:txBody>
      </p:sp>
      <p:sp>
        <p:nvSpPr>
          <p:cNvPr id="4" name="内容占位符 3">
            <a:extLst>
              <a:ext uri="{FF2B5EF4-FFF2-40B4-BE49-F238E27FC236}">
                <a16:creationId xmlns:a16="http://schemas.microsoft.com/office/drawing/2014/main" id="{75D0DA5E-0E3A-49C1-8CB0-1DF29C45B590}"/>
              </a:ext>
            </a:extLst>
          </p:cNvPr>
          <p:cNvSpPr>
            <a:spLocks noGrp="1"/>
          </p:cNvSpPr>
          <p:nvPr>
            <p:ph idx="10"/>
          </p:nvPr>
        </p:nvSpPr>
        <p:spPr/>
        <p:txBody>
          <a:bodyPr>
            <a:normAutofit lnSpcReduction="10000"/>
          </a:bodyPr>
          <a:lstStyle/>
          <a:p>
            <a:pPr marL="0" indent="0">
              <a:buNone/>
            </a:pPr>
            <a:r>
              <a:rPr lang="en-US" altLang="zh-CN" dirty="0"/>
              <a:t>TCP/IP</a:t>
            </a:r>
            <a:r>
              <a:rPr lang="zh-CN" altLang="en-US" dirty="0"/>
              <a:t>模型的不足</a:t>
            </a:r>
            <a:endParaRPr lang="en-US" altLang="zh-CN" dirty="0"/>
          </a:p>
          <a:p>
            <a:r>
              <a:rPr lang="zh-CN" altLang="en-US" dirty="0"/>
              <a:t>核心概念未能体现</a:t>
            </a:r>
          </a:p>
          <a:p>
            <a:pPr lvl="1"/>
            <a:r>
              <a:rPr lang="zh-CN" altLang="en-US" dirty="0"/>
              <a:t>未明确区分服务、接口和协议等核心概念</a:t>
            </a:r>
          </a:p>
          <a:p>
            <a:r>
              <a:rPr lang="zh-CN" altLang="en-US" dirty="0"/>
              <a:t>不具备通用性</a:t>
            </a:r>
          </a:p>
          <a:p>
            <a:pPr lvl="1"/>
            <a:r>
              <a:rPr lang="zh-CN" altLang="en-US" dirty="0"/>
              <a:t>不适于描述</a:t>
            </a:r>
            <a:r>
              <a:rPr lang="en-US" altLang="zh-CN" dirty="0"/>
              <a:t>TCP/IP</a:t>
            </a:r>
            <a:r>
              <a:rPr lang="zh-CN" altLang="en-US" dirty="0"/>
              <a:t>之外的其它协议栈</a:t>
            </a:r>
          </a:p>
          <a:p>
            <a:r>
              <a:rPr lang="zh-CN" altLang="en-US" dirty="0"/>
              <a:t>混用接口与分层的设计</a:t>
            </a:r>
          </a:p>
          <a:p>
            <a:pPr lvl="1"/>
            <a:r>
              <a:rPr lang="zh-CN" altLang="en-US" dirty="0"/>
              <a:t>链路层和物理层一起被定义为网络接口层，而非真正意思上的分层</a:t>
            </a:r>
          </a:p>
          <a:p>
            <a:r>
              <a:rPr lang="zh-CN" altLang="en-US" dirty="0"/>
              <a:t>模型欠缺完整性</a:t>
            </a:r>
          </a:p>
          <a:p>
            <a:pPr lvl="1"/>
            <a:r>
              <a:rPr lang="zh-CN" altLang="en-US" dirty="0"/>
              <a:t>未包含物理层与数据链路层</a:t>
            </a:r>
          </a:p>
          <a:p>
            <a:pPr lvl="1"/>
            <a:r>
              <a:rPr lang="zh-CN" altLang="en-US" dirty="0"/>
              <a:t>物理层与数据链路层是至关重要的部分</a:t>
            </a:r>
          </a:p>
          <a:p>
            <a:endParaRPr lang="zh-CN" altLang="en-US" dirty="0"/>
          </a:p>
        </p:txBody>
      </p:sp>
      <p:sp>
        <p:nvSpPr>
          <p:cNvPr id="5" name="矩形 4">
            <a:extLst>
              <a:ext uri="{FF2B5EF4-FFF2-40B4-BE49-F238E27FC236}">
                <a16:creationId xmlns:a16="http://schemas.microsoft.com/office/drawing/2014/main" id="{1F4A6B05-20B6-4C54-BB50-E76E561FB66A}"/>
              </a:ext>
            </a:extLst>
          </p:cNvPr>
          <p:cNvSpPr/>
          <p:nvPr/>
        </p:nvSpPr>
        <p:spPr>
          <a:xfrm>
            <a:off x="2468098" y="5903268"/>
            <a:ext cx="6475752" cy="461665"/>
          </a:xfrm>
          <a:prstGeom prst="rect">
            <a:avLst/>
          </a:prstGeom>
          <a:ln>
            <a:solidFill>
              <a:srgbClr val="C00000"/>
            </a:solidFill>
          </a:ln>
        </p:spPr>
        <p:txBody>
          <a:bodyPr wrap="square">
            <a:spAutoFit/>
          </a:bodyPr>
          <a:lstStyle/>
          <a:p>
            <a:r>
              <a:rPr lang="en-US" altLang="zh-CN" sz="2400" dirty="0">
                <a:solidFill>
                  <a:srgbClr val="C00000"/>
                </a:solidFill>
                <a:latin typeface="Microsoft YaHei" panose="020B0503020204020204" pitchFamily="34" charset="-122"/>
                <a:ea typeface="Microsoft YaHei" panose="020B0503020204020204" pitchFamily="34" charset="-122"/>
              </a:rPr>
              <a:t>OSI</a:t>
            </a:r>
            <a:r>
              <a:rPr lang="zh-CN" altLang="en-US" sz="2400" dirty="0">
                <a:solidFill>
                  <a:srgbClr val="C00000"/>
                </a:solidFill>
                <a:latin typeface="Microsoft YaHei" panose="020B0503020204020204" pitchFamily="34" charset="-122"/>
                <a:ea typeface="Microsoft YaHei" panose="020B0503020204020204" pitchFamily="34" charset="-122"/>
              </a:rPr>
              <a:t>的失败：糟糕的时机、技术、实现、政策</a:t>
            </a:r>
          </a:p>
        </p:txBody>
      </p:sp>
      <p:sp>
        <p:nvSpPr>
          <p:cNvPr id="6" name="灯片编号占位符 5">
            <a:extLst>
              <a:ext uri="{FF2B5EF4-FFF2-40B4-BE49-F238E27FC236}">
                <a16:creationId xmlns:a16="http://schemas.microsoft.com/office/drawing/2014/main" id="{0D42A8D7-6CF5-47E9-B59B-5192EA53D1EE}"/>
              </a:ext>
            </a:extLst>
          </p:cNvPr>
          <p:cNvSpPr>
            <a:spLocks noGrp="1"/>
          </p:cNvSpPr>
          <p:nvPr>
            <p:ph type="sldNum" sz="quarter" idx="12"/>
          </p:nvPr>
        </p:nvSpPr>
        <p:spPr/>
        <p:txBody>
          <a:bodyPr/>
          <a:lstStyle/>
          <a:p>
            <a:fld id="{C8BB1146-E542-4D4E-B8E9-6919A11DDD48}" type="slidenum">
              <a:rPr lang="en-US" smtClean="0"/>
              <a:t>103</a:t>
            </a:fld>
            <a:endParaRPr lang="en-US"/>
          </a:p>
        </p:txBody>
      </p:sp>
    </p:spTree>
    <p:extLst>
      <p:ext uri="{BB962C8B-B14F-4D97-AF65-F5344CB8AC3E}">
        <p14:creationId xmlns:p14="http://schemas.microsoft.com/office/powerpoint/2010/main" val="28737254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13848-7DFA-4848-91D5-3A3FA4A837D5}"/>
              </a:ext>
            </a:extLst>
          </p:cNvPr>
          <p:cNvSpPr>
            <a:spLocks noGrp="1"/>
          </p:cNvSpPr>
          <p:nvPr>
            <p:ph type="title"/>
          </p:nvPr>
        </p:nvSpPr>
        <p:spPr/>
        <p:txBody>
          <a:bodyPr/>
          <a:lstStyle/>
          <a:p>
            <a:r>
              <a:rPr lang="en-US" altLang="zh-CN" dirty="0"/>
              <a:t>TCP/IP </a:t>
            </a:r>
            <a:r>
              <a:rPr lang="zh-CN" altLang="en-US" dirty="0"/>
              <a:t>四层模型在实际应用时的问题</a:t>
            </a:r>
          </a:p>
        </p:txBody>
      </p:sp>
      <p:sp>
        <p:nvSpPr>
          <p:cNvPr id="3" name="内容占位符 2">
            <a:extLst>
              <a:ext uri="{FF2B5EF4-FFF2-40B4-BE49-F238E27FC236}">
                <a16:creationId xmlns:a16="http://schemas.microsoft.com/office/drawing/2014/main" id="{9FD9AC6D-9F5E-425C-A224-41E9F7FF86D7}"/>
              </a:ext>
            </a:extLst>
          </p:cNvPr>
          <p:cNvSpPr>
            <a:spLocks noGrp="1"/>
          </p:cNvSpPr>
          <p:nvPr>
            <p:ph idx="1"/>
          </p:nvPr>
        </p:nvSpPr>
        <p:spPr/>
        <p:txBody>
          <a:bodyPr/>
          <a:lstStyle/>
          <a:p>
            <a:r>
              <a:rPr lang="en-US" altLang="zh-CN" dirty="0"/>
              <a:t>OSI </a:t>
            </a:r>
            <a:r>
              <a:rPr lang="zh-CN" altLang="en-US" dirty="0"/>
              <a:t>的七层协议体系结构的概念清楚，理论也较完整，但它既复杂又不实用。</a:t>
            </a:r>
          </a:p>
          <a:p>
            <a:r>
              <a:rPr lang="en-US" altLang="zh-CN" dirty="0"/>
              <a:t>TCP/IP </a:t>
            </a:r>
            <a:r>
              <a:rPr lang="zh-CN" altLang="en-US" dirty="0"/>
              <a:t>是四层协议体系结构：应用层、运输层、网际层和网络接口层，在最下面的网络接口层并没有具体内容，在实现时无法统一。</a:t>
            </a:r>
          </a:p>
          <a:p>
            <a:r>
              <a:rPr lang="zh-CN" altLang="en-US" dirty="0"/>
              <a:t>采取折中的办法，即综合 </a:t>
            </a:r>
            <a:r>
              <a:rPr lang="en-US" altLang="zh-CN" dirty="0"/>
              <a:t>OSI </a:t>
            </a:r>
            <a:r>
              <a:rPr lang="zh-CN" altLang="en-US" dirty="0"/>
              <a:t>和 </a:t>
            </a:r>
            <a:r>
              <a:rPr lang="en-US" altLang="zh-CN" dirty="0"/>
              <a:t>TCP/IP </a:t>
            </a:r>
            <a:r>
              <a:rPr lang="zh-CN" altLang="en-US" dirty="0"/>
              <a:t>的优点，采用一种只有五层协议的体系结构 。 </a:t>
            </a:r>
          </a:p>
          <a:p>
            <a:endParaRPr lang="zh-CN" altLang="en-US" dirty="0"/>
          </a:p>
        </p:txBody>
      </p:sp>
      <p:sp>
        <p:nvSpPr>
          <p:cNvPr id="4" name="灯片编号占位符 3">
            <a:extLst>
              <a:ext uri="{FF2B5EF4-FFF2-40B4-BE49-F238E27FC236}">
                <a16:creationId xmlns:a16="http://schemas.microsoft.com/office/drawing/2014/main" id="{9251E75A-0BA0-4029-A086-2A2556EB616C}"/>
              </a:ext>
            </a:extLst>
          </p:cNvPr>
          <p:cNvSpPr>
            <a:spLocks noGrp="1"/>
          </p:cNvSpPr>
          <p:nvPr>
            <p:ph type="sldNum" sz="quarter" idx="12"/>
          </p:nvPr>
        </p:nvSpPr>
        <p:spPr/>
        <p:txBody>
          <a:bodyPr/>
          <a:lstStyle/>
          <a:p>
            <a:fld id="{C8BB1146-E542-4D4E-B8E9-6919A11DDD48}" type="slidenum">
              <a:rPr lang="en-US" smtClean="0"/>
              <a:t>104</a:t>
            </a:fld>
            <a:endParaRPr lang="en-US"/>
          </a:p>
        </p:txBody>
      </p:sp>
    </p:spTree>
    <p:extLst>
      <p:ext uri="{BB962C8B-B14F-4D97-AF65-F5344CB8AC3E}">
        <p14:creationId xmlns:p14="http://schemas.microsoft.com/office/powerpoint/2010/main" val="34950552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a:normAutofit/>
          </a:bodyPr>
          <a:lstStyle/>
          <a:p>
            <a:r>
              <a:rPr lang="zh-CN" altLang="en-US" sz="3200" dirty="0">
                <a:latin typeface="+mn-ea"/>
                <a:ea typeface="+mn-ea"/>
              </a:rPr>
              <a:t>将</a:t>
            </a:r>
            <a:r>
              <a:rPr lang="en-US" altLang="zh-CN" sz="3200" dirty="0">
                <a:latin typeface="+mn-ea"/>
                <a:ea typeface="+mn-ea"/>
              </a:rPr>
              <a:t>TCP/IP</a:t>
            </a:r>
            <a:r>
              <a:rPr lang="zh-CN" altLang="en-US" sz="3200" dirty="0">
                <a:latin typeface="+mn-ea"/>
                <a:ea typeface="+mn-ea"/>
              </a:rPr>
              <a:t>的四层模型改造为五层模型</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529166" y="1158116"/>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40" name="Rectangle 4">
            <a:extLst>
              <a:ext uri="{FF2B5EF4-FFF2-40B4-BE49-F238E27FC236}">
                <a16:creationId xmlns:a16="http://schemas.microsoft.com/office/drawing/2014/main" id="{50756609-7263-4224-8F2F-A2D2BAF68D48}"/>
              </a:ext>
            </a:extLst>
          </p:cNvPr>
          <p:cNvSpPr>
            <a:spLocks noChangeArrowheads="1"/>
          </p:cNvSpPr>
          <p:nvPr/>
        </p:nvSpPr>
        <p:spPr bwMode="auto">
          <a:xfrm>
            <a:off x="2366964" y="1809750"/>
            <a:ext cx="1584325" cy="431800"/>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dirty="0">
                <a:ln>
                  <a:noFill/>
                </a:ln>
                <a:solidFill>
                  <a:srgbClr val="FFFFFF"/>
                </a:solidFill>
                <a:effectLst/>
                <a:uLnTx/>
                <a:uFillTx/>
                <a:latin typeface="+mn-ea"/>
                <a:ea typeface="+mn-ea"/>
              </a:rPr>
              <a:t>应用层</a:t>
            </a:r>
          </a:p>
        </p:txBody>
      </p:sp>
      <p:sp>
        <p:nvSpPr>
          <p:cNvPr id="41" name="Rectangle 5">
            <a:extLst>
              <a:ext uri="{FF2B5EF4-FFF2-40B4-BE49-F238E27FC236}">
                <a16:creationId xmlns:a16="http://schemas.microsoft.com/office/drawing/2014/main" id="{0ED227D6-D703-46D4-A340-CC0E2014F255}"/>
              </a:ext>
            </a:extLst>
          </p:cNvPr>
          <p:cNvSpPr>
            <a:spLocks noChangeArrowheads="1"/>
          </p:cNvSpPr>
          <p:nvPr/>
        </p:nvSpPr>
        <p:spPr bwMode="auto">
          <a:xfrm>
            <a:off x="2366964" y="4508500"/>
            <a:ext cx="1584325" cy="431800"/>
          </a:xfrm>
          <a:prstGeom prst="rect">
            <a:avLst/>
          </a:prstGeom>
          <a:solidFill>
            <a:schemeClr val="tx1">
              <a:lumMod val="65000"/>
              <a:lumOff val="35000"/>
            </a:schemeClr>
          </a:solidFill>
          <a:ln w="9525">
            <a:solidFill>
              <a:srgbClr val="000000"/>
            </a:solidFill>
            <a:miter lim="800000"/>
            <a:headEnd/>
            <a:tailEnd/>
          </a:ln>
          <a:effectLs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网络接口层</a:t>
            </a:r>
          </a:p>
        </p:txBody>
      </p:sp>
      <p:sp>
        <p:nvSpPr>
          <p:cNvPr id="42" name="Rectangle 6">
            <a:extLst>
              <a:ext uri="{FF2B5EF4-FFF2-40B4-BE49-F238E27FC236}">
                <a16:creationId xmlns:a16="http://schemas.microsoft.com/office/drawing/2014/main" id="{66492F21-1C45-4E75-A339-9A61E87D23DC}"/>
              </a:ext>
            </a:extLst>
          </p:cNvPr>
          <p:cNvSpPr>
            <a:spLocks noChangeArrowheads="1"/>
          </p:cNvSpPr>
          <p:nvPr/>
        </p:nvSpPr>
        <p:spPr bwMode="auto">
          <a:xfrm>
            <a:off x="2366964" y="2963863"/>
            <a:ext cx="1584325" cy="431800"/>
          </a:xfrm>
          <a:prstGeom prst="rect">
            <a:avLst/>
          </a:prstGeom>
          <a:solidFill>
            <a:srgbClr val="CC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传输层</a:t>
            </a:r>
          </a:p>
        </p:txBody>
      </p:sp>
      <p:sp>
        <p:nvSpPr>
          <p:cNvPr id="43" name="Rectangle 7">
            <a:extLst>
              <a:ext uri="{FF2B5EF4-FFF2-40B4-BE49-F238E27FC236}">
                <a16:creationId xmlns:a16="http://schemas.microsoft.com/office/drawing/2014/main" id="{F68F630C-77EA-48DA-B42B-CCF1E8556307}"/>
              </a:ext>
            </a:extLst>
          </p:cNvPr>
          <p:cNvSpPr>
            <a:spLocks noChangeArrowheads="1"/>
          </p:cNvSpPr>
          <p:nvPr/>
        </p:nvSpPr>
        <p:spPr bwMode="auto">
          <a:xfrm>
            <a:off x="2366964" y="3573463"/>
            <a:ext cx="1584325" cy="431800"/>
          </a:xfrm>
          <a:prstGeom prst="rect">
            <a:avLst/>
          </a:prstGeom>
          <a:solidFill>
            <a:srgbClr val="33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网络层</a:t>
            </a:r>
          </a:p>
        </p:txBody>
      </p:sp>
      <p:sp>
        <p:nvSpPr>
          <p:cNvPr id="44" name="Rectangle 8">
            <a:extLst>
              <a:ext uri="{FF2B5EF4-FFF2-40B4-BE49-F238E27FC236}">
                <a16:creationId xmlns:a16="http://schemas.microsoft.com/office/drawing/2014/main" id="{803BB519-255E-4191-A0A1-1ED9610D3C73}"/>
              </a:ext>
            </a:extLst>
          </p:cNvPr>
          <p:cNvSpPr>
            <a:spLocks noChangeArrowheads="1"/>
          </p:cNvSpPr>
          <p:nvPr/>
        </p:nvSpPr>
        <p:spPr bwMode="auto">
          <a:xfrm>
            <a:off x="5208589" y="1809750"/>
            <a:ext cx="1584325" cy="431800"/>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应用层</a:t>
            </a:r>
          </a:p>
        </p:txBody>
      </p:sp>
      <p:sp>
        <p:nvSpPr>
          <p:cNvPr id="45" name="Rectangle 9">
            <a:extLst>
              <a:ext uri="{FF2B5EF4-FFF2-40B4-BE49-F238E27FC236}">
                <a16:creationId xmlns:a16="http://schemas.microsoft.com/office/drawing/2014/main" id="{B7E01B1B-7EC3-4B9B-BC46-33407C4887EB}"/>
              </a:ext>
            </a:extLst>
          </p:cNvPr>
          <p:cNvSpPr>
            <a:spLocks noChangeArrowheads="1"/>
          </p:cNvSpPr>
          <p:nvPr/>
        </p:nvSpPr>
        <p:spPr bwMode="auto">
          <a:xfrm>
            <a:off x="5208589" y="4186238"/>
            <a:ext cx="1584325" cy="431800"/>
          </a:xfrm>
          <a:prstGeom prst="rect">
            <a:avLst/>
          </a:prstGeom>
          <a:solidFill>
            <a:srgbClr val="3399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数据链路层</a:t>
            </a:r>
          </a:p>
        </p:txBody>
      </p:sp>
      <p:sp>
        <p:nvSpPr>
          <p:cNvPr id="46" name="Rectangle 10">
            <a:extLst>
              <a:ext uri="{FF2B5EF4-FFF2-40B4-BE49-F238E27FC236}">
                <a16:creationId xmlns:a16="http://schemas.microsoft.com/office/drawing/2014/main" id="{BE5ECB9D-7148-4057-A9EE-8FFBAB163E5E}"/>
              </a:ext>
            </a:extLst>
          </p:cNvPr>
          <p:cNvSpPr>
            <a:spLocks noChangeArrowheads="1"/>
          </p:cNvSpPr>
          <p:nvPr/>
        </p:nvSpPr>
        <p:spPr bwMode="auto">
          <a:xfrm>
            <a:off x="5208589" y="2963863"/>
            <a:ext cx="1584325" cy="431800"/>
          </a:xfrm>
          <a:prstGeom prst="rect">
            <a:avLst/>
          </a:prstGeom>
          <a:solidFill>
            <a:srgbClr val="CC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传输层</a:t>
            </a:r>
          </a:p>
        </p:txBody>
      </p:sp>
      <p:sp>
        <p:nvSpPr>
          <p:cNvPr id="47" name="Rectangle 11">
            <a:extLst>
              <a:ext uri="{FF2B5EF4-FFF2-40B4-BE49-F238E27FC236}">
                <a16:creationId xmlns:a16="http://schemas.microsoft.com/office/drawing/2014/main" id="{D8104998-22FB-45F4-9D3F-A02189650AEB}"/>
              </a:ext>
            </a:extLst>
          </p:cNvPr>
          <p:cNvSpPr>
            <a:spLocks noChangeArrowheads="1"/>
          </p:cNvSpPr>
          <p:nvPr/>
        </p:nvSpPr>
        <p:spPr bwMode="auto">
          <a:xfrm>
            <a:off x="5208589" y="3573463"/>
            <a:ext cx="1584325" cy="431800"/>
          </a:xfrm>
          <a:prstGeom prst="rect">
            <a:avLst/>
          </a:prstGeom>
          <a:solidFill>
            <a:srgbClr val="33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网络层</a:t>
            </a:r>
          </a:p>
        </p:txBody>
      </p:sp>
      <p:sp>
        <p:nvSpPr>
          <p:cNvPr id="48" name="Rectangle 12">
            <a:extLst>
              <a:ext uri="{FF2B5EF4-FFF2-40B4-BE49-F238E27FC236}">
                <a16:creationId xmlns:a16="http://schemas.microsoft.com/office/drawing/2014/main" id="{B14059EB-C5C9-46AD-A1A2-AC3A9CA5B21E}"/>
              </a:ext>
            </a:extLst>
          </p:cNvPr>
          <p:cNvSpPr>
            <a:spLocks noChangeArrowheads="1"/>
          </p:cNvSpPr>
          <p:nvPr/>
        </p:nvSpPr>
        <p:spPr bwMode="auto">
          <a:xfrm>
            <a:off x="5208589" y="4833938"/>
            <a:ext cx="1584325" cy="431800"/>
          </a:xfrm>
          <a:prstGeom prst="rect">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物理层</a:t>
            </a:r>
          </a:p>
        </p:txBody>
      </p:sp>
      <p:sp>
        <p:nvSpPr>
          <p:cNvPr id="49" name="Rectangle 13">
            <a:extLst>
              <a:ext uri="{FF2B5EF4-FFF2-40B4-BE49-F238E27FC236}">
                <a16:creationId xmlns:a16="http://schemas.microsoft.com/office/drawing/2014/main" id="{E0A14B23-7A33-4FE0-8609-E6E641EFEC2D}"/>
              </a:ext>
            </a:extLst>
          </p:cNvPr>
          <p:cNvSpPr>
            <a:spLocks noChangeArrowheads="1"/>
          </p:cNvSpPr>
          <p:nvPr/>
        </p:nvSpPr>
        <p:spPr bwMode="auto">
          <a:xfrm>
            <a:off x="8181976" y="2349500"/>
            <a:ext cx="1584325" cy="431800"/>
          </a:xfrm>
          <a:prstGeom prst="rect">
            <a:avLst/>
          </a:prstGeom>
          <a:solidFill>
            <a:srgbClr val="99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会话层</a:t>
            </a:r>
          </a:p>
        </p:txBody>
      </p:sp>
      <p:sp>
        <p:nvSpPr>
          <p:cNvPr id="50" name="Rectangle 14">
            <a:extLst>
              <a:ext uri="{FF2B5EF4-FFF2-40B4-BE49-F238E27FC236}">
                <a16:creationId xmlns:a16="http://schemas.microsoft.com/office/drawing/2014/main" id="{95E8C2B1-0F6A-4117-896D-9FA0C9981820}"/>
              </a:ext>
            </a:extLst>
          </p:cNvPr>
          <p:cNvSpPr>
            <a:spLocks noChangeArrowheads="1"/>
          </p:cNvSpPr>
          <p:nvPr/>
        </p:nvSpPr>
        <p:spPr bwMode="auto">
          <a:xfrm>
            <a:off x="8181976" y="4186238"/>
            <a:ext cx="1584325" cy="431800"/>
          </a:xfrm>
          <a:prstGeom prst="rect">
            <a:avLst/>
          </a:prstGeom>
          <a:solidFill>
            <a:srgbClr val="3399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数据链路层</a:t>
            </a:r>
          </a:p>
        </p:txBody>
      </p:sp>
      <p:sp>
        <p:nvSpPr>
          <p:cNvPr id="51" name="Rectangle 15">
            <a:extLst>
              <a:ext uri="{FF2B5EF4-FFF2-40B4-BE49-F238E27FC236}">
                <a16:creationId xmlns:a16="http://schemas.microsoft.com/office/drawing/2014/main" id="{804B9878-C946-4D4E-8AF8-75ADDDBB3649}"/>
              </a:ext>
            </a:extLst>
          </p:cNvPr>
          <p:cNvSpPr>
            <a:spLocks noChangeArrowheads="1"/>
          </p:cNvSpPr>
          <p:nvPr/>
        </p:nvSpPr>
        <p:spPr bwMode="auto">
          <a:xfrm>
            <a:off x="8181976" y="2963863"/>
            <a:ext cx="1584325" cy="431800"/>
          </a:xfrm>
          <a:prstGeom prst="rect">
            <a:avLst/>
          </a:prstGeom>
          <a:solidFill>
            <a:srgbClr val="CC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传输层</a:t>
            </a:r>
          </a:p>
        </p:txBody>
      </p:sp>
      <p:sp>
        <p:nvSpPr>
          <p:cNvPr id="52" name="Rectangle 16">
            <a:extLst>
              <a:ext uri="{FF2B5EF4-FFF2-40B4-BE49-F238E27FC236}">
                <a16:creationId xmlns:a16="http://schemas.microsoft.com/office/drawing/2014/main" id="{FC5F28A3-6157-450B-9832-E2C079934B34}"/>
              </a:ext>
            </a:extLst>
          </p:cNvPr>
          <p:cNvSpPr>
            <a:spLocks noChangeArrowheads="1"/>
          </p:cNvSpPr>
          <p:nvPr/>
        </p:nvSpPr>
        <p:spPr bwMode="auto">
          <a:xfrm>
            <a:off x="8181976" y="3573463"/>
            <a:ext cx="1584325" cy="431800"/>
          </a:xfrm>
          <a:prstGeom prst="rect">
            <a:avLst/>
          </a:prstGeom>
          <a:solidFill>
            <a:srgbClr val="33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网络层</a:t>
            </a:r>
          </a:p>
        </p:txBody>
      </p:sp>
      <p:sp>
        <p:nvSpPr>
          <p:cNvPr id="53" name="Rectangle 17">
            <a:extLst>
              <a:ext uri="{FF2B5EF4-FFF2-40B4-BE49-F238E27FC236}">
                <a16:creationId xmlns:a16="http://schemas.microsoft.com/office/drawing/2014/main" id="{DD5CBC0F-75C4-46DC-A560-58A78C95D036}"/>
              </a:ext>
            </a:extLst>
          </p:cNvPr>
          <p:cNvSpPr>
            <a:spLocks noChangeArrowheads="1"/>
          </p:cNvSpPr>
          <p:nvPr/>
        </p:nvSpPr>
        <p:spPr bwMode="auto">
          <a:xfrm>
            <a:off x="8181976" y="4833938"/>
            <a:ext cx="1584325" cy="431800"/>
          </a:xfrm>
          <a:prstGeom prst="rect">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物理层</a:t>
            </a:r>
          </a:p>
        </p:txBody>
      </p:sp>
      <p:sp>
        <p:nvSpPr>
          <p:cNvPr id="54" name="Rectangle 18">
            <a:extLst>
              <a:ext uri="{FF2B5EF4-FFF2-40B4-BE49-F238E27FC236}">
                <a16:creationId xmlns:a16="http://schemas.microsoft.com/office/drawing/2014/main" id="{C8A50566-A544-4C32-B9B1-3EF735EB0D19}"/>
              </a:ext>
            </a:extLst>
          </p:cNvPr>
          <p:cNvSpPr>
            <a:spLocks noChangeArrowheads="1"/>
          </p:cNvSpPr>
          <p:nvPr/>
        </p:nvSpPr>
        <p:spPr bwMode="auto">
          <a:xfrm>
            <a:off x="8181976" y="1811338"/>
            <a:ext cx="1584325" cy="431800"/>
          </a:xfrm>
          <a:prstGeom prst="rect">
            <a:avLst/>
          </a:prstGeom>
          <a:solidFill>
            <a:srgbClr val="CC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表示层</a:t>
            </a:r>
          </a:p>
        </p:txBody>
      </p:sp>
      <p:sp>
        <p:nvSpPr>
          <p:cNvPr id="55" name="Rectangle 19">
            <a:extLst>
              <a:ext uri="{FF2B5EF4-FFF2-40B4-BE49-F238E27FC236}">
                <a16:creationId xmlns:a16="http://schemas.microsoft.com/office/drawing/2014/main" id="{FA8CA7AB-6B26-4ED3-8A48-3F4B566D827D}"/>
              </a:ext>
            </a:extLst>
          </p:cNvPr>
          <p:cNvSpPr>
            <a:spLocks noChangeArrowheads="1"/>
          </p:cNvSpPr>
          <p:nvPr/>
        </p:nvSpPr>
        <p:spPr bwMode="auto">
          <a:xfrm>
            <a:off x="8181976" y="1255713"/>
            <a:ext cx="1584325" cy="431800"/>
          </a:xfrm>
          <a:prstGeom prst="rect">
            <a:avLst/>
          </a:prstGeom>
          <a:solidFill>
            <a:srgbClr val="CC33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a:ln>
                  <a:noFill/>
                </a:ln>
                <a:solidFill>
                  <a:srgbClr val="FFFFFF"/>
                </a:solidFill>
                <a:effectLst/>
                <a:uLnTx/>
                <a:uFillTx/>
                <a:latin typeface="+mn-ea"/>
                <a:ea typeface="+mn-ea"/>
              </a:rPr>
              <a:t>应用层</a:t>
            </a:r>
          </a:p>
        </p:txBody>
      </p:sp>
      <p:sp>
        <p:nvSpPr>
          <p:cNvPr id="56" name="Text Box 20">
            <a:extLst>
              <a:ext uri="{FF2B5EF4-FFF2-40B4-BE49-F238E27FC236}">
                <a16:creationId xmlns:a16="http://schemas.microsoft.com/office/drawing/2014/main" id="{3076943C-1FFA-40AB-8F43-708AFDDBCEA3}"/>
              </a:ext>
            </a:extLst>
          </p:cNvPr>
          <p:cNvSpPr txBox="1">
            <a:spLocks noChangeArrowheads="1"/>
          </p:cNvSpPr>
          <p:nvPr/>
        </p:nvSpPr>
        <p:spPr bwMode="auto">
          <a:xfrm>
            <a:off x="2100263" y="5351432"/>
            <a:ext cx="19852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en-US" altLang="zh-CN" sz="2000">
                <a:solidFill>
                  <a:schemeClr val="accent1"/>
                </a:solidFill>
                <a:latin typeface="+mn-ea"/>
                <a:ea typeface="+mn-ea"/>
                <a:cs typeface="Times New Roman" panose="02020603050405020304" pitchFamily="18" charset="0"/>
              </a:rPr>
              <a:t>TCP/IP 4</a:t>
            </a:r>
            <a:r>
              <a:rPr lang="zh-CN" altLang="en-US" sz="2000">
                <a:solidFill>
                  <a:schemeClr val="accent1"/>
                </a:solidFill>
                <a:latin typeface="+mn-ea"/>
                <a:ea typeface="+mn-ea"/>
                <a:cs typeface="Times New Roman" panose="02020603050405020304" pitchFamily="18" charset="0"/>
              </a:rPr>
              <a:t>层模型</a:t>
            </a:r>
          </a:p>
        </p:txBody>
      </p:sp>
      <p:sp>
        <p:nvSpPr>
          <p:cNvPr id="57" name="Text Box 21">
            <a:extLst>
              <a:ext uri="{FF2B5EF4-FFF2-40B4-BE49-F238E27FC236}">
                <a16:creationId xmlns:a16="http://schemas.microsoft.com/office/drawing/2014/main" id="{BF48DEB5-37BD-4973-9C68-25DA4AC68AD4}"/>
              </a:ext>
            </a:extLst>
          </p:cNvPr>
          <p:cNvSpPr txBox="1">
            <a:spLocks noChangeArrowheads="1"/>
          </p:cNvSpPr>
          <p:nvPr/>
        </p:nvSpPr>
        <p:spPr bwMode="auto">
          <a:xfrm>
            <a:off x="4943475" y="5353019"/>
            <a:ext cx="19852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en-US" altLang="zh-CN" sz="2000">
                <a:solidFill>
                  <a:schemeClr val="accent1"/>
                </a:solidFill>
                <a:latin typeface="+mn-ea"/>
                <a:ea typeface="+mn-ea"/>
                <a:cs typeface="Times New Roman" panose="02020603050405020304" pitchFamily="18" charset="0"/>
              </a:rPr>
              <a:t>TCP/IP 5</a:t>
            </a:r>
            <a:r>
              <a:rPr lang="zh-CN" altLang="en-US" sz="2000">
                <a:solidFill>
                  <a:schemeClr val="accent1"/>
                </a:solidFill>
                <a:latin typeface="+mn-ea"/>
                <a:ea typeface="+mn-ea"/>
                <a:cs typeface="Times New Roman" panose="02020603050405020304" pitchFamily="18" charset="0"/>
              </a:rPr>
              <a:t>层模型</a:t>
            </a:r>
          </a:p>
        </p:txBody>
      </p:sp>
      <p:sp>
        <p:nvSpPr>
          <p:cNvPr id="58" name="Text Box 22">
            <a:extLst>
              <a:ext uri="{FF2B5EF4-FFF2-40B4-BE49-F238E27FC236}">
                <a16:creationId xmlns:a16="http://schemas.microsoft.com/office/drawing/2014/main" id="{A146D56E-790C-44AC-96A0-447FBB548E73}"/>
              </a:ext>
            </a:extLst>
          </p:cNvPr>
          <p:cNvSpPr txBox="1">
            <a:spLocks noChangeArrowheads="1"/>
          </p:cNvSpPr>
          <p:nvPr/>
        </p:nvSpPr>
        <p:spPr bwMode="auto">
          <a:xfrm>
            <a:off x="8143875" y="5354607"/>
            <a:ext cx="16113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en-US" altLang="zh-CN" sz="2000" dirty="0">
                <a:solidFill>
                  <a:schemeClr val="accent1"/>
                </a:solidFill>
                <a:latin typeface="+mn-ea"/>
                <a:ea typeface="+mn-ea"/>
                <a:cs typeface="Times New Roman" panose="02020603050405020304" pitchFamily="18" charset="0"/>
              </a:rPr>
              <a:t>OSI 7</a:t>
            </a:r>
            <a:r>
              <a:rPr lang="zh-CN" altLang="en-US" sz="2000" dirty="0">
                <a:solidFill>
                  <a:schemeClr val="accent1"/>
                </a:solidFill>
                <a:latin typeface="+mn-ea"/>
                <a:ea typeface="+mn-ea"/>
                <a:cs typeface="Times New Roman" panose="02020603050405020304" pitchFamily="18" charset="0"/>
              </a:rPr>
              <a:t>层模型</a:t>
            </a:r>
          </a:p>
        </p:txBody>
      </p:sp>
      <p:sp>
        <p:nvSpPr>
          <p:cNvPr id="59" name="AutoShape 23">
            <a:extLst>
              <a:ext uri="{FF2B5EF4-FFF2-40B4-BE49-F238E27FC236}">
                <a16:creationId xmlns:a16="http://schemas.microsoft.com/office/drawing/2014/main" id="{9D3B0349-F5B0-4C0C-95FA-7D1CA99EDA67}"/>
              </a:ext>
            </a:extLst>
          </p:cNvPr>
          <p:cNvSpPr>
            <a:spLocks/>
          </p:cNvSpPr>
          <p:nvPr/>
        </p:nvSpPr>
        <p:spPr bwMode="auto">
          <a:xfrm>
            <a:off x="4943475" y="4292600"/>
            <a:ext cx="215900" cy="863600"/>
          </a:xfrm>
          <a:prstGeom prst="leftBrace">
            <a:avLst>
              <a:gd name="adj1" fmla="val 27204"/>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0" name="AutoShape 24">
            <a:extLst>
              <a:ext uri="{FF2B5EF4-FFF2-40B4-BE49-F238E27FC236}">
                <a16:creationId xmlns:a16="http://schemas.microsoft.com/office/drawing/2014/main" id="{7B968DE3-AAB4-47C4-9D17-30AD991FCEA5}"/>
              </a:ext>
            </a:extLst>
          </p:cNvPr>
          <p:cNvSpPr>
            <a:spLocks/>
          </p:cNvSpPr>
          <p:nvPr/>
        </p:nvSpPr>
        <p:spPr bwMode="auto">
          <a:xfrm>
            <a:off x="7896225" y="1304926"/>
            <a:ext cx="215900" cy="1439863"/>
          </a:xfrm>
          <a:prstGeom prst="leftBrace">
            <a:avLst>
              <a:gd name="adj1" fmla="val 45356"/>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1" name="AutoShape 34">
            <a:extLst>
              <a:ext uri="{FF2B5EF4-FFF2-40B4-BE49-F238E27FC236}">
                <a16:creationId xmlns:a16="http://schemas.microsoft.com/office/drawing/2014/main" id="{009B3A0A-F17D-4A72-8F00-C975B741DBBB}"/>
              </a:ext>
            </a:extLst>
          </p:cNvPr>
          <p:cNvSpPr>
            <a:spLocks noChangeArrowheads="1"/>
          </p:cNvSpPr>
          <p:nvPr/>
        </p:nvSpPr>
        <p:spPr bwMode="auto">
          <a:xfrm>
            <a:off x="4295776" y="1989138"/>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2" name="AutoShape 35">
            <a:extLst>
              <a:ext uri="{FF2B5EF4-FFF2-40B4-BE49-F238E27FC236}">
                <a16:creationId xmlns:a16="http://schemas.microsoft.com/office/drawing/2014/main" id="{0EC3C22E-FDA7-42F9-A19D-BFD4DB7037E9}"/>
              </a:ext>
            </a:extLst>
          </p:cNvPr>
          <p:cNvSpPr>
            <a:spLocks noChangeArrowheads="1"/>
          </p:cNvSpPr>
          <p:nvPr/>
        </p:nvSpPr>
        <p:spPr bwMode="auto">
          <a:xfrm>
            <a:off x="4295776" y="3068638"/>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3" name="AutoShape 36">
            <a:extLst>
              <a:ext uri="{FF2B5EF4-FFF2-40B4-BE49-F238E27FC236}">
                <a16:creationId xmlns:a16="http://schemas.microsoft.com/office/drawing/2014/main" id="{76523A1F-4903-408E-93B2-64F03610C154}"/>
              </a:ext>
            </a:extLst>
          </p:cNvPr>
          <p:cNvSpPr>
            <a:spLocks noChangeArrowheads="1"/>
          </p:cNvSpPr>
          <p:nvPr/>
        </p:nvSpPr>
        <p:spPr bwMode="auto">
          <a:xfrm>
            <a:off x="4295776" y="3717925"/>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4" name="AutoShape 37">
            <a:extLst>
              <a:ext uri="{FF2B5EF4-FFF2-40B4-BE49-F238E27FC236}">
                <a16:creationId xmlns:a16="http://schemas.microsoft.com/office/drawing/2014/main" id="{DA8BCA28-4BBA-49D7-8BB8-30206A3EBAB8}"/>
              </a:ext>
            </a:extLst>
          </p:cNvPr>
          <p:cNvSpPr>
            <a:spLocks noChangeArrowheads="1"/>
          </p:cNvSpPr>
          <p:nvPr/>
        </p:nvSpPr>
        <p:spPr bwMode="auto">
          <a:xfrm>
            <a:off x="4295776" y="4581525"/>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5" name="AutoShape 38">
            <a:extLst>
              <a:ext uri="{FF2B5EF4-FFF2-40B4-BE49-F238E27FC236}">
                <a16:creationId xmlns:a16="http://schemas.microsoft.com/office/drawing/2014/main" id="{9EE91328-8971-428F-8D93-961DBB7D4871}"/>
              </a:ext>
            </a:extLst>
          </p:cNvPr>
          <p:cNvSpPr>
            <a:spLocks noChangeArrowheads="1"/>
          </p:cNvSpPr>
          <p:nvPr/>
        </p:nvSpPr>
        <p:spPr bwMode="auto">
          <a:xfrm>
            <a:off x="7104064" y="1917700"/>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6" name="AutoShape 39">
            <a:extLst>
              <a:ext uri="{FF2B5EF4-FFF2-40B4-BE49-F238E27FC236}">
                <a16:creationId xmlns:a16="http://schemas.microsoft.com/office/drawing/2014/main" id="{3B65FB1E-63B5-4489-B42E-28CBE426467D}"/>
              </a:ext>
            </a:extLst>
          </p:cNvPr>
          <p:cNvSpPr>
            <a:spLocks noChangeArrowheads="1"/>
          </p:cNvSpPr>
          <p:nvPr/>
        </p:nvSpPr>
        <p:spPr bwMode="auto">
          <a:xfrm>
            <a:off x="7104064" y="2997200"/>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7" name="AutoShape 40">
            <a:extLst>
              <a:ext uri="{FF2B5EF4-FFF2-40B4-BE49-F238E27FC236}">
                <a16:creationId xmlns:a16="http://schemas.microsoft.com/office/drawing/2014/main" id="{C6FAE4DD-AD4C-4A05-AE45-4CAF1C456C10}"/>
              </a:ext>
            </a:extLst>
          </p:cNvPr>
          <p:cNvSpPr>
            <a:spLocks noChangeArrowheads="1"/>
          </p:cNvSpPr>
          <p:nvPr/>
        </p:nvSpPr>
        <p:spPr bwMode="auto">
          <a:xfrm>
            <a:off x="7104064" y="3717925"/>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8" name="AutoShape 41">
            <a:extLst>
              <a:ext uri="{FF2B5EF4-FFF2-40B4-BE49-F238E27FC236}">
                <a16:creationId xmlns:a16="http://schemas.microsoft.com/office/drawing/2014/main" id="{6D0CF0A7-8C0A-494F-82FB-87A65F709D53}"/>
              </a:ext>
            </a:extLst>
          </p:cNvPr>
          <p:cNvSpPr>
            <a:spLocks noChangeArrowheads="1"/>
          </p:cNvSpPr>
          <p:nvPr/>
        </p:nvSpPr>
        <p:spPr bwMode="auto">
          <a:xfrm>
            <a:off x="7104064" y="4292600"/>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69" name="AutoShape 42">
            <a:extLst>
              <a:ext uri="{FF2B5EF4-FFF2-40B4-BE49-F238E27FC236}">
                <a16:creationId xmlns:a16="http://schemas.microsoft.com/office/drawing/2014/main" id="{FC75908E-CB41-43AD-AB0D-1B1B046186BA}"/>
              </a:ext>
            </a:extLst>
          </p:cNvPr>
          <p:cNvSpPr>
            <a:spLocks noChangeArrowheads="1"/>
          </p:cNvSpPr>
          <p:nvPr/>
        </p:nvSpPr>
        <p:spPr bwMode="auto">
          <a:xfrm>
            <a:off x="7104064" y="4941888"/>
            <a:ext cx="504825" cy="215900"/>
          </a:xfrm>
          <a:prstGeom prst="leftRightArrow">
            <a:avLst>
              <a:gd name="adj1" fmla="val 50000"/>
              <a:gd name="adj2" fmla="val 46765"/>
            </a:avLst>
          </a:prstGeom>
          <a:solidFill>
            <a:srgbClr val="009999"/>
          </a:solidFill>
          <a:ln w="9525" algn="ctr">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000000"/>
              </a:solidFill>
              <a:effectLst/>
              <a:uLnTx/>
              <a:uFillTx/>
              <a:latin typeface="+mn-ea"/>
              <a:ea typeface="+mn-ea"/>
            </a:endParaRPr>
          </a:p>
        </p:txBody>
      </p:sp>
      <p:sp>
        <p:nvSpPr>
          <p:cNvPr id="2" name="灯片编号占位符 1">
            <a:extLst>
              <a:ext uri="{FF2B5EF4-FFF2-40B4-BE49-F238E27FC236}">
                <a16:creationId xmlns:a16="http://schemas.microsoft.com/office/drawing/2014/main" id="{9F6EB6BB-3DEB-4717-A433-2A7A96B6E246}"/>
              </a:ext>
            </a:extLst>
          </p:cNvPr>
          <p:cNvSpPr>
            <a:spLocks noGrp="1"/>
          </p:cNvSpPr>
          <p:nvPr>
            <p:ph type="sldNum" sz="quarter" idx="12"/>
          </p:nvPr>
        </p:nvSpPr>
        <p:spPr/>
        <p:txBody>
          <a:bodyPr/>
          <a:lstStyle/>
          <a:p>
            <a:fld id="{C8BB1146-E542-4D4E-B8E9-6919A11DDD48}" type="slidenum">
              <a:rPr lang="en-US" smtClean="0"/>
              <a:t>105</a:t>
            </a:fld>
            <a:endParaRPr lang="en-US"/>
          </a:p>
        </p:txBody>
      </p:sp>
    </p:spTree>
    <p:extLst>
      <p:ext uri="{BB962C8B-B14F-4D97-AF65-F5344CB8AC3E}">
        <p14:creationId xmlns:p14="http://schemas.microsoft.com/office/powerpoint/2010/main" val="12013838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399" y="0"/>
            <a:ext cx="10858501" cy="1028700"/>
          </a:xfrm>
        </p:spPr>
        <p:txBody>
          <a:bodyPr>
            <a:normAutofit/>
          </a:bodyPr>
          <a:lstStyle/>
          <a:p>
            <a:r>
              <a:rPr lang="en-US" altLang="zh-CN" sz="3200" dirty="0">
                <a:latin typeface="+mn-ea"/>
                <a:ea typeface="+mn-ea"/>
              </a:rPr>
              <a:t>TCP/IP</a:t>
            </a:r>
            <a:r>
              <a:rPr lang="zh-CN" altLang="en-US" sz="3200" dirty="0">
                <a:latin typeface="+mn-ea"/>
                <a:ea typeface="+mn-ea"/>
              </a:rPr>
              <a:t>五层模型下的一套协议栈</a:t>
            </a:r>
            <a:endParaRPr lang="zh-CN" altLang="en-US" sz="3200" dirty="0">
              <a:solidFill>
                <a:schemeClr val="tx1"/>
              </a:solidFill>
              <a:latin typeface="+mn-ea"/>
              <a:ea typeface="+mn-ea"/>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23" name="Rectangle 4">
            <a:extLst>
              <a:ext uri="{FF2B5EF4-FFF2-40B4-BE49-F238E27FC236}">
                <a16:creationId xmlns:a16="http://schemas.microsoft.com/office/drawing/2014/main" id="{F4484C5C-4943-4749-AED5-99AF010D2F98}"/>
              </a:ext>
            </a:extLst>
          </p:cNvPr>
          <p:cNvSpPr>
            <a:spLocks noChangeArrowheads="1"/>
          </p:cNvSpPr>
          <p:nvPr/>
        </p:nvSpPr>
        <p:spPr bwMode="auto">
          <a:xfrm>
            <a:off x="2367406" y="1209063"/>
            <a:ext cx="11333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defRPr/>
            </a:pPr>
            <a:r>
              <a:rPr lang="en-US" altLang="zh-CN" sz="2400" dirty="0">
                <a:solidFill>
                  <a:schemeClr val="accent1"/>
                </a:solidFill>
                <a:latin typeface="微软雅黑" panose="020B0503020204020204" pitchFamily="34" charset="-122"/>
                <a:ea typeface="微软雅黑" panose="020B0503020204020204" pitchFamily="34" charset="-122"/>
              </a:rPr>
              <a:t>OSI</a:t>
            </a:r>
            <a:r>
              <a:rPr lang="zh-CN" altLang="en-US" sz="2400" dirty="0">
                <a:solidFill>
                  <a:schemeClr val="accent1"/>
                </a:solidFill>
                <a:latin typeface="微软雅黑" panose="020B0503020204020204" pitchFamily="34" charset="-122"/>
                <a:ea typeface="微软雅黑" panose="020B0503020204020204" pitchFamily="34" charset="-122"/>
              </a:rPr>
              <a:t>模型</a:t>
            </a:r>
          </a:p>
        </p:txBody>
      </p:sp>
      <p:sp>
        <p:nvSpPr>
          <p:cNvPr id="24" name="Rectangle 5">
            <a:extLst>
              <a:ext uri="{FF2B5EF4-FFF2-40B4-BE49-F238E27FC236}">
                <a16:creationId xmlns:a16="http://schemas.microsoft.com/office/drawing/2014/main" id="{FE37DFE7-4808-4B18-AB12-CE6554D0198C}"/>
              </a:ext>
            </a:extLst>
          </p:cNvPr>
          <p:cNvSpPr>
            <a:spLocks noChangeArrowheads="1"/>
          </p:cNvSpPr>
          <p:nvPr/>
        </p:nvSpPr>
        <p:spPr bwMode="auto">
          <a:xfrm>
            <a:off x="2141906" y="4935538"/>
            <a:ext cx="1584325" cy="576262"/>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Link</a:t>
            </a:r>
          </a:p>
        </p:txBody>
      </p:sp>
      <p:sp>
        <p:nvSpPr>
          <p:cNvPr id="25" name="Rectangle 6">
            <a:extLst>
              <a:ext uri="{FF2B5EF4-FFF2-40B4-BE49-F238E27FC236}">
                <a16:creationId xmlns:a16="http://schemas.microsoft.com/office/drawing/2014/main" id="{FE678F7B-F607-41C1-BC5E-9D0F8030378F}"/>
              </a:ext>
            </a:extLst>
          </p:cNvPr>
          <p:cNvSpPr>
            <a:spLocks noChangeArrowheads="1"/>
          </p:cNvSpPr>
          <p:nvPr/>
        </p:nvSpPr>
        <p:spPr bwMode="auto">
          <a:xfrm>
            <a:off x="2141906" y="5549901"/>
            <a:ext cx="1584325" cy="576262"/>
          </a:xfrm>
          <a:prstGeom prst="rect">
            <a:avLst/>
          </a:prstGeom>
          <a:solidFill>
            <a:srgbClr val="00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Physical</a:t>
            </a:r>
          </a:p>
        </p:txBody>
      </p:sp>
      <p:sp>
        <p:nvSpPr>
          <p:cNvPr id="26" name="Rectangle 7">
            <a:extLst>
              <a:ext uri="{FF2B5EF4-FFF2-40B4-BE49-F238E27FC236}">
                <a16:creationId xmlns:a16="http://schemas.microsoft.com/office/drawing/2014/main" id="{07CB253D-43B1-4E58-95B1-F0D9CB12F3C3}"/>
              </a:ext>
            </a:extLst>
          </p:cNvPr>
          <p:cNvSpPr>
            <a:spLocks noChangeArrowheads="1"/>
          </p:cNvSpPr>
          <p:nvPr/>
        </p:nvSpPr>
        <p:spPr bwMode="auto">
          <a:xfrm>
            <a:off x="2141906" y="4292602"/>
            <a:ext cx="1584325" cy="576263"/>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Network</a:t>
            </a:r>
          </a:p>
        </p:txBody>
      </p:sp>
      <p:sp>
        <p:nvSpPr>
          <p:cNvPr id="27" name="Rectangle 8">
            <a:extLst>
              <a:ext uri="{FF2B5EF4-FFF2-40B4-BE49-F238E27FC236}">
                <a16:creationId xmlns:a16="http://schemas.microsoft.com/office/drawing/2014/main" id="{9A66CAA2-4170-4B30-9FE5-25E31BA961A7}"/>
              </a:ext>
            </a:extLst>
          </p:cNvPr>
          <p:cNvSpPr>
            <a:spLocks noChangeArrowheads="1"/>
          </p:cNvSpPr>
          <p:nvPr/>
        </p:nvSpPr>
        <p:spPr bwMode="auto">
          <a:xfrm>
            <a:off x="2141906" y="3648531"/>
            <a:ext cx="1584325" cy="576262"/>
          </a:xfrm>
          <a:prstGeom prst="rect">
            <a:avLst/>
          </a:prstGeom>
          <a:solidFill>
            <a:srgbClr val="66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传输层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Transport</a:t>
            </a:r>
          </a:p>
        </p:txBody>
      </p:sp>
      <p:sp>
        <p:nvSpPr>
          <p:cNvPr id="28" name="Rectangle 9">
            <a:extLst>
              <a:ext uri="{FF2B5EF4-FFF2-40B4-BE49-F238E27FC236}">
                <a16:creationId xmlns:a16="http://schemas.microsoft.com/office/drawing/2014/main" id="{4F29F2D7-52BA-497B-9FB7-FF7FF2C79C38}"/>
              </a:ext>
            </a:extLst>
          </p:cNvPr>
          <p:cNvSpPr>
            <a:spLocks noChangeArrowheads="1"/>
          </p:cNvSpPr>
          <p:nvPr/>
        </p:nvSpPr>
        <p:spPr bwMode="auto">
          <a:xfrm>
            <a:off x="2141906" y="2975204"/>
            <a:ext cx="1584325" cy="576262"/>
          </a:xfrm>
          <a:prstGeom prst="rect">
            <a:avLst/>
          </a:prstGeom>
          <a:solidFill>
            <a:srgbClr val="99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会话层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Session</a:t>
            </a:r>
          </a:p>
        </p:txBody>
      </p:sp>
      <p:sp>
        <p:nvSpPr>
          <p:cNvPr id="29" name="Rectangle 10">
            <a:extLst>
              <a:ext uri="{FF2B5EF4-FFF2-40B4-BE49-F238E27FC236}">
                <a16:creationId xmlns:a16="http://schemas.microsoft.com/office/drawing/2014/main" id="{737A49D6-7A33-45D2-A9CF-647552CCB973}"/>
              </a:ext>
            </a:extLst>
          </p:cNvPr>
          <p:cNvSpPr>
            <a:spLocks noChangeArrowheads="1"/>
          </p:cNvSpPr>
          <p:nvPr/>
        </p:nvSpPr>
        <p:spPr bwMode="auto">
          <a:xfrm>
            <a:off x="2141906" y="2327504"/>
            <a:ext cx="1584325" cy="576262"/>
          </a:xfrm>
          <a:prstGeom prst="rect">
            <a:avLst/>
          </a:prstGeom>
          <a:solidFill>
            <a:srgbClr val="CC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Presentation</a:t>
            </a:r>
          </a:p>
        </p:txBody>
      </p:sp>
      <p:sp>
        <p:nvSpPr>
          <p:cNvPr id="30" name="Rectangle 11">
            <a:extLst>
              <a:ext uri="{FF2B5EF4-FFF2-40B4-BE49-F238E27FC236}">
                <a16:creationId xmlns:a16="http://schemas.microsoft.com/office/drawing/2014/main" id="{816C138E-91E7-461A-8CC2-379114D62A7B}"/>
              </a:ext>
            </a:extLst>
          </p:cNvPr>
          <p:cNvSpPr>
            <a:spLocks noChangeArrowheads="1"/>
          </p:cNvSpPr>
          <p:nvPr/>
        </p:nvSpPr>
        <p:spPr bwMode="auto">
          <a:xfrm>
            <a:off x="2141906" y="1679804"/>
            <a:ext cx="1584325" cy="576262"/>
          </a:xfrm>
          <a:prstGeom prst="rect">
            <a:avLst/>
          </a:prstGeom>
          <a:solidFill>
            <a:srgbClr val="CC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应用层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Application</a:t>
            </a:r>
          </a:p>
        </p:txBody>
      </p:sp>
      <p:sp>
        <p:nvSpPr>
          <p:cNvPr id="31" name="Rectangle 12">
            <a:extLst>
              <a:ext uri="{FF2B5EF4-FFF2-40B4-BE49-F238E27FC236}">
                <a16:creationId xmlns:a16="http://schemas.microsoft.com/office/drawing/2014/main" id="{4DEB465C-CC1A-4400-AF06-ECD526C0AC86}"/>
              </a:ext>
            </a:extLst>
          </p:cNvPr>
          <p:cNvSpPr>
            <a:spLocks noChangeArrowheads="1"/>
          </p:cNvSpPr>
          <p:nvPr/>
        </p:nvSpPr>
        <p:spPr bwMode="auto">
          <a:xfrm>
            <a:off x="4718959" y="1670814"/>
            <a:ext cx="5048250" cy="1841500"/>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Rectangle 13">
            <a:extLst>
              <a:ext uri="{FF2B5EF4-FFF2-40B4-BE49-F238E27FC236}">
                <a16:creationId xmlns:a16="http://schemas.microsoft.com/office/drawing/2014/main" id="{DC94DB2B-3A04-4FD5-AB58-955EDA77D777}"/>
              </a:ext>
            </a:extLst>
          </p:cNvPr>
          <p:cNvSpPr>
            <a:spLocks noChangeArrowheads="1"/>
          </p:cNvSpPr>
          <p:nvPr/>
        </p:nvSpPr>
        <p:spPr bwMode="auto">
          <a:xfrm>
            <a:off x="4729163" y="3698876"/>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Rectangle 14">
            <a:extLst>
              <a:ext uri="{FF2B5EF4-FFF2-40B4-BE49-F238E27FC236}">
                <a16:creationId xmlns:a16="http://schemas.microsoft.com/office/drawing/2014/main" id="{5EFA1CD3-5D57-47D3-94AB-15E69768DD32}"/>
              </a:ext>
            </a:extLst>
          </p:cNvPr>
          <p:cNvSpPr>
            <a:spLocks noChangeArrowheads="1"/>
          </p:cNvSpPr>
          <p:nvPr/>
        </p:nvSpPr>
        <p:spPr bwMode="auto">
          <a:xfrm>
            <a:off x="4718959" y="1192945"/>
            <a:ext cx="5271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400" dirty="0">
                <a:solidFill>
                  <a:schemeClr val="accent1"/>
                </a:solidFill>
                <a:latin typeface="微软雅黑" panose="020B0503020204020204" pitchFamily="34" charset="-122"/>
                <a:ea typeface="微软雅黑" panose="020B0503020204020204" pitchFamily="34" charset="-122"/>
              </a:rPr>
              <a:t>TCP/IP</a:t>
            </a:r>
            <a:r>
              <a:rPr lang="zh-CN" altLang="en-US" sz="2400" dirty="0">
                <a:solidFill>
                  <a:schemeClr val="accent1"/>
                </a:solidFill>
                <a:latin typeface="微软雅黑" panose="020B0503020204020204" pitchFamily="34" charset="-122"/>
                <a:ea typeface="微软雅黑" panose="020B0503020204020204" pitchFamily="34" charset="-122"/>
              </a:rPr>
              <a:t>（一套协议栈，不是一个协议）</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34" name="Rectangle 15">
            <a:extLst>
              <a:ext uri="{FF2B5EF4-FFF2-40B4-BE49-F238E27FC236}">
                <a16:creationId xmlns:a16="http://schemas.microsoft.com/office/drawing/2014/main" id="{4F034119-A7CA-4123-B625-7EACA8777B22}"/>
              </a:ext>
            </a:extLst>
          </p:cNvPr>
          <p:cNvSpPr>
            <a:spLocks noChangeArrowheads="1"/>
          </p:cNvSpPr>
          <p:nvPr/>
        </p:nvSpPr>
        <p:spPr bwMode="auto">
          <a:xfrm>
            <a:off x="5453063" y="3821113"/>
            <a:ext cx="44723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TCP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Rectangle 16">
            <a:extLst>
              <a:ext uri="{FF2B5EF4-FFF2-40B4-BE49-F238E27FC236}">
                <a16:creationId xmlns:a16="http://schemas.microsoft.com/office/drawing/2014/main" id="{FA0CFCB8-3DAA-450A-BBAA-CCE1E3C8C38D}"/>
              </a:ext>
            </a:extLst>
          </p:cNvPr>
          <p:cNvSpPr>
            <a:spLocks noChangeArrowheads="1"/>
          </p:cNvSpPr>
          <p:nvPr/>
        </p:nvSpPr>
        <p:spPr bwMode="auto">
          <a:xfrm>
            <a:off x="6899275" y="3821113"/>
            <a:ext cx="48891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UDP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Rectangle 17">
            <a:extLst>
              <a:ext uri="{FF2B5EF4-FFF2-40B4-BE49-F238E27FC236}">
                <a16:creationId xmlns:a16="http://schemas.microsoft.com/office/drawing/2014/main" id="{C22C16A3-1451-4051-B771-997B3A04B877}"/>
              </a:ext>
            </a:extLst>
          </p:cNvPr>
          <p:cNvSpPr>
            <a:spLocks noChangeArrowheads="1"/>
          </p:cNvSpPr>
          <p:nvPr/>
        </p:nvSpPr>
        <p:spPr bwMode="auto">
          <a:xfrm>
            <a:off x="6278563" y="4466431"/>
            <a:ext cx="2212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Rectangle 18">
            <a:extLst>
              <a:ext uri="{FF2B5EF4-FFF2-40B4-BE49-F238E27FC236}">
                <a16:creationId xmlns:a16="http://schemas.microsoft.com/office/drawing/2014/main" id="{44832337-D065-4127-8A85-6F3BF1273E34}"/>
              </a:ext>
            </a:extLst>
          </p:cNvPr>
          <p:cNvSpPr>
            <a:spLocks noChangeArrowheads="1"/>
          </p:cNvSpPr>
          <p:nvPr/>
        </p:nvSpPr>
        <p:spPr bwMode="auto">
          <a:xfrm>
            <a:off x="6688139" y="4588668"/>
            <a:ext cx="479425" cy="298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ARP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Rectangle 19">
            <a:extLst>
              <a:ext uri="{FF2B5EF4-FFF2-40B4-BE49-F238E27FC236}">
                <a16:creationId xmlns:a16="http://schemas.microsoft.com/office/drawing/2014/main" id="{E468CDC1-9090-4C90-A782-4FE79D98F92E}"/>
              </a:ext>
            </a:extLst>
          </p:cNvPr>
          <p:cNvSpPr>
            <a:spLocks noChangeArrowheads="1"/>
          </p:cNvSpPr>
          <p:nvPr/>
        </p:nvSpPr>
        <p:spPr bwMode="auto">
          <a:xfrm>
            <a:off x="7248526" y="4588668"/>
            <a:ext cx="639763" cy="298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RARP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Rectangle 20">
            <a:extLst>
              <a:ext uri="{FF2B5EF4-FFF2-40B4-BE49-F238E27FC236}">
                <a16:creationId xmlns:a16="http://schemas.microsoft.com/office/drawing/2014/main" id="{5241FC0C-D698-48C8-98C2-A87BDDA61578}"/>
              </a:ext>
            </a:extLst>
          </p:cNvPr>
          <p:cNvSpPr>
            <a:spLocks noChangeArrowheads="1"/>
          </p:cNvSpPr>
          <p:nvPr/>
        </p:nvSpPr>
        <p:spPr bwMode="auto">
          <a:xfrm>
            <a:off x="4814889" y="4353718"/>
            <a:ext cx="596317"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ICMP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Rectangle 21">
            <a:extLst>
              <a:ext uri="{FF2B5EF4-FFF2-40B4-BE49-F238E27FC236}">
                <a16:creationId xmlns:a16="http://schemas.microsoft.com/office/drawing/2014/main" id="{D3843B4C-705C-4B18-BDA6-6B080D55B3A7}"/>
              </a:ext>
            </a:extLst>
          </p:cNvPr>
          <p:cNvSpPr>
            <a:spLocks noChangeArrowheads="1"/>
          </p:cNvSpPr>
          <p:nvPr/>
        </p:nvSpPr>
        <p:spPr bwMode="auto">
          <a:xfrm>
            <a:off x="5448301" y="4353718"/>
            <a:ext cx="610745"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IGMP</a:t>
            </a:r>
            <a:endPar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Rectangle 22">
            <a:extLst>
              <a:ext uri="{FF2B5EF4-FFF2-40B4-BE49-F238E27FC236}">
                <a16:creationId xmlns:a16="http://schemas.microsoft.com/office/drawing/2014/main" id="{16DE7AFD-5DE8-41F7-B400-9955AAEBF49C}"/>
              </a:ext>
            </a:extLst>
          </p:cNvPr>
          <p:cNvSpPr>
            <a:spLocks noChangeArrowheads="1"/>
          </p:cNvSpPr>
          <p:nvPr/>
        </p:nvSpPr>
        <p:spPr bwMode="auto">
          <a:xfrm>
            <a:off x="4819651" y="5041788"/>
            <a:ext cx="342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Rectangle 23">
            <a:extLst>
              <a:ext uri="{FF2B5EF4-FFF2-40B4-BE49-F238E27FC236}">
                <a16:creationId xmlns:a16="http://schemas.microsoft.com/office/drawing/2014/main" id="{62E2CBF3-5452-469F-934D-A1E51D0018EC}"/>
              </a:ext>
            </a:extLst>
          </p:cNvPr>
          <p:cNvSpPr>
            <a:spLocks noChangeArrowheads="1"/>
          </p:cNvSpPr>
          <p:nvPr/>
        </p:nvSpPr>
        <p:spPr bwMode="auto">
          <a:xfrm>
            <a:off x="4814889" y="5636337"/>
            <a:ext cx="342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Rectangle 24">
            <a:extLst>
              <a:ext uri="{FF2B5EF4-FFF2-40B4-BE49-F238E27FC236}">
                <a16:creationId xmlns:a16="http://schemas.microsoft.com/office/drawing/2014/main" id="{C1EA8A04-28E4-4E5C-87CA-27CFD83678C7}"/>
              </a:ext>
            </a:extLst>
          </p:cNvPr>
          <p:cNvSpPr>
            <a:spLocks noChangeArrowheads="1"/>
          </p:cNvSpPr>
          <p:nvPr/>
        </p:nvSpPr>
        <p:spPr bwMode="auto">
          <a:xfrm>
            <a:off x="9184597" y="1797815"/>
            <a:ext cx="582612" cy="1241425"/>
          </a:xfrm>
          <a:prstGeom prst="rect">
            <a:avLst/>
          </a:prstGeom>
          <a:solidFill>
            <a:schemeClr val="bg1">
              <a:lumMod val="75000"/>
            </a:schemeClr>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应用层</a:t>
            </a:r>
          </a:p>
        </p:txBody>
      </p:sp>
      <p:sp>
        <p:nvSpPr>
          <p:cNvPr id="44" name="Rectangle 25">
            <a:extLst>
              <a:ext uri="{FF2B5EF4-FFF2-40B4-BE49-F238E27FC236}">
                <a16:creationId xmlns:a16="http://schemas.microsoft.com/office/drawing/2014/main" id="{04C82000-7BE1-4AA6-B008-1DEDCF91BF4B}"/>
              </a:ext>
            </a:extLst>
          </p:cNvPr>
          <p:cNvSpPr>
            <a:spLocks noChangeArrowheads="1"/>
          </p:cNvSpPr>
          <p:nvPr/>
        </p:nvSpPr>
        <p:spPr bwMode="auto">
          <a:xfrm rot="5400000">
            <a:off x="8066997" y="2210564"/>
            <a:ext cx="1296988" cy="360363"/>
          </a:xfrm>
          <a:prstGeom prst="rect">
            <a:avLst/>
          </a:prstGeom>
          <a:solidFill>
            <a:schemeClr val="bg1">
              <a:lumMod val="75000"/>
            </a:schemeClr>
          </a:solidFill>
          <a:ln w="9525">
            <a:solidFill>
              <a:schemeClr val="tx1"/>
            </a:solidFill>
            <a:miter lim="800000"/>
            <a:headEnd/>
            <a:tailEnd/>
          </a:ln>
          <a:effectLs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NNTP</a:t>
            </a:r>
          </a:p>
        </p:txBody>
      </p:sp>
      <p:sp>
        <p:nvSpPr>
          <p:cNvPr id="45" name="Rectangle 26">
            <a:extLst>
              <a:ext uri="{FF2B5EF4-FFF2-40B4-BE49-F238E27FC236}">
                <a16:creationId xmlns:a16="http://schemas.microsoft.com/office/drawing/2014/main" id="{A1F223C6-97A3-4482-AC68-4F9AEB78EFA9}"/>
              </a:ext>
            </a:extLst>
          </p:cNvPr>
          <p:cNvSpPr>
            <a:spLocks noChangeArrowheads="1"/>
          </p:cNvSpPr>
          <p:nvPr/>
        </p:nvSpPr>
        <p:spPr bwMode="auto">
          <a:xfrm rot="5400000">
            <a:off x="6987497" y="2210564"/>
            <a:ext cx="1296988" cy="360363"/>
          </a:xfrm>
          <a:prstGeom prst="rect">
            <a:avLst/>
          </a:prstGeom>
          <a:solidFill>
            <a:schemeClr val="bg1">
              <a:lumMod val="75000"/>
            </a:schemeClr>
          </a:solidFill>
          <a:ln w="9525">
            <a:solidFill>
              <a:schemeClr val="tx1"/>
            </a:solidFill>
            <a:miter lim="800000"/>
            <a:headEnd/>
            <a:tailEnd/>
          </a:ln>
          <a:effectLs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POP</a:t>
            </a:r>
          </a:p>
        </p:txBody>
      </p:sp>
      <p:sp>
        <p:nvSpPr>
          <p:cNvPr id="46" name="Rectangle 27">
            <a:extLst>
              <a:ext uri="{FF2B5EF4-FFF2-40B4-BE49-F238E27FC236}">
                <a16:creationId xmlns:a16="http://schemas.microsoft.com/office/drawing/2014/main" id="{AA594DD8-8BF5-4C19-BC05-CF320FABEA3B}"/>
              </a:ext>
            </a:extLst>
          </p:cNvPr>
          <p:cNvSpPr>
            <a:spLocks noChangeArrowheads="1"/>
          </p:cNvSpPr>
          <p:nvPr/>
        </p:nvSpPr>
        <p:spPr bwMode="auto">
          <a:xfrm rot="5400000">
            <a:off x="6482672" y="2210564"/>
            <a:ext cx="1296988" cy="360363"/>
          </a:xfrm>
          <a:prstGeom prst="rect">
            <a:avLst/>
          </a:prstGeom>
          <a:solidFill>
            <a:schemeClr val="bg1">
              <a:lumMod val="75000"/>
            </a:schemeClr>
          </a:solidFill>
          <a:ln w="9525">
            <a:solidFill>
              <a:schemeClr val="tx1"/>
            </a:solidFill>
            <a:miter lim="800000"/>
            <a:headEnd/>
            <a:tailEnd/>
          </a:ln>
          <a:effectLs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SNMP</a:t>
            </a:r>
          </a:p>
        </p:txBody>
      </p:sp>
      <p:sp>
        <p:nvSpPr>
          <p:cNvPr id="47" name="Rectangle 28">
            <a:extLst>
              <a:ext uri="{FF2B5EF4-FFF2-40B4-BE49-F238E27FC236}">
                <a16:creationId xmlns:a16="http://schemas.microsoft.com/office/drawing/2014/main" id="{850E48F2-BBC7-4AC0-B958-6AE3A51F9171}"/>
              </a:ext>
            </a:extLst>
          </p:cNvPr>
          <p:cNvSpPr>
            <a:spLocks noChangeArrowheads="1"/>
          </p:cNvSpPr>
          <p:nvPr/>
        </p:nvSpPr>
        <p:spPr bwMode="auto">
          <a:xfrm rot="5400000">
            <a:off x="7490734" y="2210564"/>
            <a:ext cx="1296988" cy="360362"/>
          </a:xfrm>
          <a:prstGeom prst="rect">
            <a:avLst/>
          </a:prstGeom>
          <a:solidFill>
            <a:schemeClr val="bg1">
              <a:lumMod val="75000"/>
            </a:schemeClr>
          </a:solidFill>
          <a:ln w="9525">
            <a:solidFill>
              <a:schemeClr val="tx1"/>
            </a:solidFill>
            <a:miter lim="800000"/>
            <a:headEnd/>
            <a:tailEnd/>
          </a:ln>
          <a:effectLs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HTTP</a:t>
            </a:r>
          </a:p>
        </p:txBody>
      </p:sp>
      <p:sp>
        <p:nvSpPr>
          <p:cNvPr id="48" name="Rectangle 29">
            <a:extLst>
              <a:ext uri="{FF2B5EF4-FFF2-40B4-BE49-F238E27FC236}">
                <a16:creationId xmlns:a16="http://schemas.microsoft.com/office/drawing/2014/main" id="{3FDCE70A-8A5D-4E3E-8947-2799F9B6EBE3}"/>
              </a:ext>
            </a:extLst>
          </p:cNvPr>
          <p:cNvSpPr>
            <a:spLocks noChangeArrowheads="1"/>
          </p:cNvSpPr>
          <p:nvPr/>
        </p:nvSpPr>
        <p:spPr bwMode="auto">
          <a:xfrm rot="5400000">
            <a:off x="5979434" y="2210564"/>
            <a:ext cx="1296988" cy="360362"/>
          </a:xfrm>
          <a:prstGeom prst="rect">
            <a:avLst/>
          </a:prstGeom>
          <a:solidFill>
            <a:schemeClr val="bg1">
              <a:lumMod val="75000"/>
            </a:schemeClr>
          </a:solidFill>
          <a:ln w="9525">
            <a:solidFill>
              <a:schemeClr val="tx1"/>
            </a:solidFill>
            <a:miter lim="800000"/>
            <a:headEnd/>
            <a:tailEnd/>
          </a:ln>
          <a:effectLs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DNS</a:t>
            </a:r>
          </a:p>
        </p:txBody>
      </p:sp>
      <p:sp>
        <p:nvSpPr>
          <p:cNvPr id="49" name="Rectangle 30">
            <a:extLst>
              <a:ext uri="{FF2B5EF4-FFF2-40B4-BE49-F238E27FC236}">
                <a16:creationId xmlns:a16="http://schemas.microsoft.com/office/drawing/2014/main" id="{530B082D-27ED-461A-B004-6950ABE31EBC}"/>
              </a:ext>
            </a:extLst>
          </p:cNvPr>
          <p:cNvSpPr>
            <a:spLocks noChangeArrowheads="1"/>
          </p:cNvSpPr>
          <p:nvPr/>
        </p:nvSpPr>
        <p:spPr bwMode="auto">
          <a:xfrm rot="5400000">
            <a:off x="4899934" y="2210564"/>
            <a:ext cx="1296988" cy="360362"/>
          </a:xfrm>
          <a:prstGeom prst="rect">
            <a:avLst/>
          </a:prstGeom>
          <a:solidFill>
            <a:schemeClr val="bg1">
              <a:lumMod val="75000"/>
            </a:schemeClr>
          </a:solidFill>
          <a:ln w="9525">
            <a:solidFill>
              <a:schemeClr val="tx1"/>
            </a:solidFill>
            <a:miter lim="800000"/>
            <a:headEnd/>
            <a:tailEnd/>
          </a:ln>
          <a:effectLs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p>
        </p:txBody>
      </p:sp>
      <p:sp>
        <p:nvSpPr>
          <p:cNvPr id="50" name="Rectangle 31">
            <a:extLst>
              <a:ext uri="{FF2B5EF4-FFF2-40B4-BE49-F238E27FC236}">
                <a16:creationId xmlns:a16="http://schemas.microsoft.com/office/drawing/2014/main" id="{2D248180-464C-4C71-9C47-825D23EA292F}"/>
              </a:ext>
            </a:extLst>
          </p:cNvPr>
          <p:cNvSpPr>
            <a:spLocks noChangeArrowheads="1"/>
          </p:cNvSpPr>
          <p:nvPr/>
        </p:nvSpPr>
        <p:spPr bwMode="auto">
          <a:xfrm rot="5400000">
            <a:off x="4395109" y="2210564"/>
            <a:ext cx="1296988" cy="360362"/>
          </a:xfrm>
          <a:prstGeom prst="rect">
            <a:avLst/>
          </a:prstGeom>
          <a:solidFill>
            <a:schemeClr val="bg1">
              <a:lumMod val="75000"/>
            </a:schemeClr>
          </a:solidFill>
          <a:ln w="9525">
            <a:solidFill>
              <a:schemeClr val="tx1"/>
            </a:solidFill>
            <a:miter lim="800000"/>
            <a:headEnd/>
            <a:tailEnd/>
          </a:ln>
          <a:effectLs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SMTP</a:t>
            </a:r>
          </a:p>
        </p:txBody>
      </p:sp>
      <p:sp>
        <p:nvSpPr>
          <p:cNvPr id="51" name="Rectangle 32">
            <a:extLst>
              <a:ext uri="{FF2B5EF4-FFF2-40B4-BE49-F238E27FC236}">
                <a16:creationId xmlns:a16="http://schemas.microsoft.com/office/drawing/2014/main" id="{8D38AB4C-89AF-49B8-9CE7-004F0A117CE4}"/>
              </a:ext>
            </a:extLst>
          </p:cNvPr>
          <p:cNvSpPr>
            <a:spLocks noChangeArrowheads="1"/>
          </p:cNvSpPr>
          <p:nvPr/>
        </p:nvSpPr>
        <p:spPr bwMode="auto">
          <a:xfrm rot="5400000">
            <a:off x="5403172" y="2210564"/>
            <a:ext cx="1296988" cy="360363"/>
          </a:xfrm>
          <a:prstGeom prst="rect">
            <a:avLst/>
          </a:prstGeom>
          <a:solidFill>
            <a:schemeClr val="bg1">
              <a:lumMod val="75000"/>
            </a:schemeClr>
          </a:solidFill>
          <a:ln w="9525">
            <a:solidFill>
              <a:schemeClr val="tx1"/>
            </a:solidFill>
            <a:miter lim="800000"/>
            <a:headEnd/>
            <a:tailEnd/>
          </a:ln>
          <a:effectLs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TELNET</a:t>
            </a:r>
          </a:p>
        </p:txBody>
      </p:sp>
      <p:sp>
        <p:nvSpPr>
          <p:cNvPr id="52" name="Rectangle 33">
            <a:extLst>
              <a:ext uri="{FF2B5EF4-FFF2-40B4-BE49-F238E27FC236}">
                <a16:creationId xmlns:a16="http://schemas.microsoft.com/office/drawing/2014/main" id="{18D30887-6361-40BE-A70C-74FFE9B8C954}"/>
              </a:ext>
            </a:extLst>
          </p:cNvPr>
          <p:cNvSpPr>
            <a:spLocks noChangeArrowheads="1"/>
          </p:cNvSpPr>
          <p:nvPr/>
        </p:nvSpPr>
        <p:spPr bwMode="auto">
          <a:xfrm>
            <a:off x="8048625" y="3754438"/>
            <a:ext cx="1728788"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传输层</a:t>
            </a:r>
          </a:p>
        </p:txBody>
      </p:sp>
      <p:sp>
        <p:nvSpPr>
          <p:cNvPr id="53" name="Rectangle 34">
            <a:extLst>
              <a:ext uri="{FF2B5EF4-FFF2-40B4-BE49-F238E27FC236}">
                <a16:creationId xmlns:a16="http://schemas.microsoft.com/office/drawing/2014/main" id="{72638203-F705-4C93-8C05-47B9E15CF3D0}"/>
              </a:ext>
            </a:extLst>
          </p:cNvPr>
          <p:cNvSpPr>
            <a:spLocks noChangeArrowheads="1"/>
          </p:cNvSpPr>
          <p:nvPr/>
        </p:nvSpPr>
        <p:spPr bwMode="auto">
          <a:xfrm>
            <a:off x="4729163" y="4344194"/>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Rectangle 35">
            <a:extLst>
              <a:ext uri="{FF2B5EF4-FFF2-40B4-BE49-F238E27FC236}">
                <a16:creationId xmlns:a16="http://schemas.microsoft.com/office/drawing/2014/main" id="{042CA7EF-9AB4-4F3D-9290-7C40DCD72925}"/>
              </a:ext>
            </a:extLst>
          </p:cNvPr>
          <p:cNvSpPr>
            <a:spLocks noChangeArrowheads="1"/>
          </p:cNvSpPr>
          <p:nvPr/>
        </p:nvSpPr>
        <p:spPr bwMode="auto">
          <a:xfrm>
            <a:off x="8040689" y="4399756"/>
            <a:ext cx="1736725"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网络层</a:t>
            </a:r>
          </a:p>
        </p:txBody>
      </p:sp>
      <p:sp>
        <p:nvSpPr>
          <p:cNvPr id="55" name="Rectangle 36">
            <a:extLst>
              <a:ext uri="{FF2B5EF4-FFF2-40B4-BE49-F238E27FC236}">
                <a16:creationId xmlns:a16="http://schemas.microsoft.com/office/drawing/2014/main" id="{CB24AF36-6C77-48A1-ACBF-FE742FA8288C}"/>
              </a:ext>
            </a:extLst>
          </p:cNvPr>
          <p:cNvSpPr>
            <a:spLocks noChangeArrowheads="1"/>
          </p:cNvSpPr>
          <p:nvPr/>
        </p:nvSpPr>
        <p:spPr bwMode="auto">
          <a:xfrm>
            <a:off x="4732338" y="4970352"/>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Rectangle 37">
            <a:extLst>
              <a:ext uri="{FF2B5EF4-FFF2-40B4-BE49-F238E27FC236}">
                <a16:creationId xmlns:a16="http://schemas.microsoft.com/office/drawing/2014/main" id="{E00B39A4-04E9-4E85-90CB-24172A66A266}"/>
              </a:ext>
            </a:extLst>
          </p:cNvPr>
          <p:cNvSpPr>
            <a:spLocks noChangeArrowheads="1"/>
          </p:cNvSpPr>
          <p:nvPr/>
        </p:nvSpPr>
        <p:spPr bwMode="auto">
          <a:xfrm>
            <a:off x="8043864" y="5025913"/>
            <a:ext cx="1736725"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数据链路层</a:t>
            </a:r>
          </a:p>
        </p:txBody>
      </p:sp>
      <p:sp>
        <p:nvSpPr>
          <p:cNvPr id="57" name="Rectangle 38">
            <a:extLst>
              <a:ext uri="{FF2B5EF4-FFF2-40B4-BE49-F238E27FC236}">
                <a16:creationId xmlns:a16="http://schemas.microsoft.com/office/drawing/2014/main" id="{38F735F8-961C-496C-B5D3-2FAA4AD85815}"/>
              </a:ext>
            </a:extLst>
          </p:cNvPr>
          <p:cNvSpPr>
            <a:spLocks noChangeArrowheads="1"/>
          </p:cNvSpPr>
          <p:nvPr/>
        </p:nvSpPr>
        <p:spPr bwMode="auto">
          <a:xfrm>
            <a:off x="4727576" y="5564900"/>
            <a:ext cx="5048250" cy="542925"/>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Rectangle 39">
            <a:extLst>
              <a:ext uri="{FF2B5EF4-FFF2-40B4-BE49-F238E27FC236}">
                <a16:creationId xmlns:a16="http://schemas.microsoft.com/office/drawing/2014/main" id="{199CF803-8050-4DCC-9D76-31A9F5280DC6}"/>
              </a:ext>
            </a:extLst>
          </p:cNvPr>
          <p:cNvSpPr>
            <a:spLocks noChangeArrowheads="1"/>
          </p:cNvSpPr>
          <p:nvPr/>
        </p:nvSpPr>
        <p:spPr bwMode="auto">
          <a:xfrm>
            <a:off x="8039102" y="5620462"/>
            <a:ext cx="1736725" cy="431800"/>
          </a:xfrm>
          <a:prstGeom prst="rect">
            <a:avLst/>
          </a:prstGeom>
          <a:solidFill>
            <a:srgbClr val="B2B2B2"/>
          </a:solidFill>
          <a:ln w="11113">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物理层</a:t>
            </a:r>
          </a:p>
        </p:txBody>
      </p:sp>
      <p:sp>
        <p:nvSpPr>
          <p:cNvPr id="59" name="Rectangle 40">
            <a:extLst>
              <a:ext uri="{FF2B5EF4-FFF2-40B4-BE49-F238E27FC236}">
                <a16:creationId xmlns:a16="http://schemas.microsoft.com/office/drawing/2014/main" id="{AB92686B-8D06-426A-B20A-E1701629D92A}"/>
              </a:ext>
            </a:extLst>
          </p:cNvPr>
          <p:cNvSpPr>
            <a:spLocks noChangeArrowheads="1"/>
          </p:cNvSpPr>
          <p:nvPr/>
        </p:nvSpPr>
        <p:spPr bwMode="auto">
          <a:xfrm>
            <a:off x="4946651" y="5097351"/>
            <a:ext cx="268022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该层协议由底层协议定义</a:t>
            </a:r>
            <a:endParaRPr kumimoji="0" lang="zh-CN" altLang="en-US"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Rectangle 41">
            <a:extLst>
              <a:ext uri="{FF2B5EF4-FFF2-40B4-BE49-F238E27FC236}">
                <a16:creationId xmlns:a16="http://schemas.microsoft.com/office/drawing/2014/main" id="{D72D41AC-749A-438D-B698-71FF48AE7CF9}"/>
              </a:ext>
            </a:extLst>
          </p:cNvPr>
          <p:cNvSpPr>
            <a:spLocks noChangeArrowheads="1"/>
          </p:cNvSpPr>
          <p:nvPr/>
        </p:nvSpPr>
        <p:spPr bwMode="auto">
          <a:xfrm>
            <a:off x="4870452" y="5691899"/>
            <a:ext cx="268022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9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该层协议由底层协议定义</a:t>
            </a:r>
            <a:endParaRPr kumimoji="0" lang="zh-CN" altLang="en-US" sz="1800" b="0" i="0" u="none" strike="noStrike" kern="1200" cap="none" spc="0" normalizeH="0" baseline="0" noProof="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6B46D805-49C3-47AB-A78D-34D78EB2D902}"/>
              </a:ext>
            </a:extLst>
          </p:cNvPr>
          <p:cNvSpPr>
            <a:spLocks noGrp="1"/>
          </p:cNvSpPr>
          <p:nvPr>
            <p:ph type="sldNum" sz="quarter" idx="12"/>
          </p:nvPr>
        </p:nvSpPr>
        <p:spPr/>
        <p:txBody>
          <a:bodyPr/>
          <a:lstStyle/>
          <a:p>
            <a:fld id="{C8BB1146-E542-4D4E-B8E9-6919A11DDD48}" type="slidenum">
              <a:rPr lang="en-US" smtClean="0"/>
              <a:t>106</a:t>
            </a:fld>
            <a:endParaRPr lang="en-US"/>
          </a:p>
        </p:txBody>
      </p:sp>
    </p:spTree>
    <p:extLst>
      <p:ext uri="{BB962C8B-B14F-4D97-AF65-F5344CB8AC3E}">
        <p14:creationId xmlns:p14="http://schemas.microsoft.com/office/powerpoint/2010/main" val="1336086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0"/>
            <a:ext cx="10845800" cy="1028883"/>
          </a:xfrm>
        </p:spPr>
        <p:txBody>
          <a:bodyPr>
            <a:normAutofit/>
          </a:bodyPr>
          <a:lstStyle/>
          <a:p>
            <a:r>
              <a:rPr kumimoji="1" lang="en-US" altLang="zh-CN" sz="3200" dirty="0">
                <a:latin typeface="+mj-ea"/>
              </a:rPr>
              <a:t>TCP/IP </a:t>
            </a:r>
            <a:r>
              <a:rPr kumimoji="1" lang="zh-CN" altLang="en-US" sz="3200" dirty="0">
                <a:latin typeface="+mj-ea"/>
              </a:rPr>
              <a:t>五层分层模型下的网络通信过程</a:t>
            </a:r>
          </a:p>
        </p:txBody>
      </p:sp>
      <p:sp>
        <p:nvSpPr>
          <p:cNvPr id="65" name="内容占位符 64"/>
          <p:cNvSpPr>
            <a:spLocks noGrp="1"/>
          </p:cNvSpPr>
          <p:nvPr>
            <p:ph idx="1"/>
          </p:nvPr>
        </p:nvSpPr>
        <p:spPr>
          <a:xfrm>
            <a:off x="673100" y="5420830"/>
            <a:ext cx="10081306" cy="1401445"/>
          </a:xfrm>
        </p:spPr>
        <p:txBody>
          <a:bodyPr>
            <a:noAutofit/>
          </a:bodyPr>
          <a:lstStyle/>
          <a:p>
            <a:pPr>
              <a:spcBef>
                <a:spcPts val="400"/>
              </a:spcBef>
              <a:buFont typeface="Wingdings" panose="05000000000000000000" pitchFamily="2" charset="2"/>
              <a:buChar char="Ø"/>
            </a:pPr>
            <a:r>
              <a:rPr kumimoji="1" lang="zh-CN" altLang="en-US" sz="2000" dirty="0"/>
              <a:t>端到端通信实例：主机</a:t>
            </a:r>
            <a:r>
              <a:rPr kumimoji="1" lang="en-US" altLang="zh-CN" sz="2000" dirty="0"/>
              <a:t>A</a:t>
            </a:r>
            <a:r>
              <a:rPr kumimoji="1" lang="zh-CN" altLang="en-US" sz="2000" dirty="0"/>
              <a:t>上的</a:t>
            </a:r>
            <a:r>
              <a:rPr kumimoji="1" lang="en-US" altLang="zh-CN" sz="2000" dirty="0"/>
              <a:t>QQ</a:t>
            </a:r>
            <a:r>
              <a:rPr kumimoji="1" lang="zh-CN" altLang="en-US" sz="2000" dirty="0"/>
              <a:t>，发送消息；主机</a:t>
            </a:r>
            <a:r>
              <a:rPr kumimoji="1" lang="en-US" altLang="zh-CN" sz="2000" dirty="0"/>
              <a:t>B</a:t>
            </a:r>
            <a:r>
              <a:rPr kumimoji="1" lang="zh-CN" altLang="en-US" sz="2000" dirty="0"/>
              <a:t>上的</a:t>
            </a:r>
            <a:r>
              <a:rPr kumimoji="1" lang="en-US" altLang="zh-CN" sz="2000" dirty="0"/>
              <a:t>QQ</a:t>
            </a:r>
            <a:r>
              <a:rPr kumimoji="1" lang="zh-CN" altLang="en-US" sz="2000" dirty="0"/>
              <a:t>，接收消息</a:t>
            </a:r>
          </a:p>
          <a:p>
            <a:pPr>
              <a:spcBef>
                <a:spcPts val="400"/>
              </a:spcBef>
              <a:buFont typeface="Wingdings" panose="05000000000000000000" pitchFamily="2" charset="2"/>
              <a:buChar char="Ø"/>
            </a:pPr>
            <a:r>
              <a:rPr kumimoji="1" lang="zh-CN" altLang="en-US" sz="2000" dirty="0"/>
              <a:t>发送端层层封装，接收端层层解封装</a:t>
            </a:r>
          </a:p>
          <a:p>
            <a:pPr>
              <a:spcBef>
                <a:spcPts val="400"/>
              </a:spcBef>
              <a:buFont typeface="Wingdings" panose="05000000000000000000" pitchFamily="2" charset="2"/>
              <a:buChar char="Ø"/>
            </a:pPr>
            <a:r>
              <a:rPr kumimoji="1" lang="zh-CN" altLang="en-US" sz="2000" dirty="0"/>
              <a:t>不同层对应协议数据单元（</a:t>
            </a:r>
            <a:r>
              <a:rPr kumimoji="1" lang="en-US" altLang="zh-CN" sz="2000" dirty="0"/>
              <a:t>PDU Protocol Data Unit</a:t>
            </a:r>
            <a:r>
              <a:rPr kumimoji="1" lang="zh-CN" altLang="en-US" sz="2000" dirty="0"/>
              <a:t>）</a:t>
            </a:r>
          </a:p>
        </p:txBody>
      </p:sp>
      <p:graphicFrame>
        <p:nvGraphicFramePr>
          <p:cNvPr id="6" name="表格 5"/>
          <p:cNvGraphicFramePr/>
          <p:nvPr>
            <p:extLst>
              <p:ext uri="{D42A27DB-BD31-4B8C-83A1-F6EECF244321}">
                <p14:modId xmlns:p14="http://schemas.microsoft.com/office/powerpoint/2010/main" val="277799275"/>
              </p:ext>
            </p:extLst>
          </p:nvPr>
        </p:nvGraphicFramePr>
        <p:xfrm>
          <a:off x="3131185" y="1896636"/>
          <a:ext cx="1154430" cy="2857500"/>
        </p:xfrm>
        <a:graphic>
          <a:graphicData uri="http://schemas.openxmlformats.org/drawingml/2006/table">
            <a:tbl>
              <a:tblPr firstRow="1" bandRow="1">
                <a:tableStyleId>{5940675A-B579-460E-94D1-54222C63F5DA}</a:tableStyleId>
              </a:tblPr>
              <a:tblGrid>
                <a:gridCol w="1154430">
                  <a:extLst>
                    <a:ext uri="{9D8B030D-6E8A-4147-A177-3AD203B41FA5}">
                      <a16:colId xmlns:a16="http://schemas.microsoft.com/office/drawing/2014/main" val="20000"/>
                    </a:ext>
                  </a:extLst>
                </a:gridCol>
              </a:tblGrid>
              <a:tr h="571500">
                <a:tc>
                  <a:txBody>
                    <a:bodyPr/>
                    <a:lstStyle/>
                    <a:p>
                      <a:pPr algn="ctr">
                        <a:buNone/>
                      </a:pPr>
                      <a:r>
                        <a:rPr lang="zh-CN" altLang="en-US" sz="1800" b="0" dirty="0"/>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0" dirty="0"/>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0" dirty="0"/>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0" dirty="0"/>
                        <a:t>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0" dirty="0"/>
                        <a:t>物理层</a:t>
                      </a:r>
                    </a:p>
                  </a:txBody>
                  <a:tcPr anchor="ctr">
                    <a:noFill/>
                  </a:tcPr>
                </a:tc>
                <a:extLst>
                  <a:ext uri="{0D108BD9-81ED-4DB2-BD59-A6C34878D82A}">
                    <a16:rowId xmlns:a16="http://schemas.microsoft.com/office/drawing/2014/main" val="10004"/>
                  </a:ext>
                </a:extLst>
              </a:tr>
            </a:tbl>
          </a:graphicData>
        </a:graphic>
      </p:graphicFrame>
      <p:sp>
        <p:nvSpPr>
          <p:cNvPr id="7" name="内容占位符 2"/>
          <p:cNvSpPr>
            <a:spLocks noGrp="1"/>
          </p:cNvSpPr>
          <p:nvPr/>
        </p:nvSpPr>
        <p:spPr>
          <a:xfrm>
            <a:off x="2595880" y="1400066"/>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发送：</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9" name="图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25040" y="1285766"/>
            <a:ext cx="396240" cy="536575"/>
          </a:xfrm>
          <a:prstGeom prst="rect">
            <a:avLst/>
          </a:prstGeom>
        </p:spPr>
      </p:pic>
      <p:graphicFrame>
        <p:nvGraphicFramePr>
          <p:cNvPr id="16" name="表格 15"/>
          <p:cNvGraphicFramePr/>
          <p:nvPr>
            <p:extLst/>
          </p:nvPr>
        </p:nvGraphicFramePr>
        <p:xfrm>
          <a:off x="2164080" y="2041416"/>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8" name="表格 17"/>
          <p:cNvGraphicFramePr/>
          <p:nvPr>
            <p:extLst/>
          </p:nvPr>
        </p:nvGraphicFramePr>
        <p:xfrm>
          <a:off x="1782445" y="2562116"/>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rgbClr val="C00000"/>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表格 18"/>
          <p:cNvGraphicFramePr/>
          <p:nvPr>
            <p:extLst/>
          </p:nvPr>
        </p:nvGraphicFramePr>
        <p:xfrm>
          <a:off x="1364615" y="3160286"/>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rgbClr val="C00000"/>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0" name="表格 19"/>
          <p:cNvGraphicFramePr/>
          <p:nvPr>
            <p:extLst/>
          </p:nvPr>
        </p:nvGraphicFramePr>
        <p:xfrm>
          <a:off x="971550" y="3744486"/>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1" name="表格 20"/>
          <p:cNvGraphicFramePr/>
          <p:nvPr>
            <p:extLst>
              <p:ext uri="{D42A27DB-BD31-4B8C-83A1-F6EECF244321}">
                <p14:modId xmlns:p14="http://schemas.microsoft.com/office/powerpoint/2010/main" val="3052792338"/>
              </p:ext>
            </p:extLst>
          </p:nvPr>
        </p:nvGraphicFramePr>
        <p:xfrm>
          <a:off x="8862060" y="1896636"/>
          <a:ext cx="1170940" cy="2857500"/>
        </p:xfrm>
        <a:graphic>
          <a:graphicData uri="http://schemas.openxmlformats.org/drawingml/2006/table">
            <a:tbl>
              <a:tblPr firstRow="1" bandRow="1">
                <a:tableStyleId>{5940675A-B579-460E-94D1-54222C63F5DA}</a:tableStyleId>
              </a:tblPr>
              <a:tblGrid>
                <a:gridCol w="1170940">
                  <a:extLst>
                    <a:ext uri="{9D8B030D-6E8A-4147-A177-3AD203B41FA5}">
                      <a16:colId xmlns:a16="http://schemas.microsoft.com/office/drawing/2014/main" val="20000"/>
                    </a:ext>
                  </a:extLst>
                </a:gridCol>
              </a:tblGrid>
              <a:tr h="571500">
                <a:tc>
                  <a:txBody>
                    <a:bodyPr/>
                    <a:lstStyle/>
                    <a:p>
                      <a:pPr algn="ctr">
                        <a:buNone/>
                      </a:pPr>
                      <a:r>
                        <a:rPr lang="zh-CN" altLang="en-US" sz="1800" b="0"/>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0" dirty="0"/>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0"/>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0" dirty="0"/>
                        <a:t>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0" dirty="0"/>
                        <a:t>物理层</a:t>
                      </a:r>
                    </a:p>
                  </a:txBody>
                  <a:tcPr anchor="ctr">
                    <a:noFill/>
                  </a:tcPr>
                </a:tc>
                <a:extLst>
                  <a:ext uri="{0D108BD9-81ED-4DB2-BD59-A6C34878D82A}">
                    <a16:rowId xmlns:a16="http://schemas.microsoft.com/office/drawing/2014/main" val="10004"/>
                  </a:ext>
                </a:extLst>
              </a:tr>
            </a:tbl>
          </a:graphicData>
        </a:graphic>
      </p:graphicFrame>
      <p:graphicFrame>
        <p:nvGraphicFramePr>
          <p:cNvPr id="22" name="表格 21"/>
          <p:cNvGraphicFramePr/>
          <p:nvPr>
            <p:extLst>
              <p:ext uri="{D42A27DB-BD31-4B8C-83A1-F6EECF244321}">
                <p14:modId xmlns:p14="http://schemas.microsoft.com/office/powerpoint/2010/main" val="1838194383"/>
              </p:ext>
            </p:extLst>
          </p:nvPr>
        </p:nvGraphicFramePr>
        <p:xfrm>
          <a:off x="4566285" y="3611136"/>
          <a:ext cx="1121410" cy="1143000"/>
        </p:xfrm>
        <a:graphic>
          <a:graphicData uri="http://schemas.openxmlformats.org/drawingml/2006/table">
            <a:tbl>
              <a:tblPr firstRow="1" bandRow="1">
                <a:tableStyleId>{5940675A-B579-460E-94D1-54222C63F5DA}</a:tableStyleId>
              </a:tblPr>
              <a:tblGrid>
                <a:gridCol w="1121410">
                  <a:extLst>
                    <a:ext uri="{9D8B030D-6E8A-4147-A177-3AD203B41FA5}">
                      <a16:colId xmlns:a16="http://schemas.microsoft.com/office/drawing/2014/main" val="20000"/>
                    </a:ext>
                  </a:extLst>
                </a:gridCol>
              </a:tblGrid>
              <a:tr h="571500">
                <a:tc>
                  <a:txBody>
                    <a:bodyPr/>
                    <a:lstStyle/>
                    <a:p>
                      <a:pPr algn="ctr">
                        <a:buNone/>
                      </a:pPr>
                      <a:r>
                        <a:rPr lang="zh-CN" altLang="en-US" sz="1600" b="0" dirty="0"/>
                        <a:t>链路层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600" b="0" dirty="0"/>
                        <a:t>物理层</a:t>
                      </a:r>
                    </a:p>
                  </a:txBody>
                  <a:tcPr anchor="ctr">
                    <a:noFill/>
                  </a:tcPr>
                </a:tc>
                <a:extLst>
                  <a:ext uri="{0D108BD9-81ED-4DB2-BD59-A6C34878D82A}">
                    <a16:rowId xmlns:a16="http://schemas.microsoft.com/office/drawing/2014/main" val="10001"/>
                  </a:ext>
                </a:extLst>
              </a:tr>
            </a:tbl>
          </a:graphicData>
        </a:graphic>
      </p:graphicFrame>
      <p:graphicFrame>
        <p:nvGraphicFramePr>
          <p:cNvPr id="23" name="表格 22"/>
          <p:cNvGraphicFramePr/>
          <p:nvPr>
            <p:extLst>
              <p:ext uri="{D42A27DB-BD31-4B8C-83A1-F6EECF244321}">
                <p14:modId xmlns:p14="http://schemas.microsoft.com/office/powerpoint/2010/main" val="284299096"/>
              </p:ext>
            </p:extLst>
          </p:nvPr>
        </p:nvGraphicFramePr>
        <p:xfrm>
          <a:off x="7399020" y="3611136"/>
          <a:ext cx="1104265" cy="1143000"/>
        </p:xfrm>
        <a:graphic>
          <a:graphicData uri="http://schemas.openxmlformats.org/drawingml/2006/table">
            <a:tbl>
              <a:tblPr firstRow="1" bandRow="1">
                <a:tableStyleId>{5940675A-B579-460E-94D1-54222C63F5DA}</a:tableStyleId>
              </a:tblPr>
              <a:tblGrid>
                <a:gridCol w="1104265">
                  <a:extLst>
                    <a:ext uri="{9D8B030D-6E8A-4147-A177-3AD203B41FA5}">
                      <a16:colId xmlns:a16="http://schemas.microsoft.com/office/drawing/2014/main" val="20000"/>
                    </a:ext>
                  </a:extLst>
                </a:gridCol>
              </a:tblGrid>
              <a:tr h="571500">
                <a:tc>
                  <a:txBody>
                    <a:bodyPr/>
                    <a:lstStyle/>
                    <a:p>
                      <a:pPr algn="ctr">
                        <a:buNone/>
                      </a:pPr>
                      <a:r>
                        <a:rPr lang="zh-CN" altLang="en-US" sz="1600" b="0" dirty="0"/>
                        <a:t>链路层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600" b="0" dirty="0"/>
                        <a:t>物理层</a:t>
                      </a:r>
                    </a:p>
                  </a:txBody>
                  <a:tcPr anchor="ctr">
                    <a:noFill/>
                  </a:tcPr>
                </a:tc>
                <a:extLst>
                  <a:ext uri="{0D108BD9-81ED-4DB2-BD59-A6C34878D82A}">
                    <a16:rowId xmlns:a16="http://schemas.microsoft.com/office/drawing/2014/main" val="10001"/>
                  </a:ext>
                </a:extLst>
              </a:tr>
            </a:tbl>
          </a:graphicData>
        </a:graphic>
      </p:graphicFrame>
      <p:graphicFrame>
        <p:nvGraphicFramePr>
          <p:cNvPr id="24" name="表格 23"/>
          <p:cNvGraphicFramePr/>
          <p:nvPr>
            <p:extLst>
              <p:ext uri="{D42A27DB-BD31-4B8C-83A1-F6EECF244321}">
                <p14:modId xmlns:p14="http://schemas.microsoft.com/office/powerpoint/2010/main" val="1947563020"/>
              </p:ext>
            </p:extLst>
          </p:nvPr>
        </p:nvGraphicFramePr>
        <p:xfrm>
          <a:off x="5968365" y="3039636"/>
          <a:ext cx="1095375" cy="1714500"/>
        </p:xfrm>
        <a:graphic>
          <a:graphicData uri="http://schemas.openxmlformats.org/drawingml/2006/table">
            <a:tbl>
              <a:tblPr firstRow="1" bandRow="1">
                <a:tableStyleId>{5940675A-B579-460E-94D1-54222C63F5DA}</a:tableStyleId>
              </a:tblPr>
              <a:tblGrid>
                <a:gridCol w="1095375">
                  <a:extLst>
                    <a:ext uri="{9D8B030D-6E8A-4147-A177-3AD203B41FA5}">
                      <a16:colId xmlns:a16="http://schemas.microsoft.com/office/drawing/2014/main" val="20000"/>
                    </a:ext>
                  </a:extLst>
                </a:gridCol>
              </a:tblGrid>
              <a:tr h="571500">
                <a:tc>
                  <a:txBody>
                    <a:bodyPr/>
                    <a:lstStyle/>
                    <a:p>
                      <a:pPr algn="ctr">
                        <a:buNone/>
                      </a:pPr>
                      <a:r>
                        <a:rPr lang="zh-CN" altLang="en-US" sz="1600" b="0"/>
                        <a:t>网络层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600" b="0" dirty="0"/>
                        <a:t>链路层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600" b="0" dirty="0"/>
                        <a:t>物理层</a:t>
                      </a:r>
                    </a:p>
                  </a:txBody>
                  <a:tcPr anchor="ctr">
                    <a:noFill/>
                  </a:tcPr>
                </a:tc>
                <a:extLst>
                  <a:ext uri="{0D108BD9-81ED-4DB2-BD59-A6C34878D82A}">
                    <a16:rowId xmlns:a16="http://schemas.microsoft.com/office/drawing/2014/main" val="10002"/>
                  </a:ext>
                </a:extLst>
              </a:tr>
            </a:tbl>
          </a:graphicData>
        </a:graphic>
      </p:graphicFrame>
      <p:sp>
        <p:nvSpPr>
          <p:cNvPr id="27" name="内容占位符 2"/>
          <p:cNvSpPr>
            <a:spLocks noGrp="1"/>
          </p:cNvSpPr>
          <p:nvPr/>
        </p:nvSpPr>
        <p:spPr>
          <a:xfrm>
            <a:off x="8398510" y="1400066"/>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接收：</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28" name="图片 2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20685" y="1285766"/>
            <a:ext cx="396240" cy="536575"/>
          </a:xfrm>
          <a:prstGeom prst="rect">
            <a:avLst/>
          </a:prstGeom>
        </p:spPr>
      </p:pic>
      <p:graphicFrame>
        <p:nvGraphicFramePr>
          <p:cNvPr id="29" name="表格 28"/>
          <p:cNvGraphicFramePr/>
          <p:nvPr>
            <p:extLst/>
          </p:nvPr>
        </p:nvGraphicFramePr>
        <p:xfrm>
          <a:off x="1045845" y="4289316"/>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101101010000...</a:t>
                      </a:r>
                      <a:endParaRPr lang="zh-CN" altLang="en-US" sz="2000" dirty="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表格 29"/>
          <p:cNvGraphicFramePr/>
          <p:nvPr>
            <p:extLst/>
          </p:nvPr>
        </p:nvGraphicFramePr>
        <p:xfrm>
          <a:off x="10126980" y="2041416"/>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表格 30"/>
          <p:cNvGraphicFramePr/>
          <p:nvPr>
            <p:extLst/>
          </p:nvPr>
        </p:nvGraphicFramePr>
        <p:xfrm>
          <a:off x="10100945" y="2562116"/>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chemeClr val="tx1"/>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2" name="表格 31"/>
          <p:cNvGraphicFramePr/>
          <p:nvPr>
            <p:extLst/>
          </p:nvPr>
        </p:nvGraphicFramePr>
        <p:xfrm>
          <a:off x="10102215" y="3160286"/>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chemeClr val="tx1"/>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 name="表格 32"/>
          <p:cNvGraphicFramePr/>
          <p:nvPr>
            <p:extLst/>
          </p:nvPr>
        </p:nvGraphicFramePr>
        <p:xfrm>
          <a:off x="10102850" y="3744486"/>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4" name="表格 33"/>
          <p:cNvGraphicFramePr/>
          <p:nvPr>
            <p:extLst/>
          </p:nvPr>
        </p:nvGraphicFramePr>
        <p:xfrm>
          <a:off x="10177145" y="4289316"/>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101101010000...</a:t>
                      </a:r>
                      <a:endParaRPr lang="zh-CN" altLang="en-US" sz="2000" dirty="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内容占位符 2"/>
          <p:cNvSpPr>
            <a:spLocks noGrp="1"/>
          </p:cNvSpPr>
          <p:nvPr/>
        </p:nvSpPr>
        <p:spPr>
          <a:xfrm>
            <a:off x="343285" y="1911241"/>
            <a:ext cx="108000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spcBef>
                <a:spcPts val="0"/>
              </a:spcBef>
              <a:buNone/>
            </a:pPr>
            <a:r>
              <a:rPr kumimoji="1" lang="zh-CN" altLang="en-US" sz="1400" dirty="0">
                <a:solidFill>
                  <a:srgbClr val="C00000"/>
                </a:solidFill>
              </a:rPr>
              <a:t>消息</a:t>
            </a:r>
            <a:endParaRPr kumimoji="1" lang="en-US" altLang="zh-CN" sz="1400" dirty="0">
              <a:solidFill>
                <a:srgbClr val="C00000"/>
              </a:solidFill>
            </a:endParaRPr>
          </a:p>
          <a:p>
            <a:pPr marL="0" indent="0">
              <a:spcBef>
                <a:spcPts val="0"/>
              </a:spcBef>
              <a:buNone/>
            </a:pPr>
            <a:r>
              <a:rPr kumimoji="1" lang="en-US" altLang="zh-CN" sz="1400" dirty="0">
                <a:solidFill>
                  <a:srgbClr val="C00000"/>
                </a:solidFill>
              </a:rPr>
              <a:t>message</a:t>
            </a:r>
          </a:p>
        </p:txBody>
      </p:sp>
      <p:sp>
        <p:nvSpPr>
          <p:cNvPr id="36" name="内容占位符 2"/>
          <p:cNvSpPr>
            <a:spLocks noGrp="1"/>
          </p:cNvSpPr>
          <p:nvPr/>
        </p:nvSpPr>
        <p:spPr>
          <a:xfrm>
            <a:off x="343285" y="2454165"/>
            <a:ext cx="108000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spcBef>
                <a:spcPts val="0"/>
              </a:spcBef>
              <a:buNone/>
            </a:pPr>
            <a:r>
              <a:rPr kumimoji="1" lang="zh-CN" altLang="en-US" sz="1400" dirty="0">
                <a:solidFill>
                  <a:srgbClr val="C00000"/>
                </a:solidFill>
              </a:rPr>
              <a:t>段</a:t>
            </a:r>
            <a:endParaRPr kumimoji="1" lang="en-US" altLang="zh-CN" sz="1400" dirty="0">
              <a:solidFill>
                <a:srgbClr val="C00000"/>
              </a:solidFill>
            </a:endParaRPr>
          </a:p>
          <a:p>
            <a:pPr marL="0" indent="0">
              <a:spcBef>
                <a:spcPts val="0"/>
              </a:spcBef>
              <a:buNone/>
            </a:pPr>
            <a:r>
              <a:rPr kumimoji="1" lang="en-US" altLang="zh-CN" sz="1400" dirty="0">
                <a:solidFill>
                  <a:srgbClr val="C00000"/>
                </a:solidFill>
              </a:rPr>
              <a:t>segment</a:t>
            </a:r>
          </a:p>
        </p:txBody>
      </p:sp>
      <p:sp>
        <p:nvSpPr>
          <p:cNvPr id="37" name="内容占位符 2"/>
          <p:cNvSpPr>
            <a:spLocks noGrp="1"/>
          </p:cNvSpPr>
          <p:nvPr/>
        </p:nvSpPr>
        <p:spPr>
          <a:xfrm>
            <a:off x="343285" y="3042451"/>
            <a:ext cx="108000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0"/>
              </a:spcAft>
              <a:buClrTx/>
              <a:buSzTx/>
              <a:buFont typeface="Wingdings" panose="05000000000000000000" pitchFamily="2" charset="2"/>
              <a:buNone/>
              <a:tabLst/>
              <a:defRPr/>
            </a:pPr>
            <a:r>
              <a:rPr kumimoji="1" lang="zh-CN" altLang="en-US" sz="1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数据报</a:t>
            </a:r>
            <a:endParaRPr kumimoji="1" lang="en-US" altLang="zh-CN" sz="1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0" marR="0" lvl="0" indent="0" defTabSz="914400" rtl="0" eaLnBrk="1" fontAlgn="auto" latinLnBrk="0" hangingPunct="1">
              <a:spcBef>
                <a:spcPts val="0"/>
              </a:spcBef>
              <a:spcAft>
                <a:spcPts val="0"/>
              </a:spcAft>
              <a:buClrTx/>
              <a:buSzTx/>
              <a:buFont typeface="Wingdings" panose="05000000000000000000" pitchFamily="2" charset="2"/>
              <a:buNone/>
              <a:tabLst/>
              <a:defRPr/>
            </a:pPr>
            <a:r>
              <a:rPr kumimoji="1" lang="en-US" altLang="zh-CN" sz="1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packet</a:t>
            </a:r>
          </a:p>
        </p:txBody>
      </p:sp>
      <p:sp>
        <p:nvSpPr>
          <p:cNvPr id="39" name="内容占位符 2"/>
          <p:cNvSpPr>
            <a:spLocks noGrp="1"/>
          </p:cNvSpPr>
          <p:nvPr/>
        </p:nvSpPr>
        <p:spPr>
          <a:xfrm>
            <a:off x="343285" y="3690867"/>
            <a:ext cx="108000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spcBef>
                <a:spcPts val="0"/>
              </a:spcBef>
              <a:buNone/>
            </a:pPr>
            <a:r>
              <a:rPr kumimoji="1" lang="zh-CN" altLang="en-US" sz="1400" dirty="0">
                <a:solidFill>
                  <a:srgbClr val="C00000"/>
                </a:solidFill>
              </a:rPr>
              <a:t>帧</a:t>
            </a:r>
          </a:p>
          <a:p>
            <a:pPr marL="0" indent="0">
              <a:spcBef>
                <a:spcPts val="0"/>
              </a:spcBef>
              <a:buNone/>
            </a:pPr>
            <a:r>
              <a:rPr kumimoji="1" lang="en-US" altLang="zh-CN" sz="1400" dirty="0">
                <a:solidFill>
                  <a:srgbClr val="C00000"/>
                </a:solidFill>
              </a:rPr>
              <a:t>frame</a:t>
            </a:r>
          </a:p>
        </p:txBody>
      </p:sp>
      <p:cxnSp>
        <p:nvCxnSpPr>
          <p:cNvPr id="42" name="直接箭头连接符 41"/>
          <p:cNvCxnSpPr>
            <a:stCxn id="7" idx="3"/>
          </p:cNvCxnSpPr>
          <p:nvPr/>
        </p:nvCxnSpPr>
        <p:spPr>
          <a:xfrm flipH="1">
            <a:off x="4146550" y="1630571"/>
            <a:ext cx="12700" cy="265874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133850" y="44163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5518150" y="44163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955155" y="44544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439785" y="4454416"/>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4775200" y="3611136"/>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6146800" y="3039636"/>
            <a:ext cx="0" cy="14147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7607300" y="3611136"/>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850765" y="3696861"/>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713345" y="3696861"/>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240145" y="3160286"/>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873875" y="3160286"/>
            <a:ext cx="0" cy="135763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5480050" y="3662571"/>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8341995" y="3696861"/>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9004935" y="1708041"/>
            <a:ext cx="0" cy="270827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8" name="内容占位符 2"/>
          <p:cNvSpPr>
            <a:spLocks noGrp="1"/>
          </p:cNvSpPr>
          <p:nvPr/>
        </p:nvSpPr>
        <p:spPr>
          <a:xfrm>
            <a:off x="3269615" y="4766436"/>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a:t>
            </a:r>
          </a:p>
        </p:txBody>
      </p:sp>
      <p:sp>
        <p:nvSpPr>
          <p:cNvPr id="59" name="内容占位符 2"/>
          <p:cNvSpPr>
            <a:spLocks noGrp="1"/>
          </p:cNvSpPr>
          <p:nvPr/>
        </p:nvSpPr>
        <p:spPr>
          <a:xfrm>
            <a:off x="4693285" y="4766436"/>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0" name="内容占位符 2"/>
          <p:cNvSpPr>
            <a:spLocks noGrp="1"/>
          </p:cNvSpPr>
          <p:nvPr/>
        </p:nvSpPr>
        <p:spPr>
          <a:xfrm>
            <a:off x="7399020" y="5012290"/>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1" name="内容占位符 2"/>
          <p:cNvSpPr>
            <a:spLocks noGrp="1"/>
          </p:cNvSpPr>
          <p:nvPr/>
        </p:nvSpPr>
        <p:spPr>
          <a:xfrm>
            <a:off x="8962390" y="5011020"/>
            <a:ext cx="12636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B</a:t>
            </a:r>
          </a:p>
        </p:txBody>
      </p:sp>
      <p:sp>
        <p:nvSpPr>
          <p:cNvPr id="62" name="内容占位符 2"/>
          <p:cNvSpPr>
            <a:spLocks noGrp="1"/>
          </p:cNvSpPr>
          <p:nvPr/>
        </p:nvSpPr>
        <p:spPr>
          <a:xfrm>
            <a:off x="5984875" y="5011020"/>
            <a:ext cx="86868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路由器</a:t>
            </a:r>
          </a:p>
        </p:txBody>
      </p:sp>
      <p:sp>
        <p:nvSpPr>
          <p:cNvPr id="63" name="内容占位符 2"/>
          <p:cNvSpPr>
            <a:spLocks noGrp="1"/>
          </p:cNvSpPr>
          <p:nvPr/>
        </p:nvSpPr>
        <p:spPr>
          <a:xfrm>
            <a:off x="4338956" y="1990616"/>
            <a:ext cx="200132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封装</a:t>
            </a:r>
          </a:p>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Encapsulation</a:t>
            </a:r>
          </a:p>
        </p:txBody>
      </p:sp>
      <p:sp>
        <p:nvSpPr>
          <p:cNvPr id="64" name="内容占位符 2"/>
          <p:cNvSpPr>
            <a:spLocks noGrp="1"/>
          </p:cNvSpPr>
          <p:nvPr/>
        </p:nvSpPr>
        <p:spPr>
          <a:xfrm>
            <a:off x="6628129" y="1962041"/>
            <a:ext cx="222885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解封装</a:t>
            </a:r>
          </a:p>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De-encapsulation</a:t>
            </a:r>
          </a:p>
        </p:txBody>
      </p:sp>
      <p:sp>
        <p:nvSpPr>
          <p:cNvPr id="3" name="灯片编号占位符 2">
            <a:extLst>
              <a:ext uri="{FF2B5EF4-FFF2-40B4-BE49-F238E27FC236}">
                <a16:creationId xmlns:a16="http://schemas.microsoft.com/office/drawing/2014/main" id="{E857E1EA-D6BB-487A-8ACD-F6C76A5BD6C8}"/>
              </a:ext>
            </a:extLst>
          </p:cNvPr>
          <p:cNvSpPr>
            <a:spLocks noGrp="1"/>
          </p:cNvSpPr>
          <p:nvPr>
            <p:ph type="sldNum" sz="quarter" idx="12"/>
          </p:nvPr>
        </p:nvSpPr>
        <p:spPr/>
        <p:txBody>
          <a:bodyPr/>
          <a:lstStyle/>
          <a:p>
            <a:fld id="{C8BB1146-E542-4D4E-B8E9-6919A11DDD48}" type="slidenum">
              <a:rPr lang="en-US" smtClean="0"/>
              <a:t>107</a:t>
            </a:fld>
            <a:endParaRPr lang="en-US" dirty="0"/>
          </a:p>
        </p:txBody>
      </p:sp>
    </p:spTree>
    <p:extLst>
      <p:ext uri="{BB962C8B-B14F-4D97-AF65-F5344CB8AC3E}">
        <p14:creationId xmlns:p14="http://schemas.microsoft.com/office/powerpoint/2010/main" val="20804109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4671"/>
            <a:ext cx="10858500" cy="1027278"/>
          </a:xfrm>
        </p:spPr>
        <p:txBody>
          <a:bodyPr>
            <a:normAutofit/>
          </a:bodyPr>
          <a:lstStyle/>
          <a:p>
            <a:r>
              <a:rPr kumimoji="1" lang="en-US" altLang="zh-CN" sz="3200" dirty="0">
                <a:latin typeface="+mn-ea"/>
                <a:ea typeface="+mn-ea"/>
              </a:rPr>
              <a:t>TCP/IP</a:t>
            </a:r>
            <a:r>
              <a:rPr kumimoji="1" lang="zh-CN" altLang="en-US" sz="3200" dirty="0">
                <a:latin typeface="+mn-ea"/>
                <a:ea typeface="+mn-ea"/>
              </a:rPr>
              <a:t>模型下的通信过程采用分组交换技术</a:t>
            </a:r>
          </a:p>
        </p:txBody>
      </p:sp>
      <p:grpSp>
        <p:nvGrpSpPr>
          <p:cNvPr id="255" name="组合 254">
            <a:extLst>
              <a:ext uri="{FF2B5EF4-FFF2-40B4-BE49-F238E27FC236}">
                <a16:creationId xmlns:a16="http://schemas.microsoft.com/office/drawing/2014/main" id="{E6EC6844-EE79-497E-A0BE-4B636D718568}"/>
              </a:ext>
            </a:extLst>
          </p:cNvPr>
          <p:cNvGrpSpPr/>
          <p:nvPr/>
        </p:nvGrpSpPr>
        <p:grpSpPr bwMode="auto">
          <a:xfrm>
            <a:off x="8950305" y="2214027"/>
            <a:ext cx="1251965" cy="431893"/>
            <a:chOff x="5700580" y="1817873"/>
            <a:chExt cx="931947" cy="274372"/>
          </a:xfrm>
        </p:grpSpPr>
        <p:grpSp>
          <p:nvGrpSpPr>
            <p:cNvPr id="256" name="组合 145">
              <a:extLst>
                <a:ext uri="{FF2B5EF4-FFF2-40B4-BE49-F238E27FC236}">
                  <a16:creationId xmlns:a16="http://schemas.microsoft.com/office/drawing/2014/main" id="{93F6C5E7-8E24-4DFD-8F21-EA6565773995}"/>
                </a:ext>
              </a:extLst>
            </p:cNvPr>
            <p:cNvGrpSpPr/>
            <p:nvPr/>
          </p:nvGrpSpPr>
          <p:grpSpPr bwMode="auto">
            <a:xfrm>
              <a:off x="5700580" y="1817873"/>
              <a:ext cx="931947" cy="274372"/>
              <a:chOff x="6171548" y="2385286"/>
              <a:chExt cx="1420196" cy="418113"/>
            </a:xfrm>
          </p:grpSpPr>
          <p:sp>
            <p:nvSpPr>
              <p:cNvPr id="258" name="AutoShape 54">
                <a:extLst>
                  <a:ext uri="{FF2B5EF4-FFF2-40B4-BE49-F238E27FC236}">
                    <a16:creationId xmlns:a16="http://schemas.microsoft.com/office/drawing/2014/main" id="{BAE6067A-AFF7-413D-A052-705EA585E8DF}"/>
                  </a:ext>
                </a:extLst>
              </p:cNvPr>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59" name="Line 56">
                <a:extLst>
                  <a:ext uri="{FF2B5EF4-FFF2-40B4-BE49-F238E27FC236}">
                    <a16:creationId xmlns:a16="http://schemas.microsoft.com/office/drawing/2014/main" id="{31E401CC-60DB-4BBB-9C21-DDCC0E611ACF}"/>
                  </a:ext>
                </a:extLst>
              </p:cNvPr>
              <p:cNvSpPr>
                <a:spLocks noChangeShapeType="1"/>
              </p:cNvSpPr>
              <p:nvPr/>
            </p:nvSpPr>
            <p:spPr bwMode="auto">
              <a:xfrm>
                <a:off x="6240474" y="2402266"/>
                <a:ext cx="454598" cy="72829"/>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60" name="Line 57">
                <a:extLst>
                  <a:ext uri="{FF2B5EF4-FFF2-40B4-BE49-F238E27FC236}">
                    <a16:creationId xmlns:a16="http://schemas.microsoft.com/office/drawing/2014/main" id="{41E4B215-778E-47DA-8C2F-7A1CAD7CF347}"/>
                  </a:ext>
                </a:extLst>
              </p:cNvPr>
              <p:cNvSpPr>
                <a:spLocks noChangeShapeType="1"/>
              </p:cNvSpPr>
              <p:nvPr/>
            </p:nvSpPr>
            <p:spPr bwMode="auto">
              <a:xfrm>
                <a:off x="6236717" y="2576824"/>
                <a:ext cx="453346" cy="72829"/>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261" name="Group 136">
                <a:extLst>
                  <a:ext uri="{FF2B5EF4-FFF2-40B4-BE49-F238E27FC236}">
                    <a16:creationId xmlns:a16="http://schemas.microsoft.com/office/drawing/2014/main" id="{BD755BB3-8C2E-4EC9-8B1D-2FB22A647C83}"/>
                  </a:ext>
                </a:extLst>
              </p:cNvPr>
              <p:cNvGrpSpPr/>
              <p:nvPr/>
            </p:nvGrpSpPr>
            <p:grpSpPr bwMode="auto">
              <a:xfrm>
                <a:off x="6685061" y="2478552"/>
                <a:ext cx="458356" cy="248542"/>
                <a:chOff x="4652" y="2004"/>
                <a:chExt cx="366" cy="215"/>
              </a:xfrm>
            </p:grpSpPr>
            <p:sp>
              <p:nvSpPr>
                <p:cNvPr id="270" name="AutoShape 14">
                  <a:extLst>
                    <a:ext uri="{FF2B5EF4-FFF2-40B4-BE49-F238E27FC236}">
                      <a16:creationId xmlns:a16="http://schemas.microsoft.com/office/drawing/2014/main" id="{42B0E70B-132D-4F76-8D02-7C57C48E0D72}"/>
                    </a:ext>
                  </a:extLst>
                </p:cNvPr>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71" name="Line 16">
                  <a:extLst>
                    <a:ext uri="{FF2B5EF4-FFF2-40B4-BE49-F238E27FC236}">
                      <a16:creationId xmlns:a16="http://schemas.microsoft.com/office/drawing/2014/main" id="{1FD0C015-D984-4DF8-867A-B77A689B74D4}"/>
                    </a:ext>
                  </a:extLst>
                </p:cNvPr>
                <p:cNvSpPr>
                  <a:spLocks noChangeShapeType="1"/>
                </p:cNvSpPr>
                <p:nvPr/>
              </p:nvSpPr>
              <p:spPr bwMode="auto">
                <a:xfrm>
                  <a:off x="4656" y="2004"/>
                  <a:ext cx="362"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72" name="Line 17">
                  <a:extLst>
                    <a:ext uri="{FF2B5EF4-FFF2-40B4-BE49-F238E27FC236}">
                      <a16:creationId xmlns:a16="http://schemas.microsoft.com/office/drawing/2014/main" id="{13B722C0-2769-4B44-A776-60B3A327F692}"/>
                    </a:ext>
                  </a:extLst>
                </p:cNvPr>
                <p:cNvSpPr>
                  <a:spLocks noChangeShapeType="1"/>
                </p:cNvSpPr>
                <p:nvPr/>
              </p:nvSpPr>
              <p:spPr bwMode="auto">
                <a:xfrm>
                  <a:off x="4652" y="2155"/>
                  <a:ext cx="363"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73" name="AutoShape 18">
                  <a:extLst>
                    <a:ext uri="{FF2B5EF4-FFF2-40B4-BE49-F238E27FC236}">
                      <a16:creationId xmlns:a16="http://schemas.microsoft.com/office/drawing/2014/main" id="{A5C362CE-E10C-4EA1-8D35-E11F5724D7C5}"/>
                    </a:ext>
                  </a:extLst>
                </p:cNvPr>
                <p:cNvSpPr>
                  <a:spLocks noChangeArrowheads="1"/>
                </p:cNvSpPr>
                <p:nvPr/>
              </p:nvSpPr>
              <p:spPr bwMode="auto">
                <a:xfrm rot="746037">
                  <a:off x="4846" y="2069"/>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262" name="Group 140">
                <a:extLst>
                  <a:ext uri="{FF2B5EF4-FFF2-40B4-BE49-F238E27FC236}">
                    <a16:creationId xmlns:a16="http://schemas.microsoft.com/office/drawing/2014/main" id="{65E83321-597F-4674-8DB6-F728241B50BD}"/>
                  </a:ext>
                </a:extLst>
              </p:cNvPr>
              <p:cNvGrpSpPr/>
              <p:nvPr/>
            </p:nvGrpSpPr>
            <p:grpSpPr bwMode="auto">
              <a:xfrm>
                <a:off x="7050735" y="2534048"/>
                <a:ext cx="541009" cy="269351"/>
                <a:chOff x="4944" y="2052"/>
                <a:chExt cx="432" cy="233"/>
              </a:xfrm>
            </p:grpSpPr>
            <p:sp>
              <p:nvSpPr>
                <p:cNvPr id="265" name="AutoShape 29">
                  <a:extLst>
                    <a:ext uri="{FF2B5EF4-FFF2-40B4-BE49-F238E27FC236}">
                      <a16:creationId xmlns:a16="http://schemas.microsoft.com/office/drawing/2014/main" id="{CCA4BF7A-81D9-4B54-9578-DA7260C16A9A}"/>
                    </a:ext>
                  </a:extLst>
                </p:cNvPr>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66" name="Text Box 30">
                  <a:extLst>
                    <a:ext uri="{FF2B5EF4-FFF2-40B4-BE49-F238E27FC236}">
                      <a16:creationId xmlns:a16="http://schemas.microsoft.com/office/drawing/2014/main" id="{367D9D08-D4BF-4806-86F7-7BF974325B7F}"/>
                    </a:ext>
                  </a:extLst>
                </p:cNvPr>
                <p:cNvSpPr txBox="1">
                  <a:spLocks noChangeArrowheads="1"/>
                </p:cNvSpPr>
                <p:nvPr/>
              </p:nvSpPr>
              <p:spPr bwMode="auto">
                <a:xfrm rot="626605">
                  <a:off x="4944" y="2052"/>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P2</a:t>
                  </a:r>
                </a:p>
              </p:txBody>
            </p:sp>
            <p:sp>
              <p:nvSpPr>
                <p:cNvPr id="267" name="Line 31">
                  <a:extLst>
                    <a:ext uri="{FF2B5EF4-FFF2-40B4-BE49-F238E27FC236}">
                      <a16:creationId xmlns:a16="http://schemas.microsoft.com/office/drawing/2014/main" id="{DCBAF184-2610-498D-AD94-E1E8DAFD5EAA}"/>
                    </a:ext>
                  </a:extLst>
                </p:cNvPr>
                <p:cNvSpPr>
                  <a:spLocks noChangeShapeType="1"/>
                </p:cNvSpPr>
                <p:nvPr/>
              </p:nvSpPr>
              <p:spPr bwMode="auto">
                <a:xfrm>
                  <a:off x="5014" y="2071"/>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68" name="Line 32">
                  <a:extLst>
                    <a:ext uri="{FF2B5EF4-FFF2-40B4-BE49-F238E27FC236}">
                      <a16:creationId xmlns:a16="http://schemas.microsoft.com/office/drawing/2014/main" id="{A4B5CD74-6C6A-4BEF-85C3-39D919888A92}"/>
                    </a:ext>
                  </a:extLst>
                </p:cNvPr>
                <p:cNvSpPr>
                  <a:spLocks noChangeShapeType="1"/>
                </p:cNvSpPr>
                <p:nvPr/>
              </p:nvSpPr>
              <p:spPr bwMode="auto">
                <a:xfrm>
                  <a:off x="5010" y="2222"/>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69" name="AutoShape 33">
                  <a:extLst>
                    <a:ext uri="{FF2B5EF4-FFF2-40B4-BE49-F238E27FC236}">
                      <a16:creationId xmlns:a16="http://schemas.microsoft.com/office/drawing/2014/main" id="{4B76E0BB-04BB-4BFD-9846-D8F443D5F598}"/>
                    </a:ext>
                  </a:extLst>
                </p:cNvPr>
                <p:cNvSpPr>
                  <a:spLocks noChangeArrowheads="1"/>
                </p:cNvSpPr>
                <p:nvPr/>
              </p:nvSpPr>
              <p:spPr bwMode="auto">
                <a:xfrm rot="746037">
                  <a:off x="5204" y="2136"/>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63" name="Text Box 55">
                <a:extLst>
                  <a:ext uri="{FF2B5EF4-FFF2-40B4-BE49-F238E27FC236}">
                    <a16:creationId xmlns:a16="http://schemas.microsoft.com/office/drawing/2014/main" id="{00EFBAD8-6770-4092-8A62-2A2E7E755FB4}"/>
                  </a:ext>
                </a:extLst>
              </p:cNvPr>
              <p:cNvSpPr txBox="1">
                <a:spLocks noChangeArrowheads="1"/>
              </p:cNvSpPr>
              <p:nvPr/>
            </p:nvSpPr>
            <p:spPr bwMode="auto">
              <a:xfrm rot="626605">
                <a:off x="6171548" y="2385286"/>
                <a:ext cx="415887" cy="2582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P4</a:t>
                </a:r>
              </a:p>
            </p:txBody>
          </p:sp>
          <p:sp>
            <p:nvSpPr>
              <p:cNvPr id="264" name="AutoShape 58">
                <a:extLst>
                  <a:ext uri="{FF2B5EF4-FFF2-40B4-BE49-F238E27FC236}">
                    <a16:creationId xmlns:a16="http://schemas.microsoft.com/office/drawing/2014/main" id="{0EAEA3B7-400A-41DA-A091-EA71568BC6F1}"/>
                  </a:ext>
                </a:extLst>
              </p:cNvPr>
              <p:cNvSpPr>
                <a:spLocks noChangeArrowheads="1"/>
              </p:cNvSpPr>
              <p:nvPr/>
            </p:nvSpPr>
            <p:spPr bwMode="auto">
              <a:xfrm rot="746037">
                <a:off x="6493475" y="2477401"/>
                <a:ext cx="166561" cy="145657"/>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57" name="Text Box 15">
              <a:extLst>
                <a:ext uri="{FF2B5EF4-FFF2-40B4-BE49-F238E27FC236}">
                  <a16:creationId xmlns:a16="http://schemas.microsoft.com/office/drawing/2014/main" id="{5621669D-2C22-41E5-844E-0194A4D5AA68}"/>
                </a:ext>
              </a:extLst>
            </p:cNvPr>
            <p:cNvSpPr txBox="1">
              <a:spLocks noChangeArrowheads="1"/>
            </p:cNvSpPr>
            <p:nvPr/>
          </p:nvSpPr>
          <p:spPr bwMode="auto">
            <a:xfrm rot="626605">
              <a:off x="5997257" y="1867170"/>
              <a:ext cx="272909" cy="16944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P3</a:t>
              </a:r>
            </a:p>
          </p:txBody>
        </p:sp>
      </p:grpSp>
      <p:grpSp>
        <p:nvGrpSpPr>
          <p:cNvPr id="274" name="组合 273">
            <a:extLst>
              <a:ext uri="{FF2B5EF4-FFF2-40B4-BE49-F238E27FC236}">
                <a16:creationId xmlns:a16="http://schemas.microsoft.com/office/drawing/2014/main" id="{4DE8F5EA-B2BB-494A-BC19-1F51737879F7}"/>
              </a:ext>
            </a:extLst>
          </p:cNvPr>
          <p:cNvGrpSpPr/>
          <p:nvPr/>
        </p:nvGrpSpPr>
        <p:grpSpPr bwMode="auto">
          <a:xfrm>
            <a:off x="9364120" y="2409367"/>
            <a:ext cx="848842" cy="529772"/>
            <a:chOff x="6633721" y="2574494"/>
            <a:chExt cx="963045" cy="510955"/>
          </a:xfrm>
        </p:grpSpPr>
        <p:sp>
          <p:nvSpPr>
            <p:cNvPr id="275" name="AutoShape 54">
              <a:extLst>
                <a:ext uri="{FF2B5EF4-FFF2-40B4-BE49-F238E27FC236}">
                  <a16:creationId xmlns:a16="http://schemas.microsoft.com/office/drawing/2014/main" id="{0C0DA2F9-ACA1-41A0-8247-149E5F59D165}"/>
                </a:ext>
              </a:extLst>
            </p:cNvPr>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nvGrpSpPr>
            <p:cNvPr id="276" name="Group 141">
              <a:extLst>
                <a:ext uri="{FF2B5EF4-FFF2-40B4-BE49-F238E27FC236}">
                  <a16:creationId xmlns:a16="http://schemas.microsoft.com/office/drawing/2014/main" id="{C68EA90B-8062-4A06-945D-F8AE7A6B7562}"/>
                </a:ext>
              </a:extLst>
            </p:cNvPr>
            <p:cNvGrpSpPr/>
            <p:nvPr/>
          </p:nvGrpSpPr>
          <p:grpSpPr bwMode="auto">
            <a:xfrm>
              <a:off x="7138410" y="2759463"/>
              <a:ext cx="458356" cy="247386"/>
              <a:chOff x="5014" y="2247"/>
              <a:chExt cx="366" cy="214"/>
            </a:xfrm>
          </p:grpSpPr>
          <p:sp>
            <p:nvSpPr>
              <p:cNvPr id="286" name="AutoShape 34">
                <a:extLst>
                  <a:ext uri="{FF2B5EF4-FFF2-40B4-BE49-F238E27FC236}">
                    <a16:creationId xmlns:a16="http://schemas.microsoft.com/office/drawing/2014/main" id="{3A5CF292-EF66-466A-B6F9-E694EA86CD7D}"/>
                  </a:ext>
                </a:extLst>
              </p:cNvPr>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87" name="Line 36">
                <a:extLst>
                  <a:ext uri="{FF2B5EF4-FFF2-40B4-BE49-F238E27FC236}">
                    <a16:creationId xmlns:a16="http://schemas.microsoft.com/office/drawing/2014/main" id="{742158E6-17F5-4498-8689-10672E35605E}"/>
                  </a:ext>
                </a:extLst>
              </p:cNvPr>
              <p:cNvSpPr>
                <a:spLocks noChangeShapeType="1"/>
              </p:cNvSpPr>
              <p:nvPr/>
            </p:nvSpPr>
            <p:spPr bwMode="auto">
              <a:xfrm>
                <a:off x="5017" y="2247"/>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8" name="Line 37">
                <a:extLst>
                  <a:ext uri="{FF2B5EF4-FFF2-40B4-BE49-F238E27FC236}">
                    <a16:creationId xmlns:a16="http://schemas.microsoft.com/office/drawing/2014/main" id="{DC7133B7-75A4-43C0-8886-E281148B7C9E}"/>
                  </a:ext>
                </a:extLst>
              </p:cNvPr>
              <p:cNvSpPr>
                <a:spLocks noChangeShapeType="1"/>
              </p:cNvSpPr>
              <p:nvPr/>
            </p:nvSpPr>
            <p:spPr bwMode="auto">
              <a:xfrm>
                <a:off x="5014" y="2398"/>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9" name="AutoShape 38">
                <a:extLst>
                  <a:ext uri="{FF2B5EF4-FFF2-40B4-BE49-F238E27FC236}">
                    <a16:creationId xmlns:a16="http://schemas.microsoft.com/office/drawing/2014/main" id="{D0EB3CA0-0128-455A-BA1E-F6309E643CF6}"/>
                  </a:ext>
                </a:extLst>
              </p:cNvPr>
              <p:cNvSpPr>
                <a:spLocks noChangeArrowheads="1"/>
              </p:cNvSpPr>
              <p:nvPr/>
            </p:nvSpPr>
            <p:spPr bwMode="auto">
              <a:xfrm rot="746037">
                <a:off x="5208" y="2312"/>
                <a:ext cx="133" cy="126"/>
              </a:xfrm>
              <a:prstGeom prst="rightArrow">
                <a:avLst>
                  <a:gd name="adj1" fmla="val 50000"/>
                  <a:gd name="adj2" fmla="val 26389"/>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77" name="Line 112">
              <a:extLst>
                <a:ext uri="{FF2B5EF4-FFF2-40B4-BE49-F238E27FC236}">
                  <a16:creationId xmlns:a16="http://schemas.microsoft.com/office/drawing/2014/main" id="{71CE3026-FA1C-4387-B635-826D38FEF34E}"/>
                </a:ext>
              </a:extLst>
            </p:cNvPr>
            <p:cNvSpPr>
              <a:spLocks noChangeShapeType="1"/>
            </p:cNvSpPr>
            <p:nvPr/>
          </p:nvSpPr>
          <p:spPr bwMode="auto">
            <a:xfrm>
              <a:off x="6696956" y="2835856"/>
              <a:ext cx="453346" cy="73985"/>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278" name="Group 137">
              <a:extLst>
                <a:ext uri="{FF2B5EF4-FFF2-40B4-BE49-F238E27FC236}">
                  <a16:creationId xmlns:a16="http://schemas.microsoft.com/office/drawing/2014/main" id="{89A9DBDB-657C-49A0-A6E9-FD795E8D0132}"/>
                </a:ext>
              </a:extLst>
            </p:cNvPr>
            <p:cNvGrpSpPr/>
            <p:nvPr/>
          </p:nvGrpSpPr>
          <p:grpSpPr bwMode="auto">
            <a:xfrm>
              <a:off x="6633721" y="2574494"/>
              <a:ext cx="542263" cy="510955"/>
              <a:chOff x="4611" y="2087"/>
              <a:chExt cx="433" cy="442"/>
            </a:xfrm>
          </p:grpSpPr>
          <p:sp>
            <p:nvSpPr>
              <p:cNvPr id="281" name="AutoShape 19">
                <a:extLst>
                  <a:ext uri="{FF2B5EF4-FFF2-40B4-BE49-F238E27FC236}">
                    <a16:creationId xmlns:a16="http://schemas.microsoft.com/office/drawing/2014/main" id="{19865E50-1C07-4EE9-B198-3A63ACA7D099}"/>
                  </a:ext>
                </a:extLst>
              </p:cNvPr>
              <p:cNvSpPr>
                <a:spLocks noChangeArrowheads="1"/>
              </p:cNvSpPr>
              <p:nvPr/>
            </p:nvSpPr>
            <p:spPr bwMode="auto">
              <a:xfrm rot="5400000">
                <a:off x="4710" y="2088"/>
                <a:ext cx="265" cy="402"/>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82" name="Text Box 20">
                <a:extLst>
                  <a:ext uri="{FF2B5EF4-FFF2-40B4-BE49-F238E27FC236}">
                    <a16:creationId xmlns:a16="http://schemas.microsoft.com/office/drawing/2014/main" id="{B037A639-724E-4EE4-80CB-A533C304AF97}"/>
                  </a:ext>
                </a:extLst>
              </p:cNvPr>
              <p:cNvSpPr txBox="1">
                <a:spLocks noChangeArrowheads="1"/>
              </p:cNvSpPr>
              <p:nvPr/>
            </p:nvSpPr>
            <p:spPr bwMode="auto">
              <a:xfrm rot="626605">
                <a:off x="4611" y="2151"/>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P4</a:t>
                </a:r>
              </a:p>
            </p:txBody>
          </p:sp>
          <p:sp>
            <p:nvSpPr>
              <p:cNvPr id="283" name="Line 21">
                <a:extLst>
                  <a:ext uri="{FF2B5EF4-FFF2-40B4-BE49-F238E27FC236}">
                    <a16:creationId xmlns:a16="http://schemas.microsoft.com/office/drawing/2014/main" id="{68CFC27F-7734-450D-BA30-F431664530C3}"/>
                  </a:ext>
                </a:extLst>
              </p:cNvPr>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4" name="Line 22">
                <a:extLst>
                  <a:ext uri="{FF2B5EF4-FFF2-40B4-BE49-F238E27FC236}">
                    <a16:creationId xmlns:a16="http://schemas.microsoft.com/office/drawing/2014/main" id="{9A500A04-EF1F-41C1-9B11-74C9DAD72C35}"/>
                  </a:ext>
                </a:extLst>
              </p:cNvPr>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285" name="AutoShape 23">
                <a:extLst>
                  <a:ext uri="{FF2B5EF4-FFF2-40B4-BE49-F238E27FC236}">
                    <a16:creationId xmlns:a16="http://schemas.microsoft.com/office/drawing/2014/main" id="{8DDABA26-5D70-4CDD-860E-1506488B26F2}"/>
                  </a:ext>
                </a:extLst>
              </p:cNvPr>
              <p:cNvSpPr>
                <a:spLocks noChangeArrowheads="1"/>
              </p:cNvSpPr>
              <p:nvPr/>
            </p:nvSpPr>
            <p:spPr bwMode="auto">
              <a:xfrm rot="746037">
                <a:off x="4820" y="2087"/>
                <a:ext cx="193" cy="442"/>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279" name="AutoShape 38">
              <a:extLst>
                <a:ext uri="{FF2B5EF4-FFF2-40B4-BE49-F238E27FC236}">
                  <a16:creationId xmlns:a16="http://schemas.microsoft.com/office/drawing/2014/main" id="{0D4F129F-EA3A-45CF-A79A-025022D7FAD9}"/>
                </a:ext>
              </a:extLst>
            </p:cNvPr>
            <p:cNvSpPr>
              <a:spLocks noChangeArrowheads="1"/>
            </p:cNvSpPr>
            <p:nvPr/>
          </p:nvSpPr>
          <p:spPr bwMode="auto">
            <a:xfrm rot="746037">
              <a:off x="6956606" y="2737924"/>
              <a:ext cx="166561" cy="145657"/>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280" name="Text Box 35">
              <a:extLst>
                <a:ext uri="{FF2B5EF4-FFF2-40B4-BE49-F238E27FC236}">
                  <a16:creationId xmlns:a16="http://schemas.microsoft.com/office/drawing/2014/main" id="{2F7DB245-A204-49D1-97FC-F383D43119DE}"/>
                </a:ext>
              </a:extLst>
            </p:cNvPr>
            <p:cNvSpPr txBox="1">
              <a:spLocks noChangeArrowheads="1"/>
            </p:cNvSpPr>
            <p:nvPr/>
          </p:nvSpPr>
          <p:spPr bwMode="auto">
            <a:xfrm rot="626605">
              <a:off x="7064433" y="2742969"/>
              <a:ext cx="415948" cy="25724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P3</a:t>
              </a:r>
            </a:p>
          </p:txBody>
        </p:sp>
      </p:grpSp>
      <p:grpSp>
        <p:nvGrpSpPr>
          <p:cNvPr id="290" name="Group 127">
            <a:extLst>
              <a:ext uri="{FF2B5EF4-FFF2-40B4-BE49-F238E27FC236}">
                <a16:creationId xmlns:a16="http://schemas.microsoft.com/office/drawing/2014/main" id="{8C24752E-6B05-4F10-8D51-3940A12ADEA1}"/>
              </a:ext>
            </a:extLst>
          </p:cNvPr>
          <p:cNvGrpSpPr/>
          <p:nvPr/>
        </p:nvGrpSpPr>
        <p:grpSpPr bwMode="auto">
          <a:xfrm>
            <a:off x="6200471" y="2560793"/>
            <a:ext cx="413038" cy="817562"/>
            <a:chOff x="2869" y="2182"/>
            <a:chExt cx="374" cy="683"/>
          </a:xfrm>
          <a:solidFill>
            <a:srgbClr val="368AD6"/>
          </a:solidFill>
        </p:grpSpPr>
        <p:sp>
          <p:nvSpPr>
            <p:cNvPr id="291" name="AutoShape 59">
              <a:extLst>
                <a:ext uri="{FF2B5EF4-FFF2-40B4-BE49-F238E27FC236}">
                  <a16:creationId xmlns:a16="http://schemas.microsoft.com/office/drawing/2014/main" id="{25794E48-85FE-4629-9C59-22173698D055}"/>
                </a:ext>
              </a:extLst>
            </p:cNvPr>
            <p:cNvSpPr>
              <a:spLocks noChangeArrowheads="1"/>
            </p:cNvSpPr>
            <p:nvPr/>
          </p:nvSpPr>
          <p:spPr bwMode="auto">
            <a:xfrm rot="5400000">
              <a:off x="2729" y="2350"/>
              <a:ext cx="674" cy="355"/>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2" name="Text Box 61">
              <a:extLst>
                <a:ext uri="{FF2B5EF4-FFF2-40B4-BE49-F238E27FC236}">
                  <a16:creationId xmlns:a16="http://schemas.microsoft.com/office/drawing/2014/main" id="{12D68B94-4492-421D-A0A9-7F5E769D3C7D}"/>
                </a:ext>
              </a:extLst>
            </p:cNvPr>
            <p:cNvSpPr txBox="1">
              <a:spLocks noChangeArrowheads="1"/>
            </p:cNvSpPr>
            <p:nvPr/>
          </p:nvSpPr>
          <p:spPr bwMode="auto">
            <a:xfrm>
              <a:off x="2869" y="2182"/>
              <a:ext cx="355" cy="49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a:t>
              </a:r>
            </a:p>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文</a:t>
              </a:r>
            </a:p>
          </p:txBody>
        </p:sp>
        <p:sp>
          <p:nvSpPr>
            <p:cNvPr id="293" name="Line 62">
              <a:extLst>
                <a:ext uri="{FF2B5EF4-FFF2-40B4-BE49-F238E27FC236}">
                  <a16:creationId xmlns:a16="http://schemas.microsoft.com/office/drawing/2014/main" id="{4F3EB068-CA83-454F-9CB3-0CBBFADC9791}"/>
                </a:ext>
              </a:extLst>
            </p:cNvPr>
            <p:cNvSpPr>
              <a:spLocks noChangeShapeType="1"/>
            </p:cNvSpPr>
            <p:nvPr/>
          </p:nvSpPr>
          <p:spPr bwMode="auto">
            <a:xfrm>
              <a:off x="2876" y="2191"/>
              <a:ext cx="363" cy="57"/>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4" name="Line 63">
              <a:extLst>
                <a:ext uri="{FF2B5EF4-FFF2-40B4-BE49-F238E27FC236}">
                  <a16:creationId xmlns:a16="http://schemas.microsoft.com/office/drawing/2014/main" id="{2D390CBA-682C-4C16-A595-5EA31390E980}"/>
                </a:ext>
              </a:extLst>
            </p:cNvPr>
            <p:cNvSpPr>
              <a:spLocks noChangeShapeType="1"/>
            </p:cNvSpPr>
            <p:nvPr/>
          </p:nvSpPr>
          <p:spPr bwMode="auto">
            <a:xfrm>
              <a:off x="2876" y="2807"/>
              <a:ext cx="363" cy="58"/>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5" name="AutoShape 60">
              <a:extLst>
                <a:ext uri="{FF2B5EF4-FFF2-40B4-BE49-F238E27FC236}">
                  <a16:creationId xmlns:a16="http://schemas.microsoft.com/office/drawing/2014/main" id="{C4D62429-9E4D-4277-92AF-72EF0B6706F5}"/>
                </a:ext>
              </a:extLst>
            </p:cNvPr>
            <p:cNvSpPr>
              <a:spLocks noChangeArrowheads="1"/>
            </p:cNvSpPr>
            <p:nvPr/>
          </p:nvSpPr>
          <p:spPr bwMode="auto">
            <a:xfrm rot="746037">
              <a:off x="2960" y="2674"/>
              <a:ext cx="227" cy="127"/>
            </a:xfrm>
            <a:prstGeom prst="rightArrow">
              <a:avLst>
                <a:gd name="adj1" fmla="val 50000"/>
                <a:gd name="adj2" fmla="val 44685"/>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296" name="Group 128">
            <a:extLst>
              <a:ext uri="{FF2B5EF4-FFF2-40B4-BE49-F238E27FC236}">
                <a16:creationId xmlns:a16="http://schemas.microsoft.com/office/drawing/2014/main" id="{3B140CFE-DF76-473F-AF26-947638F8DF80}"/>
              </a:ext>
            </a:extLst>
          </p:cNvPr>
          <p:cNvGrpSpPr/>
          <p:nvPr/>
        </p:nvGrpSpPr>
        <p:grpSpPr bwMode="auto">
          <a:xfrm>
            <a:off x="6622329" y="3560307"/>
            <a:ext cx="404200" cy="827140"/>
            <a:chOff x="3251" y="3017"/>
            <a:chExt cx="366" cy="691"/>
          </a:xfrm>
          <a:solidFill>
            <a:srgbClr val="368AD6"/>
          </a:solidFill>
        </p:grpSpPr>
        <p:sp>
          <p:nvSpPr>
            <p:cNvPr id="297" name="AutoShape 64">
              <a:extLst>
                <a:ext uri="{FF2B5EF4-FFF2-40B4-BE49-F238E27FC236}">
                  <a16:creationId xmlns:a16="http://schemas.microsoft.com/office/drawing/2014/main" id="{357632BC-0C68-4D83-8EED-5C6CA574D491}"/>
                </a:ext>
              </a:extLst>
            </p:cNvPr>
            <p:cNvSpPr>
              <a:spLocks noChangeArrowheads="1"/>
            </p:cNvSpPr>
            <p:nvPr/>
          </p:nvSpPr>
          <p:spPr bwMode="auto">
            <a:xfrm rot="5400000">
              <a:off x="3102" y="3193"/>
              <a:ext cx="675" cy="355"/>
            </a:xfrm>
            <a:prstGeom prst="parallelogram">
              <a:avLst>
                <a:gd name="adj" fmla="val 18292"/>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98" name="Text Box 66">
              <a:extLst>
                <a:ext uri="{FF2B5EF4-FFF2-40B4-BE49-F238E27FC236}">
                  <a16:creationId xmlns:a16="http://schemas.microsoft.com/office/drawing/2014/main" id="{46B79A8D-0B9D-486B-9B0B-8CA4D929A3F6}"/>
                </a:ext>
              </a:extLst>
            </p:cNvPr>
            <p:cNvSpPr txBox="1">
              <a:spLocks noChangeArrowheads="1"/>
            </p:cNvSpPr>
            <p:nvPr/>
          </p:nvSpPr>
          <p:spPr bwMode="auto">
            <a:xfrm>
              <a:off x="3253" y="3017"/>
              <a:ext cx="355" cy="49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a:t>
              </a:r>
            </a:p>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文</a:t>
              </a:r>
            </a:p>
          </p:txBody>
        </p:sp>
        <p:sp>
          <p:nvSpPr>
            <p:cNvPr id="299" name="Line 67">
              <a:extLst>
                <a:ext uri="{FF2B5EF4-FFF2-40B4-BE49-F238E27FC236}">
                  <a16:creationId xmlns:a16="http://schemas.microsoft.com/office/drawing/2014/main" id="{72891146-8E1A-4642-BDE1-F6B237629DAE}"/>
                </a:ext>
              </a:extLst>
            </p:cNvPr>
            <p:cNvSpPr>
              <a:spLocks noChangeShapeType="1"/>
            </p:cNvSpPr>
            <p:nvPr/>
          </p:nvSpPr>
          <p:spPr bwMode="auto">
            <a:xfrm>
              <a:off x="3251" y="3033"/>
              <a:ext cx="362" cy="58"/>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0" name="Line 68">
              <a:extLst>
                <a:ext uri="{FF2B5EF4-FFF2-40B4-BE49-F238E27FC236}">
                  <a16:creationId xmlns:a16="http://schemas.microsoft.com/office/drawing/2014/main" id="{642DE9EE-A966-4EFF-8266-1A154B91D00B}"/>
                </a:ext>
              </a:extLst>
            </p:cNvPr>
            <p:cNvSpPr>
              <a:spLocks noChangeShapeType="1"/>
            </p:cNvSpPr>
            <p:nvPr/>
          </p:nvSpPr>
          <p:spPr bwMode="auto">
            <a:xfrm>
              <a:off x="3251" y="3650"/>
              <a:ext cx="362" cy="58"/>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1" name="AutoShape 65">
              <a:extLst>
                <a:ext uri="{FF2B5EF4-FFF2-40B4-BE49-F238E27FC236}">
                  <a16:creationId xmlns:a16="http://schemas.microsoft.com/office/drawing/2014/main" id="{BD37A1C7-7317-4CFC-9287-CB18178A1D0E}"/>
                </a:ext>
              </a:extLst>
            </p:cNvPr>
            <p:cNvSpPr>
              <a:spLocks noChangeArrowheads="1"/>
            </p:cNvSpPr>
            <p:nvPr/>
          </p:nvSpPr>
          <p:spPr bwMode="auto">
            <a:xfrm rot="746037">
              <a:off x="3331" y="3527"/>
              <a:ext cx="226" cy="126"/>
            </a:xfrm>
            <a:prstGeom prst="rightArrow">
              <a:avLst>
                <a:gd name="adj1" fmla="val 50000"/>
                <a:gd name="adj2" fmla="val 44841"/>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302" name="Group 126">
            <a:extLst>
              <a:ext uri="{FF2B5EF4-FFF2-40B4-BE49-F238E27FC236}">
                <a16:creationId xmlns:a16="http://schemas.microsoft.com/office/drawing/2014/main" id="{108106C6-FB2A-4050-8D8D-FE7AE7F1753B}"/>
              </a:ext>
            </a:extLst>
          </p:cNvPr>
          <p:cNvGrpSpPr/>
          <p:nvPr/>
        </p:nvGrpSpPr>
        <p:grpSpPr bwMode="auto">
          <a:xfrm>
            <a:off x="5811731" y="1591210"/>
            <a:ext cx="401993" cy="828336"/>
            <a:chOff x="2517" y="1372"/>
            <a:chExt cx="364" cy="692"/>
          </a:xfrm>
          <a:solidFill>
            <a:srgbClr val="368AD6"/>
          </a:solidFill>
        </p:grpSpPr>
        <p:sp>
          <p:nvSpPr>
            <p:cNvPr id="303" name="AutoShape 69">
              <a:extLst>
                <a:ext uri="{FF2B5EF4-FFF2-40B4-BE49-F238E27FC236}">
                  <a16:creationId xmlns:a16="http://schemas.microsoft.com/office/drawing/2014/main" id="{4358CF62-665C-467E-B4CB-10EA5D501488}"/>
                </a:ext>
              </a:extLst>
            </p:cNvPr>
            <p:cNvSpPr>
              <a:spLocks noChangeArrowheads="1"/>
            </p:cNvSpPr>
            <p:nvPr/>
          </p:nvSpPr>
          <p:spPr bwMode="auto">
            <a:xfrm rot="5400000">
              <a:off x="2363" y="1546"/>
              <a:ext cx="674" cy="362"/>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4" name="Text Box 71">
              <a:extLst>
                <a:ext uri="{FF2B5EF4-FFF2-40B4-BE49-F238E27FC236}">
                  <a16:creationId xmlns:a16="http://schemas.microsoft.com/office/drawing/2014/main" id="{DD471DC0-35DC-4DD1-8B08-7A061AB201D8}"/>
                </a:ext>
              </a:extLst>
            </p:cNvPr>
            <p:cNvSpPr txBox="1">
              <a:spLocks noChangeArrowheads="1"/>
            </p:cNvSpPr>
            <p:nvPr/>
          </p:nvSpPr>
          <p:spPr bwMode="auto">
            <a:xfrm>
              <a:off x="2517" y="1372"/>
              <a:ext cx="355" cy="49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a:t>
              </a:r>
            </a:p>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文</a:t>
              </a:r>
            </a:p>
          </p:txBody>
        </p:sp>
        <p:sp>
          <p:nvSpPr>
            <p:cNvPr id="305" name="Line 72">
              <a:extLst>
                <a:ext uri="{FF2B5EF4-FFF2-40B4-BE49-F238E27FC236}">
                  <a16:creationId xmlns:a16="http://schemas.microsoft.com/office/drawing/2014/main" id="{4A26246F-1717-4751-BE66-6F149B2E8AC0}"/>
                </a:ext>
              </a:extLst>
            </p:cNvPr>
            <p:cNvSpPr>
              <a:spLocks noChangeShapeType="1"/>
            </p:cNvSpPr>
            <p:nvPr/>
          </p:nvSpPr>
          <p:spPr bwMode="auto">
            <a:xfrm>
              <a:off x="2519" y="1395"/>
              <a:ext cx="357" cy="53"/>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6" name="Line 73">
              <a:extLst>
                <a:ext uri="{FF2B5EF4-FFF2-40B4-BE49-F238E27FC236}">
                  <a16:creationId xmlns:a16="http://schemas.microsoft.com/office/drawing/2014/main" id="{CFD05BB4-2ADC-4659-BB76-02AE786F8E8D}"/>
                </a:ext>
              </a:extLst>
            </p:cNvPr>
            <p:cNvSpPr>
              <a:spLocks noChangeShapeType="1"/>
            </p:cNvSpPr>
            <p:nvPr/>
          </p:nvSpPr>
          <p:spPr bwMode="auto">
            <a:xfrm>
              <a:off x="2519" y="2001"/>
              <a:ext cx="357" cy="63"/>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07" name="AutoShape 70">
              <a:extLst>
                <a:ext uri="{FF2B5EF4-FFF2-40B4-BE49-F238E27FC236}">
                  <a16:creationId xmlns:a16="http://schemas.microsoft.com/office/drawing/2014/main" id="{9F3601BD-36D4-4239-BEC9-52E16D4EF9FF}"/>
                </a:ext>
              </a:extLst>
            </p:cNvPr>
            <p:cNvSpPr>
              <a:spLocks noChangeArrowheads="1"/>
            </p:cNvSpPr>
            <p:nvPr/>
          </p:nvSpPr>
          <p:spPr bwMode="auto">
            <a:xfrm rot="746037">
              <a:off x="2591" y="1861"/>
              <a:ext cx="226" cy="127"/>
            </a:xfrm>
            <a:prstGeom prst="rightArrow">
              <a:avLst>
                <a:gd name="adj1" fmla="val 50000"/>
                <a:gd name="adj2" fmla="val 44488"/>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sp>
        <p:nvSpPr>
          <p:cNvPr id="308" name="Line 74">
            <a:extLst>
              <a:ext uri="{FF2B5EF4-FFF2-40B4-BE49-F238E27FC236}">
                <a16:creationId xmlns:a16="http://schemas.microsoft.com/office/drawing/2014/main" id="{38164F63-F7B0-4264-B7D0-7B376FD0D11E}"/>
              </a:ext>
            </a:extLst>
          </p:cNvPr>
          <p:cNvSpPr>
            <a:spLocks noChangeShapeType="1"/>
          </p:cNvSpPr>
          <p:nvPr/>
        </p:nvSpPr>
        <p:spPr bwMode="auto">
          <a:xfrm>
            <a:off x="3308885" y="1705622"/>
            <a:ext cx="0" cy="2875749"/>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09" name="Line 75">
            <a:extLst>
              <a:ext uri="{FF2B5EF4-FFF2-40B4-BE49-F238E27FC236}">
                <a16:creationId xmlns:a16="http://schemas.microsoft.com/office/drawing/2014/main" id="{244F01FF-3660-4A77-86E9-87FF2BDBEF3F}"/>
              </a:ext>
            </a:extLst>
          </p:cNvPr>
          <p:cNvSpPr>
            <a:spLocks noChangeShapeType="1"/>
          </p:cNvSpPr>
          <p:nvPr/>
        </p:nvSpPr>
        <p:spPr bwMode="auto">
          <a:xfrm>
            <a:off x="3709956" y="1705622"/>
            <a:ext cx="0" cy="2875749"/>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10" name="Text Box 76">
            <a:extLst>
              <a:ext uri="{FF2B5EF4-FFF2-40B4-BE49-F238E27FC236}">
                <a16:creationId xmlns:a16="http://schemas.microsoft.com/office/drawing/2014/main" id="{7A0E36D9-3C84-4C40-81E7-6F9DD66E634A}"/>
              </a:ext>
            </a:extLst>
          </p:cNvPr>
          <p:cNvSpPr txBox="1">
            <a:spLocks noChangeArrowheads="1"/>
          </p:cNvSpPr>
          <p:nvPr/>
        </p:nvSpPr>
        <p:spPr bwMode="auto">
          <a:xfrm>
            <a:off x="2705145" y="4561331"/>
            <a:ext cx="1830210" cy="37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b="1">
                <a:solidFill>
                  <a:srgbClr val="339933"/>
                </a:solidFill>
                <a:latin typeface="微软雅黑" panose="020B0503020204020204" pitchFamily="34" charset="-122"/>
                <a:ea typeface="微软雅黑" panose="020B0503020204020204" pitchFamily="34" charset="-122"/>
              </a:rPr>
              <a:t>A    B    C     D </a:t>
            </a:r>
          </a:p>
        </p:txBody>
      </p:sp>
      <p:sp>
        <p:nvSpPr>
          <p:cNvPr id="311" name="Text Box 77">
            <a:extLst>
              <a:ext uri="{FF2B5EF4-FFF2-40B4-BE49-F238E27FC236}">
                <a16:creationId xmlns:a16="http://schemas.microsoft.com/office/drawing/2014/main" id="{D7573FAB-DF45-4F0E-AF59-14B55869DF1B}"/>
              </a:ext>
            </a:extLst>
          </p:cNvPr>
          <p:cNvSpPr txBox="1">
            <a:spLocks noChangeArrowheads="1"/>
          </p:cNvSpPr>
          <p:nvPr/>
        </p:nvSpPr>
        <p:spPr bwMode="auto">
          <a:xfrm>
            <a:off x="5647524" y="4467799"/>
            <a:ext cx="1691436" cy="37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b="1">
                <a:solidFill>
                  <a:srgbClr val="1956B9"/>
                </a:solidFill>
                <a:latin typeface="微软雅黑" panose="020B0503020204020204" pitchFamily="34" charset="-122"/>
                <a:ea typeface="微软雅黑" panose="020B0503020204020204" pitchFamily="34" charset="-122"/>
              </a:rPr>
              <a:t>A    B    C    D</a:t>
            </a:r>
          </a:p>
        </p:txBody>
      </p:sp>
      <p:sp>
        <p:nvSpPr>
          <p:cNvPr id="312" name="Text Box 78">
            <a:extLst>
              <a:ext uri="{FF2B5EF4-FFF2-40B4-BE49-F238E27FC236}">
                <a16:creationId xmlns:a16="http://schemas.microsoft.com/office/drawing/2014/main" id="{9899F5C1-0BD4-4141-A7A9-2428A06B3636}"/>
              </a:ext>
            </a:extLst>
          </p:cNvPr>
          <p:cNvSpPr txBox="1">
            <a:spLocks noChangeArrowheads="1"/>
          </p:cNvSpPr>
          <p:nvPr/>
        </p:nvSpPr>
        <p:spPr bwMode="auto">
          <a:xfrm>
            <a:off x="8832669" y="4430225"/>
            <a:ext cx="1691436" cy="37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b="1">
                <a:solidFill>
                  <a:srgbClr val="C00000"/>
                </a:solidFill>
                <a:latin typeface="微软雅黑" panose="020B0503020204020204" pitchFamily="34" charset="-122"/>
                <a:ea typeface="微软雅黑" panose="020B0503020204020204" pitchFamily="34" charset="-122"/>
              </a:rPr>
              <a:t>A    B    C    D</a:t>
            </a:r>
          </a:p>
        </p:txBody>
      </p:sp>
      <p:sp>
        <p:nvSpPr>
          <p:cNvPr id="313" name="Line 79">
            <a:extLst>
              <a:ext uri="{FF2B5EF4-FFF2-40B4-BE49-F238E27FC236}">
                <a16:creationId xmlns:a16="http://schemas.microsoft.com/office/drawing/2014/main" id="{A4E0D0B2-1B4B-4A21-942E-981DC923C4DA}"/>
              </a:ext>
            </a:extLst>
          </p:cNvPr>
          <p:cNvSpPr>
            <a:spLocks noChangeShapeType="1"/>
          </p:cNvSpPr>
          <p:nvPr/>
        </p:nvSpPr>
        <p:spPr bwMode="auto">
          <a:xfrm>
            <a:off x="2907813" y="1805822"/>
            <a:ext cx="401071" cy="501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4" name="Line 80">
            <a:extLst>
              <a:ext uri="{FF2B5EF4-FFF2-40B4-BE49-F238E27FC236}">
                <a16:creationId xmlns:a16="http://schemas.microsoft.com/office/drawing/2014/main" id="{6849F783-F7C9-4B66-A547-0A46215E0118}"/>
              </a:ext>
            </a:extLst>
          </p:cNvPr>
          <p:cNvSpPr>
            <a:spLocks noChangeShapeType="1"/>
          </p:cNvSpPr>
          <p:nvPr/>
        </p:nvSpPr>
        <p:spPr bwMode="auto">
          <a:xfrm>
            <a:off x="3308885" y="2008728"/>
            <a:ext cx="401071" cy="501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5" name="Line 81">
            <a:extLst>
              <a:ext uri="{FF2B5EF4-FFF2-40B4-BE49-F238E27FC236}">
                <a16:creationId xmlns:a16="http://schemas.microsoft.com/office/drawing/2014/main" id="{2B22A3BA-E5C7-4CF3-93DA-C0E157E348C6}"/>
              </a:ext>
            </a:extLst>
          </p:cNvPr>
          <p:cNvSpPr>
            <a:spLocks noChangeShapeType="1"/>
          </p:cNvSpPr>
          <p:nvPr/>
        </p:nvSpPr>
        <p:spPr bwMode="auto">
          <a:xfrm>
            <a:off x="3709956" y="2209129"/>
            <a:ext cx="401071" cy="52604"/>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6" name="Line 82">
            <a:extLst>
              <a:ext uri="{FF2B5EF4-FFF2-40B4-BE49-F238E27FC236}">
                <a16:creationId xmlns:a16="http://schemas.microsoft.com/office/drawing/2014/main" id="{B30D6656-49C5-4823-9614-21D0B1D6D5BB}"/>
              </a:ext>
            </a:extLst>
          </p:cNvPr>
          <p:cNvSpPr>
            <a:spLocks noChangeShapeType="1"/>
          </p:cNvSpPr>
          <p:nvPr/>
        </p:nvSpPr>
        <p:spPr bwMode="auto">
          <a:xfrm flipH="1">
            <a:off x="2907813" y="2512234"/>
            <a:ext cx="1203214" cy="202906"/>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17" name="Text Box 87">
            <a:extLst>
              <a:ext uri="{FF2B5EF4-FFF2-40B4-BE49-F238E27FC236}">
                <a16:creationId xmlns:a16="http://schemas.microsoft.com/office/drawing/2014/main" id="{10D5E4E9-C5EE-47C5-AEEF-BBA452D98D57}"/>
              </a:ext>
            </a:extLst>
          </p:cNvPr>
          <p:cNvSpPr txBox="1">
            <a:spLocks noChangeArrowheads="1"/>
          </p:cNvSpPr>
          <p:nvPr/>
        </p:nvSpPr>
        <p:spPr bwMode="auto">
          <a:xfrm>
            <a:off x="5926993" y="1163694"/>
            <a:ext cx="1218634" cy="40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sz="2000" b="1" dirty="0">
                <a:solidFill>
                  <a:srgbClr val="1956B9"/>
                </a:solidFill>
                <a:latin typeface="微软雅黑" panose="020B0503020204020204" pitchFamily="34" charset="-122"/>
                <a:ea typeface="微软雅黑" panose="020B0503020204020204" pitchFamily="34" charset="-122"/>
              </a:rPr>
              <a:t>报文交换</a:t>
            </a:r>
          </a:p>
        </p:txBody>
      </p:sp>
      <p:sp>
        <p:nvSpPr>
          <p:cNvPr id="318" name="Text Box 88">
            <a:extLst>
              <a:ext uri="{FF2B5EF4-FFF2-40B4-BE49-F238E27FC236}">
                <a16:creationId xmlns:a16="http://schemas.microsoft.com/office/drawing/2014/main" id="{17264DB4-D360-4278-BF64-DCAAE056308A}"/>
              </a:ext>
            </a:extLst>
          </p:cNvPr>
          <p:cNvSpPr txBox="1">
            <a:spLocks noChangeArrowheads="1"/>
          </p:cNvSpPr>
          <p:nvPr/>
        </p:nvSpPr>
        <p:spPr bwMode="auto">
          <a:xfrm>
            <a:off x="2971814" y="1257226"/>
            <a:ext cx="1218634" cy="40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sz="2000" b="1">
                <a:solidFill>
                  <a:srgbClr val="0000FF"/>
                </a:solidFill>
                <a:latin typeface="微软雅黑" panose="020B0503020204020204" pitchFamily="34" charset="-122"/>
                <a:ea typeface="微软雅黑" panose="020B0503020204020204" pitchFamily="34" charset="-122"/>
              </a:rPr>
              <a:t>电路交换</a:t>
            </a:r>
          </a:p>
        </p:txBody>
      </p:sp>
      <p:sp>
        <p:nvSpPr>
          <p:cNvPr id="319" name="Text Box 89">
            <a:extLst>
              <a:ext uri="{FF2B5EF4-FFF2-40B4-BE49-F238E27FC236}">
                <a16:creationId xmlns:a16="http://schemas.microsoft.com/office/drawing/2014/main" id="{18A8992F-6366-4616-90C6-95604AE5EE09}"/>
              </a:ext>
            </a:extLst>
          </p:cNvPr>
          <p:cNvSpPr txBox="1">
            <a:spLocks noChangeArrowheads="1"/>
          </p:cNvSpPr>
          <p:nvPr/>
        </p:nvSpPr>
        <p:spPr bwMode="auto">
          <a:xfrm>
            <a:off x="9071605" y="1116100"/>
            <a:ext cx="1218634" cy="40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sz="2000" b="1">
                <a:solidFill>
                  <a:srgbClr val="C00000"/>
                </a:solidFill>
                <a:latin typeface="微软雅黑" panose="020B0503020204020204" pitchFamily="34" charset="-122"/>
                <a:ea typeface="微软雅黑" panose="020B0503020204020204" pitchFamily="34" charset="-122"/>
              </a:rPr>
              <a:t>分组交换</a:t>
            </a:r>
          </a:p>
        </p:txBody>
      </p:sp>
      <p:sp>
        <p:nvSpPr>
          <p:cNvPr id="320" name="Line 90">
            <a:extLst>
              <a:ext uri="{FF2B5EF4-FFF2-40B4-BE49-F238E27FC236}">
                <a16:creationId xmlns:a16="http://schemas.microsoft.com/office/drawing/2014/main" id="{F9538B74-2E4D-4687-81EE-393A00964804}"/>
              </a:ext>
            </a:extLst>
          </p:cNvPr>
          <p:cNvSpPr>
            <a:spLocks noChangeShapeType="1"/>
          </p:cNvSpPr>
          <p:nvPr/>
        </p:nvSpPr>
        <p:spPr bwMode="auto">
          <a:xfrm flipH="1">
            <a:off x="1166718" y="1233080"/>
            <a:ext cx="706" cy="3207163"/>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dirty="0">
              <a:solidFill>
                <a:prstClr val="black"/>
              </a:solidFill>
              <a:latin typeface="Calibri" pitchFamily="34" charset="0"/>
              <a:ea typeface="宋体" charset="-122"/>
            </a:endParaRPr>
          </a:p>
        </p:txBody>
      </p:sp>
      <p:sp>
        <p:nvSpPr>
          <p:cNvPr id="321" name="Text Box 91">
            <a:extLst>
              <a:ext uri="{FF2B5EF4-FFF2-40B4-BE49-F238E27FC236}">
                <a16:creationId xmlns:a16="http://schemas.microsoft.com/office/drawing/2014/main" id="{A0E56F35-A276-499A-AF1E-7C8496592690}"/>
              </a:ext>
            </a:extLst>
          </p:cNvPr>
          <p:cNvSpPr txBox="1">
            <a:spLocks noChangeArrowheads="1"/>
          </p:cNvSpPr>
          <p:nvPr/>
        </p:nvSpPr>
        <p:spPr bwMode="auto">
          <a:xfrm>
            <a:off x="1027271" y="4332184"/>
            <a:ext cx="306919" cy="53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1" lang="en-US" altLang="zh-CN" sz="2800" dirty="0">
                <a:solidFill>
                  <a:srgbClr val="333399"/>
                </a:solidFill>
                <a:ea typeface="黑体" panose="02010609060101010101" pitchFamily="2" charset="-122"/>
              </a:rPr>
              <a:t>t</a:t>
            </a:r>
          </a:p>
        </p:txBody>
      </p:sp>
      <p:grpSp>
        <p:nvGrpSpPr>
          <p:cNvPr id="322" name="Group 123">
            <a:extLst>
              <a:ext uri="{FF2B5EF4-FFF2-40B4-BE49-F238E27FC236}">
                <a16:creationId xmlns:a16="http://schemas.microsoft.com/office/drawing/2014/main" id="{505A6858-CBDD-4C3A-A8F2-12C6B13BFAF8}"/>
              </a:ext>
            </a:extLst>
          </p:cNvPr>
          <p:cNvGrpSpPr/>
          <p:nvPr/>
        </p:nvGrpSpPr>
        <p:grpSpPr bwMode="auto">
          <a:xfrm>
            <a:off x="1661932" y="2730171"/>
            <a:ext cx="1203214" cy="764027"/>
            <a:chOff x="-277" y="2246"/>
            <a:chExt cx="1089" cy="637"/>
          </a:xfrm>
        </p:grpSpPr>
        <p:sp>
          <p:nvSpPr>
            <p:cNvPr id="323" name="Line 93">
              <a:extLst>
                <a:ext uri="{FF2B5EF4-FFF2-40B4-BE49-F238E27FC236}">
                  <a16:creationId xmlns:a16="http://schemas.microsoft.com/office/drawing/2014/main" id="{F373CEEB-2A9F-4F15-984F-00D02B12852F}"/>
                </a:ext>
              </a:extLst>
            </p:cNvPr>
            <p:cNvSpPr>
              <a:spLocks noChangeShapeType="1"/>
            </p:cNvSpPr>
            <p:nvPr/>
          </p:nvSpPr>
          <p:spPr bwMode="auto">
            <a:xfrm>
              <a:off x="630" y="288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24" name="Text Box 96">
              <a:extLst>
                <a:ext uri="{FF2B5EF4-FFF2-40B4-BE49-F238E27FC236}">
                  <a16:creationId xmlns:a16="http://schemas.microsoft.com/office/drawing/2014/main" id="{D7542EBB-A535-4EA5-884C-533E8F1E6B9E}"/>
                </a:ext>
              </a:extLst>
            </p:cNvPr>
            <p:cNvSpPr txBox="1">
              <a:spLocks noChangeArrowheads="1"/>
            </p:cNvSpPr>
            <p:nvPr/>
          </p:nvSpPr>
          <p:spPr bwMode="auto">
            <a:xfrm>
              <a:off x="-277" y="2405"/>
              <a:ext cx="100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a:solidFill>
                    <a:prstClr val="black"/>
                  </a:solidFill>
                  <a:latin typeface="微软雅黑" panose="020B0503020204020204" pitchFamily="34" charset="-122"/>
                  <a:ea typeface="微软雅黑" panose="020B0503020204020204" pitchFamily="34" charset="-122"/>
                </a:rPr>
                <a:t>数据传送</a:t>
              </a:r>
            </a:p>
          </p:txBody>
        </p:sp>
        <p:sp>
          <p:nvSpPr>
            <p:cNvPr id="325" name="Line 98">
              <a:extLst>
                <a:ext uri="{FF2B5EF4-FFF2-40B4-BE49-F238E27FC236}">
                  <a16:creationId xmlns:a16="http://schemas.microsoft.com/office/drawing/2014/main" id="{73757434-58DC-4F68-8062-951EB3503584}"/>
                </a:ext>
              </a:extLst>
            </p:cNvPr>
            <p:cNvSpPr>
              <a:spLocks noChangeShapeType="1"/>
            </p:cNvSpPr>
            <p:nvPr/>
          </p:nvSpPr>
          <p:spPr bwMode="auto">
            <a:xfrm>
              <a:off x="721" y="2246"/>
              <a:ext cx="0" cy="637"/>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sp>
        <p:nvSpPr>
          <p:cNvPr id="326" name="Freeform 99">
            <a:extLst>
              <a:ext uri="{FF2B5EF4-FFF2-40B4-BE49-F238E27FC236}">
                <a16:creationId xmlns:a16="http://schemas.microsoft.com/office/drawing/2014/main" id="{BE6F0AAE-C904-4AC4-9ED1-6D455285D156}"/>
              </a:ext>
            </a:extLst>
          </p:cNvPr>
          <p:cNvSpPr/>
          <p:nvPr/>
        </p:nvSpPr>
        <p:spPr bwMode="auto">
          <a:xfrm>
            <a:off x="2905681" y="1705622"/>
            <a:ext cx="2133" cy="2880759"/>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ysClr val="windowText" lastClr="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27" name="Freeform 100">
            <a:extLst>
              <a:ext uri="{FF2B5EF4-FFF2-40B4-BE49-F238E27FC236}">
                <a16:creationId xmlns:a16="http://schemas.microsoft.com/office/drawing/2014/main" id="{61D6D2E0-8144-46FF-84CF-00689A228320}"/>
              </a:ext>
            </a:extLst>
          </p:cNvPr>
          <p:cNvSpPr/>
          <p:nvPr/>
        </p:nvSpPr>
        <p:spPr bwMode="auto">
          <a:xfrm>
            <a:off x="7023539" y="1597060"/>
            <a:ext cx="2134" cy="2873245"/>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ysClr val="windowText" lastClr="0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28" name="Line 104">
            <a:extLst>
              <a:ext uri="{FF2B5EF4-FFF2-40B4-BE49-F238E27FC236}">
                <a16:creationId xmlns:a16="http://schemas.microsoft.com/office/drawing/2014/main" id="{BAA49FA4-C428-4FD3-96C7-1DB11C2B397C}"/>
              </a:ext>
            </a:extLst>
          </p:cNvPr>
          <p:cNvSpPr>
            <a:spLocks noChangeShapeType="1"/>
          </p:cNvSpPr>
          <p:nvPr/>
        </p:nvSpPr>
        <p:spPr bwMode="auto">
          <a:xfrm>
            <a:off x="5811791" y="1597060"/>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29" name="Line 105">
            <a:extLst>
              <a:ext uri="{FF2B5EF4-FFF2-40B4-BE49-F238E27FC236}">
                <a16:creationId xmlns:a16="http://schemas.microsoft.com/office/drawing/2014/main" id="{0C915394-1A75-41FD-9672-2BC8110854F7}"/>
              </a:ext>
            </a:extLst>
          </p:cNvPr>
          <p:cNvSpPr>
            <a:spLocks noChangeShapeType="1"/>
          </p:cNvSpPr>
          <p:nvPr/>
        </p:nvSpPr>
        <p:spPr bwMode="auto">
          <a:xfrm>
            <a:off x="6208596" y="1597060"/>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30" name="Line 106">
            <a:extLst>
              <a:ext uri="{FF2B5EF4-FFF2-40B4-BE49-F238E27FC236}">
                <a16:creationId xmlns:a16="http://schemas.microsoft.com/office/drawing/2014/main" id="{D58C241F-C5A7-41ED-A413-A8F1548D87D6}"/>
              </a:ext>
            </a:extLst>
          </p:cNvPr>
          <p:cNvSpPr>
            <a:spLocks noChangeShapeType="1"/>
          </p:cNvSpPr>
          <p:nvPr/>
        </p:nvSpPr>
        <p:spPr bwMode="auto">
          <a:xfrm>
            <a:off x="6620335" y="1597060"/>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331" name="Group 125">
            <a:extLst>
              <a:ext uri="{FF2B5EF4-FFF2-40B4-BE49-F238E27FC236}">
                <a16:creationId xmlns:a16="http://schemas.microsoft.com/office/drawing/2014/main" id="{FE72C9F2-7C3B-4513-86D2-12EB26EE7EB2}"/>
              </a:ext>
            </a:extLst>
          </p:cNvPr>
          <p:cNvGrpSpPr/>
          <p:nvPr/>
        </p:nvGrpSpPr>
        <p:grpSpPr bwMode="auto">
          <a:xfrm>
            <a:off x="2898792" y="2721359"/>
            <a:ext cx="1229172" cy="964795"/>
            <a:chOff x="817" y="2238"/>
            <a:chExt cx="1113" cy="806"/>
          </a:xfrm>
          <a:solidFill>
            <a:srgbClr val="92D050"/>
          </a:solidFill>
        </p:grpSpPr>
        <p:sp>
          <p:nvSpPr>
            <p:cNvPr id="332" name="Line 83">
              <a:extLst>
                <a:ext uri="{FF2B5EF4-FFF2-40B4-BE49-F238E27FC236}">
                  <a16:creationId xmlns:a16="http://schemas.microsoft.com/office/drawing/2014/main" id="{12C61F28-4CB3-4F2C-82CC-3341EA583095}"/>
                </a:ext>
              </a:extLst>
            </p:cNvPr>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3" name="AutoShape 84">
              <a:extLst>
                <a:ext uri="{FF2B5EF4-FFF2-40B4-BE49-F238E27FC236}">
                  <a16:creationId xmlns:a16="http://schemas.microsoft.com/office/drawing/2014/main" id="{2F0D6283-A540-499B-9D7F-67AE81533B70}"/>
                </a:ext>
              </a:extLst>
            </p:cNvPr>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4" name="Text Box 85">
              <a:extLst>
                <a:ext uri="{FF2B5EF4-FFF2-40B4-BE49-F238E27FC236}">
                  <a16:creationId xmlns:a16="http://schemas.microsoft.com/office/drawing/2014/main" id="{D76073BE-44C6-4B38-BE19-1D388B5DD490}"/>
                </a:ext>
              </a:extLst>
            </p:cNvPr>
            <p:cNvSpPr txBox="1">
              <a:spLocks noChangeArrowheads="1"/>
            </p:cNvSpPr>
            <p:nvPr/>
          </p:nvSpPr>
          <p:spPr bwMode="auto">
            <a:xfrm>
              <a:off x="1086" y="2373"/>
              <a:ext cx="589" cy="31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报文</a:t>
              </a:r>
            </a:p>
          </p:txBody>
        </p:sp>
        <p:sp>
          <p:nvSpPr>
            <p:cNvPr id="335" name="AutoShape 86">
              <a:extLst>
                <a:ext uri="{FF2B5EF4-FFF2-40B4-BE49-F238E27FC236}">
                  <a16:creationId xmlns:a16="http://schemas.microsoft.com/office/drawing/2014/main" id="{DC9732B1-C354-4A1D-A424-65E76C637E48}"/>
                </a:ext>
              </a:extLst>
            </p:cNvPr>
            <p:cNvSpPr>
              <a:spLocks noChangeArrowheads="1"/>
            </p:cNvSpPr>
            <p:nvPr/>
          </p:nvSpPr>
          <p:spPr bwMode="auto">
            <a:xfrm rot="746037">
              <a:off x="1174" y="2713"/>
              <a:ext cx="408" cy="127"/>
            </a:xfrm>
            <a:prstGeom prst="rightArrow">
              <a:avLst>
                <a:gd name="adj1" fmla="val 50000"/>
                <a:gd name="adj2" fmla="val 80315"/>
              </a:avLst>
            </a:prstGeom>
            <a:solidFill>
              <a:sysClr val="window" lastClr="FFFFFF"/>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6" name="Line 108">
              <a:extLst>
                <a:ext uri="{FF2B5EF4-FFF2-40B4-BE49-F238E27FC236}">
                  <a16:creationId xmlns:a16="http://schemas.microsoft.com/office/drawing/2014/main" id="{867E42DA-0260-4CDE-8436-9DAA7DC6A3C2}"/>
                </a:ext>
              </a:extLst>
            </p:cNvPr>
            <p:cNvSpPr>
              <a:spLocks noChangeShapeType="1"/>
            </p:cNvSpPr>
            <p:nvPr/>
          </p:nvSpPr>
          <p:spPr bwMode="auto">
            <a:xfrm>
              <a:off x="823" y="2238"/>
              <a:ext cx="1094" cy="174"/>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337" name="Line 109">
              <a:extLst>
                <a:ext uri="{FF2B5EF4-FFF2-40B4-BE49-F238E27FC236}">
                  <a16:creationId xmlns:a16="http://schemas.microsoft.com/office/drawing/2014/main" id="{4F92E97E-04AF-48E6-8A6D-ACF2FB68C2F8}"/>
                </a:ext>
              </a:extLst>
            </p:cNvPr>
            <p:cNvSpPr>
              <a:spLocks noChangeShapeType="1"/>
            </p:cNvSpPr>
            <p:nvPr/>
          </p:nvSpPr>
          <p:spPr bwMode="auto">
            <a:xfrm>
              <a:off x="817" y="2865"/>
              <a:ext cx="1100" cy="179"/>
            </a:xfrm>
            <a:prstGeom prst="line">
              <a:avLst/>
            </a:prstGeom>
            <a:grpFill/>
            <a:ln w="9525">
              <a:solidFill>
                <a:sysClr val="windowText" lastClr="000000"/>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338" name="Group 130">
            <a:extLst>
              <a:ext uri="{FF2B5EF4-FFF2-40B4-BE49-F238E27FC236}">
                <a16:creationId xmlns:a16="http://schemas.microsoft.com/office/drawing/2014/main" id="{C20F3BAF-B028-4DE2-A82D-F001A94AE013}"/>
              </a:ext>
            </a:extLst>
          </p:cNvPr>
          <p:cNvGrpSpPr/>
          <p:nvPr/>
        </p:nvGrpSpPr>
        <p:grpSpPr bwMode="auto">
          <a:xfrm>
            <a:off x="8937509" y="1578421"/>
            <a:ext cx="471161" cy="273616"/>
            <a:chOff x="4231" y="1393"/>
            <a:chExt cx="426" cy="229"/>
          </a:xfrm>
        </p:grpSpPr>
        <p:sp>
          <p:nvSpPr>
            <p:cNvPr id="339" name="AutoShape 110">
              <a:extLst>
                <a:ext uri="{FF2B5EF4-FFF2-40B4-BE49-F238E27FC236}">
                  <a16:creationId xmlns:a16="http://schemas.microsoft.com/office/drawing/2014/main" id="{BD235967-8AEE-47A9-A6E5-F4B19A05CD09}"/>
                </a:ext>
              </a:extLst>
            </p:cNvPr>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40" name="Text Box 111">
              <a:extLst>
                <a:ext uri="{FF2B5EF4-FFF2-40B4-BE49-F238E27FC236}">
                  <a16:creationId xmlns:a16="http://schemas.microsoft.com/office/drawing/2014/main" id="{CDAD38D9-9A69-4EE9-81C5-0A6963527721}"/>
                </a:ext>
              </a:extLst>
            </p:cNvPr>
            <p:cNvSpPr txBox="1">
              <a:spLocks noChangeArrowheads="1"/>
            </p:cNvSpPr>
            <p:nvPr/>
          </p:nvSpPr>
          <p:spPr bwMode="auto">
            <a:xfrm rot="626605">
              <a:off x="4231" y="1393"/>
              <a:ext cx="331"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P1</a:t>
              </a:r>
            </a:p>
          </p:txBody>
        </p:sp>
        <p:sp>
          <p:nvSpPr>
            <p:cNvPr id="341" name="Line 112">
              <a:extLst>
                <a:ext uri="{FF2B5EF4-FFF2-40B4-BE49-F238E27FC236}">
                  <a16:creationId xmlns:a16="http://schemas.microsoft.com/office/drawing/2014/main" id="{20025983-9E91-4977-AED2-4E4D87CC5163}"/>
                </a:ext>
              </a:extLst>
            </p:cNvPr>
            <p:cNvSpPr>
              <a:spLocks noChangeShapeType="1"/>
            </p:cNvSpPr>
            <p:nvPr/>
          </p:nvSpPr>
          <p:spPr bwMode="auto">
            <a:xfrm>
              <a:off x="4295" y="1407"/>
              <a:ext cx="362"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42" name="Line 113">
              <a:extLst>
                <a:ext uri="{FF2B5EF4-FFF2-40B4-BE49-F238E27FC236}">
                  <a16:creationId xmlns:a16="http://schemas.microsoft.com/office/drawing/2014/main" id="{944C8282-BBF3-46AE-B689-E85706D06599}"/>
                </a:ext>
              </a:extLst>
            </p:cNvPr>
            <p:cNvSpPr>
              <a:spLocks noChangeShapeType="1"/>
            </p:cNvSpPr>
            <p:nvPr/>
          </p:nvSpPr>
          <p:spPr bwMode="auto">
            <a:xfrm>
              <a:off x="4291" y="1558"/>
              <a:ext cx="363" cy="64"/>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43" name="AutoShape 114">
              <a:extLst>
                <a:ext uri="{FF2B5EF4-FFF2-40B4-BE49-F238E27FC236}">
                  <a16:creationId xmlns:a16="http://schemas.microsoft.com/office/drawing/2014/main" id="{B01CD1F9-03CF-466B-89B5-5C72E7370440}"/>
                </a:ext>
              </a:extLst>
            </p:cNvPr>
            <p:cNvSpPr>
              <a:spLocks noChangeArrowheads="1"/>
            </p:cNvSpPr>
            <p:nvPr/>
          </p:nvSpPr>
          <p:spPr bwMode="auto">
            <a:xfrm rot="746037">
              <a:off x="4485" y="1472"/>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344" name="Line 116">
            <a:extLst>
              <a:ext uri="{FF2B5EF4-FFF2-40B4-BE49-F238E27FC236}">
                <a16:creationId xmlns:a16="http://schemas.microsoft.com/office/drawing/2014/main" id="{F8753751-2557-45C2-A8D6-3AEEA85F4FE7}"/>
              </a:ext>
            </a:extLst>
          </p:cNvPr>
          <p:cNvSpPr>
            <a:spLocks noChangeShapeType="1"/>
          </p:cNvSpPr>
          <p:nvPr/>
        </p:nvSpPr>
        <p:spPr bwMode="auto">
          <a:xfrm>
            <a:off x="2905681" y="3556823"/>
            <a:ext cx="401071" cy="7014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45" name="Line 117">
            <a:extLst>
              <a:ext uri="{FF2B5EF4-FFF2-40B4-BE49-F238E27FC236}">
                <a16:creationId xmlns:a16="http://schemas.microsoft.com/office/drawing/2014/main" id="{439B5970-13F5-4DBA-9A57-5A0497786CD9}"/>
              </a:ext>
            </a:extLst>
          </p:cNvPr>
          <p:cNvSpPr>
            <a:spLocks noChangeShapeType="1"/>
          </p:cNvSpPr>
          <p:nvPr/>
        </p:nvSpPr>
        <p:spPr bwMode="auto">
          <a:xfrm>
            <a:off x="3313152" y="3692094"/>
            <a:ext cx="394672" cy="72644"/>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46" name="Line 118">
            <a:extLst>
              <a:ext uri="{FF2B5EF4-FFF2-40B4-BE49-F238E27FC236}">
                <a16:creationId xmlns:a16="http://schemas.microsoft.com/office/drawing/2014/main" id="{7019E75A-31E6-407E-9099-29C7AF3746AA}"/>
              </a:ext>
            </a:extLst>
          </p:cNvPr>
          <p:cNvSpPr>
            <a:spLocks noChangeShapeType="1"/>
          </p:cNvSpPr>
          <p:nvPr/>
        </p:nvSpPr>
        <p:spPr bwMode="auto">
          <a:xfrm>
            <a:off x="3707824" y="3834878"/>
            <a:ext cx="398937" cy="6513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nvGrpSpPr>
          <p:cNvPr id="347" name="Group 124">
            <a:extLst>
              <a:ext uri="{FF2B5EF4-FFF2-40B4-BE49-F238E27FC236}">
                <a16:creationId xmlns:a16="http://schemas.microsoft.com/office/drawing/2014/main" id="{ADCA7B45-4E3E-4B08-B270-86FF69020D9C}"/>
              </a:ext>
            </a:extLst>
          </p:cNvPr>
          <p:cNvGrpSpPr/>
          <p:nvPr/>
        </p:nvGrpSpPr>
        <p:grpSpPr bwMode="auto">
          <a:xfrm>
            <a:off x="1657665" y="3476671"/>
            <a:ext cx="1190414" cy="453675"/>
            <a:chOff x="-281" y="2869"/>
            <a:chExt cx="1078" cy="379"/>
          </a:xfrm>
        </p:grpSpPr>
        <p:sp>
          <p:nvSpPr>
            <p:cNvPr id="348" name="Line 119">
              <a:extLst>
                <a:ext uri="{FF2B5EF4-FFF2-40B4-BE49-F238E27FC236}">
                  <a16:creationId xmlns:a16="http://schemas.microsoft.com/office/drawing/2014/main" id="{8F13C65A-F21C-469C-94DF-69FC6DFD2D0E}"/>
                </a:ext>
              </a:extLst>
            </p:cNvPr>
            <p:cNvSpPr>
              <a:spLocks noChangeShapeType="1"/>
            </p:cNvSpPr>
            <p:nvPr/>
          </p:nvSpPr>
          <p:spPr bwMode="auto">
            <a:xfrm>
              <a:off x="615" y="324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49" name="Line 120">
              <a:extLst>
                <a:ext uri="{FF2B5EF4-FFF2-40B4-BE49-F238E27FC236}">
                  <a16:creationId xmlns:a16="http://schemas.microsoft.com/office/drawing/2014/main" id="{759F6739-A74E-4EAA-B0CB-83A3D8CBAA95}"/>
                </a:ext>
              </a:extLst>
            </p:cNvPr>
            <p:cNvSpPr>
              <a:spLocks noChangeShapeType="1"/>
            </p:cNvSpPr>
            <p:nvPr/>
          </p:nvSpPr>
          <p:spPr bwMode="auto">
            <a:xfrm>
              <a:off x="721" y="2869"/>
              <a:ext cx="0" cy="373"/>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50" name="Text Box 121">
              <a:extLst>
                <a:ext uri="{FF2B5EF4-FFF2-40B4-BE49-F238E27FC236}">
                  <a16:creationId xmlns:a16="http://schemas.microsoft.com/office/drawing/2014/main" id="{14C6E4C7-2F74-440D-AA68-FF872CB5DD7C}"/>
                </a:ext>
              </a:extLst>
            </p:cNvPr>
            <p:cNvSpPr txBox="1">
              <a:spLocks noChangeArrowheads="1"/>
            </p:cNvSpPr>
            <p:nvPr/>
          </p:nvSpPr>
          <p:spPr bwMode="auto">
            <a:xfrm>
              <a:off x="-281" y="2933"/>
              <a:ext cx="1010"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a:solidFill>
                    <a:prstClr val="black"/>
                  </a:solidFill>
                  <a:latin typeface="微软雅黑" panose="020B0503020204020204" pitchFamily="34" charset="-122"/>
                  <a:ea typeface="微软雅黑" panose="020B0503020204020204" pitchFamily="34" charset="-122"/>
                </a:rPr>
                <a:t>连接释放</a:t>
              </a:r>
            </a:p>
          </p:txBody>
        </p:sp>
      </p:grpSp>
      <p:sp>
        <p:nvSpPr>
          <p:cNvPr id="351" name="Freeform 107">
            <a:extLst>
              <a:ext uri="{FF2B5EF4-FFF2-40B4-BE49-F238E27FC236}">
                <a16:creationId xmlns:a16="http://schemas.microsoft.com/office/drawing/2014/main" id="{A7F7F9A7-603B-4D07-B7CE-016DE738438B}"/>
              </a:ext>
            </a:extLst>
          </p:cNvPr>
          <p:cNvSpPr/>
          <p:nvPr/>
        </p:nvSpPr>
        <p:spPr bwMode="auto">
          <a:xfrm>
            <a:off x="4111028" y="1723158"/>
            <a:ext cx="4267" cy="2875749"/>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ysClr val="windowText" lastClr="0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2" name="AutoShape 143">
            <a:extLst>
              <a:ext uri="{FF2B5EF4-FFF2-40B4-BE49-F238E27FC236}">
                <a16:creationId xmlns:a16="http://schemas.microsoft.com/office/drawing/2014/main" id="{AEFDB994-0DD3-49FF-89BD-3A8B660D4EE6}"/>
              </a:ext>
            </a:extLst>
          </p:cNvPr>
          <p:cNvSpPr>
            <a:spLocks noChangeArrowheads="1"/>
          </p:cNvSpPr>
          <p:nvPr/>
        </p:nvSpPr>
        <p:spPr bwMode="auto">
          <a:xfrm>
            <a:off x="1166718" y="4962386"/>
            <a:ext cx="9777107" cy="1262524"/>
          </a:xfrm>
          <a:prstGeom prst="roundRect">
            <a:avLst>
              <a:gd name="adj" fmla="val 16667"/>
            </a:avLst>
          </a:prstGeom>
          <a:solidFill>
            <a:sysClr val="window" lastClr="FFFFFF"/>
          </a:solidFill>
          <a:ln w="19050">
            <a:solidFill>
              <a:srgbClr val="339933"/>
            </a:solidFill>
            <a:round/>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3" name="Line 144">
            <a:extLst>
              <a:ext uri="{FF2B5EF4-FFF2-40B4-BE49-F238E27FC236}">
                <a16:creationId xmlns:a16="http://schemas.microsoft.com/office/drawing/2014/main" id="{117AC43E-6B47-4940-B575-20AADADBD431}"/>
              </a:ext>
            </a:extLst>
          </p:cNvPr>
          <p:cNvSpPr>
            <a:spLocks noChangeShapeType="1"/>
          </p:cNvSpPr>
          <p:nvPr/>
        </p:nvSpPr>
        <p:spPr bwMode="auto">
          <a:xfrm>
            <a:off x="9061226" y="5654882"/>
            <a:ext cx="1166947" cy="0"/>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4" name="Line 145">
            <a:extLst>
              <a:ext uri="{FF2B5EF4-FFF2-40B4-BE49-F238E27FC236}">
                <a16:creationId xmlns:a16="http://schemas.microsoft.com/office/drawing/2014/main" id="{E4DAC6E7-8F2E-4643-A2F3-594861903502}"/>
              </a:ext>
            </a:extLst>
          </p:cNvPr>
          <p:cNvSpPr>
            <a:spLocks noChangeShapeType="1"/>
          </p:cNvSpPr>
          <p:nvPr/>
        </p:nvSpPr>
        <p:spPr bwMode="auto">
          <a:xfrm>
            <a:off x="5706578" y="5803003"/>
            <a:ext cx="1166947" cy="0"/>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55" name="Line 146">
            <a:extLst>
              <a:ext uri="{FF2B5EF4-FFF2-40B4-BE49-F238E27FC236}">
                <a16:creationId xmlns:a16="http://schemas.microsoft.com/office/drawing/2014/main" id="{7220B257-54CE-4DF4-938D-00CAFF2EB3C9}"/>
              </a:ext>
            </a:extLst>
          </p:cNvPr>
          <p:cNvSpPr>
            <a:spLocks noChangeShapeType="1"/>
          </p:cNvSpPr>
          <p:nvPr/>
        </p:nvSpPr>
        <p:spPr bwMode="auto">
          <a:xfrm>
            <a:off x="2913002" y="5803114"/>
            <a:ext cx="1164814" cy="0"/>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nvGrpSpPr>
          <p:cNvPr id="356" name="Group 147">
            <a:extLst>
              <a:ext uri="{FF2B5EF4-FFF2-40B4-BE49-F238E27FC236}">
                <a16:creationId xmlns:a16="http://schemas.microsoft.com/office/drawing/2014/main" id="{D24C1BA7-0960-4F06-830C-1EEFB2A72453}"/>
              </a:ext>
            </a:extLst>
          </p:cNvPr>
          <p:cNvGrpSpPr/>
          <p:nvPr/>
        </p:nvGrpSpPr>
        <p:grpSpPr bwMode="auto">
          <a:xfrm>
            <a:off x="2859100" y="5688687"/>
            <a:ext cx="1325252" cy="172370"/>
            <a:chOff x="768" y="2544"/>
            <a:chExt cx="1200" cy="144"/>
          </a:xfrm>
          <a:solidFill>
            <a:srgbClr val="339933"/>
          </a:solidFill>
        </p:grpSpPr>
        <p:sp>
          <p:nvSpPr>
            <p:cNvPr id="357" name="AutoShape 148">
              <a:extLst>
                <a:ext uri="{FF2B5EF4-FFF2-40B4-BE49-F238E27FC236}">
                  <a16:creationId xmlns:a16="http://schemas.microsoft.com/office/drawing/2014/main" id="{890C1A9F-B20E-4CAA-85E2-BEE7E648D59B}"/>
                </a:ext>
              </a:extLst>
            </p:cNvPr>
            <p:cNvSpPr>
              <a:spLocks noChangeArrowheads="1"/>
            </p:cNvSpPr>
            <p:nvPr/>
          </p:nvSpPr>
          <p:spPr bwMode="auto">
            <a:xfrm>
              <a:off x="768"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58" name="AutoShape 149">
              <a:extLst>
                <a:ext uri="{FF2B5EF4-FFF2-40B4-BE49-F238E27FC236}">
                  <a16:creationId xmlns:a16="http://schemas.microsoft.com/office/drawing/2014/main" id="{036DF647-4A53-45EF-ABB5-2232C2134FDB}"/>
                </a:ext>
              </a:extLst>
            </p:cNvPr>
            <p:cNvSpPr>
              <a:spLocks noChangeArrowheads="1"/>
            </p:cNvSpPr>
            <p:nvPr/>
          </p:nvSpPr>
          <p:spPr bwMode="auto">
            <a:xfrm>
              <a:off x="1120"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59" name="AutoShape 150">
              <a:extLst>
                <a:ext uri="{FF2B5EF4-FFF2-40B4-BE49-F238E27FC236}">
                  <a16:creationId xmlns:a16="http://schemas.microsoft.com/office/drawing/2014/main" id="{691517AF-6866-4A5B-98C5-8314889EAF83}"/>
                </a:ext>
              </a:extLst>
            </p:cNvPr>
            <p:cNvSpPr>
              <a:spLocks noChangeArrowheads="1"/>
            </p:cNvSpPr>
            <p:nvPr/>
          </p:nvSpPr>
          <p:spPr bwMode="auto">
            <a:xfrm>
              <a:off x="1472"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0" name="AutoShape 151">
              <a:extLst>
                <a:ext uri="{FF2B5EF4-FFF2-40B4-BE49-F238E27FC236}">
                  <a16:creationId xmlns:a16="http://schemas.microsoft.com/office/drawing/2014/main" id="{E1F98EEA-577A-4A70-BD7E-F1E1152B9546}"/>
                </a:ext>
              </a:extLst>
            </p:cNvPr>
            <p:cNvSpPr>
              <a:spLocks noChangeArrowheads="1"/>
            </p:cNvSpPr>
            <p:nvPr/>
          </p:nvSpPr>
          <p:spPr bwMode="auto">
            <a:xfrm>
              <a:off x="1824"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grpSp>
        <p:nvGrpSpPr>
          <p:cNvPr id="361" name="Group 152">
            <a:extLst>
              <a:ext uri="{FF2B5EF4-FFF2-40B4-BE49-F238E27FC236}">
                <a16:creationId xmlns:a16="http://schemas.microsoft.com/office/drawing/2014/main" id="{1B951E8E-89CF-48FD-A2BB-60285BD622F2}"/>
              </a:ext>
            </a:extLst>
          </p:cNvPr>
          <p:cNvGrpSpPr/>
          <p:nvPr/>
        </p:nvGrpSpPr>
        <p:grpSpPr bwMode="auto">
          <a:xfrm>
            <a:off x="5654396" y="5688576"/>
            <a:ext cx="1325252" cy="172370"/>
            <a:chOff x="768" y="2544"/>
            <a:chExt cx="1200" cy="144"/>
          </a:xfrm>
          <a:solidFill>
            <a:srgbClr val="368AD6"/>
          </a:solidFill>
        </p:grpSpPr>
        <p:sp>
          <p:nvSpPr>
            <p:cNvPr id="362" name="AutoShape 153">
              <a:extLst>
                <a:ext uri="{FF2B5EF4-FFF2-40B4-BE49-F238E27FC236}">
                  <a16:creationId xmlns:a16="http://schemas.microsoft.com/office/drawing/2014/main" id="{EBB0A6E5-9731-4922-A36C-9D544A2229DB}"/>
                </a:ext>
              </a:extLst>
            </p:cNvPr>
            <p:cNvSpPr>
              <a:spLocks noChangeArrowheads="1"/>
            </p:cNvSpPr>
            <p:nvPr/>
          </p:nvSpPr>
          <p:spPr bwMode="auto">
            <a:xfrm>
              <a:off x="768"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3" name="AutoShape 154">
              <a:extLst>
                <a:ext uri="{FF2B5EF4-FFF2-40B4-BE49-F238E27FC236}">
                  <a16:creationId xmlns:a16="http://schemas.microsoft.com/office/drawing/2014/main" id="{F6296935-1783-4E92-92A2-F958AB5EC0C8}"/>
                </a:ext>
              </a:extLst>
            </p:cNvPr>
            <p:cNvSpPr>
              <a:spLocks noChangeArrowheads="1"/>
            </p:cNvSpPr>
            <p:nvPr/>
          </p:nvSpPr>
          <p:spPr bwMode="auto">
            <a:xfrm>
              <a:off x="1120"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4" name="AutoShape 155">
              <a:extLst>
                <a:ext uri="{FF2B5EF4-FFF2-40B4-BE49-F238E27FC236}">
                  <a16:creationId xmlns:a16="http://schemas.microsoft.com/office/drawing/2014/main" id="{B6A766DE-C8CB-46C7-8B24-4F74E0B3F6D3}"/>
                </a:ext>
              </a:extLst>
            </p:cNvPr>
            <p:cNvSpPr>
              <a:spLocks noChangeArrowheads="1"/>
            </p:cNvSpPr>
            <p:nvPr/>
          </p:nvSpPr>
          <p:spPr bwMode="auto">
            <a:xfrm>
              <a:off x="1472"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5" name="AutoShape 156">
              <a:extLst>
                <a:ext uri="{FF2B5EF4-FFF2-40B4-BE49-F238E27FC236}">
                  <a16:creationId xmlns:a16="http://schemas.microsoft.com/office/drawing/2014/main" id="{9589FA7C-6CDD-475A-8B86-BF8F45ADC88A}"/>
                </a:ext>
              </a:extLst>
            </p:cNvPr>
            <p:cNvSpPr>
              <a:spLocks noChangeArrowheads="1"/>
            </p:cNvSpPr>
            <p:nvPr/>
          </p:nvSpPr>
          <p:spPr bwMode="auto">
            <a:xfrm>
              <a:off x="1824"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grpSp>
        <p:nvGrpSpPr>
          <p:cNvPr id="366" name="Group 157">
            <a:extLst>
              <a:ext uri="{FF2B5EF4-FFF2-40B4-BE49-F238E27FC236}">
                <a16:creationId xmlns:a16="http://schemas.microsoft.com/office/drawing/2014/main" id="{EB5E5346-F32F-4967-ABD4-B2A0A890B0B7}"/>
              </a:ext>
            </a:extLst>
          </p:cNvPr>
          <p:cNvGrpSpPr/>
          <p:nvPr/>
        </p:nvGrpSpPr>
        <p:grpSpPr bwMode="auto">
          <a:xfrm>
            <a:off x="9008581" y="5540455"/>
            <a:ext cx="1325252" cy="172370"/>
            <a:chOff x="768" y="2544"/>
            <a:chExt cx="1200" cy="144"/>
          </a:xfrm>
          <a:solidFill>
            <a:srgbClr val="C00000"/>
          </a:solidFill>
        </p:grpSpPr>
        <p:sp>
          <p:nvSpPr>
            <p:cNvPr id="367" name="AutoShape 158">
              <a:extLst>
                <a:ext uri="{FF2B5EF4-FFF2-40B4-BE49-F238E27FC236}">
                  <a16:creationId xmlns:a16="http://schemas.microsoft.com/office/drawing/2014/main" id="{4E874449-5646-482B-A288-045CFDF43414}"/>
                </a:ext>
              </a:extLst>
            </p:cNvPr>
            <p:cNvSpPr>
              <a:spLocks noChangeArrowheads="1"/>
            </p:cNvSpPr>
            <p:nvPr/>
          </p:nvSpPr>
          <p:spPr bwMode="auto">
            <a:xfrm>
              <a:off x="768"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8" name="AutoShape 159">
              <a:extLst>
                <a:ext uri="{FF2B5EF4-FFF2-40B4-BE49-F238E27FC236}">
                  <a16:creationId xmlns:a16="http://schemas.microsoft.com/office/drawing/2014/main" id="{3B7777CA-00EA-4159-B964-A0B40E7A5511}"/>
                </a:ext>
              </a:extLst>
            </p:cNvPr>
            <p:cNvSpPr>
              <a:spLocks noChangeArrowheads="1"/>
            </p:cNvSpPr>
            <p:nvPr/>
          </p:nvSpPr>
          <p:spPr bwMode="auto">
            <a:xfrm>
              <a:off x="1120"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69" name="AutoShape 160">
              <a:extLst>
                <a:ext uri="{FF2B5EF4-FFF2-40B4-BE49-F238E27FC236}">
                  <a16:creationId xmlns:a16="http://schemas.microsoft.com/office/drawing/2014/main" id="{D1E250F3-9461-4ACA-9B35-452178E8B814}"/>
                </a:ext>
              </a:extLst>
            </p:cNvPr>
            <p:cNvSpPr>
              <a:spLocks noChangeArrowheads="1"/>
            </p:cNvSpPr>
            <p:nvPr/>
          </p:nvSpPr>
          <p:spPr bwMode="auto">
            <a:xfrm>
              <a:off x="1472"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70" name="AutoShape 161">
              <a:extLst>
                <a:ext uri="{FF2B5EF4-FFF2-40B4-BE49-F238E27FC236}">
                  <a16:creationId xmlns:a16="http://schemas.microsoft.com/office/drawing/2014/main" id="{18E6E132-7115-4590-976D-D07E19ADD14B}"/>
                </a:ext>
              </a:extLst>
            </p:cNvPr>
            <p:cNvSpPr>
              <a:spLocks noChangeArrowheads="1"/>
            </p:cNvSpPr>
            <p:nvPr/>
          </p:nvSpPr>
          <p:spPr bwMode="auto">
            <a:xfrm>
              <a:off x="1824" y="2544"/>
              <a:ext cx="144" cy="144"/>
            </a:xfrm>
            <a:prstGeom prst="cube">
              <a:avLst>
                <a:gd name="adj" fmla="val 25000"/>
              </a:avLst>
            </a:prstGeom>
            <a:grpFill/>
            <a:ln w="9525">
              <a:solidFill>
                <a:sysClr val="windowText" lastClr="000000"/>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sp>
        <p:nvSpPr>
          <p:cNvPr id="371" name="AutoShape 162">
            <a:extLst>
              <a:ext uri="{FF2B5EF4-FFF2-40B4-BE49-F238E27FC236}">
                <a16:creationId xmlns:a16="http://schemas.microsoft.com/office/drawing/2014/main" id="{AC14337F-BACB-43CB-ABF1-751A2F3525B7}"/>
              </a:ext>
            </a:extLst>
          </p:cNvPr>
          <p:cNvSpPr>
            <a:spLocks noChangeArrowheads="1"/>
          </p:cNvSpPr>
          <p:nvPr/>
        </p:nvSpPr>
        <p:spPr bwMode="auto">
          <a:xfrm>
            <a:off x="5655377" y="5402202"/>
            <a:ext cx="475738" cy="227955"/>
          </a:xfrm>
          <a:prstGeom prst="curvedDownArrow">
            <a:avLst>
              <a:gd name="adj1" fmla="val 49533"/>
              <a:gd name="adj2" fmla="val 94777"/>
              <a:gd name="adj3" fmla="val 52602"/>
            </a:avLst>
          </a:prstGeom>
          <a:solidFill>
            <a:srgbClr val="85D1F7"/>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2" name="AutoShape 163">
            <a:extLst>
              <a:ext uri="{FF2B5EF4-FFF2-40B4-BE49-F238E27FC236}">
                <a16:creationId xmlns:a16="http://schemas.microsoft.com/office/drawing/2014/main" id="{782067E4-E424-4A29-B3D8-423595E9B342}"/>
              </a:ext>
            </a:extLst>
          </p:cNvPr>
          <p:cNvSpPr>
            <a:spLocks noChangeArrowheads="1"/>
          </p:cNvSpPr>
          <p:nvPr/>
        </p:nvSpPr>
        <p:spPr bwMode="auto">
          <a:xfrm>
            <a:off x="6105515" y="5402202"/>
            <a:ext cx="475740" cy="227955"/>
          </a:xfrm>
          <a:prstGeom prst="curvedDownArrow">
            <a:avLst>
              <a:gd name="adj1" fmla="val 49533"/>
              <a:gd name="adj2" fmla="val 94778"/>
              <a:gd name="adj3" fmla="val 52602"/>
            </a:avLst>
          </a:prstGeom>
          <a:solidFill>
            <a:srgbClr val="85D1F7"/>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3" name="AutoShape 164">
            <a:extLst>
              <a:ext uri="{FF2B5EF4-FFF2-40B4-BE49-F238E27FC236}">
                <a16:creationId xmlns:a16="http://schemas.microsoft.com/office/drawing/2014/main" id="{6C1A8EFA-F374-416F-A379-8E454D7A9328}"/>
              </a:ext>
            </a:extLst>
          </p:cNvPr>
          <p:cNvSpPr>
            <a:spLocks noChangeArrowheads="1"/>
          </p:cNvSpPr>
          <p:nvPr/>
        </p:nvSpPr>
        <p:spPr bwMode="auto">
          <a:xfrm>
            <a:off x="6555654" y="5402202"/>
            <a:ext cx="477872" cy="227955"/>
          </a:xfrm>
          <a:prstGeom prst="curvedDownArrow">
            <a:avLst>
              <a:gd name="adj1" fmla="val 49755"/>
              <a:gd name="adj2" fmla="val 95203"/>
              <a:gd name="adj3" fmla="val 52602"/>
            </a:avLst>
          </a:prstGeom>
          <a:solidFill>
            <a:srgbClr val="85D1F7"/>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4" name="AutoShape 165">
            <a:extLst>
              <a:ext uri="{FF2B5EF4-FFF2-40B4-BE49-F238E27FC236}">
                <a16:creationId xmlns:a16="http://schemas.microsoft.com/office/drawing/2014/main" id="{EA639C26-0203-4DC8-B454-3FAB0349CC61}"/>
              </a:ext>
            </a:extLst>
          </p:cNvPr>
          <p:cNvSpPr>
            <a:spLocks noChangeArrowheads="1"/>
          </p:cNvSpPr>
          <p:nvPr/>
        </p:nvSpPr>
        <p:spPr bwMode="auto">
          <a:xfrm>
            <a:off x="2913002" y="5402313"/>
            <a:ext cx="1324815" cy="227955"/>
          </a:xfrm>
          <a:prstGeom prst="rightArrow">
            <a:avLst>
              <a:gd name="adj1" fmla="val 58333"/>
              <a:gd name="adj2" fmla="val 110230"/>
            </a:avLst>
          </a:prstGeom>
          <a:solidFill>
            <a:srgbClr val="92D050"/>
          </a:solidFill>
          <a:ln w="9525">
            <a:solidFill>
              <a:srgbClr val="339933"/>
            </a:solidFill>
            <a:miter lim="800000"/>
            <a:headEnd type="none" w="sm" len="lg"/>
            <a:tailEnd type="none" w="sm" len="lg"/>
          </a:ln>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375" name="AutoShape 166">
            <a:extLst>
              <a:ext uri="{FF2B5EF4-FFF2-40B4-BE49-F238E27FC236}">
                <a16:creationId xmlns:a16="http://schemas.microsoft.com/office/drawing/2014/main" id="{7BE7A167-0940-432C-91BC-7018C090FE23}"/>
              </a:ext>
            </a:extLst>
          </p:cNvPr>
          <p:cNvSpPr>
            <a:spLocks noChangeArrowheads="1"/>
          </p:cNvSpPr>
          <p:nvPr/>
        </p:nvSpPr>
        <p:spPr bwMode="auto">
          <a:xfrm>
            <a:off x="9007892" y="5254081"/>
            <a:ext cx="477872" cy="227955"/>
          </a:xfrm>
          <a:prstGeom prst="curvedDownArrow">
            <a:avLst>
              <a:gd name="adj1" fmla="val 13675"/>
              <a:gd name="adj2" fmla="val 67328"/>
              <a:gd name="adj3" fmla="val 36977"/>
            </a:avLst>
          </a:prstGeom>
          <a:solidFill>
            <a:srgbClr val="C00000"/>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6" name="AutoShape 167">
            <a:extLst>
              <a:ext uri="{FF2B5EF4-FFF2-40B4-BE49-F238E27FC236}">
                <a16:creationId xmlns:a16="http://schemas.microsoft.com/office/drawing/2014/main" id="{39F104C5-70F4-4AAD-8195-503BAB37C8FA}"/>
              </a:ext>
            </a:extLst>
          </p:cNvPr>
          <p:cNvSpPr>
            <a:spLocks noChangeArrowheads="1"/>
          </p:cNvSpPr>
          <p:nvPr/>
        </p:nvSpPr>
        <p:spPr bwMode="auto">
          <a:xfrm>
            <a:off x="9432431" y="5254081"/>
            <a:ext cx="477872" cy="227955"/>
          </a:xfrm>
          <a:prstGeom prst="curvedDownArrow">
            <a:avLst>
              <a:gd name="adj1" fmla="val 13675"/>
              <a:gd name="adj2" fmla="val 67328"/>
              <a:gd name="adj3" fmla="val 36977"/>
            </a:avLst>
          </a:prstGeom>
          <a:solidFill>
            <a:srgbClr val="C00000"/>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7" name="AutoShape 168">
            <a:extLst>
              <a:ext uri="{FF2B5EF4-FFF2-40B4-BE49-F238E27FC236}">
                <a16:creationId xmlns:a16="http://schemas.microsoft.com/office/drawing/2014/main" id="{0C6F370D-CE7A-4757-9FA3-50920929210D}"/>
              </a:ext>
            </a:extLst>
          </p:cNvPr>
          <p:cNvSpPr>
            <a:spLocks noChangeArrowheads="1"/>
          </p:cNvSpPr>
          <p:nvPr/>
        </p:nvSpPr>
        <p:spPr bwMode="auto">
          <a:xfrm>
            <a:off x="9856969" y="5254081"/>
            <a:ext cx="477872" cy="227955"/>
          </a:xfrm>
          <a:prstGeom prst="curvedDownArrow">
            <a:avLst>
              <a:gd name="adj1" fmla="val 13675"/>
              <a:gd name="adj2" fmla="val 67328"/>
              <a:gd name="adj3" fmla="val 36977"/>
            </a:avLst>
          </a:prstGeom>
          <a:solidFill>
            <a:srgbClr val="C00000"/>
          </a:solidFill>
          <a:ln w="9525">
            <a:solidFill>
              <a:sysClr val="windowText" lastClr="000000"/>
            </a:solidFill>
            <a:miter lim="800000"/>
            <a:headEnd type="none" w="sm" len="lg"/>
            <a:tailEnd type="none" w="sm"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78" name="Text Box 169">
            <a:extLst>
              <a:ext uri="{FF2B5EF4-FFF2-40B4-BE49-F238E27FC236}">
                <a16:creationId xmlns:a16="http://schemas.microsoft.com/office/drawing/2014/main" id="{3BD51D4D-2A9C-4F81-B7EF-1F1F2BA90E9E}"/>
              </a:ext>
            </a:extLst>
          </p:cNvPr>
          <p:cNvSpPr txBox="1">
            <a:spLocks noChangeArrowheads="1"/>
          </p:cNvSpPr>
          <p:nvPr/>
        </p:nvSpPr>
        <p:spPr bwMode="auto">
          <a:xfrm>
            <a:off x="1194401" y="5319355"/>
            <a:ext cx="1686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dirty="0">
                <a:solidFill>
                  <a:srgbClr val="0000FF"/>
                </a:solidFill>
                <a:latin typeface="微软雅黑" panose="020B0503020204020204" pitchFamily="34" charset="-122"/>
                <a:ea typeface="微软雅黑" panose="020B0503020204020204" pitchFamily="34" charset="-122"/>
              </a:rPr>
              <a:t>数据传送特点</a:t>
            </a:r>
          </a:p>
        </p:txBody>
      </p:sp>
      <p:sp>
        <p:nvSpPr>
          <p:cNvPr id="379" name="Text Box 170">
            <a:extLst>
              <a:ext uri="{FF2B5EF4-FFF2-40B4-BE49-F238E27FC236}">
                <a16:creationId xmlns:a16="http://schemas.microsoft.com/office/drawing/2014/main" id="{0324EB86-E00E-474E-BF5E-EBDF7DB0F345}"/>
              </a:ext>
            </a:extLst>
          </p:cNvPr>
          <p:cNvSpPr txBox="1">
            <a:spLocks noChangeArrowheads="1"/>
          </p:cNvSpPr>
          <p:nvPr/>
        </p:nvSpPr>
        <p:spPr bwMode="auto">
          <a:xfrm>
            <a:off x="2834067" y="5091427"/>
            <a:ext cx="1451000"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比特流直达终点</a:t>
            </a:r>
          </a:p>
        </p:txBody>
      </p:sp>
      <p:sp>
        <p:nvSpPr>
          <p:cNvPr id="380" name="Text Box 171">
            <a:extLst>
              <a:ext uri="{FF2B5EF4-FFF2-40B4-BE49-F238E27FC236}">
                <a16:creationId xmlns:a16="http://schemas.microsoft.com/office/drawing/2014/main" id="{9975DA6B-2BB2-4546-B804-D3E3237EB32C}"/>
              </a:ext>
            </a:extLst>
          </p:cNvPr>
          <p:cNvSpPr txBox="1">
            <a:spLocks noChangeArrowheads="1"/>
          </p:cNvSpPr>
          <p:nvPr/>
        </p:nvSpPr>
        <p:spPr bwMode="auto">
          <a:xfrm>
            <a:off x="5662152" y="5020995"/>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报文</a:t>
            </a:r>
          </a:p>
        </p:txBody>
      </p:sp>
      <p:sp>
        <p:nvSpPr>
          <p:cNvPr id="381" name="Text Box 172">
            <a:extLst>
              <a:ext uri="{FF2B5EF4-FFF2-40B4-BE49-F238E27FC236}">
                <a16:creationId xmlns:a16="http://schemas.microsoft.com/office/drawing/2014/main" id="{43351593-538C-494D-A254-B64E0B3EA363}"/>
              </a:ext>
            </a:extLst>
          </p:cNvPr>
          <p:cNvSpPr txBox="1">
            <a:spLocks noChangeArrowheads="1"/>
          </p:cNvSpPr>
          <p:nvPr/>
        </p:nvSpPr>
        <p:spPr bwMode="auto">
          <a:xfrm>
            <a:off x="6118691" y="5020995"/>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报文</a:t>
            </a:r>
          </a:p>
        </p:txBody>
      </p:sp>
      <p:sp>
        <p:nvSpPr>
          <p:cNvPr id="382" name="Text Box 173">
            <a:extLst>
              <a:ext uri="{FF2B5EF4-FFF2-40B4-BE49-F238E27FC236}">
                <a16:creationId xmlns:a16="http://schemas.microsoft.com/office/drawing/2014/main" id="{5D92E768-AA4B-4121-94D2-3CB0A3B8B61F}"/>
              </a:ext>
            </a:extLst>
          </p:cNvPr>
          <p:cNvSpPr txBox="1">
            <a:spLocks noChangeArrowheads="1"/>
          </p:cNvSpPr>
          <p:nvPr/>
        </p:nvSpPr>
        <p:spPr bwMode="auto">
          <a:xfrm>
            <a:off x="6568829" y="5020995"/>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报文</a:t>
            </a:r>
          </a:p>
        </p:txBody>
      </p:sp>
      <p:sp>
        <p:nvSpPr>
          <p:cNvPr id="383" name="Text Box 174">
            <a:extLst>
              <a:ext uri="{FF2B5EF4-FFF2-40B4-BE49-F238E27FC236}">
                <a16:creationId xmlns:a16="http://schemas.microsoft.com/office/drawing/2014/main" id="{30ED3137-2C1A-4C39-9647-B111DD48086C}"/>
              </a:ext>
            </a:extLst>
          </p:cNvPr>
          <p:cNvSpPr txBox="1">
            <a:spLocks noChangeArrowheads="1"/>
          </p:cNvSpPr>
          <p:nvPr/>
        </p:nvSpPr>
        <p:spPr bwMode="auto">
          <a:xfrm>
            <a:off x="8909151" y="4983746"/>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分组</a:t>
            </a:r>
          </a:p>
        </p:txBody>
      </p:sp>
      <p:sp>
        <p:nvSpPr>
          <p:cNvPr id="384" name="Text Box 175">
            <a:extLst>
              <a:ext uri="{FF2B5EF4-FFF2-40B4-BE49-F238E27FC236}">
                <a16:creationId xmlns:a16="http://schemas.microsoft.com/office/drawing/2014/main" id="{8A68EF06-3445-4E42-84FF-61B939DECD66}"/>
              </a:ext>
            </a:extLst>
          </p:cNvPr>
          <p:cNvSpPr txBox="1">
            <a:spLocks noChangeArrowheads="1"/>
          </p:cNvSpPr>
          <p:nvPr/>
        </p:nvSpPr>
        <p:spPr bwMode="auto">
          <a:xfrm>
            <a:off x="9346490" y="4983746"/>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分组</a:t>
            </a:r>
          </a:p>
        </p:txBody>
      </p:sp>
      <p:sp>
        <p:nvSpPr>
          <p:cNvPr id="385" name="Text Box 176">
            <a:extLst>
              <a:ext uri="{FF2B5EF4-FFF2-40B4-BE49-F238E27FC236}">
                <a16:creationId xmlns:a16="http://schemas.microsoft.com/office/drawing/2014/main" id="{789F6552-44E0-454C-9B3E-2A1FA52132AC}"/>
              </a:ext>
            </a:extLst>
          </p:cNvPr>
          <p:cNvSpPr txBox="1">
            <a:spLocks noChangeArrowheads="1"/>
          </p:cNvSpPr>
          <p:nvPr/>
        </p:nvSpPr>
        <p:spPr bwMode="auto">
          <a:xfrm>
            <a:off x="9785962" y="4983746"/>
            <a:ext cx="547353"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分组</a:t>
            </a:r>
          </a:p>
        </p:txBody>
      </p:sp>
      <p:sp>
        <p:nvSpPr>
          <p:cNvPr id="386" name="Text Box 177">
            <a:extLst>
              <a:ext uri="{FF2B5EF4-FFF2-40B4-BE49-F238E27FC236}">
                <a16:creationId xmlns:a16="http://schemas.microsoft.com/office/drawing/2014/main" id="{B6B9A9CB-23D7-4D04-B57E-318087B64410}"/>
              </a:ext>
            </a:extLst>
          </p:cNvPr>
          <p:cNvSpPr txBox="1">
            <a:spLocks noChangeArrowheads="1"/>
          </p:cNvSpPr>
          <p:nvPr/>
        </p:nvSpPr>
        <p:spPr bwMode="auto">
          <a:xfrm>
            <a:off x="5467641" y="5918234"/>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grpSp>
        <p:nvGrpSpPr>
          <p:cNvPr id="387" name="组合 386">
            <a:extLst>
              <a:ext uri="{FF2B5EF4-FFF2-40B4-BE49-F238E27FC236}">
                <a16:creationId xmlns:a16="http://schemas.microsoft.com/office/drawing/2014/main" id="{F1A17EF8-FADC-4524-A872-AE6F74EDE183}"/>
              </a:ext>
            </a:extLst>
          </p:cNvPr>
          <p:cNvGrpSpPr/>
          <p:nvPr/>
        </p:nvGrpSpPr>
        <p:grpSpPr bwMode="auto">
          <a:xfrm>
            <a:off x="8948093" y="1791610"/>
            <a:ext cx="859527" cy="351935"/>
            <a:chOff x="6169112" y="1977998"/>
            <a:chExt cx="975573" cy="338721"/>
          </a:xfrm>
        </p:grpSpPr>
        <p:grpSp>
          <p:nvGrpSpPr>
            <p:cNvPr id="388" name="Group 134">
              <a:extLst>
                <a:ext uri="{FF2B5EF4-FFF2-40B4-BE49-F238E27FC236}">
                  <a16:creationId xmlns:a16="http://schemas.microsoft.com/office/drawing/2014/main" id="{5014129B-6870-4915-AAD3-4DF1E35CF77D}"/>
                </a:ext>
              </a:extLst>
            </p:cNvPr>
            <p:cNvGrpSpPr/>
            <p:nvPr/>
          </p:nvGrpSpPr>
          <p:grpSpPr bwMode="auto">
            <a:xfrm>
              <a:off x="6686328" y="2069332"/>
              <a:ext cx="458357" cy="247387"/>
              <a:chOff x="4653" y="1650"/>
              <a:chExt cx="366" cy="214"/>
            </a:xfrm>
          </p:grpSpPr>
          <p:sp>
            <p:nvSpPr>
              <p:cNvPr id="397" name="AutoShape 4">
                <a:extLst>
                  <a:ext uri="{FF2B5EF4-FFF2-40B4-BE49-F238E27FC236}">
                    <a16:creationId xmlns:a16="http://schemas.microsoft.com/office/drawing/2014/main" id="{4C72D5ED-915F-4CFD-9173-4688E3C97668}"/>
                  </a:ext>
                </a:extLst>
              </p:cNvPr>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98" name="Line 6">
                <a:extLst>
                  <a:ext uri="{FF2B5EF4-FFF2-40B4-BE49-F238E27FC236}">
                    <a16:creationId xmlns:a16="http://schemas.microsoft.com/office/drawing/2014/main" id="{CB1F0925-6668-4FB6-932D-1AB95EF63675}"/>
                  </a:ext>
                </a:extLst>
              </p:cNvPr>
              <p:cNvSpPr>
                <a:spLocks noChangeShapeType="1"/>
              </p:cNvSpPr>
              <p:nvPr/>
            </p:nvSpPr>
            <p:spPr bwMode="auto">
              <a:xfrm>
                <a:off x="4656" y="1650"/>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99" name="Line 7">
                <a:extLst>
                  <a:ext uri="{FF2B5EF4-FFF2-40B4-BE49-F238E27FC236}">
                    <a16:creationId xmlns:a16="http://schemas.microsoft.com/office/drawing/2014/main" id="{0C5AC89F-D403-4D41-B318-0EA67CC683C2}"/>
                  </a:ext>
                </a:extLst>
              </p:cNvPr>
              <p:cNvSpPr>
                <a:spLocks noChangeShapeType="1"/>
              </p:cNvSpPr>
              <p:nvPr/>
            </p:nvSpPr>
            <p:spPr bwMode="auto">
              <a:xfrm>
                <a:off x="4653" y="1801"/>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grpSp>
          <p:nvGrpSpPr>
            <p:cNvPr id="389" name="Group 131">
              <a:extLst>
                <a:ext uri="{FF2B5EF4-FFF2-40B4-BE49-F238E27FC236}">
                  <a16:creationId xmlns:a16="http://schemas.microsoft.com/office/drawing/2014/main" id="{23DD6CE0-551D-4875-A106-C1EACEFCFF8A}"/>
                </a:ext>
              </a:extLst>
            </p:cNvPr>
            <p:cNvGrpSpPr/>
            <p:nvPr/>
          </p:nvGrpSpPr>
          <p:grpSpPr bwMode="auto">
            <a:xfrm>
              <a:off x="6169112" y="1977998"/>
              <a:ext cx="517218" cy="265882"/>
              <a:chOff x="4240" y="1571"/>
              <a:chExt cx="413" cy="230"/>
            </a:xfrm>
          </p:grpSpPr>
          <p:sp>
            <p:nvSpPr>
              <p:cNvPr id="392" name="AutoShape 44">
                <a:extLst>
                  <a:ext uri="{FF2B5EF4-FFF2-40B4-BE49-F238E27FC236}">
                    <a16:creationId xmlns:a16="http://schemas.microsoft.com/office/drawing/2014/main" id="{8E9E39EA-0E32-4A44-9541-D706E8692332}"/>
                  </a:ext>
                </a:extLst>
              </p:cNvPr>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93" name="Text Box 45">
                <a:extLst>
                  <a:ext uri="{FF2B5EF4-FFF2-40B4-BE49-F238E27FC236}">
                    <a16:creationId xmlns:a16="http://schemas.microsoft.com/office/drawing/2014/main" id="{152129CF-E341-407E-94DC-F3438251EA40}"/>
                  </a:ext>
                </a:extLst>
              </p:cNvPr>
              <p:cNvSpPr txBox="1">
                <a:spLocks noChangeArrowheads="1"/>
              </p:cNvSpPr>
              <p:nvPr/>
            </p:nvSpPr>
            <p:spPr bwMode="auto">
              <a:xfrm rot="626605">
                <a:off x="4240" y="1571"/>
                <a:ext cx="332" cy="22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P2</a:t>
                </a:r>
              </a:p>
            </p:txBody>
          </p:sp>
          <p:sp>
            <p:nvSpPr>
              <p:cNvPr id="394" name="Line 47">
                <a:extLst>
                  <a:ext uri="{FF2B5EF4-FFF2-40B4-BE49-F238E27FC236}">
                    <a16:creationId xmlns:a16="http://schemas.microsoft.com/office/drawing/2014/main" id="{DAFDA0A6-4453-47E1-9C91-C9B2BCB53EAC}"/>
                  </a:ext>
                </a:extLst>
              </p:cNvPr>
              <p:cNvSpPr>
                <a:spLocks noChangeShapeType="1"/>
              </p:cNvSpPr>
              <p:nvPr/>
            </p:nvSpPr>
            <p:spPr bwMode="auto">
              <a:xfrm>
                <a:off x="4286" y="1738"/>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395" name="AutoShape 48">
                <a:extLst>
                  <a:ext uri="{FF2B5EF4-FFF2-40B4-BE49-F238E27FC236}">
                    <a16:creationId xmlns:a16="http://schemas.microsoft.com/office/drawing/2014/main" id="{D04E7F50-341B-448B-A384-1CEF5EF2DFD2}"/>
                  </a:ext>
                </a:extLst>
              </p:cNvPr>
              <p:cNvSpPr>
                <a:spLocks noChangeArrowheads="1"/>
              </p:cNvSpPr>
              <p:nvPr/>
            </p:nvSpPr>
            <p:spPr bwMode="auto">
              <a:xfrm rot="746037">
                <a:off x="4493" y="1652"/>
                <a:ext cx="132" cy="126"/>
              </a:xfrm>
              <a:prstGeom prst="rightArrow">
                <a:avLst>
                  <a:gd name="adj1" fmla="val 50000"/>
                  <a:gd name="adj2" fmla="val 26190"/>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396" name="Line 46">
                <a:extLst>
                  <a:ext uri="{FF2B5EF4-FFF2-40B4-BE49-F238E27FC236}">
                    <a16:creationId xmlns:a16="http://schemas.microsoft.com/office/drawing/2014/main" id="{52FBCFF5-3868-40B9-A6F1-B2A1BFB48498}"/>
                  </a:ext>
                </a:extLst>
              </p:cNvPr>
              <p:cNvSpPr>
                <a:spLocks noChangeShapeType="1"/>
              </p:cNvSpPr>
              <p:nvPr/>
            </p:nvSpPr>
            <p:spPr bwMode="auto">
              <a:xfrm>
                <a:off x="4290" y="1587"/>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sp>
          <p:nvSpPr>
            <p:cNvPr id="390" name="Text Box 5">
              <a:extLst>
                <a:ext uri="{FF2B5EF4-FFF2-40B4-BE49-F238E27FC236}">
                  <a16:creationId xmlns:a16="http://schemas.microsoft.com/office/drawing/2014/main" id="{1E62791F-7F5C-47DF-BE82-871991943B64}"/>
                </a:ext>
              </a:extLst>
            </p:cNvPr>
            <p:cNvSpPr txBox="1">
              <a:spLocks noChangeArrowheads="1"/>
            </p:cNvSpPr>
            <p:nvPr/>
          </p:nvSpPr>
          <p:spPr bwMode="auto">
            <a:xfrm rot="626605">
              <a:off x="6628552" y="2053108"/>
              <a:ext cx="416121" cy="25670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P1</a:t>
              </a:r>
            </a:p>
          </p:txBody>
        </p:sp>
        <p:sp>
          <p:nvSpPr>
            <p:cNvPr id="391" name="AutoShape 8">
              <a:extLst>
                <a:ext uri="{FF2B5EF4-FFF2-40B4-BE49-F238E27FC236}">
                  <a16:creationId xmlns:a16="http://schemas.microsoft.com/office/drawing/2014/main" id="{32FEBD40-DA15-4846-9748-1536793A5D26}"/>
                </a:ext>
              </a:extLst>
            </p:cNvPr>
            <p:cNvSpPr>
              <a:spLocks noChangeArrowheads="1"/>
            </p:cNvSpPr>
            <p:nvPr/>
          </p:nvSpPr>
          <p:spPr bwMode="auto">
            <a:xfrm rot="746037">
              <a:off x="6929283" y="2144470"/>
              <a:ext cx="166561" cy="145658"/>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400" name="组合 399">
            <a:extLst>
              <a:ext uri="{FF2B5EF4-FFF2-40B4-BE49-F238E27FC236}">
                <a16:creationId xmlns:a16="http://schemas.microsoft.com/office/drawing/2014/main" id="{BD2B860E-0803-4A9E-BE60-4D81D046C611}"/>
              </a:ext>
            </a:extLst>
          </p:cNvPr>
          <p:cNvGrpSpPr/>
          <p:nvPr/>
        </p:nvGrpSpPr>
        <p:grpSpPr bwMode="auto">
          <a:xfrm>
            <a:off x="8945973" y="2004298"/>
            <a:ext cx="1260582" cy="429211"/>
            <a:chOff x="6167846" y="2183775"/>
            <a:chExt cx="1430166" cy="415009"/>
          </a:xfrm>
        </p:grpSpPr>
        <p:grpSp>
          <p:nvGrpSpPr>
            <p:cNvPr id="401" name="Group 135">
              <a:extLst>
                <a:ext uri="{FF2B5EF4-FFF2-40B4-BE49-F238E27FC236}">
                  <a16:creationId xmlns:a16="http://schemas.microsoft.com/office/drawing/2014/main" id="{5086E70F-02C2-41A6-B2FB-E4F39342651F}"/>
                </a:ext>
              </a:extLst>
            </p:cNvPr>
            <p:cNvGrpSpPr/>
            <p:nvPr/>
          </p:nvGrpSpPr>
          <p:grpSpPr bwMode="auto">
            <a:xfrm>
              <a:off x="6680052" y="2276252"/>
              <a:ext cx="459609" cy="247386"/>
              <a:chOff x="4648" y="1829"/>
              <a:chExt cx="367" cy="214"/>
            </a:xfrm>
          </p:grpSpPr>
          <p:sp>
            <p:nvSpPr>
              <p:cNvPr id="416" name="AutoShape 9">
                <a:extLst>
                  <a:ext uri="{FF2B5EF4-FFF2-40B4-BE49-F238E27FC236}">
                    <a16:creationId xmlns:a16="http://schemas.microsoft.com/office/drawing/2014/main" id="{304BE801-9549-4AC8-A762-8AB0CF659CF7}"/>
                  </a:ext>
                </a:extLst>
              </p:cNvPr>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17" name="Line 11">
                <a:extLst>
                  <a:ext uri="{FF2B5EF4-FFF2-40B4-BE49-F238E27FC236}">
                    <a16:creationId xmlns:a16="http://schemas.microsoft.com/office/drawing/2014/main" id="{BDF5007D-FBF1-45EB-A29F-141ABD0BDE11}"/>
                  </a:ext>
                </a:extLst>
              </p:cNvPr>
              <p:cNvSpPr>
                <a:spLocks noChangeShapeType="1"/>
              </p:cNvSpPr>
              <p:nvPr/>
            </p:nvSpPr>
            <p:spPr bwMode="auto">
              <a:xfrm>
                <a:off x="4652" y="1829"/>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8" name="Line 12">
                <a:extLst>
                  <a:ext uri="{FF2B5EF4-FFF2-40B4-BE49-F238E27FC236}">
                    <a16:creationId xmlns:a16="http://schemas.microsoft.com/office/drawing/2014/main" id="{73CD430D-380B-4C75-AE7E-E38B2EA0D6A8}"/>
                  </a:ext>
                </a:extLst>
              </p:cNvPr>
              <p:cNvSpPr>
                <a:spLocks noChangeShapeType="1"/>
              </p:cNvSpPr>
              <p:nvPr/>
            </p:nvSpPr>
            <p:spPr bwMode="auto">
              <a:xfrm>
                <a:off x="4648" y="1980"/>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grpSp>
        <p:grpSp>
          <p:nvGrpSpPr>
            <p:cNvPr id="402" name="Group 139">
              <a:extLst>
                <a:ext uri="{FF2B5EF4-FFF2-40B4-BE49-F238E27FC236}">
                  <a16:creationId xmlns:a16="http://schemas.microsoft.com/office/drawing/2014/main" id="{23FF013C-9568-4F74-98B8-A6EE93212854}"/>
                </a:ext>
              </a:extLst>
            </p:cNvPr>
            <p:cNvGrpSpPr/>
            <p:nvPr/>
          </p:nvGrpSpPr>
          <p:grpSpPr bwMode="auto">
            <a:xfrm>
              <a:off x="7067020" y="2340993"/>
              <a:ext cx="530992" cy="257791"/>
              <a:chOff x="4957" y="1885"/>
              <a:chExt cx="424" cy="223"/>
            </a:xfrm>
          </p:grpSpPr>
          <p:sp>
            <p:nvSpPr>
              <p:cNvPr id="411" name="AutoShape 24">
                <a:extLst>
                  <a:ext uri="{FF2B5EF4-FFF2-40B4-BE49-F238E27FC236}">
                    <a16:creationId xmlns:a16="http://schemas.microsoft.com/office/drawing/2014/main" id="{90C91199-C37E-4DAB-B3AE-5C330E427153}"/>
                  </a:ext>
                </a:extLst>
              </p:cNvPr>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12" name="Text Box 25">
                <a:extLst>
                  <a:ext uri="{FF2B5EF4-FFF2-40B4-BE49-F238E27FC236}">
                    <a16:creationId xmlns:a16="http://schemas.microsoft.com/office/drawing/2014/main" id="{122E2C56-DA44-4CF1-AD1B-E9F0585AD045}"/>
                  </a:ext>
                </a:extLst>
              </p:cNvPr>
              <p:cNvSpPr txBox="1">
                <a:spLocks noChangeArrowheads="1"/>
              </p:cNvSpPr>
              <p:nvPr/>
            </p:nvSpPr>
            <p:spPr bwMode="auto">
              <a:xfrm rot="626605">
                <a:off x="4957" y="1885"/>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P1</a:t>
                </a:r>
              </a:p>
            </p:txBody>
          </p:sp>
          <p:sp>
            <p:nvSpPr>
              <p:cNvPr id="413" name="Line 26">
                <a:extLst>
                  <a:ext uri="{FF2B5EF4-FFF2-40B4-BE49-F238E27FC236}">
                    <a16:creationId xmlns:a16="http://schemas.microsoft.com/office/drawing/2014/main" id="{EB84C715-D030-40BB-879A-CC62A4665731}"/>
                  </a:ext>
                </a:extLst>
              </p:cNvPr>
              <p:cNvSpPr>
                <a:spLocks noChangeShapeType="1"/>
              </p:cNvSpPr>
              <p:nvPr/>
            </p:nvSpPr>
            <p:spPr bwMode="auto">
              <a:xfrm>
                <a:off x="5018" y="1892"/>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4" name="Line 27">
                <a:extLst>
                  <a:ext uri="{FF2B5EF4-FFF2-40B4-BE49-F238E27FC236}">
                    <a16:creationId xmlns:a16="http://schemas.microsoft.com/office/drawing/2014/main" id="{A8502B72-58B3-485F-B881-F7549B8496B3}"/>
                  </a:ext>
                </a:extLst>
              </p:cNvPr>
              <p:cNvSpPr>
                <a:spLocks noChangeShapeType="1"/>
              </p:cNvSpPr>
              <p:nvPr/>
            </p:nvSpPr>
            <p:spPr bwMode="auto">
              <a:xfrm>
                <a:off x="5015" y="2043"/>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5" name="AutoShape 28">
                <a:extLst>
                  <a:ext uri="{FF2B5EF4-FFF2-40B4-BE49-F238E27FC236}">
                    <a16:creationId xmlns:a16="http://schemas.microsoft.com/office/drawing/2014/main" id="{E261BE1F-9FA3-4E84-8ABD-A3CDE1A77B90}"/>
                  </a:ext>
                </a:extLst>
              </p:cNvPr>
              <p:cNvSpPr>
                <a:spLocks noChangeArrowheads="1"/>
              </p:cNvSpPr>
              <p:nvPr/>
            </p:nvSpPr>
            <p:spPr bwMode="auto">
              <a:xfrm rot="746037">
                <a:off x="5209" y="1957"/>
                <a:ext cx="132" cy="126"/>
              </a:xfrm>
              <a:prstGeom prst="rightArrow">
                <a:avLst>
                  <a:gd name="adj1" fmla="val 50000"/>
                  <a:gd name="adj2" fmla="val 26190"/>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403" name="Group 132">
              <a:extLst>
                <a:ext uri="{FF2B5EF4-FFF2-40B4-BE49-F238E27FC236}">
                  <a16:creationId xmlns:a16="http://schemas.microsoft.com/office/drawing/2014/main" id="{E13E81E7-758E-4651-A46A-58BDAA46AB76}"/>
                </a:ext>
              </a:extLst>
            </p:cNvPr>
            <p:cNvGrpSpPr/>
            <p:nvPr/>
          </p:nvGrpSpPr>
          <p:grpSpPr bwMode="auto">
            <a:xfrm>
              <a:off x="6167846" y="2183775"/>
              <a:ext cx="522225" cy="262415"/>
              <a:chOff x="4239" y="1749"/>
              <a:chExt cx="417" cy="227"/>
            </a:xfrm>
          </p:grpSpPr>
          <p:sp>
            <p:nvSpPr>
              <p:cNvPr id="406" name="AutoShape 49">
                <a:extLst>
                  <a:ext uri="{FF2B5EF4-FFF2-40B4-BE49-F238E27FC236}">
                    <a16:creationId xmlns:a16="http://schemas.microsoft.com/office/drawing/2014/main" id="{867562C8-5A0F-4522-B13D-B6E4BB1C12DA}"/>
                  </a:ext>
                </a:extLst>
              </p:cNvPr>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07" name="Text Box 50">
                <a:extLst>
                  <a:ext uri="{FF2B5EF4-FFF2-40B4-BE49-F238E27FC236}">
                    <a16:creationId xmlns:a16="http://schemas.microsoft.com/office/drawing/2014/main" id="{D7CA2D43-CE73-40F4-9750-AFDA6656F316}"/>
                  </a:ext>
                </a:extLst>
              </p:cNvPr>
              <p:cNvSpPr txBox="1">
                <a:spLocks noChangeArrowheads="1"/>
              </p:cNvSpPr>
              <p:nvPr/>
            </p:nvSpPr>
            <p:spPr bwMode="auto">
              <a:xfrm rot="626605">
                <a:off x="4239" y="1749"/>
                <a:ext cx="332" cy="22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P3</a:t>
                </a:r>
              </a:p>
            </p:txBody>
          </p:sp>
          <p:sp>
            <p:nvSpPr>
              <p:cNvPr id="408" name="Line 51">
                <a:extLst>
                  <a:ext uri="{FF2B5EF4-FFF2-40B4-BE49-F238E27FC236}">
                    <a16:creationId xmlns:a16="http://schemas.microsoft.com/office/drawing/2014/main" id="{CE7CF74F-62C8-423A-B9FC-F6152E095B03}"/>
                  </a:ext>
                </a:extLst>
              </p:cNvPr>
              <p:cNvSpPr>
                <a:spLocks noChangeShapeType="1"/>
              </p:cNvSpPr>
              <p:nvPr/>
            </p:nvSpPr>
            <p:spPr bwMode="auto">
              <a:xfrm>
                <a:off x="4294" y="1762"/>
                <a:ext cx="362"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09" name="Line 52">
                <a:extLst>
                  <a:ext uri="{FF2B5EF4-FFF2-40B4-BE49-F238E27FC236}">
                    <a16:creationId xmlns:a16="http://schemas.microsoft.com/office/drawing/2014/main" id="{BD016CDD-3519-418E-A10F-0B5C19ABE061}"/>
                  </a:ext>
                </a:extLst>
              </p:cNvPr>
              <p:cNvSpPr>
                <a:spLocks noChangeShapeType="1"/>
              </p:cNvSpPr>
              <p:nvPr/>
            </p:nvSpPr>
            <p:spPr bwMode="auto">
              <a:xfrm>
                <a:off x="4290" y="1913"/>
                <a:ext cx="363" cy="63"/>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10" name="AutoShape 53">
                <a:extLst>
                  <a:ext uri="{FF2B5EF4-FFF2-40B4-BE49-F238E27FC236}">
                    <a16:creationId xmlns:a16="http://schemas.microsoft.com/office/drawing/2014/main" id="{EB4B4024-FE42-42F7-BDE4-9DB98DFC9537}"/>
                  </a:ext>
                </a:extLst>
              </p:cNvPr>
              <p:cNvSpPr>
                <a:spLocks noChangeArrowheads="1"/>
              </p:cNvSpPr>
              <p:nvPr/>
            </p:nvSpPr>
            <p:spPr bwMode="auto">
              <a:xfrm rot="746037">
                <a:off x="4496" y="1827"/>
                <a:ext cx="133" cy="127"/>
              </a:xfrm>
              <a:prstGeom prst="rightArrow">
                <a:avLst>
                  <a:gd name="adj1" fmla="val 50000"/>
                  <a:gd name="adj2" fmla="val 2618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sp>
          <p:nvSpPr>
            <p:cNvPr id="404" name="Text Box 10">
              <a:extLst>
                <a:ext uri="{FF2B5EF4-FFF2-40B4-BE49-F238E27FC236}">
                  <a16:creationId xmlns:a16="http://schemas.microsoft.com/office/drawing/2014/main" id="{36AEAF2C-8649-4383-B4D9-9C9F77BE292B}"/>
                </a:ext>
              </a:extLst>
            </p:cNvPr>
            <p:cNvSpPr txBox="1">
              <a:spLocks noChangeArrowheads="1"/>
            </p:cNvSpPr>
            <p:nvPr/>
          </p:nvSpPr>
          <p:spPr bwMode="auto">
            <a:xfrm rot="626605">
              <a:off x="6614848" y="2259434"/>
              <a:ext cx="415944" cy="25789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P2</a:t>
              </a:r>
            </a:p>
          </p:txBody>
        </p:sp>
        <p:sp>
          <p:nvSpPr>
            <p:cNvPr id="405" name="AutoShape 13">
              <a:extLst>
                <a:ext uri="{FF2B5EF4-FFF2-40B4-BE49-F238E27FC236}">
                  <a16:creationId xmlns:a16="http://schemas.microsoft.com/office/drawing/2014/main" id="{66751C9C-4A40-4C34-B17E-A8AA60A79DC1}"/>
                </a:ext>
              </a:extLst>
            </p:cNvPr>
            <p:cNvSpPr>
              <a:spLocks noChangeArrowheads="1"/>
            </p:cNvSpPr>
            <p:nvPr/>
          </p:nvSpPr>
          <p:spPr bwMode="auto">
            <a:xfrm rot="746037">
              <a:off x="6924259" y="2351391"/>
              <a:ext cx="165309" cy="145657"/>
            </a:xfrm>
            <a:prstGeom prst="rightArrow">
              <a:avLst>
                <a:gd name="adj1" fmla="val 50000"/>
                <a:gd name="adj2" fmla="val 26192"/>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nvGrpSpPr>
          <p:cNvPr id="419" name="组合 418">
            <a:extLst>
              <a:ext uri="{FF2B5EF4-FFF2-40B4-BE49-F238E27FC236}">
                <a16:creationId xmlns:a16="http://schemas.microsoft.com/office/drawing/2014/main" id="{811E7D1A-2CC2-40CC-B48E-7D88145976E5}"/>
              </a:ext>
            </a:extLst>
          </p:cNvPr>
          <p:cNvGrpSpPr/>
          <p:nvPr/>
        </p:nvGrpSpPr>
        <p:grpSpPr bwMode="auto">
          <a:xfrm>
            <a:off x="9736398" y="2799658"/>
            <a:ext cx="502904" cy="322989"/>
            <a:chOff x="7063840" y="2931212"/>
            <a:chExt cx="569816" cy="310966"/>
          </a:xfrm>
        </p:grpSpPr>
        <p:sp>
          <p:nvSpPr>
            <p:cNvPr id="420" name="AutoShape 54">
              <a:extLst>
                <a:ext uri="{FF2B5EF4-FFF2-40B4-BE49-F238E27FC236}">
                  <a16:creationId xmlns:a16="http://schemas.microsoft.com/office/drawing/2014/main" id="{CFC0778C-13B9-46DC-9DC5-AE4138AA7A81}"/>
                </a:ext>
              </a:extLst>
            </p:cNvPr>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ysClr val="windowText" lastClr="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nvGrpSpPr>
            <p:cNvPr id="421" name="组合 181">
              <a:extLst>
                <a:ext uri="{FF2B5EF4-FFF2-40B4-BE49-F238E27FC236}">
                  <a16:creationId xmlns:a16="http://schemas.microsoft.com/office/drawing/2014/main" id="{A844EF6B-F317-454C-80C6-D51E6E29EFA9}"/>
                </a:ext>
              </a:extLst>
            </p:cNvPr>
            <p:cNvGrpSpPr/>
            <p:nvPr/>
          </p:nvGrpSpPr>
          <p:grpSpPr bwMode="auto">
            <a:xfrm>
              <a:off x="7063840" y="2931212"/>
              <a:ext cx="569816" cy="310966"/>
              <a:chOff x="7063840" y="2931212"/>
              <a:chExt cx="569816" cy="310966"/>
            </a:xfrm>
          </p:grpSpPr>
          <p:grpSp>
            <p:nvGrpSpPr>
              <p:cNvPr id="422" name="Group 142">
                <a:extLst>
                  <a:ext uri="{FF2B5EF4-FFF2-40B4-BE49-F238E27FC236}">
                    <a16:creationId xmlns:a16="http://schemas.microsoft.com/office/drawing/2014/main" id="{8EF45968-52FF-4254-9F56-86739537B74E}"/>
                  </a:ext>
                </a:extLst>
              </p:cNvPr>
              <p:cNvGrpSpPr/>
              <p:nvPr/>
            </p:nvGrpSpPr>
            <p:grpSpPr bwMode="auto">
              <a:xfrm>
                <a:off x="7063840" y="2931212"/>
                <a:ext cx="569816" cy="310966"/>
                <a:chOff x="4951" y="2395"/>
                <a:chExt cx="455" cy="269"/>
              </a:xfrm>
            </p:grpSpPr>
            <p:sp>
              <p:nvSpPr>
                <p:cNvPr id="425" name="AutoShape 39">
                  <a:extLst>
                    <a:ext uri="{FF2B5EF4-FFF2-40B4-BE49-F238E27FC236}">
                      <a16:creationId xmlns:a16="http://schemas.microsoft.com/office/drawing/2014/main" id="{365A5A83-DB53-4582-B214-02C8FD9ED22A}"/>
                    </a:ext>
                  </a:extLst>
                </p:cNvPr>
                <p:cNvSpPr>
                  <a:spLocks noChangeArrowheads="1"/>
                </p:cNvSpPr>
                <p:nvPr/>
              </p:nvSpPr>
              <p:spPr bwMode="auto">
                <a:xfrm rot="5400000">
                  <a:off x="5072" y="2331"/>
                  <a:ext cx="265" cy="402"/>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sp>
              <p:nvSpPr>
                <p:cNvPr id="426" name="Text Box 40">
                  <a:extLst>
                    <a:ext uri="{FF2B5EF4-FFF2-40B4-BE49-F238E27FC236}">
                      <a16:creationId xmlns:a16="http://schemas.microsoft.com/office/drawing/2014/main" id="{27135A7F-A794-461C-A563-15D51794C800}"/>
                    </a:ext>
                  </a:extLst>
                </p:cNvPr>
                <p:cNvSpPr txBox="1">
                  <a:spLocks noChangeArrowheads="1"/>
                </p:cNvSpPr>
                <p:nvPr/>
              </p:nvSpPr>
              <p:spPr bwMode="auto">
                <a:xfrm rot="626605">
                  <a:off x="4951" y="2395"/>
                  <a:ext cx="332" cy="22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1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P4</a:t>
                  </a:r>
                </a:p>
              </p:txBody>
            </p:sp>
          </p:grpSp>
          <p:sp>
            <p:nvSpPr>
              <p:cNvPr id="423" name="Line 112">
                <a:extLst>
                  <a:ext uri="{FF2B5EF4-FFF2-40B4-BE49-F238E27FC236}">
                    <a16:creationId xmlns:a16="http://schemas.microsoft.com/office/drawing/2014/main" id="{BA2B9B5C-1808-400F-BEAB-9867797D3BE5}"/>
                  </a:ext>
                </a:extLst>
              </p:cNvPr>
              <p:cNvSpPr>
                <a:spLocks noChangeShapeType="1"/>
              </p:cNvSpPr>
              <p:nvPr/>
            </p:nvSpPr>
            <p:spPr bwMode="auto">
              <a:xfrm>
                <a:off x="7129282" y="3113994"/>
                <a:ext cx="453346" cy="73985"/>
              </a:xfrm>
              <a:prstGeom prst="line">
                <a:avLst/>
              </a:prstGeom>
              <a:noFill/>
              <a:ln w="9525">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24" name="AutoShape 38">
                <a:extLst>
                  <a:ext uri="{FF2B5EF4-FFF2-40B4-BE49-F238E27FC236}">
                    <a16:creationId xmlns:a16="http://schemas.microsoft.com/office/drawing/2014/main" id="{E8CB38A5-68B7-46DE-884C-7279ECF348E0}"/>
                  </a:ext>
                </a:extLst>
              </p:cNvPr>
              <p:cNvSpPr>
                <a:spLocks noChangeArrowheads="1"/>
              </p:cNvSpPr>
              <p:nvPr/>
            </p:nvSpPr>
            <p:spPr bwMode="auto">
              <a:xfrm rot="746037">
                <a:off x="7396188" y="3007881"/>
                <a:ext cx="166561" cy="145657"/>
              </a:xfrm>
              <a:prstGeom prst="rightArrow">
                <a:avLst>
                  <a:gd name="adj1" fmla="val 50000"/>
                  <a:gd name="adj2" fmla="val 26391"/>
                </a:avLst>
              </a:prstGeom>
              <a:solidFill>
                <a:sysClr val="window" lastClr="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1" i="0" u="none" strike="noStrike" kern="0" cap="none" spc="0" normalizeH="0" baseline="0" noProof="0">
                  <a:ln>
                    <a:noFill/>
                  </a:ln>
                  <a:solidFill>
                    <a:prstClr val="white"/>
                  </a:solidFill>
                  <a:effectLst/>
                  <a:uLnTx/>
                  <a:uFillTx/>
                  <a:latin typeface="微软雅黑" panose="020B0503020204020204" pitchFamily="34" charset="-122"/>
                </a:endParaRPr>
              </a:p>
            </p:txBody>
          </p:sp>
        </p:grpSp>
      </p:grpSp>
      <p:sp>
        <p:nvSpPr>
          <p:cNvPr id="427" name="Text Box 177">
            <a:extLst>
              <a:ext uri="{FF2B5EF4-FFF2-40B4-BE49-F238E27FC236}">
                <a16:creationId xmlns:a16="http://schemas.microsoft.com/office/drawing/2014/main" id="{CCAD9B8D-8F88-4926-8E29-1EF765058E29}"/>
              </a:ext>
            </a:extLst>
          </p:cNvPr>
          <p:cNvSpPr txBox="1">
            <a:spLocks noChangeArrowheads="1"/>
          </p:cNvSpPr>
          <p:nvPr/>
        </p:nvSpPr>
        <p:spPr bwMode="auto">
          <a:xfrm>
            <a:off x="6297517" y="5918234"/>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sp>
        <p:nvSpPr>
          <p:cNvPr id="428" name="Text Box 177">
            <a:extLst>
              <a:ext uri="{FF2B5EF4-FFF2-40B4-BE49-F238E27FC236}">
                <a16:creationId xmlns:a16="http://schemas.microsoft.com/office/drawing/2014/main" id="{336E22B1-BAD1-4EC7-8379-7D7E6B617716}"/>
              </a:ext>
            </a:extLst>
          </p:cNvPr>
          <p:cNvSpPr txBox="1">
            <a:spLocks noChangeArrowheads="1"/>
          </p:cNvSpPr>
          <p:nvPr/>
        </p:nvSpPr>
        <p:spPr bwMode="auto">
          <a:xfrm>
            <a:off x="8711356" y="5770113"/>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sp>
        <p:nvSpPr>
          <p:cNvPr id="429" name="Text Box 177">
            <a:extLst>
              <a:ext uri="{FF2B5EF4-FFF2-40B4-BE49-F238E27FC236}">
                <a16:creationId xmlns:a16="http://schemas.microsoft.com/office/drawing/2014/main" id="{3A0C01D4-5983-4A33-980D-9D5EA96E789B}"/>
              </a:ext>
            </a:extLst>
          </p:cNvPr>
          <p:cNvSpPr txBox="1">
            <a:spLocks noChangeArrowheads="1"/>
          </p:cNvSpPr>
          <p:nvPr/>
        </p:nvSpPr>
        <p:spPr bwMode="auto">
          <a:xfrm>
            <a:off x="9539099" y="5770113"/>
            <a:ext cx="908811" cy="3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存储转发</a:t>
            </a:r>
          </a:p>
        </p:txBody>
      </p:sp>
      <p:grpSp>
        <p:nvGrpSpPr>
          <p:cNvPr id="430" name="组合 429">
            <a:extLst>
              <a:ext uri="{FF2B5EF4-FFF2-40B4-BE49-F238E27FC236}">
                <a16:creationId xmlns:a16="http://schemas.microsoft.com/office/drawing/2014/main" id="{15572C8F-3EB1-483E-AC37-1BEE342F9296}"/>
              </a:ext>
            </a:extLst>
          </p:cNvPr>
          <p:cNvGrpSpPr/>
          <p:nvPr/>
        </p:nvGrpSpPr>
        <p:grpSpPr bwMode="auto">
          <a:xfrm>
            <a:off x="1689666" y="1743198"/>
            <a:ext cx="1188280" cy="964427"/>
            <a:chOff x="1986461" y="1436989"/>
            <a:chExt cx="883227" cy="610785"/>
          </a:xfrm>
        </p:grpSpPr>
        <p:grpSp>
          <p:nvGrpSpPr>
            <p:cNvPr id="431" name="Group 122">
              <a:extLst>
                <a:ext uri="{FF2B5EF4-FFF2-40B4-BE49-F238E27FC236}">
                  <a16:creationId xmlns:a16="http://schemas.microsoft.com/office/drawing/2014/main" id="{D1A724DC-EF4C-4136-804C-E5AB83A59C4B}"/>
                </a:ext>
              </a:extLst>
            </p:cNvPr>
            <p:cNvGrpSpPr/>
            <p:nvPr/>
          </p:nvGrpSpPr>
          <p:grpSpPr bwMode="auto">
            <a:xfrm>
              <a:off x="1986461" y="1436989"/>
              <a:ext cx="829198" cy="587904"/>
              <a:chOff x="71" y="1473"/>
              <a:chExt cx="1009" cy="775"/>
            </a:xfrm>
          </p:grpSpPr>
          <p:sp>
            <p:nvSpPr>
              <p:cNvPr id="435" name="Line 92">
                <a:extLst>
                  <a:ext uri="{FF2B5EF4-FFF2-40B4-BE49-F238E27FC236}">
                    <a16:creationId xmlns:a16="http://schemas.microsoft.com/office/drawing/2014/main" id="{CF4E38A5-6427-41CF-8DA4-AC1BCB8D4466}"/>
                  </a:ext>
                </a:extLst>
              </p:cNvPr>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6" name="Line 94">
                <a:extLst>
                  <a:ext uri="{FF2B5EF4-FFF2-40B4-BE49-F238E27FC236}">
                    <a16:creationId xmlns:a16="http://schemas.microsoft.com/office/drawing/2014/main" id="{C5253679-BE4A-404D-93E7-A24AE6070E19}"/>
                  </a:ext>
                </a:extLst>
              </p:cNvPr>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7" name="Text Box 95">
                <a:extLst>
                  <a:ext uri="{FF2B5EF4-FFF2-40B4-BE49-F238E27FC236}">
                    <a16:creationId xmlns:a16="http://schemas.microsoft.com/office/drawing/2014/main" id="{D3F20711-EC5B-4554-BBFF-0F8BD97544DD}"/>
                  </a:ext>
                </a:extLst>
              </p:cNvPr>
              <p:cNvSpPr txBox="1">
                <a:spLocks noChangeArrowheads="1"/>
              </p:cNvSpPr>
              <p:nvPr/>
            </p:nvSpPr>
            <p:spPr bwMode="auto">
              <a:xfrm>
                <a:off x="71" y="1733"/>
                <a:ext cx="100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b="1">
                    <a:solidFill>
                      <a:prstClr val="black"/>
                    </a:solidFill>
                    <a:latin typeface="微软雅黑" panose="020B0503020204020204" pitchFamily="34" charset="-122"/>
                    <a:ea typeface="微软雅黑" panose="020B0503020204020204" pitchFamily="34" charset="-122"/>
                  </a:rPr>
                  <a:t>连接建立</a:t>
                </a:r>
              </a:p>
            </p:txBody>
          </p:sp>
          <p:sp>
            <p:nvSpPr>
              <p:cNvPr id="438" name="Line 97">
                <a:extLst>
                  <a:ext uri="{FF2B5EF4-FFF2-40B4-BE49-F238E27FC236}">
                    <a16:creationId xmlns:a16="http://schemas.microsoft.com/office/drawing/2014/main" id="{37B5AC5F-E49F-40A8-A14C-F0FC5426EBCC}"/>
                  </a:ext>
                </a:extLst>
              </p:cNvPr>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sp>
          <p:nvSpPr>
            <p:cNvPr id="432" name="Line 98">
              <a:extLst>
                <a:ext uri="{FF2B5EF4-FFF2-40B4-BE49-F238E27FC236}">
                  <a16:creationId xmlns:a16="http://schemas.microsoft.com/office/drawing/2014/main" id="{81075BBE-1013-494B-A199-92103B24AC25}"/>
                </a:ext>
              </a:extLst>
            </p:cNvPr>
            <p:cNvSpPr>
              <a:spLocks noChangeShapeType="1"/>
            </p:cNvSpPr>
            <p:nvPr/>
          </p:nvSpPr>
          <p:spPr bwMode="auto">
            <a:xfrm>
              <a:off x="2785557" y="1492950"/>
              <a:ext cx="0" cy="504318"/>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3" name="Line 93">
              <a:extLst>
                <a:ext uri="{FF2B5EF4-FFF2-40B4-BE49-F238E27FC236}">
                  <a16:creationId xmlns:a16="http://schemas.microsoft.com/office/drawing/2014/main" id="{D03C5780-10F3-401D-867F-FCF04AE66FBF}"/>
                </a:ext>
              </a:extLst>
            </p:cNvPr>
            <p:cNvSpPr>
              <a:spLocks noChangeShapeType="1"/>
            </p:cNvSpPr>
            <p:nvPr/>
          </p:nvSpPr>
          <p:spPr bwMode="auto">
            <a:xfrm>
              <a:off x="2708145" y="2047774"/>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sp>
          <p:nvSpPr>
            <p:cNvPr id="434" name="Line 93">
              <a:extLst>
                <a:ext uri="{FF2B5EF4-FFF2-40B4-BE49-F238E27FC236}">
                  <a16:creationId xmlns:a16="http://schemas.microsoft.com/office/drawing/2014/main" id="{A302F6C6-8B4D-4A60-B6AB-EC274AAF2C2D}"/>
                </a:ext>
              </a:extLst>
            </p:cNvPr>
            <p:cNvSpPr>
              <a:spLocks noChangeShapeType="1"/>
            </p:cNvSpPr>
            <p:nvPr/>
          </p:nvSpPr>
          <p:spPr bwMode="auto">
            <a:xfrm>
              <a:off x="2720120" y="1448209"/>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a:solidFill>
                  <a:prstClr val="black"/>
                </a:solidFill>
                <a:latin typeface="Calibri" pitchFamily="34" charset="0"/>
                <a:ea typeface="宋体" charset="-122"/>
              </a:endParaRPr>
            </a:p>
          </p:txBody>
        </p:sp>
      </p:grpSp>
      <p:sp>
        <p:nvSpPr>
          <p:cNvPr id="439" name="Line 102">
            <a:extLst>
              <a:ext uri="{FF2B5EF4-FFF2-40B4-BE49-F238E27FC236}">
                <a16:creationId xmlns:a16="http://schemas.microsoft.com/office/drawing/2014/main" id="{5CB9A442-3876-4002-BF7A-F532BF86CCF0}"/>
              </a:ext>
            </a:extLst>
          </p:cNvPr>
          <p:cNvSpPr>
            <a:spLocks noChangeShapeType="1"/>
          </p:cNvSpPr>
          <p:nvPr/>
        </p:nvSpPr>
        <p:spPr bwMode="auto">
          <a:xfrm>
            <a:off x="9803348" y="1584536"/>
            <a:ext cx="0" cy="2875749"/>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40" name="Line 103">
            <a:extLst>
              <a:ext uri="{FF2B5EF4-FFF2-40B4-BE49-F238E27FC236}">
                <a16:creationId xmlns:a16="http://schemas.microsoft.com/office/drawing/2014/main" id="{5262A5D9-AA60-4694-B77B-004BB4557D45}"/>
              </a:ext>
            </a:extLst>
          </p:cNvPr>
          <p:cNvSpPr>
            <a:spLocks noChangeShapeType="1"/>
          </p:cNvSpPr>
          <p:nvPr/>
        </p:nvSpPr>
        <p:spPr bwMode="auto">
          <a:xfrm>
            <a:off x="9408676" y="1559486"/>
            <a:ext cx="0" cy="2873245"/>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41" name="Line 101">
            <a:extLst>
              <a:ext uri="{FF2B5EF4-FFF2-40B4-BE49-F238E27FC236}">
                <a16:creationId xmlns:a16="http://schemas.microsoft.com/office/drawing/2014/main" id="{B3FDE28C-AEAB-4537-95C0-0B3211F4EF94}"/>
              </a:ext>
            </a:extLst>
          </p:cNvPr>
          <p:cNvSpPr>
            <a:spLocks noChangeShapeType="1"/>
          </p:cNvSpPr>
          <p:nvPr/>
        </p:nvSpPr>
        <p:spPr bwMode="auto">
          <a:xfrm>
            <a:off x="10204419" y="1594556"/>
            <a:ext cx="0" cy="2875749"/>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442" name="Line 115">
            <a:extLst>
              <a:ext uri="{FF2B5EF4-FFF2-40B4-BE49-F238E27FC236}">
                <a16:creationId xmlns:a16="http://schemas.microsoft.com/office/drawing/2014/main" id="{1BD07FFE-86D4-4BE1-9960-161FC608F9D8}"/>
              </a:ext>
            </a:extLst>
          </p:cNvPr>
          <p:cNvSpPr>
            <a:spLocks noChangeShapeType="1"/>
          </p:cNvSpPr>
          <p:nvPr/>
        </p:nvSpPr>
        <p:spPr bwMode="auto">
          <a:xfrm>
            <a:off x="9001205" y="1564496"/>
            <a:ext cx="0" cy="2875749"/>
          </a:xfrm>
          <a:prstGeom prst="line">
            <a:avLst/>
          </a:prstGeom>
          <a:noFill/>
          <a:ln w="12700">
            <a:solidFill>
              <a:sysClr val="windowText" lastClr="0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a:ln>
                <a:noFill/>
              </a:ln>
              <a:solidFill>
                <a:prstClr val="black"/>
              </a:solidFill>
              <a:effectLst/>
              <a:uLnTx/>
              <a:uFillTx/>
              <a:latin typeface="Calibri" pitchFamily="34" charset="0"/>
              <a:ea typeface="宋体" charset="-122"/>
            </a:endParaRPr>
          </a:p>
        </p:txBody>
      </p:sp>
      <p:sp>
        <p:nvSpPr>
          <p:cNvPr id="8" name="文本框 7">
            <a:extLst>
              <a:ext uri="{FF2B5EF4-FFF2-40B4-BE49-F238E27FC236}">
                <a16:creationId xmlns:a16="http://schemas.microsoft.com/office/drawing/2014/main" id="{206FFB90-050E-4770-8B75-9CA19C15B3C6}"/>
              </a:ext>
            </a:extLst>
          </p:cNvPr>
          <p:cNvSpPr txBox="1"/>
          <p:nvPr/>
        </p:nvSpPr>
        <p:spPr>
          <a:xfrm>
            <a:off x="1297268" y="6232027"/>
            <a:ext cx="8905002" cy="400110"/>
          </a:xfrm>
          <a:prstGeom prst="rect">
            <a:avLst/>
          </a:prstGeom>
          <a:noFill/>
        </p:spPr>
        <p:txBody>
          <a:bodyPr wrap="none" rtlCol="0">
            <a:spAutoFit/>
          </a:bodyPr>
          <a:lstStyle/>
          <a:p>
            <a:r>
              <a:rPr lang="zh-CN" altLang="en-US" sz="2000" dirty="0"/>
              <a:t>分组交换的数据包颗粒度更细，网络带宽的分时复用性更好，带宽利用率更高</a:t>
            </a:r>
          </a:p>
        </p:txBody>
      </p:sp>
      <p:sp>
        <p:nvSpPr>
          <p:cNvPr id="3" name="灯片编号占位符 2">
            <a:extLst>
              <a:ext uri="{FF2B5EF4-FFF2-40B4-BE49-F238E27FC236}">
                <a16:creationId xmlns:a16="http://schemas.microsoft.com/office/drawing/2014/main" id="{41CD50B0-0F4A-4B56-8401-08D05CDA4E1C}"/>
              </a:ext>
            </a:extLst>
          </p:cNvPr>
          <p:cNvSpPr>
            <a:spLocks noGrp="1"/>
          </p:cNvSpPr>
          <p:nvPr>
            <p:ph type="sldNum" sz="quarter" idx="12"/>
          </p:nvPr>
        </p:nvSpPr>
        <p:spPr/>
        <p:txBody>
          <a:bodyPr/>
          <a:lstStyle/>
          <a:p>
            <a:fld id="{C8BB1146-E542-4D4E-B8E9-6919A11DDD48}" type="slidenum">
              <a:rPr lang="en-US" smtClean="0"/>
              <a:t>108</a:t>
            </a:fld>
            <a:endParaRPr lang="en-US" dirty="0"/>
          </a:p>
        </p:txBody>
      </p:sp>
    </p:spTree>
    <p:extLst>
      <p:ext uri="{BB962C8B-B14F-4D97-AF65-F5344CB8AC3E}">
        <p14:creationId xmlns:p14="http://schemas.microsoft.com/office/powerpoint/2010/main" val="25769979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46217-AF88-433E-A3F4-80504D4B6E40}"/>
              </a:ext>
            </a:extLst>
          </p:cNvPr>
          <p:cNvSpPr>
            <a:spLocks noGrp="1"/>
          </p:cNvSpPr>
          <p:nvPr>
            <p:ph type="title"/>
          </p:nvPr>
        </p:nvSpPr>
        <p:spPr/>
        <p:txBody>
          <a:bodyPr/>
          <a:lstStyle/>
          <a:p>
            <a:r>
              <a:rPr lang="en-US" altLang="zh-CN" dirty="0">
                <a:latin typeface="+mn-ea"/>
              </a:rPr>
              <a:t>TCP/IP</a:t>
            </a:r>
            <a:r>
              <a:rPr lang="zh-CN" altLang="en-US" dirty="0">
                <a:latin typeface="+mn-ea"/>
              </a:rPr>
              <a:t>网络体系结构</a:t>
            </a:r>
            <a:endParaRPr lang="zh-CN" altLang="en-US" dirty="0"/>
          </a:p>
        </p:txBody>
      </p:sp>
      <p:sp>
        <p:nvSpPr>
          <p:cNvPr id="3" name="内容占位符 2">
            <a:extLst>
              <a:ext uri="{FF2B5EF4-FFF2-40B4-BE49-F238E27FC236}">
                <a16:creationId xmlns:a16="http://schemas.microsoft.com/office/drawing/2014/main" id="{1EED6D5E-EE6B-4738-BC5B-5C8437410E7F}"/>
              </a:ext>
            </a:extLst>
          </p:cNvPr>
          <p:cNvSpPr>
            <a:spLocks noGrp="1"/>
          </p:cNvSpPr>
          <p:nvPr>
            <p:ph idx="1"/>
          </p:nvPr>
        </p:nvSpPr>
        <p:spPr/>
        <p:txBody>
          <a:bodyPr/>
          <a:lstStyle/>
          <a:p>
            <a:r>
              <a:rPr lang="en-US" altLang="zh-CN" dirty="0"/>
              <a:t>TCP/IP</a:t>
            </a:r>
            <a:r>
              <a:rPr lang="zh-CN" altLang="en-US" dirty="0"/>
              <a:t>：</a:t>
            </a:r>
            <a:r>
              <a:rPr lang="en-US" altLang="zh-CN" dirty="0"/>
              <a:t>Transmission Control Protocol/ Internet Protocol</a:t>
            </a:r>
          </a:p>
          <a:p>
            <a:r>
              <a:rPr lang="zh-CN" altLang="en-US" dirty="0"/>
              <a:t>世界上最大的计算机网络</a:t>
            </a:r>
            <a:r>
              <a:rPr lang="en-US" altLang="zh-CN" dirty="0"/>
              <a:t>Internet </a:t>
            </a:r>
            <a:r>
              <a:rPr lang="zh-CN" altLang="en-US" dirty="0"/>
              <a:t>运行的基础</a:t>
            </a:r>
          </a:p>
          <a:p>
            <a:r>
              <a:rPr lang="zh-CN" altLang="en-US" dirty="0"/>
              <a:t>目前应用最广泛的网络通信协议</a:t>
            </a:r>
          </a:p>
          <a:p>
            <a:r>
              <a:rPr lang="en-US" altLang="zh-CN" dirty="0"/>
              <a:t>OSI/RM</a:t>
            </a:r>
            <a:r>
              <a:rPr lang="zh-CN" altLang="en-US" dirty="0"/>
              <a:t>的制定具有十分重大的意义</a:t>
            </a:r>
          </a:p>
          <a:p>
            <a:pPr lvl="1"/>
            <a:r>
              <a:rPr lang="en-US" altLang="zh-CN" dirty="0"/>
              <a:t>TCP/IP</a:t>
            </a:r>
            <a:r>
              <a:rPr lang="zh-CN" altLang="en-US" dirty="0"/>
              <a:t>协议被普遍使用，在计算机网络领域被认为是事实上的工业标准</a:t>
            </a:r>
          </a:p>
          <a:p>
            <a:pPr lvl="1"/>
            <a:r>
              <a:rPr lang="zh-CN" altLang="en-US" dirty="0"/>
              <a:t>在实际运行的系统中采用</a:t>
            </a:r>
            <a:r>
              <a:rPr lang="en-US" altLang="zh-CN" dirty="0"/>
              <a:t>OSI</a:t>
            </a:r>
            <a:r>
              <a:rPr lang="zh-CN" altLang="en-US" dirty="0"/>
              <a:t>模型的并不多。</a:t>
            </a:r>
          </a:p>
          <a:p>
            <a:pPr lvl="1"/>
            <a:r>
              <a:rPr lang="en-US" altLang="zh-CN" dirty="0"/>
              <a:t>OSI</a:t>
            </a:r>
            <a:r>
              <a:rPr lang="zh-CN" altLang="en-US" dirty="0"/>
              <a:t>模型仍然对建立计算机网络具有重要的指导意义</a:t>
            </a:r>
          </a:p>
          <a:p>
            <a:endParaRPr lang="zh-CN" altLang="en-US" dirty="0"/>
          </a:p>
        </p:txBody>
      </p:sp>
      <p:sp>
        <p:nvSpPr>
          <p:cNvPr id="4" name="灯片编号占位符 3">
            <a:extLst>
              <a:ext uri="{FF2B5EF4-FFF2-40B4-BE49-F238E27FC236}">
                <a16:creationId xmlns:a16="http://schemas.microsoft.com/office/drawing/2014/main" id="{714522B1-223F-4A3A-8B25-9ABCAD37FED3}"/>
              </a:ext>
            </a:extLst>
          </p:cNvPr>
          <p:cNvSpPr>
            <a:spLocks noGrp="1"/>
          </p:cNvSpPr>
          <p:nvPr>
            <p:ph type="sldNum" sz="quarter" idx="12"/>
          </p:nvPr>
        </p:nvSpPr>
        <p:spPr/>
        <p:txBody>
          <a:bodyPr/>
          <a:lstStyle/>
          <a:p>
            <a:fld id="{C8BB1146-E542-4D4E-B8E9-6919A11DDD48}" type="slidenum">
              <a:rPr lang="en-US" smtClean="0"/>
              <a:t>109</a:t>
            </a:fld>
            <a:endParaRPr lang="en-US"/>
          </a:p>
        </p:txBody>
      </p:sp>
    </p:spTree>
    <p:extLst>
      <p:ext uri="{BB962C8B-B14F-4D97-AF65-F5344CB8AC3E}">
        <p14:creationId xmlns:p14="http://schemas.microsoft.com/office/powerpoint/2010/main" val="2233315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400" y="0"/>
            <a:ext cx="10858500" cy="957977"/>
          </a:xfrm>
        </p:spPr>
        <p:txBody>
          <a:bodyPr>
            <a:normAutofit/>
          </a:bodyPr>
          <a:lstStyle/>
          <a:p>
            <a:r>
              <a:rPr lang="zh-CN" altLang="en-US" sz="3200" dirty="0"/>
              <a:t>网络所要研究的问题？</a:t>
            </a:r>
            <a:endParaRPr lang="en-US" sz="3200" dirty="0"/>
          </a:p>
        </p:txBody>
      </p:sp>
      <p:sp>
        <p:nvSpPr>
          <p:cNvPr id="17" name="Rectangle 6">
            <a:extLst>
              <a:ext uri="{FF2B5EF4-FFF2-40B4-BE49-F238E27FC236}">
                <a16:creationId xmlns:a16="http://schemas.microsoft.com/office/drawing/2014/main" id="{51835783-AD0A-4686-AD3C-351F2D61BBAB}"/>
              </a:ext>
            </a:extLst>
          </p:cNvPr>
          <p:cNvSpPr>
            <a:spLocks noChangeArrowheads="1"/>
          </p:cNvSpPr>
          <p:nvPr/>
        </p:nvSpPr>
        <p:spPr bwMode="auto">
          <a:xfrm>
            <a:off x="-443901" y="958678"/>
            <a:ext cx="104121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dirty="0">
                <a:latin typeface="微软雅黑" pitchFamily="34" charset="-122"/>
                <a:ea typeface="微软雅黑" pitchFamily="34" charset="-122"/>
              </a:rPr>
              <a:t>         </a:t>
            </a:r>
          </a:p>
        </p:txBody>
      </p:sp>
      <p:sp>
        <p:nvSpPr>
          <p:cNvPr id="2" name="矩形 1">
            <a:extLst>
              <a:ext uri="{FF2B5EF4-FFF2-40B4-BE49-F238E27FC236}">
                <a16:creationId xmlns:a16="http://schemas.microsoft.com/office/drawing/2014/main" id="{6A2ACCAE-E9E3-42AF-9E5D-1C9142AA72EB}"/>
              </a:ext>
            </a:extLst>
          </p:cNvPr>
          <p:cNvSpPr/>
          <p:nvPr/>
        </p:nvSpPr>
        <p:spPr>
          <a:xfrm>
            <a:off x="660399" y="1130301"/>
            <a:ext cx="10858500" cy="4458400"/>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400" dirty="0">
                <a:solidFill>
                  <a:schemeClr val="accent1"/>
                </a:solidFill>
              </a:rPr>
              <a:t>如何构建这张网络？</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各种网络设备的技术原理与技术实现？</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如何用这些设备构建出一个超大规模的网络？</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主机</a:t>
            </a:r>
            <a:r>
              <a:rPr lang="en-US" altLang="zh-CN" sz="2400" dirty="0">
                <a:solidFill>
                  <a:schemeClr val="accent1"/>
                </a:solidFill>
              </a:rPr>
              <a:t>/</a:t>
            </a:r>
            <a:r>
              <a:rPr lang="zh-CN" altLang="en-US" sz="2400" dirty="0">
                <a:solidFill>
                  <a:schemeClr val="accent1"/>
                </a:solidFill>
              </a:rPr>
              <a:t>终端如何接入到网络？</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网络设备、终端如何依靠协议来互联互通的？</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如何识别终端？</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终端之间如何通过网络进行通信？</a:t>
            </a:r>
            <a:endParaRPr lang="en-US" altLang="zh-CN" sz="2400" dirty="0">
              <a:solidFill>
                <a:schemeClr val="accent1"/>
              </a:solidFill>
            </a:endParaRPr>
          </a:p>
          <a:p>
            <a:pPr marL="342900" indent="-342900">
              <a:lnSpc>
                <a:spcPct val="150000"/>
              </a:lnSpc>
              <a:buFont typeface="Wingdings" panose="05000000000000000000" pitchFamily="2" charset="2"/>
              <a:buChar char="n"/>
            </a:pPr>
            <a:r>
              <a:rPr lang="zh-CN" altLang="en-US" sz="2400" dirty="0">
                <a:solidFill>
                  <a:schemeClr val="accent1"/>
                </a:solidFill>
              </a:rPr>
              <a:t>终端间通信时所需要的信息传输服务的服务水平如何保证？</a:t>
            </a:r>
            <a:endParaRPr lang="en-US" altLang="zh-CN" sz="2400" dirty="0">
              <a:solidFill>
                <a:schemeClr val="accent1"/>
              </a:solidFill>
            </a:endParaRPr>
          </a:p>
        </p:txBody>
      </p:sp>
      <p:sp>
        <p:nvSpPr>
          <p:cNvPr id="5" name="灯片编号占位符 4">
            <a:extLst>
              <a:ext uri="{FF2B5EF4-FFF2-40B4-BE49-F238E27FC236}">
                <a16:creationId xmlns:a16="http://schemas.microsoft.com/office/drawing/2014/main" id="{CEEB71F2-6754-4D1F-928B-E1382B23EAC2}"/>
              </a:ext>
            </a:extLst>
          </p:cNvPr>
          <p:cNvSpPr>
            <a:spLocks noGrp="1"/>
          </p:cNvSpPr>
          <p:nvPr>
            <p:ph type="sldNum" sz="quarter" idx="12"/>
          </p:nvPr>
        </p:nvSpPr>
        <p:spPr/>
        <p:txBody>
          <a:bodyPr/>
          <a:lstStyle/>
          <a:p>
            <a:fld id="{C8BB1146-E542-4D4E-B8E9-6919A11DDD48}" type="slidenum">
              <a:rPr lang="en-US" smtClean="0"/>
              <a:t>11</a:t>
            </a:fld>
            <a:endParaRPr lang="en-US"/>
          </a:p>
        </p:txBody>
      </p:sp>
    </p:spTree>
    <p:custDataLst>
      <p:tags r:id="rId1"/>
    </p:custDataLst>
    <p:extLst>
      <p:ext uri="{BB962C8B-B14F-4D97-AF65-F5344CB8AC3E}">
        <p14:creationId xmlns:p14="http://schemas.microsoft.com/office/powerpoint/2010/main" val="14257111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本教程内容的分层组织</a:t>
            </a:r>
          </a:p>
        </p:txBody>
      </p:sp>
      <p:sp>
        <p:nvSpPr>
          <p:cNvPr id="17" name="内容占位符 16"/>
          <p:cNvSpPr>
            <a:spLocks noGrp="1"/>
          </p:cNvSpPr>
          <p:nvPr>
            <p:ph idx="1"/>
          </p:nvPr>
        </p:nvSpPr>
        <p:spPr>
          <a:xfrm>
            <a:off x="8356393" y="1577657"/>
            <a:ext cx="3037321" cy="3204531"/>
          </a:xfrm>
        </p:spPr>
        <p:txBody>
          <a:bodyPr>
            <a:normAutofit fontScale="92500"/>
          </a:bodyPr>
          <a:lstStyle/>
          <a:p>
            <a:pPr>
              <a:lnSpc>
                <a:spcPct val="150000"/>
              </a:lnSpc>
              <a:buFont typeface="Wingdings" panose="05000000000000000000" pitchFamily="2" charset="2"/>
              <a:buChar char="Ø"/>
            </a:pPr>
            <a:r>
              <a:rPr kumimoji="1" lang="zh-CN" altLang="en-US" sz="2400" dirty="0">
                <a:solidFill>
                  <a:schemeClr val="accent1"/>
                </a:solidFill>
              </a:rPr>
              <a:t>突出核心概念</a:t>
            </a:r>
          </a:p>
          <a:p>
            <a:pPr>
              <a:lnSpc>
                <a:spcPct val="150000"/>
              </a:lnSpc>
              <a:buFont typeface="Wingdings" panose="05000000000000000000" pitchFamily="2" charset="2"/>
              <a:buChar char="Ø"/>
            </a:pPr>
            <a:r>
              <a:rPr kumimoji="1" lang="zh-CN" altLang="en-US" sz="2400" dirty="0">
                <a:solidFill>
                  <a:schemeClr val="accent1"/>
                </a:solidFill>
              </a:rPr>
              <a:t>区分接口与分层</a:t>
            </a:r>
          </a:p>
          <a:p>
            <a:pPr>
              <a:lnSpc>
                <a:spcPct val="150000"/>
              </a:lnSpc>
              <a:buFont typeface="Wingdings" panose="05000000000000000000" pitchFamily="2" charset="2"/>
              <a:buChar char="Ø"/>
            </a:pPr>
            <a:r>
              <a:rPr kumimoji="1" lang="zh-CN" altLang="en-US" sz="2400" dirty="0">
                <a:solidFill>
                  <a:schemeClr val="accent1"/>
                </a:solidFill>
              </a:rPr>
              <a:t>体现完整性</a:t>
            </a:r>
          </a:p>
          <a:p>
            <a:pPr>
              <a:lnSpc>
                <a:spcPct val="150000"/>
              </a:lnSpc>
              <a:buFont typeface="Wingdings" panose="05000000000000000000" pitchFamily="2" charset="2"/>
              <a:buChar char="Ø"/>
            </a:pPr>
            <a:r>
              <a:rPr kumimoji="1" lang="zh-CN" altLang="en-US" sz="2400" dirty="0">
                <a:solidFill>
                  <a:schemeClr val="accent1"/>
                </a:solidFill>
              </a:rPr>
              <a:t>体现通用性</a:t>
            </a:r>
          </a:p>
          <a:p>
            <a:pPr>
              <a:lnSpc>
                <a:spcPct val="150000"/>
              </a:lnSpc>
              <a:buFont typeface="Wingdings" panose="05000000000000000000" pitchFamily="2" charset="2"/>
              <a:buChar char="Ø"/>
            </a:pPr>
            <a:r>
              <a:rPr kumimoji="1" lang="zh-CN" altLang="en-US" sz="2400" dirty="0">
                <a:solidFill>
                  <a:schemeClr val="accent1"/>
                </a:solidFill>
                <a:sym typeface="+mn-ea"/>
              </a:rPr>
              <a:t>简化分层，易于教学</a:t>
            </a:r>
          </a:p>
        </p:txBody>
      </p:sp>
      <p:graphicFrame>
        <p:nvGraphicFramePr>
          <p:cNvPr id="5" name="表格 4"/>
          <p:cNvGraphicFramePr/>
          <p:nvPr>
            <p:extLst/>
          </p:nvPr>
        </p:nvGraphicFramePr>
        <p:xfrm>
          <a:off x="1792336" y="1577657"/>
          <a:ext cx="1804035" cy="3702685"/>
        </p:xfrm>
        <a:graphic>
          <a:graphicData uri="http://schemas.openxmlformats.org/drawingml/2006/table">
            <a:tbl>
              <a:tblPr firstRow="1" bandRow="1">
                <a:tableStyleId>{5940675A-B579-460E-94D1-54222C63F5DA}</a:tableStyleId>
              </a:tblPr>
              <a:tblGrid>
                <a:gridCol w="1804035">
                  <a:extLst>
                    <a:ext uri="{9D8B030D-6E8A-4147-A177-3AD203B41FA5}">
                      <a16:colId xmlns:a16="http://schemas.microsoft.com/office/drawing/2014/main" val="20000"/>
                    </a:ext>
                  </a:extLst>
                </a:gridCol>
              </a:tblGrid>
              <a:tr h="55118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应用层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0"/>
                  </a:ext>
                </a:extLst>
              </a:tr>
              <a:tr h="55181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表示层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51181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会话层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2"/>
                  </a:ext>
                </a:extLst>
              </a:tr>
              <a:tr h="51244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传输层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3"/>
                  </a:ext>
                </a:extLst>
              </a:tr>
              <a:tr h="511810">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网络层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4"/>
                  </a:ext>
                </a:extLst>
              </a:tr>
              <a:tr h="51244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数据链路层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5"/>
                  </a:ext>
                </a:extLst>
              </a:tr>
              <a:tr h="55118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物理层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6"/>
                  </a:ext>
                </a:extLst>
              </a:tr>
            </a:tbl>
          </a:graphicData>
        </a:graphic>
      </p:graphicFrame>
      <p:sp>
        <p:nvSpPr>
          <p:cNvPr id="10" name="内容占位符 2"/>
          <p:cNvSpPr>
            <a:spLocks noGrp="1"/>
          </p:cNvSpPr>
          <p:nvPr/>
        </p:nvSpPr>
        <p:spPr>
          <a:xfrm>
            <a:off x="1613900" y="5394642"/>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OSI 7</a:t>
            </a:r>
            <a:r>
              <a:rPr kumimoji="1" lang="zh-CN" altLang="en-US"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层模型</a:t>
            </a:r>
          </a:p>
        </p:txBody>
      </p:sp>
      <p:graphicFrame>
        <p:nvGraphicFramePr>
          <p:cNvPr id="13" name="表格 12"/>
          <p:cNvGraphicFramePr/>
          <p:nvPr>
            <p:extLst/>
          </p:nvPr>
        </p:nvGraphicFramePr>
        <p:xfrm>
          <a:off x="5881914" y="1577657"/>
          <a:ext cx="2197100" cy="3702685"/>
        </p:xfrm>
        <a:graphic>
          <a:graphicData uri="http://schemas.openxmlformats.org/drawingml/2006/table">
            <a:tbl>
              <a:tblPr firstRow="1" bandRow="1">
                <a:tableStyleId>{5940675A-B579-460E-94D1-54222C63F5DA}</a:tableStyleId>
              </a:tblPr>
              <a:tblGrid>
                <a:gridCol w="2197100">
                  <a:extLst>
                    <a:ext uri="{9D8B030D-6E8A-4147-A177-3AD203B41FA5}">
                      <a16:colId xmlns:a16="http://schemas.microsoft.com/office/drawing/2014/main" val="20000"/>
                    </a:ext>
                  </a:extLst>
                </a:gridCol>
              </a:tblGrid>
              <a:tr h="161480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应用层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12445">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传输层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solidFill>
                            <a:schemeClr val="accent1"/>
                          </a:solidFill>
                          <a:latin typeface="Microsoft YaHei" panose="020B0503020204020204" pitchFamily="34" charset="-122"/>
                          <a:ea typeface="Microsoft YaHei" panose="020B0503020204020204" pitchFamily="34" charset="-122"/>
                        </a:rPr>
                        <a:t>网络层</a:t>
                      </a:r>
                      <a:endParaRPr lang="en-US" altLang="zh-CN" sz="2000" b="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512445">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数据链路层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r h="551180">
                <a:tc>
                  <a:txBody>
                    <a:bodyPr/>
                    <a:lstStyle/>
                    <a:p>
                      <a:pPr algn="ctr">
                        <a:buNone/>
                      </a:pPr>
                      <a:r>
                        <a:rPr lang="zh-CN" altLang="en-US" sz="2000" b="0" dirty="0">
                          <a:solidFill>
                            <a:schemeClr val="accent1"/>
                          </a:solidFill>
                          <a:latin typeface="Microsoft YaHei" panose="020B0503020204020204" pitchFamily="34" charset="-122"/>
                          <a:ea typeface="Microsoft YaHei" panose="020B0503020204020204" pitchFamily="34" charset="-122"/>
                        </a:rPr>
                        <a:t>物理层</a:t>
                      </a:r>
                      <a:endParaRPr lang="en-US" altLang="zh-CN" sz="2000" b="0" dirty="0">
                        <a:solidFill>
                          <a:schemeClr val="accent1"/>
                        </a:solidFill>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4"/>
                  </a:ext>
                </a:extLst>
              </a:tr>
            </a:tbl>
          </a:graphicData>
        </a:graphic>
      </p:graphicFrame>
      <p:sp>
        <p:nvSpPr>
          <p:cNvPr id="14" name="内容占位符 2"/>
          <p:cNvSpPr>
            <a:spLocks noGrp="1"/>
          </p:cNvSpPr>
          <p:nvPr/>
        </p:nvSpPr>
        <p:spPr>
          <a:xfrm>
            <a:off x="5854609" y="5394642"/>
            <a:ext cx="23634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chemeClr val="accent1"/>
                </a:solidFill>
                <a:effectLst/>
                <a:uLnTx/>
                <a:uFillTx/>
                <a:latin typeface="Microsoft YaHei" panose="020B0503020204020204" pitchFamily="34" charset="-122"/>
                <a:ea typeface="Microsoft YaHei" panose="020B0503020204020204" pitchFamily="34" charset="-122"/>
                <a:cs typeface="+mn-cs"/>
              </a:rPr>
              <a:t>本教程的分层组织</a:t>
            </a:r>
          </a:p>
        </p:txBody>
      </p:sp>
      <p:sp>
        <p:nvSpPr>
          <p:cNvPr id="15" name="燕尾形箭头 14"/>
          <p:cNvSpPr/>
          <p:nvPr/>
        </p:nvSpPr>
        <p:spPr>
          <a:xfrm>
            <a:off x="4049484" y="3052762"/>
            <a:ext cx="1589859" cy="1004570"/>
          </a:xfrm>
          <a:prstGeom prst="notchedRight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 name="灯片编号占位符 2">
            <a:extLst>
              <a:ext uri="{FF2B5EF4-FFF2-40B4-BE49-F238E27FC236}">
                <a16:creationId xmlns:a16="http://schemas.microsoft.com/office/drawing/2014/main" id="{1559479C-23BF-481E-9F78-CCFA2685F35D}"/>
              </a:ext>
            </a:extLst>
          </p:cNvPr>
          <p:cNvSpPr>
            <a:spLocks noGrp="1"/>
          </p:cNvSpPr>
          <p:nvPr>
            <p:ph type="sldNum" sz="quarter" idx="12"/>
          </p:nvPr>
        </p:nvSpPr>
        <p:spPr/>
        <p:txBody>
          <a:bodyPr/>
          <a:lstStyle/>
          <a:p>
            <a:fld id="{C8BB1146-E542-4D4E-B8E9-6919A11DDD48}" type="slidenum">
              <a:rPr lang="en-US" smtClean="0"/>
              <a:t>110</a:t>
            </a:fld>
            <a:endParaRPr lang="en-US"/>
          </a:p>
        </p:txBody>
      </p:sp>
    </p:spTree>
    <p:extLst>
      <p:ext uri="{BB962C8B-B14F-4D97-AF65-F5344CB8AC3E}">
        <p14:creationId xmlns:p14="http://schemas.microsoft.com/office/powerpoint/2010/main" val="633487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dirty="0"/>
              <a:t>网络的发展历史</a:t>
            </a:r>
          </a:p>
          <a:p>
            <a:r>
              <a:rPr lang="zh-CN" altLang="en-US" dirty="0"/>
              <a:t>网络的组成、拓扑与分类</a:t>
            </a:r>
          </a:p>
          <a:p>
            <a:r>
              <a:rPr lang="zh-CN" altLang="en-US" dirty="0"/>
              <a:t>网络功能与用途</a:t>
            </a:r>
          </a:p>
          <a:p>
            <a:r>
              <a:rPr lang="zh-CN" altLang="en-US" dirty="0"/>
              <a:t>网络的体系结构</a:t>
            </a:r>
          </a:p>
          <a:p>
            <a:r>
              <a:rPr lang="zh-CN" altLang="en-US" b="1" dirty="0">
                <a:solidFill>
                  <a:srgbClr val="3333FF"/>
                </a:solidFill>
              </a:rPr>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10CC9FD1-0F8E-4789-94AB-29EB3F10C255}"/>
              </a:ext>
            </a:extLst>
          </p:cNvPr>
          <p:cNvSpPr>
            <a:spLocks noGrp="1"/>
          </p:cNvSpPr>
          <p:nvPr>
            <p:ph type="sldNum" sz="quarter" idx="12"/>
          </p:nvPr>
        </p:nvSpPr>
        <p:spPr/>
        <p:txBody>
          <a:bodyPr/>
          <a:lstStyle/>
          <a:p>
            <a:fld id="{C8BB1146-E542-4D4E-B8E9-6919A11DDD48}" type="slidenum">
              <a:rPr lang="en-US" smtClean="0"/>
              <a:pPr/>
              <a:t>111</a:t>
            </a:fld>
            <a:endParaRPr lang="en-US"/>
          </a:p>
        </p:txBody>
      </p:sp>
    </p:spTree>
    <p:extLst>
      <p:ext uri="{BB962C8B-B14F-4D97-AF65-F5344CB8AC3E}">
        <p14:creationId xmlns:p14="http://schemas.microsoft.com/office/powerpoint/2010/main" val="579215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EE415-A7FF-49C4-B96C-A185C897CA23}"/>
              </a:ext>
            </a:extLst>
          </p:cNvPr>
          <p:cNvSpPr>
            <a:spLocks noGrp="1"/>
          </p:cNvSpPr>
          <p:nvPr>
            <p:ph type="title"/>
          </p:nvPr>
        </p:nvSpPr>
        <p:spPr/>
        <p:txBody>
          <a:bodyPr>
            <a:normAutofit/>
          </a:bodyPr>
          <a:lstStyle/>
          <a:p>
            <a:r>
              <a:rPr lang="zh-CN" altLang="en-US" dirty="0"/>
              <a:t>多个标准组织参与数据通信领域的标准制定</a:t>
            </a:r>
          </a:p>
        </p:txBody>
      </p:sp>
      <p:sp>
        <p:nvSpPr>
          <p:cNvPr id="3" name="灯片编号占位符 2">
            <a:extLst>
              <a:ext uri="{FF2B5EF4-FFF2-40B4-BE49-F238E27FC236}">
                <a16:creationId xmlns:a16="http://schemas.microsoft.com/office/drawing/2014/main" id="{414E4292-6A00-45C3-ACE0-11F19357D7B8}"/>
              </a:ext>
            </a:extLst>
          </p:cNvPr>
          <p:cNvSpPr>
            <a:spLocks noGrp="1"/>
          </p:cNvSpPr>
          <p:nvPr>
            <p:ph type="sldNum" sz="quarter" idx="12"/>
          </p:nvPr>
        </p:nvSpPr>
        <p:spPr/>
        <p:txBody>
          <a:bodyPr/>
          <a:lstStyle/>
          <a:p>
            <a:fld id="{C8BB1146-E542-4D4E-B8E9-6919A11DDD48}" type="slidenum">
              <a:rPr lang="en-US" smtClean="0"/>
              <a:pPr/>
              <a:t>112</a:t>
            </a:fld>
            <a:endParaRPr lang="en-US"/>
          </a:p>
        </p:txBody>
      </p:sp>
      <p:pic>
        <p:nvPicPr>
          <p:cNvPr id="5" name="图片 4">
            <a:extLst>
              <a:ext uri="{FF2B5EF4-FFF2-40B4-BE49-F238E27FC236}">
                <a16:creationId xmlns:a16="http://schemas.microsoft.com/office/drawing/2014/main" id="{4CA02FFE-D710-4AF3-B080-E40B657E3A6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754483" y="4989809"/>
            <a:ext cx="806545" cy="328204"/>
          </a:xfrm>
          <a:prstGeom prst="rect">
            <a:avLst/>
          </a:prstGeom>
        </p:spPr>
      </p:pic>
      <p:pic>
        <p:nvPicPr>
          <p:cNvPr id="6" name="图片 5">
            <a:extLst>
              <a:ext uri="{FF2B5EF4-FFF2-40B4-BE49-F238E27FC236}">
                <a16:creationId xmlns:a16="http://schemas.microsoft.com/office/drawing/2014/main" id="{E963E200-68AA-4D7C-9665-A6A4DC925B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54275" y="4870066"/>
            <a:ext cx="1125688" cy="567690"/>
          </a:xfrm>
          <a:prstGeom prst="rect">
            <a:avLst/>
          </a:prstGeom>
        </p:spPr>
      </p:pic>
      <p:pic>
        <p:nvPicPr>
          <p:cNvPr id="7" name="图片 6">
            <a:extLst>
              <a:ext uri="{FF2B5EF4-FFF2-40B4-BE49-F238E27FC236}">
                <a16:creationId xmlns:a16="http://schemas.microsoft.com/office/drawing/2014/main" id="{6CBD51A1-859A-4F78-A07A-B67247AA0A7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440091" y="4989809"/>
            <a:ext cx="754426" cy="328204"/>
          </a:xfrm>
          <a:prstGeom prst="rect">
            <a:avLst/>
          </a:prstGeom>
        </p:spPr>
      </p:pic>
      <p:pic>
        <p:nvPicPr>
          <p:cNvPr id="8" name="Picture 2" descr="https://gimg2.baidu.com/image_search/src=http%3A%2F%2Fnews.itunes123.com%2Fuploadfiles%2Fd0d472e7394e037a1af9808734298458.jpg&amp;refer=http%3A%2F%2Fnews.itunes123.com&amp;app=2002&amp;size=f9999,10000&amp;q=a80&amp;n=0&amp;g=0n&amp;fmt=jpeg?sec=1632986924&amp;t=e0e006972dccec067e16cf4bae057b05">
            <a:extLst>
              <a:ext uri="{FF2B5EF4-FFF2-40B4-BE49-F238E27FC236}">
                <a16:creationId xmlns:a16="http://schemas.microsoft.com/office/drawing/2014/main" id="{A3ED2C5C-C18D-47D7-AA2E-51A8CAB92E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4813" y="3525739"/>
            <a:ext cx="984612" cy="483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gimg2.baidu.com/image_search/src=http%3A%2F%2Fwww.ispsd2018.com%2Fimages%2Fieee_logo_lblue.png&amp;refer=http%3A%2F%2Fwww.ispsd2018.com&amp;app=2002&amp;size=f9999,10000&amp;q=a80&amp;n=0&amp;g=0n&amp;fmt=jpeg?sec=1632987227&amp;t=06ebfeaeaa96b5cce23e9ee80ecf0430">
            <a:extLst>
              <a:ext uri="{FF2B5EF4-FFF2-40B4-BE49-F238E27FC236}">
                <a16:creationId xmlns:a16="http://schemas.microsoft.com/office/drawing/2014/main" id="{4134AFC9-9147-4851-A304-B217868A41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88075" y="3617557"/>
            <a:ext cx="984612" cy="3282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gimg2.baidu.com/image_search/src=http%3A%2F%2Fwww.iot-online.com%2Fuploads%2Fallimg%2F170119%2F13493LL0_0.jpg%3Fx-oss-process%3Dimage%2Fresize%2Cm_fill%2Cw_1200%2Ch_0&amp;refer=http%3A%2F%2Fwww.iot-online.com&amp;app=2002&amp;size=f9999,10000&amp;q=a80&amp;n=0&amp;g=0n&amp;fmt=jpeg?sec=1632987272&amp;t=e5de5f1a8a8f5ba5e95e85cee8f9addb">
            <a:extLst>
              <a:ext uri="{FF2B5EF4-FFF2-40B4-BE49-F238E27FC236}">
                <a16:creationId xmlns:a16="http://schemas.microsoft.com/office/drawing/2014/main" id="{CE5E5301-6532-4CDF-9CD2-B7CF79E4482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94059" y="3617557"/>
            <a:ext cx="984612" cy="3282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gimg2.baidu.com/image_search/src=http%3A%2F%2F5b0988e595225.cdn.sohucs.com%2Fimages%2F20180129%2F85ef1ce6778a4619afe2689c313d4f88.jpeg&amp;refer=http%3A%2F%2F5b0988e595225.cdn.sohucs.com&amp;app=2002&amp;size=f9999,10000&amp;q=a80&amp;n=0&amp;g=0n&amp;fmt=jpeg?sec=1632987326&amp;t=2f678e94259d9b36b7bc0b43fdadfc09">
            <a:extLst>
              <a:ext uri="{FF2B5EF4-FFF2-40B4-BE49-F238E27FC236}">
                <a16:creationId xmlns:a16="http://schemas.microsoft.com/office/drawing/2014/main" id="{288637AD-CFC7-456C-B2E1-0755D95A8E5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67627" y="1752600"/>
            <a:ext cx="1395853" cy="8432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gimg2.baidu.com/image_search/src=http%3A%2F%2Ftz.img.dns4.cn%2Fpic%2F164619%2Fp3%2F20161116112222_4926_zs_sy.jpg&amp;refer=http%3A%2F%2Ftz.img.dns4.cn&amp;app=2002&amp;size=f9999,10000&amp;q=a80&amp;n=0&amp;g=0n&amp;fmt=jpeg?sec=1632987356&amp;t=e7a46c54666862911199643450c2239a">
            <a:extLst>
              <a:ext uri="{FF2B5EF4-FFF2-40B4-BE49-F238E27FC236}">
                <a16:creationId xmlns:a16="http://schemas.microsoft.com/office/drawing/2014/main" id="{9F36414A-A8E1-4327-B5D9-9DCEB267BE3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40091" y="1752600"/>
            <a:ext cx="932596" cy="7588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gimg2.baidu.com/image_search/src=http%3A%2F%2Fwww.cerz8.com%2Fuploads%2Fallimg%2F191221%2F1-191221093Q9143.jpg&amp;refer=http%3A%2F%2Fwww.cerz8.com&amp;app=2002&amp;size=f9999,10000&amp;q=a80&amp;n=0&amp;g=0n&amp;fmt=jpeg?sec=1632987383&amp;t=5b6c269a610670aabfa02577e824649f">
            <a:extLst>
              <a:ext uri="{FF2B5EF4-FFF2-40B4-BE49-F238E27FC236}">
                <a16:creationId xmlns:a16="http://schemas.microsoft.com/office/drawing/2014/main" id="{C361A1FC-0748-4DA1-968A-439C455508B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14791" y="1752600"/>
            <a:ext cx="984613" cy="7588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表格 13">
            <a:extLst>
              <a:ext uri="{FF2B5EF4-FFF2-40B4-BE49-F238E27FC236}">
                <a16:creationId xmlns:a16="http://schemas.microsoft.com/office/drawing/2014/main" id="{7DEB070C-9E0B-43A6-A547-99E0FED105DD}"/>
              </a:ext>
            </a:extLst>
          </p:cNvPr>
          <p:cNvGraphicFramePr>
            <a:graphicFrameLocks noGrp="1"/>
          </p:cNvGraphicFramePr>
          <p:nvPr>
            <p:extLst/>
          </p:nvPr>
        </p:nvGraphicFramePr>
        <p:xfrm>
          <a:off x="727125" y="1305308"/>
          <a:ext cx="6985046" cy="4440861"/>
        </p:xfrm>
        <a:graphic>
          <a:graphicData uri="http://schemas.openxmlformats.org/drawingml/2006/table">
            <a:tbl>
              <a:tblPr firstRow="1" firstCol="1" bandRow="1"/>
              <a:tblGrid>
                <a:gridCol w="948565">
                  <a:extLst>
                    <a:ext uri="{9D8B030D-6E8A-4147-A177-3AD203B41FA5}">
                      <a16:colId xmlns:a16="http://schemas.microsoft.com/office/drawing/2014/main" val="3172664332"/>
                    </a:ext>
                  </a:extLst>
                </a:gridCol>
                <a:gridCol w="2688771">
                  <a:extLst>
                    <a:ext uri="{9D8B030D-6E8A-4147-A177-3AD203B41FA5}">
                      <a16:colId xmlns:a16="http://schemas.microsoft.com/office/drawing/2014/main" val="2244193045"/>
                    </a:ext>
                  </a:extLst>
                </a:gridCol>
                <a:gridCol w="3347710">
                  <a:extLst>
                    <a:ext uri="{9D8B030D-6E8A-4147-A177-3AD203B41FA5}">
                      <a16:colId xmlns:a16="http://schemas.microsoft.com/office/drawing/2014/main" val="1780679179"/>
                    </a:ext>
                  </a:extLst>
                </a:gridCol>
              </a:tblGrid>
              <a:tr h="528813">
                <a:tc gridSpan="2">
                  <a:txBody>
                    <a:bodyPr/>
                    <a:lstStyle/>
                    <a:p>
                      <a:pPr algn="ctr">
                        <a:spcAft>
                          <a:spcPts val="0"/>
                        </a:spcAft>
                      </a:pPr>
                      <a:r>
                        <a:rPr kumimoji="0" lang="zh-CN" altLang="en-US" sz="2000" b="1" i="0" u="none" strike="noStrike" kern="1200" cap="none" spc="0" normalizeH="0" baseline="0" dirty="0">
                          <a:ln>
                            <a:noFill/>
                          </a:ln>
                          <a:solidFill>
                            <a:prstClr val="black"/>
                          </a:solidFill>
                          <a:effectLst/>
                          <a:uLnTx/>
                          <a:uFillTx/>
                          <a:latin typeface="方正兰亭黑简体" panose="02000000000000000000"/>
                          <a:ea typeface="+mn-ea"/>
                          <a:cs typeface="+mn-cs"/>
                        </a:rPr>
                        <a:t>标准组织</a:t>
                      </a:r>
                    </a:p>
                  </a:txBody>
                  <a:tcPr marL="68580" marR="68580" marT="144000" marB="72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FF">
                        <a:alpha val="9000"/>
                      </a:srgbClr>
                    </a:solidFill>
                  </a:tcPr>
                </a:tc>
                <a:tc hMerge="1">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sz="2000" b="1" i="0" u="none" strike="noStrike" kern="1200" cap="none" spc="0" normalizeH="0" baseline="0" dirty="0">
                          <a:ln>
                            <a:noFill/>
                          </a:ln>
                          <a:solidFill>
                            <a:prstClr val="black"/>
                          </a:solidFill>
                          <a:effectLst/>
                          <a:uLnTx/>
                          <a:uFillTx/>
                          <a:latin typeface="方正兰亭黑简体" panose="02000000000000000000"/>
                          <a:ea typeface="+mn-ea"/>
                          <a:cs typeface="+mn-cs"/>
                        </a:rPr>
                        <a:t> </a:t>
                      </a:r>
                      <a:r>
                        <a:rPr kumimoji="0" lang="zh-CN" altLang="en-US" sz="2000" b="1" i="0" u="none" strike="noStrike" kern="1200" cap="none" spc="0" normalizeH="0" baseline="0" dirty="0">
                          <a:ln>
                            <a:noFill/>
                          </a:ln>
                          <a:solidFill>
                            <a:prstClr val="black"/>
                          </a:solidFill>
                          <a:effectLst/>
                          <a:uLnTx/>
                          <a:uFillTx/>
                          <a:latin typeface="方正兰亭黑简体" panose="02000000000000000000"/>
                          <a:ea typeface="+mn-ea"/>
                          <a:cs typeface="+mn-cs"/>
                        </a:rPr>
                        <a:t>在数据通信领域的主要工作</a:t>
                      </a:r>
                    </a:p>
                  </a:txBody>
                  <a:tcPr marL="68580" marR="68580" marT="144000" marB="72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FF">
                        <a:alpha val="9000"/>
                      </a:srgbClr>
                    </a:solidFill>
                  </a:tcPr>
                </a:tc>
                <a:extLst>
                  <a:ext uri="{0D108BD9-81ED-4DB2-BD59-A6C34878D82A}">
                    <a16:rowId xmlns:a16="http://schemas.microsoft.com/office/drawing/2014/main" val="377720044"/>
                  </a:ext>
                </a:extLst>
              </a:tr>
              <a:tr h="369868">
                <a:tc gridSpan="3">
                  <a:txBody>
                    <a:bodyPr/>
                    <a:lstStyle/>
                    <a:p>
                      <a:pPr marL="0" marR="0" lvl="0" indent="0" algn="l" defTabSz="914478" rtl="0" eaLnBrk="1" fontAlgn="auto" latinLnBrk="0" hangingPunct="1">
                        <a:lnSpc>
                          <a:spcPts val="2800"/>
                        </a:lnSpc>
                        <a:spcBef>
                          <a:spcPts val="600"/>
                        </a:spcBef>
                        <a:spcAft>
                          <a:spcPts val="0"/>
                        </a:spcAft>
                        <a:buClrTx/>
                        <a:buSzTx/>
                        <a:buFont typeface="Wingdings" panose="05000000000000000000" pitchFamily="2" charset="2"/>
                        <a:buNone/>
                        <a:tabLst/>
                        <a:defRPr/>
                      </a:pPr>
                      <a:r>
                        <a:rPr kumimoji="0" lang="zh-CN" altLang="en-US" sz="2000" b="1" i="0" u="none" strike="noStrike" kern="1200" cap="none" spc="0" normalizeH="0" baseline="0" noProof="0" dirty="0">
                          <a:ln>
                            <a:noFill/>
                          </a:ln>
                          <a:solidFill>
                            <a:srgbClr val="002060"/>
                          </a:solidFill>
                          <a:effectLst/>
                          <a:uLnTx/>
                          <a:uFillTx/>
                          <a:latin typeface="方正兰亭黑简体" panose="02000000000000000000"/>
                          <a:ea typeface="+mn-ea"/>
                          <a:cs typeface="+mn-cs"/>
                        </a:rPr>
                        <a:t>三大官方国际标准组织</a:t>
                      </a:r>
                      <a:endParaRPr lang="zh-CN"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33781018"/>
                  </a:ext>
                </a:extLst>
              </a:tr>
              <a:tr h="28572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ITU-T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国际电信联盟</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电信业务 </a:t>
                      </a:r>
                      <a:r>
                        <a:rPr kumimoji="0" lang="en-US" altLang="zh-CN" sz="1800" b="0" i="0" u="none" strike="noStrike" kern="1200" cap="none" spc="0" normalizeH="0" baseline="0" noProof="0">
                          <a:ln>
                            <a:noFill/>
                          </a:ln>
                          <a:solidFill>
                            <a:prstClr val="black"/>
                          </a:solidFill>
                          <a:effectLst/>
                          <a:uLnTx/>
                          <a:uFillTx/>
                          <a:latin typeface="方正兰亭黑简体" panose="02000000000000000000"/>
                          <a:ea typeface="+mn-ea"/>
                          <a:cs typeface="+mn-cs"/>
                        </a:rPr>
                        <a:t>IP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化、物联网</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068770"/>
                  </a:ext>
                </a:extLst>
              </a:tr>
              <a:tr h="295833">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ISO</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国际标准组织</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网络互联模型</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824710"/>
                  </a:ext>
                </a:extLst>
              </a:tr>
              <a:tr h="306034">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IEC</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国际电工委员会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机械电气接口和互换性</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904183"/>
                  </a:ext>
                </a:extLst>
              </a:tr>
              <a:tr h="334537">
                <a:tc gridSpan="3">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2000" b="1" i="0" u="none" strike="noStrike" kern="1200" cap="none" spc="0" normalizeH="0" baseline="0" noProof="0" dirty="0">
                          <a:ln>
                            <a:noFill/>
                          </a:ln>
                          <a:solidFill>
                            <a:srgbClr val="002060"/>
                          </a:solidFill>
                          <a:effectLst/>
                          <a:uLnTx/>
                          <a:uFillTx/>
                          <a:latin typeface="方正兰亭黑简体" panose="02000000000000000000"/>
                          <a:ea typeface="+mn-ea"/>
                          <a:cs typeface="+mn-cs"/>
                        </a:rPr>
                        <a:t>三大民间国际标准组织</a:t>
                      </a:r>
                      <a:r>
                        <a:rPr lang="en-US"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rPr>
                        <a:t> </a:t>
                      </a:r>
                      <a:endParaRPr lang="zh-CN"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96319526"/>
                  </a:ext>
                </a:extLst>
              </a:tr>
              <a:tr h="351523">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IETF</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互联网工程任务组</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1" indent="0" algn="l" defTabSz="914478" rtl="0" eaLnBrk="1" fontAlgn="auto" latinLnBrk="0" hangingPunct="1">
                        <a:lnSpc>
                          <a:spcPts val="2800"/>
                        </a:lnSpc>
                        <a:spcBef>
                          <a:spcPts val="0"/>
                        </a:spcBef>
                        <a:spcAft>
                          <a:spcPts val="0"/>
                        </a:spcAft>
                        <a:buClrTx/>
                        <a:buSzTx/>
                        <a:buFontTx/>
                        <a:buNone/>
                        <a:tabLst/>
                        <a:defRPr/>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网络互联协议，标准主导者</a:t>
                      </a:r>
                      <a:endPar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4779390"/>
                  </a:ext>
                </a:extLst>
              </a:tr>
              <a:tr h="346839">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IEEE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电气与电子工程师协会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a:ln>
                            <a:noFill/>
                          </a:ln>
                          <a:solidFill>
                            <a:prstClr val="black"/>
                          </a:solidFill>
                          <a:effectLst/>
                          <a:uLnTx/>
                          <a:uFillTx/>
                          <a:latin typeface="方正兰亭黑简体" panose="02000000000000000000"/>
                          <a:ea typeface="+mn-ea"/>
                          <a:cs typeface="+mn-cs"/>
                        </a:rPr>
                        <a:t>Ethernet</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a:t>
                      </a:r>
                      <a:r>
                        <a:rPr kumimoji="0" lang="en-US" altLang="zh-CN" sz="1800" b="0" i="0" u="none" strike="noStrike" kern="1200" cap="none" spc="0" normalizeH="0" baseline="0" noProof="0">
                          <a:ln>
                            <a:noFill/>
                          </a:ln>
                          <a:solidFill>
                            <a:prstClr val="black"/>
                          </a:solidFill>
                          <a:effectLst/>
                          <a:uLnTx/>
                          <a:uFillTx/>
                          <a:latin typeface="方正兰亭黑简体" panose="02000000000000000000"/>
                          <a:ea typeface="+mn-ea"/>
                          <a:cs typeface="+mn-cs"/>
                        </a:rPr>
                        <a:t>WLAN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096531"/>
                  </a:ext>
                </a:extLst>
              </a:tr>
              <a:tr h="33663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3GPP</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第三代合作伙伴计划</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无线</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IP</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1730881"/>
                  </a:ext>
                </a:extLst>
              </a:tr>
              <a:tr h="195296">
                <a:tc gridSpan="3">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2000" b="1" i="0" u="none" strike="noStrike" kern="1200" cap="none" spc="0" normalizeH="0" baseline="0" noProof="0" dirty="0">
                          <a:ln>
                            <a:noFill/>
                          </a:ln>
                          <a:solidFill>
                            <a:srgbClr val="002060"/>
                          </a:solidFill>
                          <a:effectLst/>
                          <a:uLnTx/>
                          <a:uFillTx/>
                          <a:latin typeface="方正兰亭黑简体" panose="02000000000000000000"/>
                          <a:ea typeface="+mn-ea"/>
                          <a:cs typeface="+mn-cs"/>
                        </a:rPr>
                        <a:t>三大区域性标准组织</a:t>
                      </a:r>
                      <a:endParaRPr lang="zh-CN" sz="105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02301373"/>
                  </a:ext>
                </a:extLst>
              </a:tr>
              <a:tr h="32881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CCSA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中国通信标准协会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设备形态、接口、标准支持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597652"/>
                  </a:ext>
                </a:extLst>
              </a:tr>
              <a:tr h="326436">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ETSI</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欧洲电信标准化协会</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方正兰亭黑简体" panose="02000000000000000000"/>
                          <a:ea typeface="+mn-ea"/>
                          <a:cs typeface="+mn-cs"/>
                        </a:rPr>
                        <a:t>宽带接入、终端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817700"/>
                  </a:ext>
                </a:extLst>
              </a:tr>
              <a:tr h="324997">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ANSI</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美国国家标准局</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方正兰亭黑简体" panose="02000000000000000000"/>
                          <a:ea typeface="+mn-ea"/>
                          <a:cs typeface="+mn-cs"/>
                        </a:rPr>
                        <a:t>美国标准审批</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8129156"/>
                  </a:ext>
                </a:extLst>
              </a:tr>
            </a:tbl>
          </a:graphicData>
        </a:graphic>
      </p:graphicFrame>
    </p:spTree>
    <p:extLst>
      <p:ext uri="{BB962C8B-B14F-4D97-AF65-F5344CB8AC3E}">
        <p14:creationId xmlns:p14="http://schemas.microsoft.com/office/powerpoint/2010/main" val="21643440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1EE72C-44B4-40F6-98D5-0D516CBB7A2B}"/>
              </a:ext>
            </a:extLst>
          </p:cNvPr>
          <p:cNvSpPr>
            <a:spLocks noGrp="1"/>
          </p:cNvSpPr>
          <p:nvPr>
            <p:ph type="title"/>
          </p:nvPr>
        </p:nvSpPr>
        <p:spPr/>
        <p:txBody>
          <a:bodyPr/>
          <a:lstStyle/>
          <a:p>
            <a:r>
              <a:rPr kumimoji="1" lang="en-US" altLang="zh-CN" dirty="0"/>
              <a:t>ISO </a:t>
            </a:r>
            <a:r>
              <a:rPr kumimoji="1" lang="zh-CN" altLang="en-US" dirty="0"/>
              <a:t>和 </a:t>
            </a:r>
            <a:r>
              <a:rPr kumimoji="1" lang="en-US" altLang="zh-CN" dirty="0"/>
              <a:t>ITU</a:t>
            </a:r>
            <a:endParaRPr lang="zh-CN" altLang="en-US" dirty="0"/>
          </a:p>
        </p:txBody>
      </p:sp>
      <p:sp>
        <p:nvSpPr>
          <p:cNvPr id="3" name="内容占位符 2">
            <a:extLst>
              <a:ext uri="{FF2B5EF4-FFF2-40B4-BE49-F238E27FC236}">
                <a16:creationId xmlns:a16="http://schemas.microsoft.com/office/drawing/2014/main" id="{C7586BEB-54C3-46E1-A253-947586DE3FA3}"/>
              </a:ext>
            </a:extLst>
          </p:cNvPr>
          <p:cNvSpPr>
            <a:spLocks noGrp="1"/>
          </p:cNvSpPr>
          <p:nvPr>
            <p:ph idx="1"/>
          </p:nvPr>
        </p:nvSpPr>
        <p:spPr>
          <a:xfrm>
            <a:off x="660400" y="1125539"/>
            <a:ext cx="9080500" cy="5008562"/>
          </a:xfrm>
        </p:spPr>
        <p:txBody>
          <a:bodyPr>
            <a:normAutofit fontScale="92500" lnSpcReduction="10000"/>
          </a:bodyPr>
          <a:lstStyle/>
          <a:p>
            <a:r>
              <a:rPr lang="zh-CN" altLang="en-US" dirty="0"/>
              <a:t>国际标准化组织（</a:t>
            </a:r>
            <a:r>
              <a:rPr lang="en-US" altLang="zh-CN" dirty="0"/>
              <a:t>ISO</a:t>
            </a:r>
            <a:r>
              <a:rPr lang="zh-CN" altLang="en-US" dirty="0"/>
              <a:t>）</a:t>
            </a:r>
          </a:p>
          <a:p>
            <a:pPr lvl="1"/>
            <a:r>
              <a:rPr lang="en-US" altLang="zh-CN" dirty="0"/>
              <a:t>ISO (International Organization for Standardization)</a:t>
            </a:r>
            <a:r>
              <a:rPr lang="zh-CN" altLang="en-US" dirty="0"/>
              <a:t>是一个国际化组织，它包括了许多国家的标准团体</a:t>
            </a:r>
          </a:p>
          <a:p>
            <a:pPr lvl="1"/>
            <a:r>
              <a:rPr lang="zh-CN" altLang="en-US" dirty="0"/>
              <a:t>国际标准</a:t>
            </a:r>
            <a:r>
              <a:rPr lang="en-US" altLang="zh-CN" dirty="0"/>
              <a:t>ISO 7498</a:t>
            </a:r>
            <a:r>
              <a:rPr lang="zh-CN" altLang="en-US" dirty="0"/>
              <a:t>：</a:t>
            </a:r>
            <a:r>
              <a:rPr lang="en-US" altLang="zh-CN" dirty="0"/>
              <a:t>OSI </a:t>
            </a:r>
            <a:r>
              <a:rPr lang="zh-CN" altLang="en-US" dirty="0"/>
              <a:t>七层参考模型</a:t>
            </a:r>
          </a:p>
          <a:p>
            <a:r>
              <a:rPr lang="zh-CN" altLang="en-US" dirty="0"/>
              <a:t>国际电信联盟（</a:t>
            </a:r>
            <a:r>
              <a:rPr lang="en-US" altLang="zh-CN" dirty="0"/>
              <a:t>ITU</a:t>
            </a:r>
            <a:r>
              <a:rPr lang="zh-CN" altLang="en-US" dirty="0"/>
              <a:t>）</a:t>
            </a:r>
          </a:p>
          <a:p>
            <a:pPr lvl="1"/>
            <a:r>
              <a:rPr lang="en-US" altLang="zh-CN" dirty="0"/>
              <a:t>ITU (International </a:t>
            </a:r>
            <a:r>
              <a:rPr lang="en-US" altLang="zh-CN" dirty="0" err="1"/>
              <a:t>Telecommunicatons</a:t>
            </a:r>
            <a:r>
              <a:rPr lang="en-US" altLang="zh-CN" dirty="0"/>
              <a:t> Union)</a:t>
            </a:r>
            <a:r>
              <a:rPr lang="zh-CN" altLang="en-US" dirty="0"/>
              <a:t>前身是国际电报电话咨询委员会（</a:t>
            </a:r>
            <a:r>
              <a:rPr lang="en-US" altLang="zh-CN" dirty="0"/>
              <a:t>CCITT</a:t>
            </a:r>
            <a:r>
              <a:rPr lang="zh-CN" altLang="en-US" dirty="0"/>
              <a:t>）</a:t>
            </a:r>
          </a:p>
          <a:p>
            <a:pPr lvl="1"/>
            <a:r>
              <a:rPr lang="en-US" altLang="zh-CN" dirty="0"/>
              <a:t>ITU</a:t>
            </a:r>
            <a:r>
              <a:rPr lang="zh-CN" altLang="en-US" dirty="0"/>
              <a:t>是一家联合国机构，共分为三个部门：</a:t>
            </a:r>
          </a:p>
          <a:p>
            <a:pPr lvl="2"/>
            <a:r>
              <a:rPr lang="en-US" altLang="zh-CN" dirty="0"/>
              <a:t>ITU-R</a:t>
            </a:r>
            <a:r>
              <a:rPr lang="zh-CN" altLang="en-US" dirty="0"/>
              <a:t>负责无线电通信</a:t>
            </a:r>
          </a:p>
          <a:p>
            <a:pPr lvl="2"/>
            <a:r>
              <a:rPr lang="en-US" altLang="zh-CN" dirty="0"/>
              <a:t>ITU-D</a:t>
            </a:r>
            <a:r>
              <a:rPr lang="zh-CN" altLang="en-US" dirty="0"/>
              <a:t>是发展部门</a:t>
            </a:r>
          </a:p>
          <a:p>
            <a:pPr lvl="2"/>
            <a:r>
              <a:rPr lang="en-US" altLang="zh-CN" dirty="0"/>
              <a:t>ITU-T</a:t>
            </a:r>
            <a:r>
              <a:rPr lang="zh-CN" altLang="en-US" dirty="0"/>
              <a:t>负责电信</a:t>
            </a:r>
          </a:p>
          <a:p>
            <a:pPr lvl="1"/>
            <a:r>
              <a:rPr lang="en-US" altLang="zh-CN" dirty="0"/>
              <a:t>ITU</a:t>
            </a:r>
            <a:r>
              <a:rPr lang="zh-CN" altLang="en-US" dirty="0"/>
              <a:t>制定了许多网络和电话通信方面的标准</a:t>
            </a:r>
          </a:p>
          <a:p>
            <a:pPr lvl="1"/>
            <a:r>
              <a:rPr lang="en-US" altLang="zh-CN" dirty="0"/>
              <a:t>ITU</a:t>
            </a:r>
            <a:r>
              <a:rPr lang="zh-CN" altLang="en-US" dirty="0"/>
              <a:t>常采用政府代表团形式参会，工信部组织我国代表团参加</a:t>
            </a:r>
          </a:p>
          <a:p>
            <a:endParaRPr lang="zh-CN" altLang="en-US" dirty="0"/>
          </a:p>
        </p:txBody>
      </p:sp>
      <p:pic>
        <p:nvPicPr>
          <p:cNvPr id="4" name="Picture 8" descr="https://gimg2.baidu.com/image_search/src=http%3A%2F%2F5b0988e595225.cdn.sohucs.com%2Fimages%2F20180129%2F85ef1ce6778a4619afe2689c313d4f88.jpeg&amp;refer=http%3A%2F%2F5b0988e595225.cdn.sohucs.com&amp;app=2002&amp;size=f9999,10000&amp;q=a80&amp;n=0&amp;g=0n&amp;fmt=jpeg?sec=1632987326&amp;t=2f678e94259d9b36b7bc0b43fdadfc09">
            <a:extLst>
              <a:ext uri="{FF2B5EF4-FFF2-40B4-BE49-F238E27FC236}">
                <a16:creationId xmlns:a16="http://schemas.microsoft.com/office/drawing/2014/main" id="{F3BBFCCD-9373-40ED-9937-E34D72CE1F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754" y="3132280"/>
            <a:ext cx="2115518" cy="1277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s://gimg2.baidu.com/image_search/src=http%3A%2F%2Ftz.img.dns4.cn%2Fpic%2F164619%2Fp3%2F20161116112222_4926_zs_sy.jpg&amp;refer=http%3A%2F%2Ftz.img.dns4.cn&amp;app=2002&amp;size=f9999,10000&amp;q=a80&amp;n=0&amp;g=0n&amp;fmt=jpeg?sec=1632987356&amp;t=e7a46c54666862911199643450c2239a">
            <a:extLst>
              <a:ext uri="{FF2B5EF4-FFF2-40B4-BE49-F238E27FC236}">
                <a16:creationId xmlns:a16="http://schemas.microsoft.com/office/drawing/2014/main" id="{94F42AF2-5B4E-432B-9EE6-3E0EC91046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7107" y="1318964"/>
            <a:ext cx="1124813" cy="915285"/>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a:extLst>
              <a:ext uri="{FF2B5EF4-FFF2-40B4-BE49-F238E27FC236}">
                <a16:creationId xmlns:a16="http://schemas.microsoft.com/office/drawing/2014/main" id="{CAE92D5F-4BA2-4F3E-87AA-5DB037649AAA}"/>
              </a:ext>
            </a:extLst>
          </p:cNvPr>
          <p:cNvSpPr>
            <a:spLocks noGrp="1"/>
          </p:cNvSpPr>
          <p:nvPr>
            <p:ph type="sldNum" sz="quarter" idx="12"/>
          </p:nvPr>
        </p:nvSpPr>
        <p:spPr/>
        <p:txBody>
          <a:bodyPr/>
          <a:lstStyle/>
          <a:p>
            <a:fld id="{C8BB1146-E542-4D4E-B8E9-6919A11DDD48}" type="slidenum">
              <a:rPr lang="en-US" smtClean="0"/>
              <a:t>113</a:t>
            </a:fld>
            <a:endParaRPr lang="en-US"/>
          </a:p>
        </p:txBody>
      </p:sp>
    </p:spTree>
    <p:extLst>
      <p:ext uri="{BB962C8B-B14F-4D97-AF65-F5344CB8AC3E}">
        <p14:creationId xmlns:p14="http://schemas.microsoft.com/office/powerpoint/2010/main" val="5147110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AE61E-24D6-44E1-B0C3-33B643343753}"/>
              </a:ext>
            </a:extLst>
          </p:cNvPr>
          <p:cNvSpPr>
            <a:spLocks noGrp="1"/>
          </p:cNvSpPr>
          <p:nvPr>
            <p:ph type="title"/>
          </p:nvPr>
        </p:nvSpPr>
        <p:spPr/>
        <p:txBody>
          <a:bodyPr/>
          <a:lstStyle/>
          <a:p>
            <a:r>
              <a:rPr kumimoji="1" lang="en-US" altLang="zh-CN" dirty="0"/>
              <a:t>IEEE </a:t>
            </a:r>
            <a:r>
              <a:rPr kumimoji="1" lang="zh-CN" altLang="en-US" dirty="0"/>
              <a:t>和 </a:t>
            </a:r>
            <a:r>
              <a:rPr kumimoji="1" lang="en-US" altLang="zh-CN" dirty="0"/>
              <a:t>WIFI </a:t>
            </a:r>
            <a:r>
              <a:rPr kumimoji="1" lang="zh-CN" altLang="en-US" dirty="0"/>
              <a:t>联盟</a:t>
            </a:r>
            <a:endParaRPr lang="zh-CN" altLang="en-US" dirty="0"/>
          </a:p>
        </p:txBody>
      </p:sp>
      <p:sp>
        <p:nvSpPr>
          <p:cNvPr id="3" name="内容占位符 2">
            <a:extLst>
              <a:ext uri="{FF2B5EF4-FFF2-40B4-BE49-F238E27FC236}">
                <a16:creationId xmlns:a16="http://schemas.microsoft.com/office/drawing/2014/main" id="{90DA0A20-6D79-4C5B-A3E5-096C99C5C496}"/>
              </a:ext>
            </a:extLst>
          </p:cNvPr>
          <p:cNvSpPr>
            <a:spLocks noGrp="1"/>
          </p:cNvSpPr>
          <p:nvPr>
            <p:ph idx="1"/>
          </p:nvPr>
        </p:nvSpPr>
        <p:spPr>
          <a:xfrm>
            <a:off x="660400" y="1125539"/>
            <a:ext cx="5937250" cy="5008562"/>
          </a:xfrm>
        </p:spPr>
        <p:txBody>
          <a:bodyPr>
            <a:normAutofit/>
          </a:bodyPr>
          <a:lstStyle/>
          <a:p>
            <a:r>
              <a:rPr lang="zh-CN" altLang="en-US" dirty="0"/>
              <a:t>国际电气和电子工程师协会（</a:t>
            </a:r>
            <a:r>
              <a:rPr lang="en-US" altLang="zh-CN" dirty="0"/>
              <a:t>IEEE</a:t>
            </a:r>
            <a:r>
              <a:rPr lang="zh-CN" altLang="en-US" dirty="0"/>
              <a:t>） </a:t>
            </a:r>
          </a:p>
          <a:p>
            <a:pPr lvl="1"/>
            <a:r>
              <a:rPr lang="en-US" altLang="zh-CN" dirty="0"/>
              <a:t>IEEE (Institute of Electrical and Electronic Engineers) </a:t>
            </a:r>
            <a:r>
              <a:rPr lang="zh-CN" altLang="en-US" dirty="0"/>
              <a:t>是世界上最大的专业技术团体</a:t>
            </a:r>
          </a:p>
          <a:p>
            <a:pPr lvl="1"/>
            <a:r>
              <a:rPr lang="en-US" altLang="zh-CN" dirty="0"/>
              <a:t>IEEE</a:t>
            </a:r>
            <a:r>
              <a:rPr lang="zh-CN" altLang="en-US" dirty="0"/>
              <a:t>在通信领域最著名的研究成果之一是</a:t>
            </a:r>
            <a:r>
              <a:rPr lang="en-US" altLang="zh-CN" dirty="0"/>
              <a:t>802</a:t>
            </a:r>
            <a:r>
              <a:rPr lang="zh-CN" altLang="en-US" dirty="0"/>
              <a:t>局域网标准，如</a:t>
            </a:r>
            <a:r>
              <a:rPr lang="en-US" altLang="zh-CN" dirty="0"/>
              <a:t>IEEE 802.3</a:t>
            </a:r>
            <a:r>
              <a:rPr lang="zh-CN" altLang="en-US" dirty="0"/>
              <a:t>、</a:t>
            </a:r>
            <a:r>
              <a:rPr lang="en-US" altLang="zh-CN" dirty="0"/>
              <a:t>IEEE802.11</a:t>
            </a:r>
          </a:p>
          <a:p>
            <a:r>
              <a:rPr lang="en-US" altLang="zh-CN" dirty="0"/>
              <a:t>WIFI</a:t>
            </a:r>
            <a:r>
              <a:rPr lang="zh-CN" altLang="en-US" dirty="0"/>
              <a:t>联盟</a:t>
            </a:r>
          </a:p>
          <a:p>
            <a:pPr lvl="1"/>
            <a:r>
              <a:rPr lang="en-US" altLang="zh-CN" dirty="0" err="1"/>
              <a:t>WiFi</a:t>
            </a:r>
            <a:r>
              <a:rPr lang="zh-CN" altLang="en-US" dirty="0"/>
              <a:t>联盟 </a:t>
            </a:r>
            <a:r>
              <a:rPr lang="en-US" altLang="zh-CN" dirty="0"/>
              <a:t>(</a:t>
            </a:r>
            <a:r>
              <a:rPr lang="en-US" altLang="zh-CN" dirty="0" err="1"/>
              <a:t>WiFi</a:t>
            </a:r>
            <a:r>
              <a:rPr lang="en-US" altLang="zh-CN" dirty="0"/>
              <a:t> Alliance</a:t>
            </a:r>
            <a:r>
              <a:rPr lang="zh-CN" altLang="en-US" dirty="0"/>
              <a:t>，简称</a:t>
            </a:r>
            <a:r>
              <a:rPr lang="en-US" altLang="zh-CN" dirty="0"/>
              <a:t>WFA)</a:t>
            </a:r>
            <a:r>
              <a:rPr lang="zh-CN" altLang="en-US" dirty="0"/>
              <a:t>，</a:t>
            </a:r>
            <a:br>
              <a:rPr lang="zh-CN" altLang="en-US" dirty="0"/>
            </a:br>
            <a:r>
              <a:rPr lang="zh-CN" altLang="en-US" dirty="0"/>
              <a:t>是一个商业联盟，拥有 </a:t>
            </a:r>
            <a:r>
              <a:rPr lang="en-US" altLang="zh-CN" dirty="0" err="1"/>
              <a:t>WiFi</a:t>
            </a:r>
            <a:r>
              <a:rPr lang="zh-CN" altLang="en-US" dirty="0"/>
              <a:t>的商标</a:t>
            </a:r>
          </a:p>
          <a:p>
            <a:pPr lvl="1"/>
            <a:r>
              <a:rPr lang="zh-CN" altLang="en-US" dirty="0"/>
              <a:t>成立于</a:t>
            </a:r>
            <a:r>
              <a:rPr lang="en-US" altLang="zh-CN" dirty="0"/>
              <a:t>1999</a:t>
            </a:r>
            <a:r>
              <a:rPr lang="zh-CN" altLang="en-US" dirty="0"/>
              <a:t>年，主要推行</a:t>
            </a:r>
            <a:r>
              <a:rPr lang="en-US" altLang="zh-CN" dirty="0" err="1"/>
              <a:t>WiFi</a:t>
            </a:r>
            <a:r>
              <a:rPr lang="zh-CN" altLang="en-US" dirty="0"/>
              <a:t>产品的兼容认证，发展</a:t>
            </a:r>
            <a:r>
              <a:rPr lang="en-US" altLang="zh-CN" dirty="0"/>
              <a:t>IEEE802.11</a:t>
            </a:r>
            <a:r>
              <a:rPr lang="zh-CN" altLang="en-US" dirty="0"/>
              <a:t>标准的无线局域网技术</a:t>
            </a:r>
          </a:p>
          <a:p>
            <a:endParaRPr lang="zh-CN" altLang="en-US" dirty="0"/>
          </a:p>
        </p:txBody>
      </p:sp>
      <p:pic>
        <p:nvPicPr>
          <p:cNvPr id="4" name="Picture 2">
            <a:extLst>
              <a:ext uri="{FF2B5EF4-FFF2-40B4-BE49-F238E27FC236}">
                <a16:creationId xmlns:a16="http://schemas.microsoft.com/office/drawing/2014/main" id="{8B72DC74-D5D7-4B05-8EF7-D262A81D0EA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190943" y="1920770"/>
            <a:ext cx="1722052" cy="10283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AC6A275-7B3F-4EA0-98D3-A8A2C4A1F18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90943" y="1219618"/>
            <a:ext cx="1561475" cy="56825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0FF5CACF-385B-4B55-B34E-895F9584A882}"/>
              </a:ext>
            </a:extLst>
          </p:cNvPr>
          <p:cNvPicPr>
            <a:picLocks noChangeAspect="1"/>
          </p:cNvPicPr>
          <p:nvPr/>
        </p:nvPicPr>
        <p:blipFill>
          <a:blip r:embed="rId4" cstate="print">
            <a:extLst>
              <a:ext uri="{28A0092B-C50C-407E-A947-70E740481C1C}">
                <a14:useLocalDpi xmlns:a14="http://schemas.microsoft.com/office/drawing/2010/main"/>
              </a:ext>
            </a:extLst>
          </a:blip>
          <a:srcRect l="2247" r="1123"/>
          <a:stretch>
            <a:fillRect/>
          </a:stretch>
        </p:blipFill>
        <p:spPr>
          <a:xfrm>
            <a:off x="6703705" y="3338513"/>
            <a:ext cx="4884420" cy="2573020"/>
          </a:xfrm>
          <a:prstGeom prst="rect">
            <a:avLst/>
          </a:prstGeom>
        </p:spPr>
      </p:pic>
      <p:sp>
        <p:nvSpPr>
          <p:cNvPr id="7" name="灯片编号占位符 6">
            <a:extLst>
              <a:ext uri="{FF2B5EF4-FFF2-40B4-BE49-F238E27FC236}">
                <a16:creationId xmlns:a16="http://schemas.microsoft.com/office/drawing/2014/main" id="{C49E5E39-004E-4885-A894-0469A0BDF4C9}"/>
              </a:ext>
            </a:extLst>
          </p:cNvPr>
          <p:cNvSpPr>
            <a:spLocks noGrp="1"/>
          </p:cNvSpPr>
          <p:nvPr>
            <p:ph type="sldNum" sz="quarter" idx="12"/>
          </p:nvPr>
        </p:nvSpPr>
        <p:spPr/>
        <p:txBody>
          <a:bodyPr/>
          <a:lstStyle/>
          <a:p>
            <a:fld id="{C8BB1146-E542-4D4E-B8E9-6919A11DDD48}" type="slidenum">
              <a:rPr lang="en-US" smtClean="0"/>
              <a:t>114</a:t>
            </a:fld>
            <a:endParaRPr lang="en-US"/>
          </a:p>
        </p:txBody>
      </p:sp>
    </p:spTree>
    <p:extLst>
      <p:ext uri="{BB962C8B-B14F-4D97-AF65-F5344CB8AC3E}">
        <p14:creationId xmlns:p14="http://schemas.microsoft.com/office/powerpoint/2010/main" val="24715595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B5FF2-349E-4F21-B3FE-CB5D65B42FAF}"/>
              </a:ext>
            </a:extLst>
          </p:cNvPr>
          <p:cNvSpPr>
            <a:spLocks noGrp="1"/>
          </p:cNvSpPr>
          <p:nvPr>
            <p:ph type="title"/>
          </p:nvPr>
        </p:nvSpPr>
        <p:spPr/>
        <p:txBody>
          <a:bodyPr/>
          <a:lstStyle/>
          <a:p>
            <a:r>
              <a:rPr kumimoji="1" lang="en-US" altLang="zh-CN" dirty="0"/>
              <a:t>IETF</a:t>
            </a:r>
            <a:endParaRPr lang="zh-CN" altLang="en-US" dirty="0"/>
          </a:p>
        </p:txBody>
      </p:sp>
      <p:sp>
        <p:nvSpPr>
          <p:cNvPr id="3" name="内容占位符 2">
            <a:extLst>
              <a:ext uri="{FF2B5EF4-FFF2-40B4-BE49-F238E27FC236}">
                <a16:creationId xmlns:a16="http://schemas.microsoft.com/office/drawing/2014/main" id="{A9575E26-F343-4311-8153-591910D2058C}"/>
              </a:ext>
            </a:extLst>
          </p:cNvPr>
          <p:cNvSpPr>
            <a:spLocks noGrp="1"/>
          </p:cNvSpPr>
          <p:nvPr>
            <p:ph idx="1"/>
          </p:nvPr>
        </p:nvSpPr>
        <p:spPr/>
        <p:txBody>
          <a:bodyPr>
            <a:normAutofit/>
          </a:bodyPr>
          <a:lstStyle/>
          <a:p>
            <a:r>
              <a:rPr lang="en-US" altLang="zh-CN" dirty="0"/>
              <a:t>IETF: </a:t>
            </a:r>
            <a:r>
              <a:rPr lang="zh-CN" altLang="en-US" dirty="0"/>
              <a:t>互联网工程任务组</a:t>
            </a:r>
          </a:p>
          <a:p>
            <a:pPr lvl="1"/>
            <a:r>
              <a:rPr lang="en-US" altLang="zh-CN" dirty="0"/>
              <a:t>IETF (Internet Engineering Task Force) </a:t>
            </a:r>
            <a:r>
              <a:rPr lang="zh-CN" altLang="en-US" dirty="0"/>
              <a:t>是国际民间机构</a:t>
            </a:r>
          </a:p>
          <a:p>
            <a:pPr lvl="1"/>
            <a:r>
              <a:rPr lang="en-US" altLang="zh-CN" dirty="0"/>
              <a:t>IETF</a:t>
            </a:r>
            <a:r>
              <a:rPr lang="zh-CN" altLang="en-US" dirty="0"/>
              <a:t>是制定互联网标准的核心组织，如</a:t>
            </a:r>
            <a:r>
              <a:rPr lang="en-US" altLang="zh-CN" dirty="0"/>
              <a:t>TCP</a:t>
            </a:r>
            <a:r>
              <a:rPr lang="zh-CN" altLang="en-US" dirty="0"/>
              <a:t>、</a:t>
            </a:r>
            <a:r>
              <a:rPr lang="en-US" altLang="zh-CN" dirty="0"/>
              <a:t>IP</a:t>
            </a:r>
            <a:r>
              <a:rPr lang="zh-CN" altLang="en-US" dirty="0"/>
              <a:t>、</a:t>
            </a:r>
            <a:r>
              <a:rPr lang="en-US" altLang="zh-CN" dirty="0"/>
              <a:t>HTTP</a:t>
            </a:r>
            <a:r>
              <a:rPr lang="zh-CN" altLang="en-US" dirty="0"/>
              <a:t>等</a:t>
            </a:r>
            <a:br>
              <a:rPr lang="zh-CN" altLang="en-US" dirty="0"/>
            </a:br>
            <a:r>
              <a:rPr lang="zh-CN" altLang="en-US" dirty="0"/>
              <a:t>均由</a:t>
            </a:r>
            <a:r>
              <a:rPr lang="en-US" altLang="zh-CN" dirty="0"/>
              <a:t>IETF</a:t>
            </a:r>
            <a:r>
              <a:rPr lang="zh-CN" altLang="en-US" dirty="0"/>
              <a:t>制定</a:t>
            </a:r>
          </a:p>
          <a:p>
            <a:pPr lvl="1"/>
            <a:r>
              <a:rPr lang="en-US" altLang="zh-CN" dirty="0"/>
              <a:t>IETF</a:t>
            </a:r>
            <a:r>
              <a:rPr lang="zh-CN" altLang="en-US" dirty="0"/>
              <a:t>分为互联网、路由、传输、安全、应用、运行管理等领域（</a:t>
            </a:r>
            <a:r>
              <a:rPr lang="en-US" altLang="zh-CN" dirty="0"/>
              <a:t>Area</a:t>
            </a:r>
            <a:r>
              <a:rPr lang="zh-CN" altLang="en-US" dirty="0"/>
              <a:t>），具体由其超过</a:t>
            </a:r>
            <a:r>
              <a:rPr lang="en-US" altLang="zh-CN" dirty="0"/>
              <a:t>100</a:t>
            </a:r>
            <a:r>
              <a:rPr lang="zh-CN" altLang="en-US" dirty="0"/>
              <a:t>个工作组</a:t>
            </a:r>
            <a:r>
              <a:rPr lang="en-US" altLang="zh-CN" dirty="0"/>
              <a:t>WG</a:t>
            </a:r>
            <a:r>
              <a:rPr lang="zh-CN" altLang="en-US" dirty="0"/>
              <a:t>（</a:t>
            </a:r>
            <a:r>
              <a:rPr lang="en-US" altLang="zh-CN" dirty="0"/>
              <a:t>Working Group</a:t>
            </a:r>
            <a:r>
              <a:rPr lang="zh-CN" altLang="en-US" dirty="0"/>
              <a:t>）承担</a:t>
            </a:r>
          </a:p>
          <a:p>
            <a:r>
              <a:rPr lang="en-US" altLang="zh-CN" dirty="0"/>
              <a:t>IRTF: Internet</a:t>
            </a:r>
            <a:r>
              <a:rPr lang="zh-CN" altLang="en-US" dirty="0"/>
              <a:t>研究任务组</a:t>
            </a:r>
          </a:p>
          <a:p>
            <a:pPr lvl="1"/>
            <a:r>
              <a:rPr lang="en-US" altLang="zh-CN" dirty="0"/>
              <a:t>IRTF (Internet Research Task Force) </a:t>
            </a:r>
            <a:r>
              <a:rPr lang="zh-CN" altLang="en-US" dirty="0"/>
              <a:t>下设多个专门任务组，针对特定协议、应用、体系结构等进行研究</a:t>
            </a:r>
          </a:p>
          <a:p>
            <a:pPr lvl="1"/>
            <a:r>
              <a:rPr lang="en-US" altLang="zh-CN" dirty="0"/>
              <a:t>IRTF </a:t>
            </a:r>
            <a:r>
              <a:rPr lang="zh-CN" altLang="en-US" dirty="0"/>
              <a:t>一般只出研究报告，但不制定协议标准</a:t>
            </a:r>
          </a:p>
          <a:p>
            <a:endParaRPr lang="zh-CN" altLang="en-US" dirty="0"/>
          </a:p>
        </p:txBody>
      </p:sp>
      <p:pic>
        <p:nvPicPr>
          <p:cNvPr id="4" name="Picture 2">
            <a:extLst>
              <a:ext uri="{FF2B5EF4-FFF2-40B4-BE49-F238E27FC236}">
                <a16:creationId xmlns:a16="http://schemas.microsoft.com/office/drawing/2014/main" id="{CC3A780C-C066-452B-AFF4-7E490E479A3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781794" y="1101545"/>
            <a:ext cx="2749806" cy="1392306"/>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a:extLst>
              <a:ext uri="{FF2B5EF4-FFF2-40B4-BE49-F238E27FC236}">
                <a16:creationId xmlns:a16="http://schemas.microsoft.com/office/drawing/2014/main" id="{B2D9DA04-589B-4B20-B76E-01CE636E57CF}"/>
              </a:ext>
            </a:extLst>
          </p:cNvPr>
          <p:cNvSpPr>
            <a:spLocks noGrp="1"/>
          </p:cNvSpPr>
          <p:nvPr>
            <p:ph type="sldNum" sz="quarter" idx="12"/>
          </p:nvPr>
        </p:nvSpPr>
        <p:spPr/>
        <p:txBody>
          <a:bodyPr/>
          <a:lstStyle/>
          <a:p>
            <a:fld id="{C8BB1146-E542-4D4E-B8E9-6919A11DDD48}" type="slidenum">
              <a:rPr lang="en-US" smtClean="0"/>
              <a:t>115</a:t>
            </a:fld>
            <a:endParaRPr lang="en-US"/>
          </a:p>
        </p:txBody>
      </p:sp>
    </p:spTree>
    <p:extLst>
      <p:ext uri="{BB962C8B-B14F-4D97-AF65-F5344CB8AC3E}">
        <p14:creationId xmlns:p14="http://schemas.microsoft.com/office/powerpoint/2010/main" val="9204503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CB999-B6B8-4526-86F0-556046DC4950}"/>
              </a:ext>
            </a:extLst>
          </p:cNvPr>
          <p:cNvSpPr>
            <a:spLocks noGrp="1"/>
          </p:cNvSpPr>
          <p:nvPr>
            <p:ph type="title"/>
          </p:nvPr>
        </p:nvSpPr>
        <p:spPr/>
        <p:txBody>
          <a:bodyPr/>
          <a:lstStyle/>
          <a:p>
            <a:r>
              <a:rPr lang="en-US" altLang="zh-CN" dirty="0"/>
              <a:t>CCSA</a:t>
            </a:r>
            <a:endParaRPr lang="zh-CN" altLang="en-US" dirty="0"/>
          </a:p>
        </p:txBody>
      </p:sp>
      <p:sp>
        <p:nvSpPr>
          <p:cNvPr id="3" name="内容占位符 2">
            <a:extLst>
              <a:ext uri="{FF2B5EF4-FFF2-40B4-BE49-F238E27FC236}">
                <a16:creationId xmlns:a16="http://schemas.microsoft.com/office/drawing/2014/main" id="{3F241D67-EDF0-44A4-BF50-FB716F14E15E}"/>
              </a:ext>
            </a:extLst>
          </p:cNvPr>
          <p:cNvSpPr>
            <a:spLocks noGrp="1"/>
          </p:cNvSpPr>
          <p:nvPr>
            <p:ph idx="1"/>
          </p:nvPr>
        </p:nvSpPr>
        <p:spPr/>
        <p:txBody>
          <a:bodyPr/>
          <a:lstStyle/>
          <a:p>
            <a:r>
              <a:rPr lang="zh-CN" altLang="en-US" dirty="0"/>
              <a:t>中国通信标准化协会</a:t>
            </a:r>
            <a:endParaRPr lang="en-US" altLang="zh-CN" dirty="0"/>
          </a:p>
          <a:p>
            <a:pPr lvl="1"/>
            <a:r>
              <a:rPr lang="en-US" altLang="zh-CN" dirty="0"/>
              <a:t>China Communications Standards Association</a:t>
            </a:r>
          </a:p>
          <a:p>
            <a:pPr lvl="1"/>
            <a:r>
              <a:rPr lang="en-US" altLang="zh-CN" dirty="0"/>
              <a:t>2002</a:t>
            </a:r>
            <a:r>
              <a:rPr lang="zh-CN" altLang="en-US" dirty="0"/>
              <a:t>年</a:t>
            </a:r>
            <a:r>
              <a:rPr lang="en-US" altLang="zh-CN" dirty="0"/>
              <a:t>12</a:t>
            </a:r>
            <a:r>
              <a:rPr lang="zh-CN" altLang="en-US" dirty="0"/>
              <a:t>月</a:t>
            </a:r>
            <a:r>
              <a:rPr lang="en-US" altLang="zh-CN" dirty="0"/>
              <a:t>18</a:t>
            </a:r>
            <a:r>
              <a:rPr lang="zh-CN" altLang="en-US" dirty="0"/>
              <a:t>日成立</a:t>
            </a:r>
          </a:p>
          <a:p>
            <a:pPr lvl="1"/>
            <a:r>
              <a:rPr lang="en-US" altLang="zh-CN" dirty="0"/>
              <a:t>10</a:t>
            </a:r>
            <a:r>
              <a:rPr lang="zh-CN" altLang="en-US" dirty="0"/>
              <a:t>余个技术委员会</a:t>
            </a:r>
            <a:r>
              <a:rPr lang="en-US" altLang="zh-CN" dirty="0"/>
              <a:t>TC</a:t>
            </a:r>
            <a:r>
              <a:rPr lang="zh-CN" altLang="en-US" dirty="0"/>
              <a:t>，根据技术需求成立和解散</a:t>
            </a:r>
          </a:p>
          <a:p>
            <a:endParaRPr lang="zh-CN" altLang="en-US" dirty="0"/>
          </a:p>
        </p:txBody>
      </p:sp>
      <p:sp>
        <p:nvSpPr>
          <p:cNvPr id="4" name="灯片编号占位符 3">
            <a:extLst>
              <a:ext uri="{FF2B5EF4-FFF2-40B4-BE49-F238E27FC236}">
                <a16:creationId xmlns:a16="http://schemas.microsoft.com/office/drawing/2014/main" id="{A16AB0F6-22FD-459E-884F-3D8D4795ABE9}"/>
              </a:ext>
            </a:extLst>
          </p:cNvPr>
          <p:cNvSpPr>
            <a:spLocks noGrp="1"/>
          </p:cNvSpPr>
          <p:nvPr>
            <p:ph type="sldNum" sz="quarter" idx="12"/>
          </p:nvPr>
        </p:nvSpPr>
        <p:spPr/>
        <p:txBody>
          <a:bodyPr/>
          <a:lstStyle/>
          <a:p>
            <a:fld id="{C8BB1146-E542-4D4E-B8E9-6919A11DDD48}" type="slidenum">
              <a:rPr lang="en-US" smtClean="0"/>
              <a:t>116</a:t>
            </a:fld>
            <a:endParaRPr lang="en-US"/>
          </a:p>
        </p:txBody>
      </p:sp>
      <p:graphicFrame>
        <p:nvGraphicFramePr>
          <p:cNvPr id="5" name="表格 8">
            <a:extLst>
              <a:ext uri="{FF2B5EF4-FFF2-40B4-BE49-F238E27FC236}">
                <a16:creationId xmlns:a16="http://schemas.microsoft.com/office/drawing/2014/main" id="{D8B59931-1950-4C40-B666-3AAB39289269}"/>
              </a:ext>
            </a:extLst>
          </p:cNvPr>
          <p:cNvGraphicFramePr>
            <a:graphicFrameLocks noGrp="1"/>
          </p:cNvGraphicFramePr>
          <p:nvPr>
            <p:extLst>
              <p:ext uri="{D42A27DB-BD31-4B8C-83A1-F6EECF244321}">
                <p14:modId xmlns:p14="http://schemas.microsoft.com/office/powerpoint/2010/main" val="698372659"/>
              </p:ext>
            </p:extLst>
          </p:nvPr>
        </p:nvGraphicFramePr>
        <p:xfrm>
          <a:off x="1975293" y="3312365"/>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26631262"/>
                    </a:ext>
                  </a:extLst>
                </a:gridCol>
                <a:gridCol w="4064000">
                  <a:extLst>
                    <a:ext uri="{9D8B030D-6E8A-4147-A177-3AD203B41FA5}">
                      <a16:colId xmlns:a16="http://schemas.microsoft.com/office/drawing/2014/main" val="551752243"/>
                    </a:ext>
                  </a:extLst>
                </a:gridCol>
              </a:tblGrid>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TC1：互联网与应用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TC8：网络与信息安全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91794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TC3：网络与业务能力</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TC9：电磁环境与安全防护</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1550686"/>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TC4：通信电源与通信局站工作环境</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TC10：物联网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2679015"/>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TC5：无线通信</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TC11：移动互联网应用和终端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119692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TC6：传送网与接入网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TC12：航天通信技术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2332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TC7：网络管理与运营支撑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9551213"/>
                  </a:ext>
                </a:extLst>
              </a:tr>
            </a:tbl>
          </a:graphicData>
        </a:graphic>
      </p:graphicFrame>
      <p:pic>
        <p:nvPicPr>
          <p:cNvPr id="6" name="图片 5">
            <a:extLst>
              <a:ext uri="{FF2B5EF4-FFF2-40B4-BE49-F238E27FC236}">
                <a16:creationId xmlns:a16="http://schemas.microsoft.com/office/drawing/2014/main" id="{A83A40E9-D527-4EA3-BE95-DC78198CA1A5}"/>
              </a:ext>
            </a:extLst>
          </p:cNvPr>
          <p:cNvPicPr>
            <a:picLocks noChangeAspect="1"/>
          </p:cNvPicPr>
          <p:nvPr/>
        </p:nvPicPr>
        <p:blipFill>
          <a:blip r:embed="rId2"/>
          <a:stretch>
            <a:fillRect/>
          </a:stretch>
        </p:blipFill>
        <p:spPr>
          <a:xfrm>
            <a:off x="7397933" y="1200492"/>
            <a:ext cx="3930286" cy="718185"/>
          </a:xfrm>
          <a:prstGeom prst="rect">
            <a:avLst/>
          </a:prstGeom>
        </p:spPr>
      </p:pic>
    </p:spTree>
    <p:extLst>
      <p:ext uri="{BB962C8B-B14F-4D97-AF65-F5344CB8AC3E}">
        <p14:creationId xmlns:p14="http://schemas.microsoft.com/office/powerpoint/2010/main" val="3782974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0"/>
            <a:ext cx="10871200" cy="1035533"/>
          </a:xfrm>
        </p:spPr>
        <p:txBody>
          <a:bodyPr vert="horz" lIns="91440" tIns="45720" rIns="91440" bIns="45720" rtlCol="0" anchor="b">
            <a:normAutofit/>
          </a:bodyPr>
          <a:lstStyle/>
          <a:p>
            <a:r>
              <a:rPr kumimoji="1" lang="en-US" altLang="zh-CN" sz="3200" dirty="0">
                <a:latin typeface="+mj-ea"/>
              </a:rPr>
              <a:t>IEEE</a:t>
            </a:r>
            <a:r>
              <a:rPr kumimoji="1" lang="zh-CN" altLang="en-US" sz="3200" dirty="0">
                <a:latin typeface="+mj-ea"/>
              </a:rPr>
              <a:t>：制定以太网和无线局域网系列标准</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pic>
        <p:nvPicPr>
          <p:cNvPr id="9" name="图片 8">
            <a:extLst>
              <a:ext uri="{FF2B5EF4-FFF2-40B4-BE49-F238E27FC236}">
                <a16:creationId xmlns:a16="http://schemas.microsoft.com/office/drawing/2014/main" id="{1FB22737-C99D-4027-842A-3E5062751E3D}"/>
              </a:ext>
            </a:extLst>
          </p:cNvPr>
          <p:cNvPicPr>
            <a:picLocks noChangeAspect="1"/>
          </p:cNvPicPr>
          <p:nvPr/>
        </p:nvPicPr>
        <p:blipFill>
          <a:blip r:embed="rId3"/>
          <a:stretch>
            <a:fillRect/>
          </a:stretch>
        </p:blipFill>
        <p:spPr>
          <a:xfrm>
            <a:off x="539643" y="1221758"/>
            <a:ext cx="8807557" cy="3796809"/>
          </a:xfrm>
          <a:prstGeom prst="rect">
            <a:avLst/>
          </a:prstGeom>
        </p:spPr>
      </p:pic>
      <p:graphicFrame>
        <p:nvGraphicFramePr>
          <p:cNvPr id="10" name="表格 7">
            <a:extLst>
              <a:ext uri="{FF2B5EF4-FFF2-40B4-BE49-F238E27FC236}">
                <a16:creationId xmlns:a16="http://schemas.microsoft.com/office/drawing/2014/main" id="{5FB55F9A-D5DD-484E-95AA-3838D0277D4E}"/>
              </a:ext>
            </a:extLst>
          </p:cNvPr>
          <p:cNvGraphicFramePr>
            <a:graphicFrameLocks noGrp="1"/>
          </p:cNvGraphicFramePr>
          <p:nvPr>
            <p:extLst>
              <p:ext uri="{D42A27DB-BD31-4B8C-83A1-F6EECF244321}">
                <p14:modId xmlns:p14="http://schemas.microsoft.com/office/powerpoint/2010/main" val="2882573736"/>
              </p:ext>
            </p:extLst>
          </p:nvPr>
        </p:nvGraphicFramePr>
        <p:xfrm>
          <a:off x="9780617" y="1358460"/>
          <a:ext cx="1750983" cy="356087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750983">
                  <a:extLst>
                    <a:ext uri="{9D8B030D-6E8A-4147-A177-3AD203B41FA5}">
                      <a16:colId xmlns:a16="http://schemas.microsoft.com/office/drawing/2014/main" val="20000"/>
                    </a:ext>
                  </a:extLst>
                </a:gridCol>
              </a:tblGrid>
              <a:tr h="13267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tx1"/>
                          </a:solidFill>
                          <a:latin typeface="微软雅黑" pitchFamily="34" charset="-122"/>
                          <a:ea typeface="微软雅黑" pitchFamily="34" charset="-122"/>
                        </a:rPr>
                        <a:t>应用层</a:t>
                      </a:r>
                      <a:endParaRPr lang="en-US" altLang="zh-CN" sz="1800" b="1" dirty="0">
                        <a:solidFill>
                          <a:schemeClr val="tx1"/>
                        </a:solidFill>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CFF"/>
                    </a:solidFill>
                  </a:tcPr>
                </a:tc>
                <a:extLst>
                  <a:ext uri="{0D108BD9-81ED-4DB2-BD59-A6C34878D82A}">
                    <a16:rowId xmlns:a16="http://schemas.microsoft.com/office/drawing/2014/main" val="10000"/>
                  </a:ext>
                </a:extLst>
              </a:tr>
              <a:tr h="5347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latin typeface="微软雅黑" pitchFamily="34" charset="-122"/>
                          <a:ea typeface="微软雅黑" pitchFamily="34" charset="-122"/>
                        </a:rPr>
                        <a:t>主机到主机层</a:t>
                      </a:r>
                      <a:endParaRPr lang="en-US" altLang="zh-CN" sz="1800" b="1" dirty="0">
                        <a:solidFill>
                          <a:schemeClr val="bg1"/>
                        </a:solidFill>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1"/>
                  </a:ext>
                </a:extLst>
              </a:tr>
              <a:tr h="5846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latin typeface="微软雅黑" pitchFamily="34" charset="-122"/>
                          <a:ea typeface="微软雅黑" pitchFamily="34" charset="-122"/>
                        </a:rPr>
                        <a:t>因特网层</a:t>
                      </a:r>
                      <a:endParaRPr lang="en-US" altLang="zh-CN" sz="1800" b="1" dirty="0">
                        <a:solidFill>
                          <a:schemeClr val="bg1"/>
                        </a:solidFill>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2"/>
                  </a:ext>
                </a:extLst>
              </a:tr>
              <a:tr h="5799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latin typeface="微软雅黑" pitchFamily="34" charset="-122"/>
                          <a:ea typeface="微软雅黑" pitchFamily="34" charset="-122"/>
                        </a:rPr>
                        <a:t>数据链路层</a:t>
                      </a:r>
                      <a:endParaRPr lang="en-US" altLang="zh-CN" sz="1800" b="1" dirty="0">
                        <a:solidFill>
                          <a:schemeClr val="bg1"/>
                        </a:solidFill>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3"/>
                  </a:ext>
                </a:extLst>
              </a:tr>
              <a:tr h="5347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latin typeface="微软雅黑" pitchFamily="34" charset="-122"/>
                          <a:ea typeface="微软雅黑" pitchFamily="34" charset="-122"/>
                        </a:rPr>
                        <a:t>物理层</a:t>
                      </a:r>
                      <a:endParaRPr lang="en-US" altLang="zh-CN" sz="1800" b="1" dirty="0">
                        <a:solidFill>
                          <a:schemeClr val="bg1"/>
                        </a:solidFill>
                        <a:latin typeface="微软雅黑" pitchFamily="34" charset="-122"/>
                        <a:ea typeface="微软雅黑" pitchFamily="34"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4"/>
                  </a:ext>
                </a:extLst>
              </a:tr>
            </a:tbl>
          </a:graphicData>
        </a:graphic>
      </p:graphicFrame>
      <p:sp>
        <p:nvSpPr>
          <p:cNvPr id="12" name="左大括号 11">
            <a:extLst>
              <a:ext uri="{FF2B5EF4-FFF2-40B4-BE49-F238E27FC236}">
                <a16:creationId xmlns:a16="http://schemas.microsoft.com/office/drawing/2014/main" id="{E0D6E8D8-3576-4C69-9C8B-88EF5E670005}"/>
              </a:ext>
            </a:extLst>
          </p:cNvPr>
          <p:cNvSpPr/>
          <p:nvPr/>
        </p:nvSpPr>
        <p:spPr bwMode="auto">
          <a:xfrm>
            <a:off x="9448245" y="3785963"/>
            <a:ext cx="231327" cy="1133367"/>
          </a:xfrm>
          <a:prstGeom prst="leftBrace">
            <a:avLst>
              <a:gd name="adj1" fmla="val 8333"/>
              <a:gd name="adj2" fmla="val 51283"/>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华文细黑" pitchFamily="2" charset="-122"/>
            </a:endParaRPr>
          </a:p>
        </p:txBody>
      </p:sp>
      <p:sp>
        <p:nvSpPr>
          <p:cNvPr id="13" name="矩形 12">
            <a:extLst>
              <a:ext uri="{FF2B5EF4-FFF2-40B4-BE49-F238E27FC236}">
                <a16:creationId xmlns:a16="http://schemas.microsoft.com/office/drawing/2014/main" id="{C0D9361F-6B9C-4315-9736-C646E2E3174D}"/>
              </a:ext>
            </a:extLst>
          </p:cNvPr>
          <p:cNvSpPr/>
          <p:nvPr/>
        </p:nvSpPr>
        <p:spPr>
          <a:xfrm>
            <a:off x="660400" y="5204792"/>
            <a:ext cx="11014149" cy="1397627"/>
          </a:xfrm>
          <a:prstGeom prst="rect">
            <a:avLst/>
          </a:prstGeom>
        </p:spPr>
        <p:txBody>
          <a:bodyPr wrap="square">
            <a:spAutoFit/>
          </a:bodyPr>
          <a:lstStyle/>
          <a:p>
            <a:pPr marL="355600" indent="-355600">
              <a:lnSpc>
                <a:spcPts val="2600"/>
              </a:lnSpc>
              <a:spcBef>
                <a:spcPts val="0"/>
              </a:spcBef>
              <a:buFont typeface="Wingdings" panose="05000000000000000000" pitchFamily="2" charset="2"/>
              <a:buChar char="Ø"/>
            </a:pPr>
            <a:r>
              <a:rPr lang="en-US" altLang="zh-CN" sz="2000" b="1" dirty="0">
                <a:latin typeface="微软雅黑" pitchFamily="34" charset="-122"/>
                <a:ea typeface="微软雅黑" pitchFamily="34" charset="-122"/>
              </a:rPr>
              <a:t>IEEE 802.1</a:t>
            </a:r>
            <a:r>
              <a:rPr lang="zh-CN" altLang="en-US" sz="2000" b="1" dirty="0">
                <a:latin typeface="微软雅黑" pitchFamily="34" charset="-122"/>
                <a:ea typeface="微软雅黑" pitchFamily="34" charset="-122"/>
              </a:rPr>
              <a:t>：</a:t>
            </a:r>
            <a:r>
              <a:rPr lang="zh-CN" altLang="en-US" dirty="0">
                <a:latin typeface="微软雅黑" panose="020B0503020204020204" pitchFamily="34" charset="-122"/>
                <a:ea typeface="微软雅黑" panose="020B0503020204020204" pitchFamily="34" charset="-122"/>
              </a:rPr>
              <a:t>以太网链路层标准，如</a:t>
            </a:r>
            <a:r>
              <a:rPr lang="en-US" altLang="zh-CN" dirty="0">
                <a:latin typeface="微软雅黑" panose="020B0503020204020204" pitchFamily="34" charset="-122"/>
                <a:ea typeface="微软雅黑" panose="020B0503020204020204" pitchFamily="34" charset="-122"/>
              </a:rPr>
              <a:t>VLAN 802.1Q</a:t>
            </a:r>
            <a:r>
              <a:rPr lang="zh-CN" altLang="en-US" dirty="0">
                <a:latin typeface="微软雅黑" panose="020B0503020204020204" pitchFamily="34" charset="-122"/>
                <a:ea typeface="微软雅黑" panose="020B0503020204020204" pitchFamily="34" charset="-122"/>
              </a:rPr>
              <a:t>，生成树</a:t>
            </a:r>
            <a:r>
              <a:rPr lang="en-US" altLang="zh-CN" dirty="0">
                <a:latin typeface="微软雅黑" panose="020B0503020204020204" pitchFamily="34" charset="-122"/>
                <a:ea typeface="微软雅黑" panose="020B0503020204020204" pitchFamily="34" charset="-122"/>
              </a:rPr>
              <a:t>802.1D</a:t>
            </a:r>
            <a:r>
              <a:rPr lang="zh-CN" altLang="en-US" dirty="0">
                <a:latin typeface="微软雅黑" panose="020B0503020204020204" pitchFamily="34" charset="-122"/>
                <a:ea typeface="微软雅黑" panose="020B0503020204020204" pitchFamily="34" charset="-122"/>
              </a:rPr>
              <a:t>，以太安全体系 </a:t>
            </a:r>
            <a:r>
              <a:rPr lang="en-US" altLang="zh-CN" dirty="0">
                <a:latin typeface="微软雅黑" panose="020B0503020204020204" pitchFamily="34" charset="-122"/>
                <a:ea typeface="微软雅黑" panose="020B0503020204020204" pitchFamily="34" charset="-122"/>
              </a:rPr>
              <a:t>802.1x/1AE/1AR</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ts val="2600"/>
              </a:lnSpc>
              <a:spcBef>
                <a:spcPts val="0"/>
              </a:spcBef>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时间确定性网络</a:t>
            </a:r>
            <a:r>
              <a:rPr lang="en-US" altLang="zh-CN" dirty="0">
                <a:latin typeface="微软雅黑" panose="020B0503020204020204" pitchFamily="34" charset="-122"/>
                <a:ea typeface="微软雅黑" panose="020B0503020204020204" pitchFamily="34" charset="-122"/>
              </a:rPr>
              <a:t>TSN 802.1AS</a:t>
            </a:r>
            <a:r>
              <a:rPr lang="zh-CN" altLang="en-US" dirty="0">
                <a:latin typeface="微软雅黑" panose="020B0503020204020204" pitchFamily="34" charset="-122"/>
                <a:ea typeface="微软雅黑" panose="020B0503020204020204" pitchFamily="34" charset="-122"/>
              </a:rPr>
              <a:t>等</a:t>
            </a:r>
            <a:endParaRPr lang="en-US" altLang="zh-CN" dirty="0">
              <a:latin typeface="微软雅黑" panose="020B0503020204020204" pitchFamily="34" charset="-122"/>
              <a:ea typeface="微软雅黑" panose="020B0503020204020204" pitchFamily="34" charset="-122"/>
            </a:endParaRPr>
          </a:p>
          <a:p>
            <a:pPr marL="342900" indent="-342900">
              <a:lnSpc>
                <a:spcPts val="2600"/>
              </a:lnSpc>
              <a:spcBef>
                <a:spcPts val="0"/>
              </a:spcBef>
              <a:buFont typeface="Wingdings" panose="05000000000000000000" pitchFamily="2" charset="2"/>
              <a:buChar char="Ø"/>
            </a:pPr>
            <a:r>
              <a:rPr lang="en-US" altLang="zh-CN" sz="2000" b="1" dirty="0">
                <a:latin typeface="微软雅黑" pitchFamily="34" charset="-122"/>
                <a:ea typeface="微软雅黑" pitchFamily="34" charset="-122"/>
              </a:rPr>
              <a:t>IEEE 802.3</a:t>
            </a:r>
            <a:r>
              <a:rPr lang="zh-CN" altLang="en-US" sz="2000" b="1" dirty="0">
                <a:latin typeface="微软雅黑" pitchFamily="34" charset="-122"/>
                <a:ea typeface="微软雅黑" pitchFamily="34" charset="-122"/>
              </a:rPr>
              <a:t>：</a:t>
            </a:r>
            <a:r>
              <a:rPr lang="en-US" altLang="zh-CN" dirty="0">
                <a:latin typeface="微软雅黑" panose="020B0503020204020204" pitchFamily="34" charset="-122"/>
                <a:ea typeface="微软雅黑" panose="020B0503020204020204" pitchFamily="34" charset="-122"/>
              </a:rPr>
              <a:t>ETH</a:t>
            </a:r>
            <a:r>
              <a:rPr lang="zh-CN" altLang="en-US" dirty="0">
                <a:latin typeface="微软雅黑" panose="020B0503020204020204" pitchFamily="34" charset="-122"/>
                <a:ea typeface="微软雅黑" panose="020B0503020204020204" pitchFamily="34" charset="-122"/>
              </a:rPr>
              <a:t>网架构，包含物理层和</a:t>
            </a:r>
            <a:r>
              <a:rPr lang="en-US" altLang="zh-CN" dirty="0">
                <a:latin typeface="微软雅黑" panose="020B0503020204020204" pitchFamily="34" charset="-122"/>
                <a:ea typeface="微软雅黑" panose="020B0503020204020204" pitchFamily="34" charset="-122"/>
              </a:rPr>
              <a:t>MAC</a:t>
            </a:r>
            <a:r>
              <a:rPr lang="zh-CN" altLang="en-US" dirty="0">
                <a:latin typeface="微软雅黑" panose="020B0503020204020204" pitchFamily="34" charset="-122"/>
                <a:ea typeface="微软雅黑" panose="020B0503020204020204" pitchFamily="34" charset="-122"/>
              </a:rPr>
              <a:t>层，如：速率、介质等</a:t>
            </a:r>
            <a:endParaRPr lang="en-US" altLang="zh-CN" dirty="0">
              <a:latin typeface="微软雅黑" panose="020B0503020204020204" pitchFamily="34" charset="-122"/>
              <a:ea typeface="微软雅黑" panose="020B0503020204020204" pitchFamily="34" charset="-122"/>
            </a:endParaRPr>
          </a:p>
          <a:p>
            <a:pPr marL="342900" indent="-342900">
              <a:lnSpc>
                <a:spcPts val="2600"/>
              </a:lnSpc>
              <a:spcBef>
                <a:spcPts val="0"/>
              </a:spcBef>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IEEE 802.11</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无线局域网标准</a:t>
            </a:r>
          </a:p>
        </p:txBody>
      </p:sp>
      <p:sp>
        <p:nvSpPr>
          <p:cNvPr id="2" name="灯片编号占位符 1">
            <a:extLst>
              <a:ext uri="{FF2B5EF4-FFF2-40B4-BE49-F238E27FC236}">
                <a16:creationId xmlns:a16="http://schemas.microsoft.com/office/drawing/2014/main" id="{1311542E-9E3B-40AD-AF37-801EBEC3A096}"/>
              </a:ext>
            </a:extLst>
          </p:cNvPr>
          <p:cNvSpPr>
            <a:spLocks noGrp="1"/>
          </p:cNvSpPr>
          <p:nvPr>
            <p:ph type="sldNum" sz="quarter" idx="12"/>
          </p:nvPr>
        </p:nvSpPr>
        <p:spPr/>
        <p:txBody>
          <a:bodyPr/>
          <a:lstStyle/>
          <a:p>
            <a:fld id="{C8BB1146-E542-4D4E-B8E9-6919A11DDD48}" type="slidenum">
              <a:rPr lang="en-US" smtClean="0"/>
              <a:t>117</a:t>
            </a:fld>
            <a:endParaRPr lang="en-US"/>
          </a:p>
        </p:txBody>
      </p:sp>
    </p:spTree>
    <p:extLst>
      <p:ext uri="{BB962C8B-B14F-4D97-AF65-F5344CB8AC3E}">
        <p14:creationId xmlns:p14="http://schemas.microsoft.com/office/powerpoint/2010/main" val="4965312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44C84-34E1-42B1-BBD5-A97F62C1A315}"/>
              </a:ext>
            </a:extLst>
          </p:cNvPr>
          <p:cNvSpPr>
            <a:spLocks noGrp="1"/>
          </p:cNvSpPr>
          <p:nvPr>
            <p:ph type="title"/>
          </p:nvPr>
        </p:nvSpPr>
        <p:spPr/>
        <p:txBody>
          <a:bodyPr/>
          <a:lstStyle/>
          <a:p>
            <a:r>
              <a:rPr lang="en-US" altLang="zh-CN" dirty="0"/>
              <a:t>IETF</a:t>
            </a:r>
            <a:r>
              <a:rPr lang="zh-CN" altLang="en-US" dirty="0"/>
              <a:t>：对 </a:t>
            </a:r>
            <a:r>
              <a:rPr lang="en-US" altLang="zh-CN" dirty="0"/>
              <a:t>IP </a:t>
            </a:r>
            <a:r>
              <a:rPr lang="zh-CN" altLang="en-US" dirty="0"/>
              <a:t>网络</a:t>
            </a:r>
            <a:r>
              <a:rPr lang="en-US" altLang="zh-CN" dirty="0"/>
              <a:t>/</a:t>
            </a:r>
            <a:r>
              <a:rPr lang="zh-CN" altLang="en-US" dirty="0"/>
              <a:t>因特网的标准化工作</a:t>
            </a:r>
          </a:p>
        </p:txBody>
      </p:sp>
      <p:sp>
        <p:nvSpPr>
          <p:cNvPr id="3" name="内容占位符 2">
            <a:extLst>
              <a:ext uri="{FF2B5EF4-FFF2-40B4-BE49-F238E27FC236}">
                <a16:creationId xmlns:a16="http://schemas.microsoft.com/office/drawing/2014/main" id="{E3D0833C-41F2-4817-A70F-DF2CAC90F6FA}"/>
              </a:ext>
            </a:extLst>
          </p:cNvPr>
          <p:cNvSpPr>
            <a:spLocks noGrp="1"/>
          </p:cNvSpPr>
          <p:nvPr>
            <p:ph idx="1"/>
          </p:nvPr>
        </p:nvSpPr>
        <p:spPr>
          <a:xfrm>
            <a:off x="660400" y="4822826"/>
            <a:ext cx="10858500" cy="1517650"/>
          </a:xfrm>
        </p:spPr>
        <p:txBody>
          <a:bodyPr>
            <a:normAutofit fontScale="62500" lnSpcReduction="20000"/>
          </a:bodyPr>
          <a:lstStyle/>
          <a:p>
            <a:pPr>
              <a:buFont typeface="Wingdings" panose="05000000000000000000" pitchFamily="2" charset="2"/>
              <a:buChar char="Ø"/>
            </a:pPr>
            <a:r>
              <a:rPr lang="zh-CN" altLang="en-US" dirty="0"/>
              <a:t>互联网协会</a:t>
            </a:r>
            <a:r>
              <a:rPr lang="en-US" altLang="zh-CN" dirty="0"/>
              <a:t>ISOC</a:t>
            </a:r>
            <a:r>
              <a:rPr lang="zh-CN" altLang="en-US" dirty="0"/>
              <a:t>：</a:t>
            </a:r>
            <a:r>
              <a:rPr lang="en-US" altLang="zh-CN" dirty="0"/>
              <a:t>Internet Society</a:t>
            </a:r>
            <a:r>
              <a:rPr lang="zh-CN" altLang="en-US" dirty="0"/>
              <a:t>，简称</a:t>
            </a:r>
            <a:r>
              <a:rPr lang="en-US" altLang="zh-CN" dirty="0"/>
              <a:t>ISOC</a:t>
            </a:r>
            <a:r>
              <a:rPr lang="zh-CN" altLang="en-US" dirty="0"/>
              <a:t>。由国际互联网协会为</a:t>
            </a:r>
            <a:r>
              <a:rPr lang="en-US" altLang="zh-CN" dirty="0"/>
              <a:t>IETF</a:t>
            </a:r>
            <a:r>
              <a:rPr lang="zh-CN" altLang="en-US" dirty="0"/>
              <a:t>等提供法律支撑</a:t>
            </a:r>
          </a:p>
          <a:p>
            <a:pPr>
              <a:buFont typeface="Wingdings" panose="05000000000000000000" pitchFamily="2" charset="2"/>
              <a:buChar char="Ø"/>
            </a:pPr>
            <a:r>
              <a:rPr lang="zh-CN" altLang="en-US" dirty="0"/>
              <a:t>互联网体系结构委员会</a:t>
            </a:r>
            <a:r>
              <a:rPr lang="en-US" altLang="zh-CN" dirty="0"/>
              <a:t>IAB</a:t>
            </a:r>
            <a:r>
              <a:rPr lang="zh-CN" altLang="en-US" dirty="0"/>
              <a:t>：</a:t>
            </a:r>
            <a:r>
              <a:rPr lang="en-US" altLang="zh-CN" dirty="0"/>
              <a:t>Internet Architecture Board</a:t>
            </a:r>
            <a:r>
              <a:rPr lang="zh-CN" altLang="en-US" dirty="0"/>
              <a:t>（</a:t>
            </a:r>
            <a:r>
              <a:rPr lang="en-US" altLang="zh-CN" dirty="0"/>
              <a:t>IAB</a:t>
            </a:r>
            <a:r>
              <a:rPr lang="zh-CN" altLang="en-US" dirty="0"/>
              <a:t>）是国际互联网标准化组织</a:t>
            </a:r>
            <a:r>
              <a:rPr lang="en-US" altLang="zh-CN" dirty="0"/>
              <a:t>IETF</a:t>
            </a:r>
            <a:r>
              <a:rPr lang="zh-CN" altLang="en-US" dirty="0"/>
              <a:t>的顶层架构委员会，由</a:t>
            </a:r>
            <a:r>
              <a:rPr lang="en-US" altLang="zh-CN" dirty="0"/>
              <a:t>13</a:t>
            </a:r>
            <a:r>
              <a:rPr lang="zh-CN" altLang="en-US" dirty="0"/>
              <a:t>个个人成员组成负责</a:t>
            </a:r>
            <a:r>
              <a:rPr lang="en-US" altLang="zh-CN" dirty="0"/>
              <a:t>TCP/IP</a:t>
            </a:r>
            <a:r>
              <a:rPr lang="zh-CN" altLang="en-US" dirty="0"/>
              <a:t>协议簇开发研究方向的指导成立于</a:t>
            </a:r>
            <a:r>
              <a:rPr lang="en-US" altLang="zh-CN" dirty="0"/>
              <a:t>1983</a:t>
            </a:r>
            <a:r>
              <a:rPr lang="zh-CN" altLang="en-US" dirty="0"/>
              <a:t>年</a:t>
            </a:r>
          </a:p>
          <a:p>
            <a:pPr>
              <a:buFont typeface="Wingdings" panose="05000000000000000000" pitchFamily="2" charset="2"/>
              <a:buChar char="Ø"/>
            </a:pPr>
            <a:r>
              <a:rPr lang="en-US" altLang="zh-CN" dirty="0"/>
              <a:t>IETF</a:t>
            </a:r>
            <a:r>
              <a:rPr lang="zh-CN" altLang="en-US" dirty="0"/>
              <a:t>划分为</a:t>
            </a:r>
            <a:r>
              <a:rPr lang="en-US" altLang="zh-CN" dirty="0"/>
              <a:t>7</a:t>
            </a:r>
            <a:r>
              <a:rPr lang="zh-CN" altLang="en-US" dirty="0"/>
              <a:t>个领域：</a:t>
            </a:r>
            <a:r>
              <a:rPr lang="en-US" altLang="zh-CN" dirty="0"/>
              <a:t>Internet</a:t>
            </a:r>
            <a:r>
              <a:rPr lang="zh-CN" altLang="en-US" dirty="0"/>
              <a:t>、路由、安全、网管、应用、实时应用和传输协议</a:t>
            </a:r>
          </a:p>
          <a:p>
            <a:pPr>
              <a:buFont typeface="Wingdings" panose="05000000000000000000" pitchFamily="2" charset="2"/>
              <a:buChar char="Ø"/>
            </a:pPr>
            <a:r>
              <a:rPr lang="en-US" altLang="zh-CN" dirty="0"/>
              <a:t>IETF</a:t>
            </a:r>
            <a:r>
              <a:rPr lang="zh-CN" altLang="en-US" dirty="0"/>
              <a:t>的标准工作在工作组内完成，工作组是动态的，会动态创建和关闭，目前有约</a:t>
            </a:r>
            <a:r>
              <a:rPr lang="en-US" altLang="zh-CN" dirty="0"/>
              <a:t>120</a:t>
            </a:r>
            <a:r>
              <a:rPr lang="zh-CN" altLang="en-US" dirty="0"/>
              <a:t>个工作组</a:t>
            </a:r>
          </a:p>
        </p:txBody>
      </p:sp>
      <p:sp>
        <p:nvSpPr>
          <p:cNvPr id="4" name="灯片编号占位符 3">
            <a:extLst>
              <a:ext uri="{FF2B5EF4-FFF2-40B4-BE49-F238E27FC236}">
                <a16:creationId xmlns:a16="http://schemas.microsoft.com/office/drawing/2014/main" id="{4F5223FA-3A46-4223-8BCC-4EEA04DABCF5}"/>
              </a:ext>
            </a:extLst>
          </p:cNvPr>
          <p:cNvSpPr>
            <a:spLocks noGrp="1"/>
          </p:cNvSpPr>
          <p:nvPr>
            <p:ph type="sldNum" sz="quarter" idx="12"/>
          </p:nvPr>
        </p:nvSpPr>
        <p:spPr/>
        <p:txBody>
          <a:bodyPr/>
          <a:lstStyle/>
          <a:p>
            <a:fld id="{C8BB1146-E542-4D4E-B8E9-6919A11DDD48}" type="slidenum">
              <a:rPr lang="en-US" smtClean="0"/>
              <a:t>118</a:t>
            </a:fld>
            <a:endParaRPr lang="en-US"/>
          </a:p>
        </p:txBody>
      </p:sp>
      <p:sp>
        <p:nvSpPr>
          <p:cNvPr id="5" name="Rectangle 3">
            <a:extLst>
              <a:ext uri="{FF2B5EF4-FFF2-40B4-BE49-F238E27FC236}">
                <a16:creationId xmlns:a16="http://schemas.microsoft.com/office/drawing/2014/main" id="{B2566D4E-97FE-48F7-A00A-AD67FED4695E}"/>
              </a:ext>
            </a:extLst>
          </p:cNvPr>
          <p:cNvSpPr>
            <a:spLocks noChangeArrowheads="1"/>
          </p:cNvSpPr>
          <p:nvPr/>
        </p:nvSpPr>
        <p:spPr bwMode="auto">
          <a:xfrm>
            <a:off x="1807344" y="2459040"/>
            <a:ext cx="2952750" cy="2300287"/>
          </a:xfrm>
          <a:prstGeom prst="rect">
            <a:avLst/>
          </a:prstGeom>
          <a:solidFill>
            <a:srgbClr val="CCECFF"/>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Freeform 4">
            <a:extLst>
              <a:ext uri="{FF2B5EF4-FFF2-40B4-BE49-F238E27FC236}">
                <a16:creationId xmlns:a16="http://schemas.microsoft.com/office/drawing/2014/main" id="{CB01F0FC-4CBF-4555-931C-2F24F1658DAE}"/>
              </a:ext>
            </a:extLst>
          </p:cNvPr>
          <p:cNvSpPr>
            <a:spLocks/>
          </p:cNvSpPr>
          <p:nvPr/>
        </p:nvSpPr>
        <p:spPr bwMode="auto">
          <a:xfrm>
            <a:off x="4629919" y="1638302"/>
            <a:ext cx="2533650" cy="246063"/>
          </a:xfrm>
          <a:custGeom>
            <a:avLst/>
            <a:gdLst>
              <a:gd name="T0" fmla="*/ 0 w 1584"/>
              <a:gd name="T1" fmla="*/ 0 h 336"/>
              <a:gd name="T2" fmla="*/ 2147483646 w 1584"/>
              <a:gd name="T3" fmla="*/ 0 h 336"/>
              <a:gd name="T4" fmla="*/ 2147483646 w 1584"/>
              <a:gd name="T5" fmla="*/ 2147483646 h 336"/>
              <a:gd name="T6" fmla="*/ 2147483646 w 1584"/>
              <a:gd name="T7" fmla="*/ 2147483646 h 336"/>
              <a:gd name="T8" fmla="*/ 0 w 1584"/>
              <a:gd name="T9" fmla="*/ 0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4" h="336">
                <a:moveTo>
                  <a:pt x="0" y="0"/>
                </a:moveTo>
                <a:lnTo>
                  <a:pt x="1584" y="0"/>
                </a:lnTo>
                <a:lnTo>
                  <a:pt x="1344" y="336"/>
                </a:lnTo>
                <a:lnTo>
                  <a:pt x="240" y="336"/>
                </a:lnTo>
                <a:lnTo>
                  <a:pt x="0" y="0"/>
                </a:lnTo>
                <a:close/>
              </a:path>
            </a:pathLst>
          </a:cu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5">
            <a:extLst>
              <a:ext uri="{FF2B5EF4-FFF2-40B4-BE49-F238E27FC236}">
                <a16:creationId xmlns:a16="http://schemas.microsoft.com/office/drawing/2014/main" id="{D5246E84-476B-4C74-980A-0E0924A4C67F}"/>
              </a:ext>
            </a:extLst>
          </p:cNvPr>
          <p:cNvSpPr>
            <a:spLocks noChangeArrowheads="1"/>
          </p:cNvSpPr>
          <p:nvPr/>
        </p:nvSpPr>
        <p:spPr bwMode="auto">
          <a:xfrm>
            <a:off x="4629919" y="1144589"/>
            <a:ext cx="2533650" cy="493712"/>
          </a:xfrm>
          <a:prstGeom prst="rect">
            <a:avLst/>
          </a:prstGeom>
          <a:solidFill>
            <a:schemeClr val="bg2"/>
          </a:solidFill>
          <a:ln w="9525">
            <a:solidFill>
              <a:schemeClr val="tx1"/>
            </a:solidFill>
            <a:miter lim="800000"/>
            <a:headEnd/>
            <a:tailEnd/>
          </a:ln>
          <a:effectLs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因特网协会 </a:t>
            </a:r>
            <a:r>
              <a:rPr kumimoji="1" lang="en-US" altLang="zh-CN" sz="20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ISOC</a:t>
            </a:r>
          </a:p>
        </p:txBody>
      </p:sp>
      <p:sp>
        <p:nvSpPr>
          <p:cNvPr id="8" name="Line 6">
            <a:extLst>
              <a:ext uri="{FF2B5EF4-FFF2-40B4-BE49-F238E27FC236}">
                <a16:creationId xmlns:a16="http://schemas.microsoft.com/office/drawing/2014/main" id="{333EBEAB-7210-421D-8BAD-C20E842CAB39}"/>
              </a:ext>
            </a:extLst>
          </p:cNvPr>
          <p:cNvSpPr>
            <a:spLocks noChangeShapeType="1"/>
          </p:cNvSpPr>
          <p:nvPr/>
        </p:nvSpPr>
        <p:spPr bwMode="auto">
          <a:xfrm>
            <a:off x="3552007" y="3609977"/>
            <a:ext cx="615950" cy="5746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Line 7">
            <a:extLst>
              <a:ext uri="{FF2B5EF4-FFF2-40B4-BE49-F238E27FC236}">
                <a16:creationId xmlns:a16="http://schemas.microsoft.com/office/drawing/2014/main" id="{BC13D8C0-8490-4DE5-9596-9004510BD2D3}"/>
              </a:ext>
            </a:extLst>
          </p:cNvPr>
          <p:cNvSpPr>
            <a:spLocks noChangeShapeType="1"/>
          </p:cNvSpPr>
          <p:nvPr/>
        </p:nvSpPr>
        <p:spPr bwMode="auto">
          <a:xfrm>
            <a:off x="4629919" y="1638301"/>
            <a:ext cx="273050" cy="24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Line 8">
            <a:extLst>
              <a:ext uri="{FF2B5EF4-FFF2-40B4-BE49-F238E27FC236}">
                <a16:creationId xmlns:a16="http://schemas.microsoft.com/office/drawing/2014/main" id="{E17760FA-A87F-4F0B-A440-B84C926D31E5}"/>
              </a:ext>
            </a:extLst>
          </p:cNvPr>
          <p:cNvSpPr>
            <a:spLocks noChangeShapeType="1"/>
          </p:cNvSpPr>
          <p:nvPr/>
        </p:nvSpPr>
        <p:spPr bwMode="auto">
          <a:xfrm flipH="1">
            <a:off x="2477270" y="3609977"/>
            <a:ext cx="614363" cy="5746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Line 9">
            <a:extLst>
              <a:ext uri="{FF2B5EF4-FFF2-40B4-BE49-F238E27FC236}">
                <a16:creationId xmlns:a16="http://schemas.microsoft.com/office/drawing/2014/main" id="{3E0DC027-8C32-41DA-A18E-732629AAACD0}"/>
              </a:ext>
            </a:extLst>
          </p:cNvPr>
          <p:cNvSpPr>
            <a:spLocks noChangeShapeType="1"/>
          </p:cNvSpPr>
          <p:nvPr/>
        </p:nvSpPr>
        <p:spPr bwMode="auto">
          <a:xfrm flipH="1">
            <a:off x="6847657" y="1638301"/>
            <a:ext cx="315912" cy="24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Rectangle 10">
            <a:extLst>
              <a:ext uri="{FF2B5EF4-FFF2-40B4-BE49-F238E27FC236}">
                <a16:creationId xmlns:a16="http://schemas.microsoft.com/office/drawing/2014/main" id="{072CA1DC-52A7-48A3-9315-4ADFDDE19612}"/>
              </a:ext>
            </a:extLst>
          </p:cNvPr>
          <p:cNvSpPr>
            <a:spLocks noChangeArrowheads="1"/>
          </p:cNvSpPr>
          <p:nvPr/>
        </p:nvSpPr>
        <p:spPr bwMode="auto">
          <a:xfrm>
            <a:off x="2023244" y="3022602"/>
            <a:ext cx="2520950" cy="6572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因特网研究指导小组</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IRSG </a:t>
            </a:r>
          </a:p>
        </p:txBody>
      </p:sp>
      <p:sp>
        <p:nvSpPr>
          <p:cNvPr id="13" name="Rectangle 11">
            <a:extLst>
              <a:ext uri="{FF2B5EF4-FFF2-40B4-BE49-F238E27FC236}">
                <a16:creationId xmlns:a16="http://schemas.microsoft.com/office/drawing/2014/main" id="{E2565CA0-4489-4CA1-BC2C-0F44B0DF6DC9}"/>
              </a:ext>
            </a:extLst>
          </p:cNvPr>
          <p:cNvSpPr>
            <a:spLocks noChangeArrowheads="1"/>
          </p:cNvSpPr>
          <p:nvPr/>
        </p:nvSpPr>
        <p:spPr bwMode="auto">
          <a:xfrm>
            <a:off x="6933383" y="2459040"/>
            <a:ext cx="3443287" cy="2300287"/>
          </a:xfrm>
          <a:prstGeom prst="rect">
            <a:avLst/>
          </a:prstGeom>
          <a:solidFill>
            <a:schemeClr val="accent1">
              <a:lumMod val="25000"/>
              <a:lumOff val="75000"/>
            </a:schemeClr>
          </a:solidFill>
          <a:ln w="9525">
            <a:solidFill>
              <a:schemeClr val="tx1"/>
            </a:solidFill>
            <a:prstDash val="sysDot"/>
            <a:miter lim="800000"/>
            <a:headEnd/>
            <a:tailEnd/>
          </a:ln>
          <a:effectLs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Text Box 12">
            <a:extLst>
              <a:ext uri="{FF2B5EF4-FFF2-40B4-BE49-F238E27FC236}">
                <a16:creationId xmlns:a16="http://schemas.microsoft.com/office/drawing/2014/main" id="{70503DE6-CBD6-4E85-B310-90A77DFD980D}"/>
              </a:ext>
            </a:extLst>
          </p:cNvPr>
          <p:cNvSpPr txBox="1">
            <a:spLocks noChangeArrowheads="1"/>
          </p:cNvSpPr>
          <p:nvPr/>
        </p:nvSpPr>
        <p:spPr bwMode="auto">
          <a:xfrm>
            <a:off x="2167708" y="2489202"/>
            <a:ext cx="241458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因特网研究部 </a:t>
            </a:r>
            <a:r>
              <a:rPr kumimoji="1" lang="en-US" altLang="zh-CN" sz="20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IRTF </a:t>
            </a:r>
          </a:p>
        </p:txBody>
      </p:sp>
      <p:sp>
        <p:nvSpPr>
          <p:cNvPr id="15" name="Text Box 13">
            <a:extLst>
              <a:ext uri="{FF2B5EF4-FFF2-40B4-BE49-F238E27FC236}">
                <a16:creationId xmlns:a16="http://schemas.microsoft.com/office/drawing/2014/main" id="{BECEB4FB-7EB6-4D52-B40F-2DDFE480FD4F}"/>
              </a:ext>
            </a:extLst>
          </p:cNvPr>
          <p:cNvSpPr txBox="1">
            <a:spLocks noChangeArrowheads="1"/>
          </p:cNvSpPr>
          <p:nvPr/>
        </p:nvSpPr>
        <p:spPr bwMode="auto">
          <a:xfrm>
            <a:off x="7469957" y="2443164"/>
            <a:ext cx="239871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因特网工程部 </a:t>
            </a: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IETF </a:t>
            </a:r>
          </a:p>
        </p:txBody>
      </p:sp>
      <p:sp>
        <p:nvSpPr>
          <p:cNvPr id="16" name="Line 14">
            <a:extLst>
              <a:ext uri="{FF2B5EF4-FFF2-40B4-BE49-F238E27FC236}">
                <a16:creationId xmlns:a16="http://schemas.microsoft.com/office/drawing/2014/main" id="{7ED5B2D0-6083-4D52-9A7E-92CE18D155F6}"/>
              </a:ext>
            </a:extLst>
          </p:cNvPr>
          <p:cNvSpPr>
            <a:spLocks noChangeShapeType="1"/>
          </p:cNvSpPr>
          <p:nvPr/>
        </p:nvSpPr>
        <p:spPr bwMode="auto">
          <a:xfrm flipV="1">
            <a:off x="3374065" y="2641602"/>
            <a:ext cx="1528904" cy="38099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Line 15">
            <a:extLst>
              <a:ext uri="{FF2B5EF4-FFF2-40B4-BE49-F238E27FC236}">
                <a16:creationId xmlns:a16="http://schemas.microsoft.com/office/drawing/2014/main" id="{A90581B5-8317-479F-86BC-2B87F74490D4}"/>
              </a:ext>
            </a:extLst>
          </p:cNvPr>
          <p:cNvSpPr>
            <a:spLocks noChangeShapeType="1"/>
          </p:cNvSpPr>
          <p:nvPr/>
        </p:nvSpPr>
        <p:spPr bwMode="auto">
          <a:xfrm flipH="1" flipV="1">
            <a:off x="6319020" y="2541589"/>
            <a:ext cx="2257425" cy="4175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Rectangle 16">
            <a:extLst>
              <a:ext uri="{FF2B5EF4-FFF2-40B4-BE49-F238E27FC236}">
                <a16:creationId xmlns:a16="http://schemas.microsoft.com/office/drawing/2014/main" id="{48DEE632-BBDC-43AD-B644-99B48C8E1331}"/>
              </a:ext>
            </a:extLst>
          </p:cNvPr>
          <p:cNvSpPr>
            <a:spLocks noChangeArrowheads="1"/>
          </p:cNvSpPr>
          <p:nvPr/>
        </p:nvSpPr>
        <p:spPr bwMode="auto">
          <a:xfrm>
            <a:off x="7350895" y="2952752"/>
            <a:ext cx="2665413" cy="6572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因特网工程指导小组</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IESG </a:t>
            </a:r>
          </a:p>
        </p:txBody>
      </p:sp>
      <p:sp>
        <p:nvSpPr>
          <p:cNvPr id="19" name="Text Box 17">
            <a:extLst>
              <a:ext uri="{FF2B5EF4-FFF2-40B4-BE49-F238E27FC236}">
                <a16:creationId xmlns:a16="http://schemas.microsoft.com/office/drawing/2014/main" id="{227C2EB3-5B87-44ED-B30F-0A826A12660D}"/>
              </a:ext>
            </a:extLst>
          </p:cNvPr>
          <p:cNvSpPr txBox="1">
            <a:spLocks noChangeArrowheads="1"/>
          </p:cNvSpPr>
          <p:nvPr/>
        </p:nvSpPr>
        <p:spPr bwMode="auto">
          <a:xfrm>
            <a:off x="8287519" y="3636964"/>
            <a:ext cx="439738"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0" name="Line 18">
            <a:extLst>
              <a:ext uri="{FF2B5EF4-FFF2-40B4-BE49-F238E27FC236}">
                <a16:creationId xmlns:a16="http://schemas.microsoft.com/office/drawing/2014/main" id="{DE465E4F-1AD0-4FC6-AAF0-D94219E07E90}"/>
              </a:ext>
            </a:extLst>
          </p:cNvPr>
          <p:cNvSpPr>
            <a:spLocks noChangeShapeType="1"/>
          </p:cNvSpPr>
          <p:nvPr/>
        </p:nvSpPr>
        <p:spPr bwMode="auto">
          <a:xfrm flipV="1">
            <a:off x="7784282" y="3609977"/>
            <a:ext cx="146050" cy="2143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Line 19">
            <a:extLst>
              <a:ext uri="{FF2B5EF4-FFF2-40B4-BE49-F238E27FC236}">
                <a16:creationId xmlns:a16="http://schemas.microsoft.com/office/drawing/2014/main" id="{613F935D-1E9F-4022-95E1-059179BF2F1B}"/>
              </a:ext>
            </a:extLst>
          </p:cNvPr>
          <p:cNvSpPr>
            <a:spLocks noChangeShapeType="1"/>
          </p:cNvSpPr>
          <p:nvPr/>
        </p:nvSpPr>
        <p:spPr bwMode="auto">
          <a:xfrm>
            <a:off x="9151120" y="3606802"/>
            <a:ext cx="239713" cy="1682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Rectangle 20">
            <a:extLst>
              <a:ext uri="{FF2B5EF4-FFF2-40B4-BE49-F238E27FC236}">
                <a16:creationId xmlns:a16="http://schemas.microsoft.com/office/drawing/2014/main" id="{66B5DC41-8B92-4E40-A0E2-C5BACFBF0126}"/>
              </a:ext>
            </a:extLst>
          </p:cNvPr>
          <p:cNvSpPr>
            <a:spLocks noChangeArrowheads="1"/>
          </p:cNvSpPr>
          <p:nvPr/>
        </p:nvSpPr>
        <p:spPr bwMode="auto">
          <a:xfrm>
            <a:off x="2247083" y="4184652"/>
            <a:ext cx="460375" cy="409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RG</a:t>
            </a:r>
          </a:p>
        </p:txBody>
      </p:sp>
      <p:sp>
        <p:nvSpPr>
          <p:cNvPr id="23" name="Rectangle 21">
            <a:extLst>
              <a:ext uri="{FF2B5EF4-FFF2-40B4-BE49-F238E27FC236}">
                <a16:creationId xmlns:a16="http://schemas.microsoft.com/office/drawing/2014/main" id="{02A00316-8E56-4BC5-AD3C-CB3740CA828E}"/>
              </a:ext>
            </a:extLst>
          </p:cNvPr>
          <p:cNvSpPr>
            <a:spLocks noChangeArrowheads="1"/>
          </p:cNvSpPr>
          <p:nvPr/>
        </p:nvSpPr>
        <p:spPr bwMode="auto">
          <a:xfrm>
            <a:off x="9765482" y="4256089"/>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
        <p:nvSpPr>
          <p:cNvPr id="24" name="Text Box 22">
            <a:extLst>
              <a:ext uri="{FF2B5EF4-FFF2-40B4-BE49-F238E27FC236}">
                <a16:creationId xmlns:a16="http://schemas.microsoft.com/office/drawing/2014/main" id="{0E061280-BA4A-478B-86F0-789C285040CC}"/>
              </a:ext>
            </a:extLst>
          </p:cNvPr>
          <p:cNvSpPr txBox="1">
            <a:spLocks noChangeArrowheads="1"/>
          </p:cNvSpPr>
          <p:nvPr/>
        </p:nvSpPr>
        <p:spPr bwMode="auto">
          <a:xfrm>
            <a:off x="7539808" y="4146552"/>
            <a:ext cx="439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5" name="Text Box 23">
            <a:extLst>
              <a:ext uri="{FF2B5EF4-FFF2-40B4-BE49-F238E27FC236}">
                <a16:creationId xmlns:a16="http://schemas.microsoft.com/office/drawing/2014/main" id="{DE9B4C7E-D2BF-44D6-857C-B383BDFC59CC}"/>
              </a:ext>
            </a:extLst>
          </p:cNvPr>
          <p:cNvSpPr txBox="1">
            <a:spLocks noChangeArrowheads="1"/>
          </p:cNvSpPr>
          <p:nvPr/>
        </p:nvSpPr>
        <p:spPr bwMode="auto">
          <a:xfrm>
            <a:off x="9289232" y="4146552"/>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6" name="Line 24">
            <a:extLst>
              <a:ext uri="{FF2B5EF4-FFF2-40B4-BE49-F238E27FC236}">
                <a16:creationId xmlns:a16="http://schemas.microsoft.com/office/drawing/2014/main" id="{4EFD5225-DCFF-4724-88AE-85029D419BD0}"/>
              </a:ext>
            </a:extLst>
          </p:cNvPr>
          <p:cNvSpPr>
            <a:spLocks noChangeShapeType="1"/>
          </p:cNvSpPr>
          <p:nvPr/>
        </p:nvSpPr>
        <p:spPr bwMode="auto">
          <a:xfrm flipH="1">
            <a:off x="7239769" y="4102102"/>
            <a:ext cx="306388"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Line 25">
            <a:extLst>
              <a:ext uri="{FF2B5EF4-FFF2-40B4-BE49-F238E27FC236}">
                <a16:creationId xmlns:a16="http://schemas.microsoft.com/office/drawing/2014/main" id="{C8CE7256-D691-4F86-9E5D-3CCC3A0EF1EE}"/>
              </a:ext>
            </a:extLst>
          </p:cNvPr>
          <p:cNvSpPr>
            <a:spLocks noChangeShapeType="1"/>
          </p:cNvSpPr>
          <p:nvPr/>
        </p:nvSpPr>
        <p:spPr bwMode="auto">
          <a:xfrm>
            <a:off x="7777932" y="4102102"/>
            <a:ext cx="461962"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Line 26">
            <a:extLst>
              <a:ext uri="{FF2B5EF4-FFF2-40B4-BE49-F238E27FC236}">
                <a16:creationId xmlns:a16="http://schemas.microsoft.com/office/drawing/2014/main" id="{1C8BE1FD-B7E2-435B-8432-545363EA1033}"/>
              </a:ext>
            </a:extLst>
          </p:cNvPr>
          <p:cNvSpPr>
            <a:spLocks noChangeShapeType="1"/>
          </p:cNvSpPr>
          <p:nvPr/>
        </p:nvSpPr>
        <p:spPr bwMode="auto">
          <a:xfrm flipH="1">
            <a:off x="8854258" y="4102102"/>
            <a:ext cx="384175"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Line 27">
            <a:extLst>
              <a:ext uri="{FF2B5EF4-FFF2-40B4-BE49-F238E27FC236}">
                <a16:creationId xmlns:a16="http://schemas.microsoft.com/office/drawing/2014/main" id="{7162DEDF-0904-4E76-A2A6-42E4CBF7F569}"/>
              </a:ext>
            </a:extLst>
          </p:cNvPr>
          <p:cNvSpPr>
            <a:spLocks noChangeShapeType="1"/>
          </p:cNvSpPr>
          <p:nvPr/>
        </p:nvSpPr>
        <p:spPr bwMode="auto">
          <a:xfrm>
            <a:off x="9468620" y="4102102"/>
            <a:ext cx="384175"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Rectangle 28">
            <a:extLst>
              <a:ext uri="{FF2B5EF4-FFF2-40B4-BE49-F238E27FC236}">
                <a16:creationId xmlns:a16="http://schemas.microsoft.com/office/drawing/2014/main" id="{BEE123F6-9765-4E17-B88A-30E4BFBEF907}"/>
              </a:ext>
            </a:extLst>
          </p:cNvPr>
          <p:cNvSpPr>
            <a:spLocks noChangeArrowheads="1"/>
          </p:cNvSpPr>
          <p:nvPr/>
        </p:nvSpPr>
        <p:spPr bwMode="auto">
          <a:xfrm>
            <a:off x="3936182" y="4184652"/>
            <a:ext cx="461962" cy="409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RG</a:t>
            </a:r>
          </a:p>
        </p:txBody>
      </p:sp>
      <p:sp>
        <p:nvSpPr>
          <p:cNvPr id="31" name="Text Box 29">
            <a:extLst>
              <a:ext uri="{FF2B5EF4-FFF2-40B4-BE49-F238E27FC236}">
                <a16:creationId xmlns:a16="http://schemas.microsoft.com/office/drawing/2014/main" id="{DFEE6B2C-33D3-4D1F-9693-290AEFCA24D8}"/>
              </a:ext>
            </a:extLst>
          </p:cNvPr>
          <p:cNvSpPr txBox="1">
            <a:spLocks noChangeArrowheads="1"/>
          </p:cNvSpPr>
          <p:nvPr/>
        </p:nvSpPr>
        <p:spPr bwMode="auto">
          <a:xfrm>
            <a:off x="3031307" y="4146552"/>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2" name="Rectangle 30">
            <a:extLst>
              <a:ext uri="{FF2B5EF4-FFF2-40B4-BE49-F238E27FC236}">
                <a16:creationId xmlns:a16="http://schemas.microsoft.com/office/drawing/2014/main" id="{356A1ACF-0D24-4BB3-806B-0A0CA9ECBF32}"/>
              </a:ext>
            </a:extLst>
          </p:cNvPr>
          <p:cNvSpPr>
            <a:spLocks noChangeArrowheads="1"/>
          </p:cNvSpPr>
          <p:nvPr/>
        </p:nvSpPr>
        <p:spPr bwMode="auto">
          <a:xfrm>
            <a:off x="7477894" y="3775076"/>
            <a:ext cx="579438" cy="3889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领域</a:t>
            </a:r>
          </a:p>
        </p:txBody>
      </p:sp>
      <p:sp>
        <p:nvSpPr>
          <p:cNvPr id="33" name="Rectangle 31">
            <a:extLst>
              <a:ext uri="{FF2B5EF4-FFF2-40B4-BE49-F238E27FC236}">
                <a16:creationId xmlns:a16="http://schemas.microsoft.com/office/drawing/2014/main" id="{A6EBF82F-7721-4C78-A609-4D0FCED645DD}"/>
              </a:ext>
            </a:extLst>
          </p:cNvPr>
          <p:cNvSpPr>
            <a:spLocks noChangeArrowheads="1"/>
          </p:cNvSpPr>
          <p:nvPr/>
        </p:nvSpPr>
        <p:spPr bwMode="auto">
          <a:xfrm>
            <a:off x="9220969" y="3775076"/>
            <a:ext cx="579438" cy="3889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领域</a:t>
            </a:r>
          </a:p>
        </p:txBody>
      </p:sp>
      <p:sp>
        <p:nvSpPr>
          <p:cNvPr id="34" name="Rectangle 32">
            <a:extLst>
              <a:ext uri="{FF2B5EF4-FFF2-40B4-BE49-F238E27FC236}">
                <a16:creationId xmlns:a16="http://schemas.microsoft.com/office/drawing/2014/main" id="{0171C8D4-B113-4AC4-A5C5-435F63530327}"/>
              </a:ext>
            </a:extLst>
          </p:cNvPr>
          <p:cNvSpPr>
            <a:spLocks noChangeArrowheads="1"/>
          </p:cNvSpPr>
          <p:nvPr/>
        </p:nvSpPr>
        <p:spPr bwMode="auto">
          <a:xfrm>
            <a:off x="4902969" y="1884365"/>
            <a:ext cx="1944688" cy="75247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因特网体系结构</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研究委员会 </a:t>
            </a:r>
            <a:r>
              <a:rPr kumimoji="1" lang="en-US" altLang="zh-CN" sz="2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IAB </a:t>
            </a:r>
          </a:p>
        </p:txBody>
      </p:sp>
      <p:sp>
        <p:nvSpPr>
          <p:cNvPr id="35" name="Rectangle 33">
            <a:extLst>
              <a:ext uri="{FF2B5EF4-FFF2-40B4-BE49-F238E27FC236}">
                <a16:creationId xmlns:a16="http://schemas.microsoft.com/office/drawing/2014/main" id="{49140415-A89A-4A45-857B-25F82E041675}"/>
              </a:ext>
            </a:extLst>
          </p:cNvPr>
          <p:cNvSpPr>
            <a:spLocks noChangeArrowheads="1"/>
          </p:cNvSpPr>
          <p:nvPr/>
        </p:nvSpPr>
        <p:spPr bwMode="auto">
          <a:xfrm>
            <a:off x="8685982" y="4256089"/>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
        <p:nvSpPr>
          <p:cNvPr id="36" name="Rectangle 34">
            <a:extLst>
              <a:ext uri="{FF2B5EF4-FFF2-40B4-BE49-F238E27FC236}">
                <a16:creationId xmlns:a16="http://schemas.microsoft.com/office/drawing/2014/main" id="{E2A1522B-5806-476D-88A0-89BB31DDD1BB}"/>
              </a:ext>
            </a:extLst>
          </p:cNvPr>
          <p:cNvSpPr>
            <a:spLocks noChangeArrowheads="1"/>
          </p:cNvSpPr>
          <p:nvPr/>
        </p:nvSpPr>
        <p:spPr bwMode="auto">
          <a:xfrm>
            <a:off x="7965257" y="4256089"/>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
        <p:nvSpPr>
          <p:cNvPr id="37" name="Rectangle 35">
            <a:extLst>
              <a:ext uri="{FF2B5EF4-FFF2-40B4-BE49-F238E27FC236}">
                <a16:creationId xmlns:a16="http://schemas.microsoft.com/office/drawing/2014/main" id="{3B06E7BF-51C8-40C6-B877-336889D5F6F6}"/>
              </a:ext>
            </a:extLst>
          </p:cNvPr>
          <p:cNvSpPr>
            <a:spLocks noChangeArrowheads="1"/>
          </p:cNvSpPr>
          <p:nvPr/>
        </p:nvSpPr>
        <p:spPr bwMode="auto">
          <a:xfrm>
            <a:off x="6992120" y="4256089"/>
            <a:ext cx="538163"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WG</a:t>
            </a:r>
          </a:p>
        </p:txBody>
      </p:sp>
    </p:spTree>
    <p:extLst>
      <p:ext uri="{BB962C8B-B14F-4D97-AF65-F5344CB8AC3E}">
        <p14:creationId xmlns:p14="http://schemas.microsoft.com/office/powerpoint/2010/main" val="38845120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399" y="27914"/>
            <a:ext cx="10858501" cy="980116"/>
          </a:xfrm>
        </p:spPr>
        <p:txBody>
          <a:bodyPr vert="horz" lIns="91440" tIns="45720" rIns="91440" bIns="45720" rtlCol="0" anchor="b">
            <a:normAutofit/>
          </a:bodyPr>
          <a:lstStyle/>
          <a:p>
            <a:r>
              <a:rPr kumimoji="1" lang="zh-CN" altLang="en-US" sz="3200" dirty="0">
                <a:latin typeface="+mj-ea"/>
              </a:rPr>
              <a:t>如何进入</a:t>
            </a:r>
            <a:r>
              <a:rPr kumimoji="1" lang="en-US" altLang="zh-CN" sz="3200" dirty="0">
                <a:latin typeface="+mj-ea"/>
              </a:rPr>
              <a:t>/</a:t>
            </a:r>
            <a:r>
              <a:rPr kumimoji="1" lang="zh-CN" altLang="en-US" sz="3200" dirty="0">
                <a:latin typeface="+mj-ea"/>
              </a:rPr>
              <a:t>参加“互联网的殿堂”</a:t>
            </a:r>
            <a:r>
              <a:rPr kumimoji="1" lang="en-US" altLang="zh-CN" sz="3200" dirty="0">
                <a:latin typeface="+mj-ea"/>
              </a:rPr>
              <a:t>—IETF</a:t>
            </a:r>
            <a:endParaRPr kumimoji="1" lang="zh-CN" altLang="en-US" sz="3200" dirty="0">
              <a:latin typeface="+mj-ea"/>
            </a:endParaRP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190500" y="146780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6" name="内容占位符 2">
            <a:extLst>
              <a:ext uri="{FF2B5EF4-FFF2-40B4-BE49-F238E27FC236}">
                <a16:creationId xmlns:a16="http://schemas.microsoft.com/office/drawing/2014/main" id="{EBDF0D84-2FC5-4D4B-9007-95585BD7EB9B}"/>
              </a:ext>
            </a:extLst>
          </p:cNvPr>
          <p:cNvSpPr txBox="1">
            <a:spLocks/>
          </p:cNvSpPr>
          <p:nvPr/>
        </p:nvSpPr>
        <p:spPr>
          <a:xfrm>
            <a:off x="660399" y="1126143"/>
            <a:ext cx="7879080" cy="3261727"/>
          </a:xfrm>
          <a:prstGeom prst="rect">
            <a:avLst/>
          </a:prstGeom>
        </p:spPr>
        <p:txBody>
          <a:bodyPr wrap="square">
            <a:spAutoFit/>
          </a:bodyPr>
          <a:lstStyle>
            <a:defPPr>
              <a:defRPr lang="en-US"/>
            </a:defPPr>
            <a:lvl1pPr marL="457200" lvl="0" indent="-457200" fontAlgn="base">
              <a:lnSpc>
                <a:spcPct val="120000"/>
              </a:lnSpc>
              <a:spcBef>
                <a:spcPts val="600"/>
              </a:spcBef>
              <a:spcAft>
                <a:spcPts val="600"/>
              </a:spcAft>
              <a:buClr>
                <a:schemeClr val="tx1"/>
              </a:buClr>
              <a:buSzPct val="100000"/>
              <a:buFont typeface="Wingdings" panose="05000000000000000000" pitchFamily="2" charset="2"/>
              <a:buChar char="n"/>
              <a:defRPr sz="2800" ker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vl2pPr marL="914400" lvl="1" indent="-457200" fontAlgn="base">
              <a:lnSpc>
                <a:spcPct val="120000"/>
              </a:lnSpc>
              <a:spcBef>
                <a:spcPts val="600"/>
              </a:spcBef>
              <a:spcAft>
                <a:spcPts val="600"/>
              </a:spcAft>
              <a:buClr>
                <a:schemeClr val="tx1"/>
              </a:buClr>
              <a:buSzPct val="100000"/>
              <a:buFont typeface="Wingdings" panose="05000000000000000000" pitchFamily="2" charset="2"/>
              <a:buChar char="Ø"/>
              <a:defRPr sz="2800" ker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sym typeface="+mn-ea"/>
              </a:rPr>
              <a:t>Internet标准以RFC（Request For Comments，请求评注）</a:t>
            </a:r>
            <a:br>
              <a:rPr lang="en-US" altLang="zh-CN" sz="2000" dirty="0">
                <a:solidFill>
                  <a:schemeClr val="accent1"/>
                </a:solidFill>
                <a:sym typeface="+mn-ea"/>
              </a:rPr>
            </a:br>
            <a:r>
              <a:rPr lang="zh-CN" altLang="en-US" sz="2000" dirty="0">
                <a:solidFill>
                  <a:schemeClr val="accent1"/>
                </a:solidFill>
                <a:sym typeface="+mn-ea"/>
              </a:rPr>
              <a:t>文档的形式公开，任何人都可免费获得这些</a:t>
            </a:r>
            <a:r>
              <a:rPr lang="en-US" altLang="zh-CN" sz="2000" dirty="0">
                <a:solidFill>
                  <a:schemeClr val="accent1"/>
                </a:solidFill>
                <a:sym typeface="+mn-ea"/>
              </a:rPr>
              <a:t>RFC</a:t>
            </a:r>
            <a:r>
              <a:rPr lang="zh-CN" altLang="en-US" sz="2000" dirty="0">
                <a:solidFill>
                  <a:schemeClr val="accent1"/>
                </a:solidFill>
                <a:sym typeface="+mn-ea"/>
              </a:rPr>
              <a:t>文档，例如RFC2068为HTTP协议 </a:t>
            </a:r>
            <a:endParaRPr lang="en-US" altLang="zh-CN" sz="2000" dirty="0">
              <a:solidFill>
                <a:schemeClr val="accent1"/>
              </a:solidFill>
              <a:sym typeface="+mn-ea"/>
            </a:endParaRPr>
          </a:p>
          <a:p>
            <a:r>
              <a:rPr lang="en-US" altLang="zh-CN" sz="2000" dirty="0">
                <a:solidFill>
                  <a:schemeClr val="accent1"/>
                </a:solidFill>
                <a:sym typeface="+mn-ea"/>
              </a:rPr>
              <a:t>IETF</a:t>
            </a:r>
            <a:r>
              <a:rPr lang="zh-CN" altLang="en-US" sz="2000" dirty="0">
                <a:solidFill>
                  <a:schemeClr val="accent1"/>
                </a:solidFill>
                <a:sym typeface="+mn-ea"/>
              </a:rPr>
              <a:t>的各种规章制度（乃至</a:t>
            </a:r>
            <a:r>
              <a:rPr lang="en-US" altLang="zh-CN" sz="2000" dirty="0">
                <a:solidFill>
                  <a:schemeClr val="accent1"/>
                </a:solidFill>
                <a:sym typeface="+mn-ea"/>
              </a:rPr>
              <a:t>RFC</a:t>
            </a:r>
            <a:r>
              <a:rPr lang="zh-CN" altLang="en-US" sz="2000" dirty="0">
                <a:solidFill>
                  <a:schemeClr val="accent1"/>
                </a:solidFill>
                <a:sym typeface="+mn-ea"/>
              </a:rPr>
              <a:t>产生规则），全部以</a:t>
            </a:r>
            <a:r>
              <a:rPr lang="en-US" altLang="zh-CN" sz="2000" dirty="0">
                <a:solidFill>
                  <a:schemeClr val="accent1"/>
                </a:solidFill>
                <a:sym typeface="+mn-ea"/>
              </a:rPr>
              <a:t>RFC</a:t>
            </a:r>
            <a:r>
              <a:rPr lang="zh-CN" altLang="en-US" sz="2000" dirty="0">
                <a:solidFill>
                  <a:schemeClr val="accent1"/>
                </a:solidFill>
                <a:sym typeface="+mn-ea"/>
              </a:rPr>
              <a:t>发布</a:t>
            </a:r>
            <a:endParaRPr lang="en-US" altLang="zh-CN" sz="2000" dirty="0">
              <a:solidFill>
                <a:schemeClr val="accent1"/>
              </a:solidFill>
              <a:sym typeface="+mn-ea"/>
            </a:endParaRPr>
          </a:p>
          <a:p>
            <a:r>
              <a:rPr lang="zh-CN" altLang="en-US" sz="2000" dirty="0">
                <a:solidFill>
                  <a:schemeClr val="accent1"/>
                </a:solidFill>
                <a:sym typeface="+mn-ea"/>
              </a:rPr>
              <a:t>每年</a:t>
            </a:r>
            <a:r>
              <a:rPr lang="en-US" altLang="zh-CN" sz="2000" dirty="0">
                <a:solidFill>
                  <a:schemeClr val="accent1"/>
                </a:solidFill>
                <a:sym typeface="+mn-ea"/>
              </a:rPr>
              <a:t>3</a:t>
            </a:r>
            <a:r>
              <a:rPr lang="zh-CN" altLang="en-US" sz="2000" dirty="0">
                <a:solidFill>
                  <a:schemeClr val="accent1"/>
                </a:solidFill>
                <a:sym typeface="+mn-ea"/>
              </a:rPr>
              <a:t>次会，但所有决策须在邮件列表确认，因此可仅远程参与</a:t>
            </a:r>
            <a:endParaRPr lang="en-US" altLang="zh-CN" sz="2000" dirty="0">
              <a:solidFill>
                <a:schemeClr val="accent1"/>
              </a:solidFill>
              <a:sym typeface="+mn-ea"/>
            </a:endParaRPr>
          </a:p>
          <a:p>
            <a:r>
              <a:rPr lang="en-US" altLang="zh-CN" sz="2000" dirty="0">
                <a:solidFill>
                  <a:schemeClr val="accent1"/>
                </a:solidFill>
              </a:rPr>
              <a:t>IETF</a:t>
            </a:r>
            <a:r>
              <a:rPr lang="zh-CN" altLang="en-US" sz="2000" dirty="0">
                <a:solidFill>
                  <a:schemeClr val="accent1"/>
                </a:solidFill>
              </a:rPr>
              <a:t>由愿</a:t>
            </a:r>
            <a:r>
              <a:rPr lang="en-US" altLang="zh-CN" sz="2000" dirty="0" err="1">
                <a:solidFill>
                  <a:schemeClr val="accent1"/>
                </a:solidFill>
              </a:rPr>
              <a:t>为互联网发展做出贡献的专家自发参与和管理</a:t>
            </a:r>
            <a:r>
              <a:rPr lang="en-US" altLang="zh-CN" sz="2000" dirty="0">
                <a:solidFill>
                  <a:schemeClr val="accent1"/>
                </a:solidFill>
              </a:rPr>
              <a:t>(</a:t>
            </a:r>
            <a:r>
              <a:rPr lang="zh-CN" altLang="en-US" sz="2000" dirty="0">
                <a:solidFill>
                  <a:schemeClr val="accent1"/>
                </a:solidFill>
              </a:rPr>
              <a:t>无薪</a:t>
            </a:r>
            <a:r>
              <a:rPr lang="en-US" altLang="zh-CN" sz="2000" dirty="0">
                <a:solidFill>
                  <a:schemeClr val="accent1"/>
                </a:solidFill>
              </a:rPr>
              <a:t>)</a:t>
            </a:r>
          </a:p>
          <a:p>
            <a:r>
              <a:rPr lang="zh-CN" altLang="en-US" sz="2000" dirty="0">
                <a:solidFill>
                  <a:schemeClr val="accent1"/>
                </a:solidFill>
                <a:sym typeface="+mn-ea"/>
              </a:rPr>
              <a:t>没有会员制，每个人都可以是</a:t>
            </a:r>
            <a:r>
              <a:rPr lang="en-US" altLang="zh-CN" sz="2000" dirty="0" err="1">
                <a:solidFill>
                  <a:schemeClr val="accent1"/>
                </a:solidFill>
                <a:sym typeface="+mn-ea"/>
              </a:rPr>
              <a:t>IETFer</a:t>
            </a:r>
            <a:r>
              <a:rPr lang="zh-CN" altLang="en-US" sz="2000" dirty="0">
                <a:solidFill>
                  <a:schemeClr val="accent1"/>
                </a:solidFill>
                <a:sym typeface="+mn-ea"/>
              </a:rPr>
              <a:t>，在邮件列表参与即可</a:t>
            </a:r>
          </a:p>
        </p:txBody>
      </p:sp>
      <p:sp>
        <p:nvSpPr>
          <p:cNvPr id="8" name="矩形 7">
            <a:extLst>
              <a:ext uri="{FF2B5EF4-FFF2-40B4-BE49-F238E27FC236}">
                <a16:creationId xmlns:a16="http://schemas.microsoft.com/office/drawing/2014/main" id="{E5E37EAC-8684-4872-89B1-5DADED4845BC}"/>
              </a:ext>
            </a:extLst>
          </p:cNvPr>
          <p:cNvSpPr/>
          <p:nvPr/>
        </p:nvSpPr>
        <p:spPr>
          <a:xfrm>
            <a:off x="660399" y="4609214"/>
            <a:ext cx="7879080" cy="1561966"/>
          </a:xfrm>
          <a:prstGeom prst="rect">
            <a:avLst/>
          </a:prstGeom>
          <a:ln>
            <a:solidFill>
              <a:srgbClr val="C00000"/>
            </a:solidFill>
          </a:ln>
        </p:spPr>
        <p:txBody>
          <a:bodyPr wrap="none">
            <a:spAutoFit/>
          </a:bodyPr>
          <a:lstStyle/>
          <a:p>
            <a:pPr algn="ctr">
              <a:spcBef>
                <a:spcPts val="300"/>
              </a:spcBef>
            </a:pP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IETF</a:t>
            </a:r>
            <a:r>
              <a:rPr lang="zh-CN" altLang="en-US" sz="2800" kern="0" dirty="0">
                <a:solidFill>
                  <a:srgbClr val="C00000"/>
                </a:solidFill>
                <a:latin typeface="Microsoft YaHei" panose="020B0503020204020204" pitchFamily="34" charset="-122"/>
                <a:ea typeface="Microsoft YaHei" panose="020B0503020204020204" pitchFamily="34" charset="-122"/>
                <a:sym typeface="+mn-ea"/>
              </a:rPr>
              <a:t>名言 </a:t>
            </a: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a:t>
            </a:r>
            <a:r>
              <a:rPr lang="en-US" altLang="zh-CN" sz="2800" dirty="0">
                <a:solidFill>
                  <a:srgbClr val="C00000"/>
                </a:solidFill>
                <a:latin typeface="basis-grotesque-medium"/>
              </a:rPr>
              <a:t>David Clark</a:t>
            </a: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a:t>
            </a:r>
          </a:p>
          <a:p>
            <a:pPr algn="ctr">
              <a:spcBef>
                <a:spcPts val="300"/>
              </a:spcBef>
            </a:pPr>
            <a:r>
              <a:rPr lang="zh-CN" altLang="en-US" sz="2000" dirty="0">
                <a:latin typeface="Microsoft YaHei" panose="020B0503020204020204" pitchFamily="34" charset="-122"/>
                <a:ea typeface="Microsoft YaHei" panose="020B0503020204020204" pitchFamily="34" charset="-122"/>
              </a:rPr>
              <a:t>我们拒绝国王、总统和投票，简单多数和可运行的代码就是我们信仰</a:t>
            </a:r>
            <a:endParaRPr lang="en-US" altLang="zh-CN" sz="2000" dirty="0">
              <a:latin typeface="Microsoft YaHei" panose="020B0503020204020204" pitchFamily="34" charset="-122"/>
              <a:ea typeface="Microsoft YaHei" panose="020B0503020204020204" pitchFamily="34" charset="-122"/>
            </a:endParaRPr>
          </a:p>
          <a:p>
            <a:pPr algn="ctr">
              <a:spcBef>
                <a:spcPts val="300"/>
              </a:spcBef>
            </a:pPr>
            <a:r>
              <a:rPr lang="en-US" altLang="zh-CN" sz="2000" dirty="0">
                <a:latin typeface="Microsoft YaHei" panose="020B0503020204020204" pitchFamily="34" charset="-122"/>
                <a:ea typeface="Microsoft YaHei" panose="020B0503020204020204" pitchFamily="34" charset="-122"/>
              </a:rPr>
              <a:t>We reject: kings, presidents, and voting. </a:t>
            </a:r>
          </a:p>
          <a:p>
            <a:pPr algn="ctr">
              <a:spcBef>
                <a:spcPts val="300"/>
              </a:spcBef>
            </a:pPr>
            <a:r>
              <a:rPr lang="en-US" altLang="zh-CN" sz="2000" dirty="0">
                <a:latin typeface="Microsoft YaHei" panose="020B0503020204020204" pitchFamily="34" charset="-122"/>
                <a:ea typeface="Microsoft YaHei" panose="020B0503020204020204" pitchFamily="34" charset="-122"/>
              </a:rPr>
              <a:t>We believe in: rough consensus and running code</a:t>
            </a:r>
            <a:endParaRPr lang="zh-CN" altLang="en-US" sz="3600" dirty="0">
              <a:latin typeface="Microsoft YaHei" panose="020B0503020204020204" pitchFamily="34" charset="-122"/>
              <a:ea typeface="Microsoft YaHei" panose="020B0503020204020204" pitchFamily="34" charset="-122"/>
            </a:endParaRPr>
          </a:p>
        </p:txBody>
      </p:sp>
      <p:pic>
        <p:nvPicPr>
          <p:cNvPr id="9" name="Picture 2" descr="Clark">
            <a:extLst>
              <a:ext uri="{FF2B5EF4-FFF2-40B4-BE49-F238E27FC236}">
                <a16:creationId xmlns:a16="http://schemas.microsoft.com/office/drawing/2014/main" id="{D3FDD6BB-7FDA-4D80-A629-2DAC5D0073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49108" y="3779228"/>
            <a:ext cx="1882234" cy="188223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7C001D6-E22C-4D06-8CE7-90927C35739E}"/>
              </a:ext>
            </a:extLst>
          </p:cNvPr>
          <p:cNvSpPr/>
          <p:nvPr/>
        </p:nvSpPr>
        <p:spPr>
          <a:xfrm>
            <a:off x="9349108" y="5764768"/>
            <a:ext cx="1916871" cy="369332"/>
          </a:xfrm>
          <a:prstGeom prst="rect">
            <a:avLst/>
          </a:prstGeom>
        </p:spPr>
        <p:txBody>
          <a:bodyPr wrap="none">
            <a:spAutoFit/>
          </a:bodyPr>
          <a:lstStyle/>
          <a:p>
            <a:r>
              <a:rPr lang="en-US" altLang="zh-CN" dirty="0">
                <a:solidFill>
                  <a:srgbClr val="000000"/>
                </a:solidFill>
                <a:latin typeface="basis-grotesque-medium"/>
              </a:rPr>
              <a:t>David Clark</a:t>
            </a:r>
            <a:r>
              <a:rPr lang="zh-CN" altLang="en-US" dirty="0">
                <a:solidFill>
                  <a:srgbClr val="000000"/>
                </a:solidFill>
                <a:latin typeface="basis-grotesque-medium"/>
              </a:rPr>
              <a:t> </a:t>
            </a:r>
            <a:r>
              <a:rPr lang="en-US" altLang="zh-CN" dirty="0">
                <a:solidFill>
                  <a:srgbClr val="000000"/>
                </a:solidFill>
                <a:latin typeface="basis-grotesque-medium"/>
              </a:rPr>
              <a:t>@</a:t>
            </a:r>
            <a:r>
              <a:rPr lang="zh-CN" altLang="en-US" dirty="0">
                <a:solidFill>
                  <a:srgbClr val="000000"/>
                </a:solidFill>
                <a:latin typeface="basis-grotesque-medium"/>
              </a:rPr>
              <a:t> </a:t>
            </a:r>
            <a:r>
              <a:rPr lang="en-US" altLang="zh-CN" dirty="0">
                <a:solidFill>
                  <a:srgbClr val="000000"/>
                </a:solidFill>
                <a:latin typeface="basis-grotesque-medium"/>
              </a:rPr>
              <a:t>MIT</a:t>
            </a:r>
            <a:endParaRPr lang="en-US" altLang="zh-CN" b="0" i="0" dirty="0">
              <a:solidFill>
                <a:srgbClr val="000000"/>
              </a:solidFill>
              <a:effectLst/>
              <a:latin typeface="basis-grotesque-medium"/>
            </a:endParaRPr>
          </a:p>
        </p:txBody>
      </p:sp>
      <p:sp>
        <p:nvSpPr>
          <p:cNvPr id="11" name="矩形 10">
            <a:extLst>
              <a:ext uri="{FF2B5EF4-FFF2-40B4-BE49-F238E27FC236}">
                <a16:creationId xmlns:a16="http://schemas.microsoft.com/office/drawing/2014/main" id="{21E89F6B-E684-404C-8009-B740765250A0}"/>
              </a:ext>
            </a:extLst>
          </p:cNvPr>
          <p:cNvSpPr/>
          <p:nvPr/>
        </p:nvSpPr>
        <p:spPr>
          <a:xfrm>
            <a:off x="9096188" y="1261840"/>
            <a:ext cx="2422712" cy="830997"/>
          </a:xfrm>
          <a:prstGeom prst="rect">
            <a:avLst/>
          </a:prstGeom>
          <a:ln>
            <a:solidFill>
              <a:srgbClr val="C00000"/>
            </a:solidFill>
          </a:ln>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不自称为标准的</a:t>
            </a:r>
            <a:r>
              <a:rPr lang="zh-CN" altLang="en-US"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事实标准</a:t>
            </a:r>
            <a:r>
              <a:rPr lang="en-US" altLang="zh-CN"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RFC</a:t>
            </a:r>
            <a:endParaRPr lang="zh-CN" altLang="en-US"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9CE5E3D1-619D-427A-A561-B4551B16B244}"/>
              </a:ext>
            </a:extLst>
          </p:cNvPr>
          <p:cNvSpPr>
            <a:spLocks noGrp="1"/>
          </p:cNvSpPr>
          <p:nvPr>
            <p:ph type="sldNum" sz="quarter" idx="12"/>
          </p:nvPr>
        </p:nvSpPr>
        <p:spPr/>
        <p:txBody>
          <a:bodyPr/>
          <a:lstStyle/>
          <a:p>
            <a:fld id="{C8BB1146-E542-4D4E-B8E9-6919A11DDD48}" type="slidenum">
              <a:rPr lang="en-US" smtClean="0"/>
              <a:t>119</a:t>
            </a:fld>
            <a:endParaRPr lang="en-US"/>
          </a:p>
        </p:txBody>
      </p:sp>
    </p:spTree>
    <p:extLst>
      <p:ext uri="{BB962C8B-B14F-4D97-AF65-F5344CB8AC3E}">
        <p14:creationId xmlns:p14="http://schemas.microsoft.com/office/powerpoint/2010/main" val="302376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b="1" dirty="0">
                <a:solidFill>
                  <a:srgbClr val="3333FF"/>
                </a:solidFill>
              </a:rPr>
              <a:t>网络的发展历史</a:t>
            </a:r>
          </a:p>
          <a:p>
            <a:r>
              <a:rPr lang="zh-CN" altLang="en-US" dirty="0"/>
              <a:t>网络的组成、拓扑与分类</a:t>
            </a:r>
          </a:p>
          <a:p>
            <a:r>
              <a:rPr lang="zh-CN" altLang="en-US" dirty="0"/>
              <a:t>网络功能与用途</a:t>
            </a:r>
          </a:p>
          <a:p>
            <a:r>
              <a:rPr lang="zh-CN" altLang="en-US" dirty="0"/>
              <a:t>网络的体系结构</a:t>
            </a:r>
          </a:p>
          <a:p>
            <a:r>
              <a:rPr lang="zh-CN" altLang="en-US" dirty="0"/>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074196DE-23F0-4C44-A519-16DBA730C09E}"/>
              </a:ext>
            </a:extLst>
          </p:cNvPr>
          <p:cNvSpPr>
            <a:spLocks noGrp="1"/>
          </p:cNvSpPr>
          <p:nvPr>
            <p:ph type="sldNum" sz="quarter" idx="12"/>
          </p:nvPr>
        </p:nvSpPr>
        <p:spPr/>
        <p:txBody>
          <a:bodyPr/>
          <a:lstStyle/>
          <a:p>
            <a:fld id="{C8BB1146-E542-4D4E-B8E9-6919A11DDD48}" type="slidenum">
              <a:rPr lang="en-US" smtClean="0"/>
              <a:pPr/>
              <a:t>12</a:t>
            </a:fld>
            <a:endParaRPr lang="en-US"/>
          </a:p>
        </p:txBody>
      </p:sp>
    </p:spTree>
    <p:extLst>
      <p:ext uri="{BB962C8B-B14F-4D97-AF65-F5344CB8AC3E}">
        <p14:creationId xmlns:p14="http://schemas.microsoft.com/office/powerpoint/2010/main" val="40700018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p:txBody>
          <a:bodyPr vert="horz" lIns="91440" tIns="45720" rIns="91440" bIns="45720" rtlCol="0" anchor="b">
            <a:normAutofit/>
          </a:bodyPr>
          <a:lstStyle/>
          <a:p>
            <a:r>
              <a:rPr kumimoji="1" lang="en-US" altLang="zh-CN" sz="3200" dirty="0">
                <a:latin typeface="+mj-ea"/>
              </a:rPr>
              <a:t>IETF </a:t>
            </a:r>
            <a:r>
              <a:rPr kumimoji="1" lang="zh-CN" altLang="en-US" sz="3200" dirty="0">
                <a:latin typeface="+mj-ea"/>
              </a:rPr>
              <a:t>的标准：</a:t>
            </a:r>
            <a:r>
              <a:rPr kumimoji="1" lang="en-US" altLang="zh-CN" sz="3200" dirty="0">
                <a:latin typeface="+mj-ea"/>
              </a:rPr>
              <a:t>RFC</a:t>
            </a:r>
            <a:r>
              <a:rPr kumimoji="1" lang="zh-CN" altLang="en-US" sz="3200" dirty="0">
                <a:latin typeface="+mj-ea"/>
              </a:rPr>
              <a:t>文档</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5" name="标题 1">
            <a:extLst>
              <a:ext uri="{FF2B5EF4-FFF2-40B4-BE49-F238E27FC236}">
                <a16:creationId xmlns:a16="http://schemas.microsoft.com/office/drawing/2014/main" id="{4A55EBEB-B2E9-4EE3-AC07-4C6A305A8854}"/>
              </a:ext>
            </a:extLst>
          </p:cNvPr>
          <p:cNvSpPr txBox="1">
            <a:spLocks/>
          </p:cNvSpPr>
          <p:nvPr/>
        </p:nvSpPr>
        <p:spPr>
          <a:xfrm>
            <a:off x="660400" y="257663"/>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6" name="矩形 5">
            <a:extLst>
              <a:ext uri="{FF2B5EF4-FFF2-40B4-BE49-F238E27FC236}">
                <a16:creationId xmlns:a16="http://schemas.microsoft.com/office/drawing/2014/main" id="{0C6EEC9B-4955-438A-AF85-FCBC2F4F79FB}"/>
              </a:ext>
            </a:extLst>
          </p:cNvPr>
          <p:cNvSpPr/>
          <p:nvPr/>
        </p:nvSpPr>
        <p:spPr>
          <a:xfrm>
            <a:off x="660400" y="1151914"/>
            <a:ext cx="10858499" cy="4282198"/>
          </a:xfrm>
          <a:prstGeom prst="rect">
            <a:avLst/>
          </a:prstGeom>
        </p:spPr>
        <p:txBody>
          <a:bodyPr wrap="square">
            <a:spAutoFit/>
          </a:bodyPr>
          <a:lstStyle/>
          <a:p>
            <a:pPr marL="457200" lvl="0" indent="-457200" fontAlgn="base">
              <a:lnSpc>
                <a:spcPct val="120000"/>
              </a:lnSpc>
              <a:spcBef>
                <a:spcPts val="600"/>
              </a:spcBef>
              <a:spcAft>
                <a:spcPts val="600"/>
              </a:spcAft>
              <a:buClr>
                <a:schemeClr val="tx1"/>
              </a:buClr>
              <a:buSzPct val="100000"/>
              <a:buFont typeface="Wingdings" panose="05000000000000000000" pitchFamily="2" charset="2"/>
              <a:buChar char="n"/>
            </a:pP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Request for Comment</a:t>
            </a:r>
          </a:p>
          <a:p>
            <a:pPr marL="457200" lvl="0" indent="-457200" fontAlgn="base">
              <a:lnSpc>
                <a:spcPct val="120000"/>
              </a:lnSpc>
              <a:spcBef>
                <a:spcPts val="600"/>
              </a:spcBef>
              <a:spcAft>
                <a:spcPts val="600"/>
              </a:spcAft>
              <a:buClr>
                <a:schemeClr val="tx1"/>
              </a:buClr>
              <a:buSzPct val="100000"/>
              <a:buFont typeface="Wingdings" panose="05000000000000000000" pitchFamily="2" charset="2"/>
              <a:buChar char="n"/>
            </a:pP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所有关于</a:t>
            </a: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网络的正式标准都以文档出版</a:t>
            </a:r>
            <a:endPar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0" indent="-457200" fontAlgn="base">
              <a:lnSpc>
                <a:spcPct val="120000"/>
              </a:lnSpc>
              <a:spcBef>
                <a:spcPts val="600"/>
              </a:spcBef>
              <a:spcAft>
                <a:spcPts val="600"/>
              </a:spcAft>
              <a:buClr>
                <a:schemeClr val="tx1"/>
              </a:buClr>
              <a:buSzPct val="100000"/>
              <a:buFont typeface="Wingdings" panose="05000000000000000000" pitchFamily="2" charset="2"/>
              <a:buChar char="n"/>
            </a:pP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出版的目的只是为了提供相关的信息</a:t>
            </a:r>
          </a:p>
          <a:p>
            <a:pPr marL="457200" lvl="0" indent="-457200" fontAlgn="base">
              <a:lnSpc>
                <a:spcPct val="120000"/>
              </a:lnSpc>
              <a:buClr>
                <a:schemeClr val="tx1"/>
              </a:buClr>
              <a:buSzPct val="100000"/>
              <a:buFont typeface="Wingdings" panose="05000000000000000000" pitchFamily="2" charset="2"/>
              <a:buChar char="n"/>
            </a:pP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文档的每一项都用一个数字来标识，例如</a:t>
            </a: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RFC983</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，数字值越大说明</a:t>
            </a: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文档的内容越新。</a:t>
            </a:r>
          </a:p>
          <a:p>
            <a:pPr marL="457200" lvl="0" indent="-457200" fontAlgn="base">
              <a:lnSpc>
                <a:spcPct val="120000"/>
              </a:lnSpc>
              <a:spcBef>
                <a:spcPts val="600"/>
              </a:spcBef>
              <a:spcAft>
                <a:spcPts val="600"/>
              </a:spcAft>
              <a:buClr>
                <a:schemeClr val="tx1"/>
              </a:buClr>
              <a:buSzPct val="100000"/>
              <a:buFont typeface="Wingdings" panose="05000000000000000000" pitchFamily="2" charset="2"/>
              <a:buChar char="n"/>
            </a:pP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所有的</a:t>
            </a:r>
            <a:r>
              <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RFC</a:t>
            </a:r>
            <a:r>
              <a:rPr lang="zh-CN" altLang="en-US"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文档都可以网络上免费获得。</a:t>
            </a:r>
            <a:endParaRPr lang="en-US" altLang="zh-CN" sz="28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a:p>
            <a:pPr lvl="1" fontAlgn="base">
              <a:lnSpc>
                <a:spcPct val="120000"/>
              </a:lnSpc>
              <a:spcBef>
                <a:spcPts val="600"/>
              </a:spcBef>
              <a:spcAft>
                <a:spcPts val="600"/>
              </a:spcAft>
              <a:buClr>
                <a:schemeClr val="tx1"/>
              </a:buClr>
              <a:buSzPct val="100000"/>
            </a:pPr>
            <a:r>
              <a:rPr lang="en-US" altLang="zh-CN" sz="24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http://www.ietf.org/rfc.html</a:t>
            </a:r>
          </a:p>
        </p:txBody>
      </p:sp>
      <p:sp>
        <p:nvSpPr>
          <p:cNvPr id="2" name="灯片编号占位符 1">
            <a:extLst>
              <a:ext uri="{FF2B5EF4-FFF2-40B4-BE49-F238E27FC236}">
                <a16:creationId xmlns:a16="http://schemas.microsoft.com/office/drawing/2014/main" id="{BB8B420F-D1A5-45B7-AC34-66275BB8F892}"/>
              </a:ext>
            </a:extLst>
          </p:cNvPr>
          <p:cNvSpPr>
            <a:spLocks noGrp="1"/>
          </p:cNvSpPr>
          <p:nvPr>
            <p:ph type="sldNum" sz="quarter" idx="12"/>
          </p:nvPr>
        </p:nvSpPr>
        <p:spPr/>
        <p:txBody>
          <a:bodyPr/>
          <a:lstStyle/>
          <a:p>
            <a:fld id="{C8BB1146-E542-4D4E-B8E9-6919A11DDD48}" type="slidenum">
              <a:rPr lang="en-US" smtClean="0"/>
              <a:t>120</a:t>
            </a:fld>
            <a:endParaRPr lang="en-US"/>
          </a:p>
        </p:txBody>
      </p:sp>
    </p:spTree>
    <p:extLst>
      <p:ext uri="{BB962C8B-B14F-4D97-AF65-F5344CB8AC3E}">
        <p14:creationId xmlns:p14="http://schemas.microsoft.com/office/powerpoint/2010/main" val="7459811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0"/>
            <a:ext cx="10858500" cy="1028699"/>
          </a:xfrm>
        </p:spPr>
        <p:txBody>
          <a:bodyPr vert="horz" lIns="91440" tIns="45720" rIns="91440" bIns="45720" rtlCol="0" anchor="b">
            <a:normAutofit/>
          </a:bodyPr>
          <a:lstStyle/>
          <a:p>
            <a:r>
              <a:rPr lang="en-US" altLang="zh-CN" sz="3200" dirty="0">
                <a:latin typeface="+mn-ea"/>
                <a:ea typeface="+mn-ea"/>
              </a:rPr>
              <a:t>6 </a:t>
            </a:r>
            <a:r>
              <a:rPr lang="zh-CN" altLang="en-US" sz="3200" dirty="0">
                <a:latin typeface="+mn-ea"/>
                <a:ea typeface="+mn-ea"/>
              </a:rPr>
              <a:t>种 </a:t>
            </a:r>
            <a:r>
              <a:rPr lang="en-US" altLang="zh-CN" sz="3200" dirty="0">
                <a:latin typeface="+mn-ea"/>
                <a:ea typeface="+mn-ea"/>
              </a:rPr>
              <a:t>RFC </a:t>
            </a:r>
            <a:r>
              <a:rPr lang="zh-CN" altLang="en-US" sz="3200" dirty="0">
                <a:latin typeface="+mn-ea"/>
                <a:ea typeface="+mn-ea"/>
              </a:rPr>
              <a:t>之间的关系</a:t>
            </a:r>
          </a:p>
        </p:txBody>
      </p:sp>
      <p:sp>
        <p:nvSpPr>
          <p:cNvPr id="7" name="Rectangle 64">
            <a:extLst>
              <a:ext uri="{FF2B5EF4-FFF2-40B4-BE49-F238E27FC236}">
                <a16:creationId xmlns:a16="http://schemas.microsoft.com/office/drawing/2014/main" id="{33BF9B6C-2343-4FFC-9B17-409245DFA063}"/>
              </a:ext>
            </a:extLst>
          </p:cNvPr>
          <p:cNvSpPr>
            <a:spLocks noChangeArrowheads="1"/>
          </p:cNvSpPr>
          <p:nvPr/>
        </p:nvSpPr>
        <p:spPr bwMode="auto">
          <a:xfrm>
            <a:off x="1524000" y="2058906"/>
            <a:ext cx="9144000" cy="36941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ectangle 65">
            <a:extLst>
              <a:ext uri="{FF2B5EF4-FFF2-40B4-BE49-F238E27FC236}">
                <a16:creationId xmlns:a16="http://schemas.microsoft.com/office/drawing/2014/main" id="{D3C3B99B-8B84-4CDE-AC6C-49B86E8C3CC7}"/>
              </a:ext>
            </a:extLst>
          </p:cNvPr>
          <p:cNvSpPr>
            <a:spLocks noChangeArrowheads="1"/>
          </p:cNvSpPr>
          <p:nvPr/>
        </p:nvSpPr>
        <p:spPr bwMode="auto">
          <a:xfrm>
            <a:off x="4921251" y="2276394"/>
            <a:ext cx="1666875" cy="466725"/>
          </a:xfrm>
          <a:prstGeom prst="rect">
            <a:avLst/>
          </a:prstGeom>
          <a:solidFill>
            <a:srgbClr val="CCECFF"/>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Rectangle 66">
            <a:extLst>
              <a:ext uri="{FF2B5EF4-FFF2-40B4-BE49-F238E27FC236}">
                <a16:creationId xmlns:a16="http://schemas.microsoft.com/office/drawing/2014/main" id="{6912C41F-B990-4605-8E38-E69C3D808584}"/>
              </a:ext>
            </a:extLst>
          </p:cNvPr>
          <p:cNvSpPr>
            <a:spLocks noChangeArrowheads="1"/>
          </p:cNvSpPr>
          <p:nvPr/>
        </p:nvSpPr>
        <p:spPr bwMode="auto">
          <a:xfrm>
            <a:off x="4921251" y="3209843"/>
            <a:ext cx="1666875" cy="469900"/>
          </a:xfrm>
          <a:prstGeom prst="rect">
            <a:avLst/>
          </a:prstGeom>
          <a:solidFill>
            <a:schemeClr val="accent1"/>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Rectangle 67">
            <a:extLst>
              <a:ext uri="{FF2B5EF4-FFF2-40B4-BE49-F238E27FC236}">
                <a16:creationId xmlns:a16="http://schemas.microsoft.com/office/drawing/2014/main" id="{45D48BA6-D829-4D00-ACE5-B8C6B9635363}"/>
              </a:ext>
            </a:extLst>
          </p:cNvPr>
          <p:cNvSpPr>
            <a:spLocks noChangeArrowheads="1"/>
          </p:cNvSpPr>
          <p:nvPr/>
        </p:nvSpPr>
        <p:spPr bwMode="auto">
          <a:xfrm>
            <a:off x="4921251" y="4146468"/>
            <a:ext cx="1666875" cy="468312"/>
          </a:xfrm>
          <a:prstGeom prst="rect">
            <a:avLst/>
          </a:prstGeom>
          <a:solidFill>
            <a:srgbClr val="3333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Rectangle 68">
            <a:extLst>
              <a:ext uri="{FF2B5EF4-FFF2-40B4-BE49-F238E27FC236}">
                <a16:creationId xmlns:a16="http://schemas.microsoft.com/office/drawing/2014/main" id="{8BD415AA-13EE-439B-B9EE-2BC9F01255F0}"/>
              </a:ext>
            </a:extLst>
          </p:cNvPr>
          <p:cNvSpPr>
            <a:spLocks noChangeArrowheads="1"/>
          </p:cNvSpPr>
          <p:nvPr/>
        </p:nvSpPr>
        <p:spPr bwMode="auto">
          <a:xfrm>
            <a:off x="4921251" y="5081506"/>
            <a:ext cx="16668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Rectangle 69">
            <a:extLst>
              <a:ext uri="{FF2B5EF4-FFF2-40B4-BE49-F238E27FC236}">
                <a16:creationId xmlns:a16="http://schemas.microsoft.com/office/drawing/2014/main" id="{28CEA91A-9367-4899-9B21-B1F2C166BBF6}"/>
              </a:ext>
            </a:extLst>
          </p:cNvPr>
          <p:cNvSpPr>
            <a:spLocks noChangeArrowheads="1"/>
          </p:cNvSpPr>
          <p:nvPr/>
        </p:nvSpPr>
        <p:spPr bwMode="auto">
          <a:xfrm>
            <a:off x="7467600" y="2276394"/>
            <a:ext cx="2019300"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Rectangle 70">
            <a:extLst>
              <a:ext uri="{FF2B5EF4-FFF2-40B4-BE49-F238E27FC236}">
                <a16:creationId xmlns:a16="http://schemas.microsoft.com/office/drawing/2014/main" id="{55EFCDFD-0880-4E24-A29C-4518D42BA0E1}"/>
              </a:ext>
            </a:extLst>
          </p:cNvPr>
          <p:cNvSpPr>
            <a:spLocks noChangeArrowheads="1"/>
          </p:cNvSpPr>
          <p:nvPr/>
        </p:nvSpPr>
        <p:spPr bwMode="auto">
          <a:xfrm>
            <a:off x="2111376" y="2276394"/>
            <a:ext cx="17557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Oval 71">
            <a:extLst>
              <a:ext uri="{FF2B5EF4-FFF2-40B4-BE49-F238E27FC236}">
                <a16:creationId xmlns:a16="http://schemas.microsoft.com/office/drawing/2014/main" id="{266C0BB8-B123-44DD-9729-8DB7774ABFD2}"/>
              </a:ext>
            </a:extLst>
          </p:cNvPr>
          <p:cNvSpPr>
            <a:spLocks noChangeArrowheads="1"/>
          </p:cNvSpPr>
          <p:nvPr/>
        </p:nvSpPr>
        <p:spPr bwMode="auto">
          <a:xfrm>
            <a:off x="4745038" y="1247694"/>
            <a:ext cx="2019300" cy="561975"/>
          </a:xfrm>
          <a:prstGeom prst="ellipse">
            <a:avLst/>
          </a:prstGeom>
          <a:solidFill>
            <a:schemeClr val="bg2"/>
          </a:solidFill>
          <a:ln w="9525">
            <a:solidFill>
              <a:srgbClr val="333399"/>
            </a:solidFill>
            <a:round/>
            <a:headEnd/>
            <a:tailEnd/>
          </a:ln>
          <a:effectLst>
            <a:outerShdw dist="35921" dir="2700000" algn="ctr" rotWithShape="0">
              <a:schemeClr val="bg2"/>
            </a:outerShdw>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Line 72">
            <a:extLst>
              <a:ext uri="{FF2B5EF4-FFF2-40B4-BE49-F238E27FC236}">
                <a16:creationId xmlns:a16="http://schemas.microsoft.com/office/drawing/2014/main" id="{4914F936-DE3A-4681-927A-5C152047A6D7}"/>
              </a:ext>
            </a:extLst>
          </p:cNvPr>
          <p:cNvSpPr>
            <a:spLocks noChangeShapeType="1"/>
          </p:cNvSpPr>
          <p:nvPr/>
        </p:nvSpPr>
        <p:spPr bwMode="auto">
          <a:xfrm>
            <a:off x="5754688" y="1809669"/>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Line 73">
            <a:extLst>
              <a:ext uri="{FF2B5EF4-FFF2-40B4-BE49-F238E27FC236}">
                <a16:creationId xmlns:a16="http://schemas.microsoft.com/office/drawing/2014/main" id="{A0A53FF6-A0AE-4339-839A-DE66F828B1DD}"/>
              </a:ext>
            </a:extLst>
          </p:cNvPr>
          <p:cNvSpPr>
            <a:spLocks noChangeShapeType="1"/>
          </p:cNvSpPr>
          <p:nvPr/>
        </p:nvSpPr>
        <p:spPr bwMode="auto">
          <a:xfrm>
            <a:off x="5754688" y="2743119"/>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Line 74">
            <a:extLst>
              <a:ext uri="{FF2B5EF4-FFF2-40B4-BE49-F238E27FC236}">
                <a16:creationId xmlns:a16="http://schemas.microsoft.com/office/drawing/2014/main" id="{348B4056-B696-46F5-BCA8-FE22BE5E75FF}"/>
              </a:ext>
            </a:extLst>
          </p:cNvPr>
          <p:cNvSpPr>
            <a:spLocks noChangeShapeType="1"/>
          </p:cNvSpPr>
          <p:nvPr/>
        </p:nvSpPr>
        <p:spPr bwMode="auto">
          <a:xfrm>
            <a:off x="5754688" y="3679744"/>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Line 75">
            <a:extLst>
              <a:ext uri="{FF2B5EF4-FFF2-40B4-BE49-F238E27FC236}">
                <a16:creationId xmlns:a16="http://schemas.microsoft.com/office/drawing/2014/main" id="{F2309EC9-6B43-458D-BA55-BD43827C5822}"/>
              </a:ext>
            </a:extLst>
          </p:cNvPr>
          <p:cNvSpPr>
            <a:spLocks noChangeShapeType="1"/>
          </p:cNvSpPr>
          <p:nvPr/>
        </p:nvSpPr>
        <p:spPr bwMode="auto">
          <a:xfrm>
            <a:off x="5754688" y="4614781"/>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Freeform 76">
            <a:extLst>
              <a:ext uri="{FF2B5EF4-FFF2-40B4-BE49-F238E27FC236}">
                <a16:creationId xmlns:a16="http://schemas.microsoft.com/office/drawing/2014/main" id="{35DA6E7E-1F91-4C01-924B-011958804079}"/>
              </a:ext>
            </a:extLst>
          </p:cNvPr>
          <p:cNvSpPr>
            <a:spLocks/>
          </p:cNvSpPr>
          <p:nvPr/>
        </p:nvSpPr>
        <p:spPr bwMode="auto">
          <a:xfrm>
            <a:off x="6764338" y="1527093"/>
            <a:ext cx="1712912" cy="749300"/>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Freeform 77">
            <a:extLst>
              <a:ext uri="{FF2B5EF4-FFF2-40B4-BE49-F238E27FC236}">
                <a16:creationId xmlns:a16="http://schemas.microsoft.com/office/drawing/2014/main" id="{3B739DB9-3660-4E1F-9F8E-C41E72F9F9B7}"/>
              </a:ext>
            </a:extLst>
          </p:cNvPr>
          <p:cNvSpPr>
            <a:spLocks/>
          </p:cNvSpPr>
          <p:nvPr/>
        </p:nvSpPr>
        <p:spPr bwMode="auto">
          <a:xfrm flipH="1">
            <a:off x="2989264" y="1527093"/>
            <a:ext cx="1711325" cy="749300"/>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Freeform 78">
            <a:extLst>
              <a:ext uri="{FF2B5EF4-FFF2-40B4-BE49-F238E27FC236}">
                <a16:creationId xmlns:a16="http://schemas.microsoft.com/office/drawing/2014/main" id="{D2B431AA-0B37-429F-AFB7-413652E6FCAB}"/>
              </a:ext>
            </a:extLst>
          </p:cNvPr>
          <p:cNvSpPr>
            <a:spLocks/>
          </p:cNvSpPr>
          <p:nvPr/>
        </p:nvSpPr>
        <p:spPr bwMode="auto">
          <a:xfrm rot="16200000" flipH="1">
            <a:off x="2670176" y="3109831"/>
            <a:ext cx="2570162" cy="1931987"/>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Freeform 79">
            <a:extLst>
              <a:ext uri="{FF2B5EF4-FFF2-40B4-BE49-F238E27FC236}">
                <a16:creationId xmlns:a16="http://schemas.microsoft.com/office/drawing/2014/main" id="{D1ADFB27-8320-43B8-9605-86B8C76CEA2F}"/>
              </a:ext>
            </a:extLst>
          </p:cNvPr>
          <p:cNvSpPr>
            <a:spLocks/>
          </p:cNvSpPr>
          <p:nvPr/>
        </p:nvSpPr>
        <p:spPr bwMode="auto">
          <a:xfrm rot="5400000">
            <a:off x="6253957" y="3077287"/>
            <a:ext cx="2573337" cy="1905000"/>
          </a:xfrm>
          <a:custGeom>
            <a:avLst/>
            <a:gdLst>
              <a:gd name="T0" fmla="*/ 0 w 960"/>
              <a:gd name="T1" fmla="*/ 0 h 384"/>
              <a:gd name="T2" fmla="*/ 2147483646 w 960"/>
              <a:gd name="T3" fmla="*/ 0 h 384"/>
              <a:gd name="T4" fmla="*/ 2147483646 w 960"/>
              <a:gd name="T5" fmla="*/ 2147483646 h 384"/>
              <a:gd name="T6" fmla="*/ 0 60000 65536"/>
              <a:gd name="T7" fmla="*/ 0 60000 65536"/>
              <a:gd name="T8" fmla="*/ 0 60000 65536"/>
            </a:gdLst>
            <a:ahLst/>
            <a:cxnLst>
              <a:cxn ang="T6">
                <a:pos x="T0" y="T1"/>
              </a:cxn>
              <a:cxn ang="T7">
                <a:pos x="T2" y="T3"/>
              </a:cxn>
              <a:cxn ang="T8">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Line 80">
            <a:extLst>
              <a:ext uri="{FF2B5EF4-FFF2-40B4-BE49-F238E27FC236}">
                <a16:creationId xmlns:a16="http://schemas.microsoft.com/office/drawing/2014/main" id="{6597F776-DDAB-476F-8E16-70CDCAD4C25C}"/>
              </a:ext>
            </a:extLst>
          </p:cNvPr>
          <p:cNvSpPr>
            <a:spLocks noChangeShapeType="1"/>
          </p:cNvSpPr>
          <p:nvPr/>
        </p:nvSpPr>
        <p:spPr bwMode="auto">
          <a:xfrm rot="-5400000">
            <a:off x="4401344" y="1991437"/>
            <a:ext cx="0" cy="1039812"/>
          </a:xfrm>
          <a:prstGeom prst="line">
            <a:avLst/>
          </a:prstGeom>
          <a:noFill/>
          <a:ln w="19050">
            <a:solidFill>
              <a:srgbClr val="33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Freeform 81">
            <a:extLst>
              <a:ext uri="{FF2B5EF4-FFF2-40B4-BE49-F238E27FC236}">
                <a16:creationId xmlns:a16="http://schemas.microsoft.com/office/drawing/2014/main" id="{BE0792EE-7F7D-4A6A-9E11-669662DC6531}"/>
              </a:ext>
            </a:extLst>
          </p:cNvPr>
          <p:cNvSpPr>
            <a:spLocks/>
          </p:cNvSpPr>
          <p:nvPr/>
        </p:nvSpPr>
        <p:spPr bwMode="auto">
          <a:xfrm>
            <a:off x="4232275" y="2760581"/>
            <a:ext cx="965200" cy="2320925"/>
          </a:xfrm>
          <a:custGeom>
            <a:avLst/>
            <a:gdLst>
              <a:gd name="T0" fmla="*/ 2147483646 w 528"/>
              <a:gd name="T1" fmla="*/ 0 h 1192"/>
              <a:gd name="T2" fmla="*/ 2147483646 w 528"/>
              <a:gd name="T3" fmla="*/ 2147483646 h 1192"/>
              <a:gd name="T4" fmla="*/ 0 w 528"/>
              <a:gd name="T5" fmla="*/ 2147483646 h 1192"/>
              <a:gd name="T6" fmla="*/ 0 w 528"/>
              <a:gd name="T7" fmla="*/ 2147483646 h 1192"/>
              <a:gd name="T8" fmla="*/ 2147483646 w 528"/>
              <a:gd name="T9" fmla="*/ 2147483646 h 1192"/>
              <a:gd name="T10" fmla="*/ 2147483646 w 528"/>
              <a:gd name="T11" fmla="*/ 2147483646 h 11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8" h="1192">
                <a:moveTo>
                  <a:pt x="528" y="0"/>
                </a:moveTo>
                <a:lnTo>
                  <a:pt x="528" y="124"/>
                </a:lnTo>
                <a:lnTo>
                  <a:pt x="0" y="124"/>
                </a:lnTo>
                <a:lnTo>
                  <a:pt x="0" y="1112"/>
                </a:lnTo>
                <a:lnTo>
                  <a:pt x="472" y="1111"/>
                </a:lnTo>
                <a:lnTo>
                  <a:pt x="473" y="1192"/>
                </a:lnTo>
              </a:path>
            </a:pathLst>
          </a:custGeom>
          <a:noFill/>
          <a:ln w="19050" cap="flat" cmpd="sng">
            <a:solidFill>
              <a:srgbClr val="333399"/>
            </a:solidFill>
            <a:prstDash val="dash"/>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Freeform 82">
            <a:extLst>
              <a:ext uri="{FF2B5EF4-FFF2-40B4-BE49-F238E27FC236}">
                <a16:creationId xmlns:a16="http://schemas.microsoft.com/office/drawing/2014/main" id="{81CBE2F2-A1A6-4A22-898F-F269A660FCD3}"/>
              </a:ext>
            </a:extLst>
          </p:cNvPr>
          <p:cNvSpPr>
            <a:spLocks/>
          </p:cNvSpPr>
          <p:nvPr/>
        </p:nvSpPr>
        <p:spPr bwMode="auto">
          <a:xfrm>
            <a:off x="4583114" y="3686094"/>
            <a:ext cx="866775" cy="1379537"/>
          </a:xfrm>
          <a:custGeom>
            <a:avLst/>
            <a:gdLst>
              <a:gd name="T0" fmla="*/ 2147483646 w 473"/>
              <a:gd name="T1" fmla="*/ 0 h 708"/>
              <a:gd name="T2" fmla="*/ 2147483646 w 473"/>
              <a:gd name="T3" fmla="*/ 2147483646 h 708"/>
              <a:gd name="T4" fmla="*/ 0 w 473"/>
              <a:gd name="T5" fmla="*/ 2147483646 h 708"/>
              <a:gd name="T6" fmla="*/ 0 w 473"/>
              <a:gd name="T7" fmla="*/ 2147483646 h 708"/>
              <a:gd name="T8" fmla="*/ 2147483646 w 473"/>
              <a:gd name="T9" fmla="*/ 2147483646 h 708"/>
              <a:gd name="T10" fmla="*/ 2147483646 w 473"/>
              <a:gd name="T11" fmla="*/ 2147483646 h 7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3" h="708">
                <a:moveTo>
                  <a:pt x="472" y="0"/>
                </a:moveTo>
                <a:lnTo>
                  <a:pt x="472" y="119"/>
                </a:lnTo>
                <a:lnTo>
                  <a:pt x="0" y="120"/>
                </a:lnTo>
                <a:lnTo>
                  <a:pt x="0" y="556"/>
                </a:lnTo>
                <a:lnTo>
                  <a:pt x="472" y="556"/>
                </a:lnTo>
                <a:lnTo>
                  <a:pt x="473" y="708"/>
                </a:lnTo>
              </a:path>
            </a:pathLst>
          </a:custGeom>
          <a:noFill/>
          <a:ln w="19050" cap="flat" cmpd="sng">
            <a:solidFill>
              <a:srgbClr val="333399"/>
            </a:solidFill>
            <a:prstDash val="dash"/>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 Box 83">
            <a:extLst>
              <a:ext uri="{FF2B5EF4-FFF2-40B4-BE49-F238E27FC236}">
                <a16:creationId xmlns:a16="http://schemas.microsoft.com/office/drawing/2014/main" id="{BBD60F72-1341-4642-A33E-D2A89E8513E7}"/>
              </a:ext>
            </a:extLst>
          </p:cNvPr>
          <p:cNvSpPr txBox="1">
            <a:spLocks noChangeArrowheads="1"/>
          </p:cNvSpPr>
          <p:nvPr/>
        </p:nvSpPr>
        <p:spPr bwMode="auto">
          <a:xfrm>
            <a:off x="5002213" y="1323894"/>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因特网草案</a:t>
            </a:r>
          </a:p>
        </p:txBody>
      </p:sp>
      <p:sp>
        <p:nvSpPr>
          <p:cNvPr id="29" name="Text Box 84">
            <a:extLst>
              <a:ext uri="{FF2B5EF4-FFF2-40B4-BE49-F238E27FC236}">
                <a16:creationId xmlns:a16="http://schemas.microsoft.com/office/drawing/2014/main" id="{449E9BE3-9764-4889-9B1C-7006A63C6F9E}"/>
              </a:ext>
            </a:extLst>
          </p:cNvPr>
          <p:cNvSpPr txBox="1">
            <a:spLocks noChangeArrowheads="1"/>
          </p:cNvSpPr>
          <p:nvPr/>
        </p:nvSpPr>
        <p:spPr bwMode="auto">
          <a:xfrm>
            <a:off x="5108575" y="231290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建议标准</a:t>
            </a:r>
          </a:p>
        </p:txBody>
      </p:sp>
      <p:sp>
        <p:nvSpPr>
          <p:cNvPr id="30" name="Text Box 85">
            <a:extLst>
              <a:ext uri="{FF2B5EF4-FFF2-40B4-BE49-F238E27FC236}">
                <a16:creationId xmlns:a16="http://schemas.microsoft.com/office/drawing/2014/main" id="{97978529-94E6-4E3C-BE34-1F9486F02933}"/>
              </a:ext>
            </a:extLst>
          </p:cNvPr>
          <p:cNvSpPr txBox="1">
            <a:spLocks noChangeArrowheads="1"/>
          </p:cNvSpPr>
          <p:nvPr/>
        </p:nvSpPr>
        <p:spPr bwMode="auto">
          <a:xfrm>
            <a:off x="5124450" y="3268581"/>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草案标准</a:t>
            </a:r>
          </a:p>
        </p:txBody>
      </p:sp>
      <p:sp>
        <p:nvSpPr>
          <p:cNvPr id="31" name="Text Box 86">
            <a:extLst>
              <a:ext uri="{FF2B5EF4-FFF2-40B4-BE49-F238E27FC236}">
                <a16:creationId xmlns:a16="http://schemas.microsoft.com/office/drawing/2014/main" id="{7C3E1C80-B2ED-4BD3-83D4-55EA68BC812F}"/>
              </a:ext>
            </a:extLst>
          </p:cNvPr>
          <p:cNvSpPr txBox="1">
            <a:spLocks noChangeArrowheads="1"/>
          </p:cNvSpPr>
          <p:nvPr/>
        </p:nvSpPr>
        <p:spPr bwMode="auto">
          <a:xfrm>
            <a:off x="4995863" y="4203619"/>
            <a:ext cx="1454150" cy="396875"/>
          </a:xfrm>
          <a:prstGeom prst="rect">
            <a:avLst/>
          </a:prstGeom>
          <a:solidFill>
            <a:srgbClr val="33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因特网标准</a:t>
            </a:r>
          </a:p>
        </p:txBody>
      </p:sp>
      <p:sp>
        <p:nvSpPr>
          <p:cNvPr id="32" name="Text Box 87">
            <a:extLst>
              <a:ext uri="{FF2B5EF4-FFF2-40B4-BE49-F238E27FC236}">
                <a16:creationId xmlns:a16="http://schemas.microsoft.com/office/drawing/2014/main" id="{0260716C-488E-4611-92C6-A50E72F6C1E5}"/>
              </a:ext>
            </a:extLst>
          </p:cNvPr>
          <p:cNvSpPr txBox="1">
            <a:spLocks noChangeArrowheads="1"/>
          </p:cNvSpPr>
          <p:nvPr/>
        </p:nvSpPr>
        <p:spPr bwMode="auto">
          <a:xfrm>
            <a:off x="4964113" y="5140243"/>
            <a:ext cx="15536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历史的 </a:t>
            </a:r>
            <a:r>
              <a:rPr kumimoji="1" lang="en-US" altLang="zh-CN"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
        <p:nvSpPr>
          <p:cNvPr id="33" name="Text Box 88">
            <a:extLst>
              <a:ext uri="{FF2B5EF4-FFF2-40B4-BE49-F238E27FC236}">
                <a16:creationId xmlns:a16="http://schemas.microsoft.com/office/drawing/2014/main" id="{9B15647E-8291-4F34-AF8D-19042A687DDF}"/>
              </a:ext>
            </a:extLst>
          </p:cNvPr>
          <p:cNvSpPr txBox="1">
            <a:spLocks noChangeArrowheads="1"/>
          </p:cNvSpPr>
          <p:nvPr/>
        </p:nvSpPr>
        <p:spPr bwMode="auto">
          <a:xfrm>
            <a:off x="2200275" y="2317668"/>
            <a:ext cx="15536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实验的 </a:t>
            </a:r>
            <a:r>
              <a:rPr kumimoji="1" lang="en-US" altLang="zh-CN"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
        <p:nvSpPr>
          <p:cNvPr id="34" name="Text Box 89">
            <a:extLst>
              <a:ext uri="{FF2B5EF4-FFF2-40B4-BE49-F238E27FC236}">
                <a16:creationId xmlns:a16="http://schemas.microsoft.com/office/drawing/2014/main" id="{4536F245-FBFD-4E9E-B634-86076F723BA5}"/>
              </a:ext>
            </a:extLst>
          </p:cNvPr>
          <p:cNvSpPr txBox="1">
            <a:spLocks noChangeArrowheads="1"/>
          </p:cNvSpPr>
          <p:nvPr/>
        </p:nvSpPr>
        <p:spPr bwMode="auto">
          <a:xfrm>
            <a:off x="7439026" y="2333543"/>
            <a:ext cx="20665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提供信息的 </a:t>
            </a:r>
            <a:r>
              <a:rPr kumimoji="1" lang="en-US" altLang="zh-CN" sz="2000" b="0"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
        <p:nvSpPr>
          <p:cNvPr id="35" name="Line 90">
            <a:extLst>
              <a:ext uri="{FF2B5EF4-FFF2-40B4-BE49-F238E27FC236}">
                <a16:creationId xmlns:a16="http://schemas.microsoft.com/office/drawing/2014/main" id="{C7BF3AA7-917D-4A8D-B91A-7E2EFF01EC42}"/>
              </a:ext>
            </a:extLst>
          </p:cNvPr>
          <p:cNvSpPr>
            <a:spLocks noChangeShapeType="1"/>
          </p:cNvSpPr>
          <p:nvPr/>
        </p:nvSpPr>
        <p:spPr bwMode="auto">
          <a:xfrm>
            <a:off x="1919289" y="2041443"/>
            <a:ext cx="8237537" cy="0"/>
          </a:xfrm>
          <a:prstGeom prst="line">
            <a:avLst/>
          </a:prstGeom>
          <a:noFill/>
          <a:ln w="9525">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Line 91">
            <a:extLst>
              <a:ext uri="{FF2B5EF4-FFF2-40B4-BE49-F238E27FC236}">
                <a16:creationId xmlns:a16="http://schemas.microsoft.com/office/drawing/2014/main" id="{21879C36-D4CB-4473-91FA-664FCCA03EC3}"/>
              </a:ext>
            </a:extLst>
          </p:cNvPr>
          <p:cNvSpPr>
            <a:spLocks noChangeShapeType="1"/>
          </p:cNvSpPr>
          <p:nvPr/>
        </p:nvSpPr>
        <p:spPr bwMode="auto">
          <a:xfrm>
            <a:off x="1919289" y="5753018"/>
            <a:ext cx="8237537" cy="0"/>
          </a:xfrm>
          <a:prstGeom prst="line">
            <a:avLst/>
          </a:prstGeom>
          <a:noFill/>
          <a:ln w="9525">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Line 92">
            <a:extLst>
              <a:ext uri="{FF2B5EF4-FFF2-40B4-BE49-F238E27FC236}">
                <a16:creationId xmlns:a16="http://schemas.microsoft.com/office/drawing/2014/main" id="{9830E65C-F34F-434D-BE9C-4BE45764D2F3}"/>
              </a:ext>
            </a:extLst>
          </p:cNvPr>
          <p:cNvSpPr>
            <a:spLocks noChangeShapeType="1"/>
          </p:cNvSpPr>
          <p:nvPr/>
        </p:nvSpPr>
        <p:spPr bwMode="auto">
          <a:xfrm>
            <a:off x="9774238" y="2028744"/>
            <a:ext cx="0" cy="3724275"/>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Text Box 93">
            <a:extLst>
              <a:ext uri="{FF2B5EF4-FFF2-40B4-BE49-F238E27FC236}">
                <a16:creationId xmlns:a16="http://schemas.microsoft.com/office/drawing/2014/main" id="{64673AA7-FD50-438A-869F-B5AC4BDB1AA9}"/>
              </a:ext>
            </a:extLst>
          </p:cNvPr>
          <p:cNvSpPr txBox="1">
            <a:spLocks noChangeArrowheads="1"/>
          </p:cNvSpPr>
          <p:nvPr/>
        </p:nvSpPr>
        <p:spPr bwMode="auto">
          <a:xfrm>
            <a:off x="9209088" y="3705144"/>
            <a:ext cx="1183337" cy="40011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 </a:t>
            </a:r>
            <a:r>
              <a:rPr kumimoji="1" lang="zh-CN" altLang="en-US"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 </a:t>
            </a:r>
            <a:r>
              <a:rPr kumimoji="1" lang="en-US" altLang="zh-CN" sz="2000" b="0" i="0" u="none" strike="noStrike" kern="1200" cap="none" spc="0" normalizeH="0" baseline="0" noProof="0">
                <a:ln>
                  <a:noFill/>
                </a:ln>
                <a:solidFill>
                  <a:srgbClr val="3333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RFC</a:t>
            </a:r>
          </a:p>
        </p:txBody>
      </p:sp>
      <p:sp>
        <p:nvSpPr>
          <p:cNvPr id="2" name="灯片编号占位符 1">
            <a:extLst>
              <a:ext uri="{FF2B5EF4-FFF2-40B4-BE49-F238E27FC236}">
                <a16:creationId xmlns:a16="http://schemas.microsoft.com/office/drawing/2014/main" id="{E44BB7CF-BAAF-47E1-9B11-A897B38C5C10}"/>
              </a:ext>
            </a:extLst>
          </p:cNvPr>
          <p:cNvSpPr>
            <a:spLocks noGrp="1"/>
          </p:cNvSpPr>
          <p:nvPr>
            <p:ph type="sldNum" sz="quarter" idx="12"/>
          </p:nvPr>
        </p:nvSpPr>
        <p:spPr/>
        <p:txBody>
          <a:bodyPr/>
          <a:lstStyle/>
          <a:p>
            <a:fld id="{C8BB1146-E542-4D4E-B8E9-6919A11DDD48}" type="slidenum">
              <a:rPr lang="en-US" smtClean="0"/>
              <a:t>121</a:t>
            </a:fld>
            <a:endParaRPr lang="en-US"/>
          </a:p>
        </p:txBody>
      </p:sp>
    </p:spTree>
    <p:extLst>
      <p:ext uri="{BB962C8B-B14F-4D97-AF65-F5344CB8AC3E}">
        <p14:creationId xmlns:p14="http://schemas.microsoft.com/office/powerpoint/2010/main" val="11710121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p:txBody>
          <a:bodyPr vert="horz" lIns="91440" tIns="45720" rIns="91440" bIns="45720" rtlCol="0" anchor="b">
            <a:normAutofit/>
          </a:bodyPr>
          <a:lstStyle/>
          <a:p>
            <a:r>
              <a:rPr lang="en-US" altLang="zh-CN" sz="3200" dirty="0">
                <a:latin typeface="+mn-ea"/>
                <a:ea typeface="+mn-ea"/>
                <a:sym typeface="Lucida Grande"/>
              </a:rPr>
              <a:t>RFC </a:t>
            </a:r>
            <a:r>
              <a:rPr lang="zh-CN" altLang="en-US" sz="3200" dirty="0">
                <a:latin typeface="+mn-ea"/>
                <a:ea typeface="+mn-ea"/>
                <a:sym typeface="Lucida Grande"/>
              </a:rPr>
              <a:t>标准形成过程</a:t>
            </a:r>
            <a:endParaRPr lang="zh-CN" altLang="en-US" sz="3200" dirty="0">
              <a:latin typeface="+mn-ea"/>
              <a:ea typeface="+mn-ea"/>
            </a:endParaRPr>
          </a:p>
        </p:txBody>
      </p:sp>
      <p:sp>
        <p:nvSpPr>
          <p:cNvPr id="48" name="内容占位符 2">
            <a:extLst>
              <a:ext uri="{FF2B5EF4-FFF2-40B4-BE49-F238E27FC236}">
                <a16:creationId xmlns:a16="http://schemas.microsoft.com/office/drawing/2014/main" id="{39529963-0C9A-4240-A039-67D2CD2E17D8}"/>
              </a:ext>
            </a:extLst>
          </p:cNvPr>
          <p:cNvSpPr txBox="1">
            <a:spLocks/>
          </p:cNvSpPr>
          <p:nvPr/>
        </p:nvSpPr>
        <p:spPr>
          <a:xfrm>
            <a:off x="660399" y="1125539"/>
            <a:ext cx="4084299" cy="500856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n"/>
            </a:pPr>
            <a:r>
              <a:rPr lang="en-US" altLang="zh-CN" sz="2000" dirty="0">
                <a:solidFill>
                  <a:schemeClr val="accent1"/>
                </a:solidFill>
                <a:cs typeface="微软雅黑" panose="020B0503020204020204" pitchFamily="34" charset="-122"/>
              </a:rPr>
              <a:t>RFC</a:t>
            </a:r>
            <a:r>
              <a:rPr lang="zh-CN" altLang="en-US" sz="2000" dirty="0">
                <a:solidFill>
                  <a:schemeClr val="accent1"/>
                </a:solidFill>
                <a:cs typeface="微软雅黑" panose="020B0503020204020204" pitchFamily="34" charset="-122"/>
              </a:rPr>
              <a:t>标准产生过程</a:t>
            </a:r>
            <a:endParaRPr lang="en-US" altLang="zh-CN" sz="2000" dirty="0">
              <a:solidFill>
                <a:schemeClr val="accent1"/>
              </a:solidFill>
              <a:cs typeface="微软雅黑" panose="020B0503020204020204" pitchFamily="34" charset="-122"/>
            </a:endParaRP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从个人提交个人文稿，到接受为工作组文稿，再通过各层</a:t>
            </a:r>
            <a:r>
              <a:rPr lang="en-US" altLang="zh-CN" sz="1800" dirty="0">
                <a:solidFill>
                  <a:schemeClr val="accent1"/>
                </a:solidFill>
                <a:cs typeface="微软雅黑" panose="020B0503020204020204" pitchFamily="34" charset="-122"/>
              </a:rPr>
              <a:t>Last</a:t>
            </a:r>
            <a:r>
              <a:rPr lang="zh-CN" altLang="en-US" sz="1800" dirty="0">
                <a:solidFill>
                  <a:schemeClr val="accent1"/>
                </a:solidFill>
                <a:cs typeface="微软雅黑" panose="020B0503020204020204" pitchFamily="34" charset="-122"/>
              </a:rPr>
              <a:t> </a:t>
            </a:r>
            <a:r>
              <a:rPr lang="en-US" altLang="zh-CN" sz="1800" dirty="0">
                <a:solidFill>
                  <a:schemeClr val="accent1"/>
                </a:solidFill>
                <a:cs typeface="微软雅黑" panose="020B0503020204020204" pitchFamily="34" charset="-122"/>
              </a:rPr>
              <a:t>Call</a:t>
            </a:r>
            <a:r>
              <a:rPr lang="zh-CN" altLang="en-US" sz="1800" dirty="0">
                <a:solidFill>
                  <a:schemeClr val="accent1"/>
                </a:solidFill>
                <a:cs typeface="微软雅黑" panose="020B0503020204020204" pitchFamily="34" charset="-122"/>
              </a:rPr>
              <a:t>等审核，最终才能成为</a:t>
            </a:r>
            <a:r>
              <a:rPr lang="en-US" altLang="zh-CN" sz="1800" dirty="0">
                <a:solidFill>
                  <a:schemeClr val="accent1"/>
                </a:solidFill>
                <a:cs typeface="微软雅黑" panose="020B0503020204020204" pitchFamily="34" charset="-122"/>
              </a:rPr>
              <a:t>RFC</a:t>
            </a: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上述过程往往至少要</a:t>
            </a:r>
            <a:r>
              <a:rPr lang="en-US" altLang="zh-CN" sz="1800" dirty="0">
                <a:solidFill>
                  <a:schemeClr val="accent1"/>
                </a:solidFill>
                <a:cs typeface="微软雅黑" panose="020B0503020204020204" pitchFamily="34" charset="-122"/>
              </a:rPr>
              <a:t>2~3</a:t>
            </a:r>
            <a:r>
              <a:rPr lang="zh-CN" altLang="en-US" sz="1800" dirty="0">
                <a:solidFill>
                  <a:schemeClr val="accent1"/>
                </a:solidFill>
                <a:cs typeface="微软雅黑" panose="020B0503020204020204" pitchFamily="34" charset="-122"/>
              </a:rPr>
              <a:t>年</a:t>
            </a:r>
            <a:endParaRPr lang="en-US" altLang="zh-CN" sz="1800" dirty="0">
              <a:solidFill>
                <a:schemeClr val="accent1"/>
              </a:solidFill>
              <a:cs typeface="微软雅黑" panose="020B0503020204020204" pitchFamily="34" charset="-122"/>
            </a:endParaRPr>
          </a:p>
          <a:p>
            <a:pPr>
              <a:lnSpc>
                <a:spcPct val="110000"/>
              </a:lnSpc>
              <a:buFont typeface="Wingdings" panose="05000000000000000000" pitchFamily="2" charset="2"/>
              <a:buChar char="n"/>
            </a:pPr>
            <a:r>
              <a:rPr lang="zh-CN" altLang="en-US" sz="2000" dirty="0">
                <a:solidFill>
                  <a:schemeClr val="accent1"/>
                </a:solidFill>
                <a:cs typeface="微软雅黑" panose="020B0503020204020204" pitchFamily="34" charset="-122"/>
              </a:rPr>
              <a:t>各国</a:t>
            </a:r>
            <a:r>
              <a:rPr lang="en-US" altLang="zh-CN" sz="2000" dirty="0">
                <a:solidFill>
                  <a:schemeClr val="accent1"/>
                </a:solidFill>
                <a:cs typeface="微软雅黑" panose="020B0503020204020204" pitchFamily="34" charset="-122"/>
              </a:rPr>
              <a:t>RFC</a:t>
            </a:r>
            <a:r>
              <a:rPr lang="zh-CN" altLang="en-US" sz="2000" dirty="0">
                <a:solidFill>
                  <a:schemeClr val="accent1"/>
                </a:solidFill>
                <a:cs typeface="微软雅黑" panose="020B0503020204020204" pitchFamily="34" charset="-122"/>
              </a:rPr>
              <a:t>贡献情况</a:t>
            </a:r>
            <a:endParaRPr lang="en-US" altLang="zh-CN" sz="2000" dirty="0">
              <a:solidFill>
                <a:schemeClr val="accent1"/>
              </a:solidFill>
              <a:cs typeface="微软雅黑" panose="020B0503020204020204" pitchFamily="34" charset="-122"/>
            </a:endParaRP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全球有约</a:t>
            </a:r>
            <a:r>
              <a:rPr lang="en-US" altLang="zh-CN" sz="1800" dirty="0">
                <a:solidFill>
                  <a:schemeClr val="accent1"/>
                </a:solidFill>
                <a:cs typeface="微软雅黑" panose="020B0503020204020204" pitchFamily="34" charset="-122"/>
              </a:rPr>
              <a:t>9000</a:t>
            </a:r>
            <a:r>
              <a:rPr lang="zh-CN" altLang="en-US" sz="1800" dirty="0">
                <a:solidFill>
                  <a:schemeClr val="accent1"/>
                </a:solidFill>
                <a:cs typeface="微软雅黑" panose="020B0503020204020204" pitchFamily="34" charset="-122"/>
              </a:rPr>
              <a:t>个</a:t>
            </a:r>
            <a:r>
              <a:rPr lang="en-US" altLang="zh-CN" sz="1800" dirty="0">
                <a:solidFill>
                  <a:schemeClr val="accent1"/>
                </a:solidFill>
                <a:cs typeface="微软雅黑" panose="020B0503020204020204" pitchFamily="34" charset="-122"/>
              </a:rPr>
              <a:t>RFC</a:t>
            </a: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美国给</a:t>
            </a:r>
            <a:r>
              <a:rPr lang="en-US" altLang="zh-CN" sz="1800" dirty="0">
                <a:solidFill>
                  <a:schemeClr val="accent1"/>
                </a:solidFill>
                <a:cs typeface="微软雅黑" panose="020B0503020204020204" pitchFamily="34" charset="-122"/>
              </a:rPr>
              <a:t>6600</a:t>
            </a:r>
            <a:r>
              <a:rPr lang="zh-CN" altLang="en-US" sz="1800" dirty="0">
                <a:solidFill>
                  <a:schemeClr val="accent1"/>
                </a:solidFill>
                <a:cs typeface="微软雅黑" panose="020B0503020204020204" pitchFamily="34" charset="-122"/>
              </a:rPr>
              <a:t>个</a:t>
            </a:r>
            <a:r>
              <a:rPr lang="en-US" altLang="zh-CN" sz="1800" dirty="0">
                <a:solidFill>
                  <a:schemeClr val="accent1"/>
                </a:solidFill>
                <a:cs typeface="微软雅黑" panose="020B0503020204020204" pitchFamily="34" charset="-122"/>
              </a:rPr>
              <a:t>RFC</a:t>
            </a:r>
            <a:r>
              <a:rPr lang="zh-CN" altLang="en-US" sz="1800" dirty="0">
                <a:solidFill>
                  <a:schemeClr val="accent1"/>
                </a:solidFill>
                <a:cs typeface="微软雅黑" panose="020B0503020204020204" pitchFamily="34" charset="-122"/>
              </a:rPr>
              <a:t>做过贡献</a:t>
            </a:r>
            <a:endParaRPr lang="en-US" altLang="zh-CN" sz="1800" dirty="0">
              <a:solidFill>
                <a:schemeClr val="accent1"/>
              </a:solidFill>
              <a:cs typeface="微软雅黑" panose="020B0503020204020204" pitchFamily="34" charset="-122"/>
            </a:endParaRP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英、德、加、法、芬等强国</a:t>
            </a:r>
            <a:endParaRPr lang="en-US" altLang="zh-CN" sz="1800" dirty="0">
              <a:solidFill>
                <a:schemeClr val="accent1"/>
              </a:solidFill>
              <a:cs typeface="微软雅黑" panose="020B0503020204020204" pitchFamily="34" charset="-122"/>
            </a:endParaRP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我国贡献数上升到第</a:t>
            </a:r>
            <a:r>
              <a:rPr lang="en-US" altLang="zh-CN" sz="1800" dirty="0">
                <a:solidFill>
                  <a:schemeClr val="accent1"/>
                </a:solidFill>
                <a:cs typeface="微软雅黑" panose="020B0503020204020204" pitchFamily="34" charset="-122"/>
              </a:rPr>
              <a:t>7</a:t>
            </a:r>
            <a:r>
              <a:rPr lang="zh-CN" altLang="en-US" sz="1800" dirty="0">
                <a:solidFill>
                  <a:schemeClr val="accent1"/>
                </a:solidFill>
                <a:cs typeface="微软雅黑" panose="020B0503020204020204" pitchFamily="34" charset="-122"/>
              </a:rPr>
              <a:t>位，给近</a:t>
            </a:r>
            <a:r>
              <a:rPr lang="en-US" altLang="zh-CN" sz="1800" dirty="0">
                <a:solidFill>
                  <a:schemeClr val="accent1"/>
                </a:solidFill>
                <a:cs typeface="微软雅黑" panose="020B0503020204020204" pitchFamily="34" charset="-122"/>
              </a:rPr>
              <a:t>500</a:t>
            </a:r>
            <a:r>
              <a:rPr lang="zh-CN" altLang="en-US" sz="1800" dirty="0">
                <a:solidFill>
                  <a:schemeClr val="accent1"/>
                </a:solidFill>
                <a:cs typeface="微软雅黑" panose="020B0503020204020204" pitchFamily="34" charset="-122"/>
              </a:rPr>
              <a:t>个</a:t>
            </a:r>
            <a:r>
              <a:rPr lang="en-US" altLang="zh-CN" sz="1800" dirty="0">
                <a:solidFill>
                  <a:schemeClr val="accent1"/>
                </a:solidFill>
                <a:cs typeface="微软雅黑" panose="020B0503020204020204" pitchFamily="34" charset="-122"/>
              </a:rPr>
              <a:t>RFC</a:t>
            </a:r>
            <a:r>
              <a:rPr lang="zh-CN" altLang="en-US" sz="1800" dirty="0">
                <a:solidFill>
                  <a:schemeClr val="accent1"/>
                </a:solidFill>
                <a:cs typeface="微软雅黑" panose="020B0503020204020204" pitchFamily="34" charset="-122"/>
              </a:rPr>
              <a:t>做了贡献</a:t>
            </a:r>
          </a:p>
          <a:p>
            <a:pPr lvl="1">
              <a:lnSpc>
                <a:spcPct val="110000"/>
              </a:lnSpc>
              <a:buFont typeface="Wingdings" panose="05000000000000000000" pitchFamily="2" charset="2"/>
              <a:buChar char="Ø"/>
            </a:pPr>
            <a:r>
              <a:rPr lang="zh-CN" altLang="en-US" sz="1800" dirty="0">
                <a:solidFill>
                  <a:schemeClr val="accent1"/>
                </a:solidFill>
                <a:cs typeface="微软雅黑" panose="020B0503020204020204" pitchFamily="34" charset="-122"/>
              </a:rPr>
              <a:t>美国近</a:t>
            </a:r>
            <a:r>
              <a:rPr lang="en-US" altLang="zh-CN" sz="1800" dirty="0">
                <a:solidFill>
                  <a:schemeClr val="accent1"/>
                </a:solidFill>
                <a:cs typeface="微软雅黑" panose="020B0503020204020204" pitchFamily="34" charset="-122"/>
              </a:rPr>
              <a:t>3000</a:t>
            </a:r>
            <a:r>
              <a:rPr lang="zh-CN" altLang="en-US" sz="1800" dirty="0">
                <a:solidFill>
                  <a:schemeClr val="accent1"/>
                </a:solidFill>
                <a:cs typeface="微软雅黑" panose="020B0503020204020204" pitchFamily="34" charset="-122"/>
              </a:rPr>
              <a:t>人有</a:t>
            </a:r>
            <a:r>
              <a:rPr lang="en-US" altLang="zh-CN" sz="1800" dirty="0">
                <a:solidFill>
                  <a:schemeClr val="accent1"/>
                </a:solidFill>
                <a:cs typeface="微软雅黑" panose="020B0503020204020204" pitchFamily="34" charset="-122"/>
              </a:rPr>
              <a:t>RFC</a:t>
            </a:r>
            <a:r>
              <a:rPr lang="zh-CN" altLang="en-US" sz="1800" dirty="0">
                <a:solidFill>
                  <a:schemeClr val="accent1"/>
                </a:solidFill>
                <a:cs typeface="微软雅黑" panose="020B0503020204020204" pitchFamily="34" charset="-122"/>
              </a:rPr>
              <a:t>署名，我国仅有不到</a:t>
            </a:r>
            <a:r>
              <a:rPr lang="en-US" altLang="zh-CN" sz="1800" dirty="0">
                <a:solidFill>
                  <a:schemeClr val="accent1"/>
                </a:solidFill>
                <a:cs typeface="微软雅黑" panose="020B0503020204020204" pitchFamily="34" charset="-122"/>
              </a:rPr>
              <a:t>200</a:t>
            </a:r>
            <a:r>
              <a:rPr lang="zh-CN" altLang="en-US" sz="1800" dirty="0">
                <a:solidFill>
                  <a:schemeClr val="accent1"/>
                </a:solidFill>
                <a:cs typeface="微软雅黑" panose="020B0503020204020204" pitchFamily="34" charset="-122"/>
              </a:rPr>
              <a:t>人有</a:t>
            </a:r>
            <a:r>
              <a:rPr lang="en-US" altLang="zh-CN" sz="1800" dirty="0">
                <a:solidFill>
                  <a:schemeClr val="accent1"/>
                </a:solidFill>
                <a:cs typeface="微软雅黑" panose="020B0503020204020204" pitchFamily="34" charset="-122"/>
              </a:rPr>
              <a:t>RFC</a:t>
            </a:r>
          </a:p>
        </p:txBody>
      </p:sp>
      <p:sp>
        <p:nvSpPr>
          <p:cNvPr id="50" name="AutoShape 4">
            <a:extLst>
              <a:ext uri="{FF2B5EF4-FFF2-40B4-BE49-F238E27FC236}">
                <a16:creationId xmlns:a16="http://schemas.microsoft.com/office/drawing/2014/main" id="{F1C63315-E298-41A9-94AD-BFDE818D0580}"/>
              </a:ext>
            </a:extLst>
          </p:cNvPr>
          <p:cNvSpPr>
            <a:spLocks noChangeArrowheads="1"/>
          </p:cNvSpPr>
          <p:nvPr/>
        </p:nvSpPr>
        <p:spPr bwMode="auto">
          <a:xfrm>
            <a:off x="4885640" y="1351913"/>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zh-CN" altLang="en-US" dirty="0">
                <a:latin typeface="Microsoft YaHei" panose="020B0503020204020204" pitchFamily="34" charset="-122"/>
                <a:ea typeface="Microsoft YaHei" panose="020B0503020204020204" pitchFamily="34" charset="-122"/>
              </a:rPr>
              <a:t>个人</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文稿</a:t>
            </a:r>
            <a:endParaRPr lang="en-US" altLang="zh-CN" dirty="0">
              <a:latin typeface="Microsoft YaHei" panose="020B0503020204020204" pitchFamily="34" charset="-122"/>
              <a:ea typeface="Microsoft YaHei" panose="020B0503020204020204" pitchFamily="34" charset="-122"/>
            </a:endParaRPr>
          </a:p>
        </p:txBody>
      </p:sp>
      <p:sp>
        <p:nvSpPr>
          <p:cNvPr id="51" name="AutoShape 7">
            <a:extLst>
              <a:ext uri="{FF2B5EF4-FFF2-40B4-BE49-F238E27FC236}">
                <a16:creationId xmlns:a16="http://schemas.microsoft.com/office/drawing/2014/main" id="{F957630D-6FFC-41E6-979B-D71D408533BA}"/>
              </a:ext>
            </a:extLst>
          </p:cNvPr>
          <p:cNvSpPr>
            <a:spLocks noChangeArrowheads="1"/>
          </p:cNvSpPr>
          <p:nvPr/>
        </p:nvSpPr>
        <p:spPr bwMode="auto">
          <a:xfrm>
            <a:off x="5933300" y="1743094"/>
            <a:ext cx="914400" cy="304800"/>
          </a:xfrm>
          <a:prstGeom prst="righ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66FF66"/>
              </a:solidFill>
              <a:latin typeface="Microsoft YaHei" panose="020B0503020204020204" pitchFamily="34" charset="-122"/>
              <a:ea typeface="Microsoft YaHei" panose="020B0503020204020204" pitchFamily="34" charset="-122"/>
            </a:endParaRPr>
          </a:p>
        </p:txBody>
      </p:sp>
      <p:sp>
        <p:nvSpPr>
          <p:cNvPr id="52" name="Text Box 9">
            <a:extLst>
              <a:ext uri="{FF2B5EF4-FFF2-40B4-BE49-F238E27FC236}">
                <a16:creationId xmlns:a16="http://schemas.microsoft.com/office/drawing/2014/main" id="{634512E8-CAA5-402A-A831-DF7BB73B07C7}"/>
              </a:ext>
            </a:extLst>
          </p:cNvPr>
          <p:cNvSpPr txBox="1">
            <a:spLocks noChangeArrowheads="1"/>
          </p:cNvSpPr>
          <p:nvPr/>
        </p:nvSpPr>
        <p:spPr bwMode="auto">
          <a:xfrm>
            <a:off x="9579636" y="4010936"/>
            <a:ext cx="204202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工作组讨论</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（会场唇枪舌战）</a:t>
            </a:r>
            <a:endParaRPr lang="en-US" altLang="zh-CN" dirty="0">
              <a:latin typeface="Microsoft YaHei" panose="020B0503020204020204" pitchFamily="34" charset="-122"/>
              <a:ea typeface="Microsoft YaHei" panose="020B0503020204020204" pitchFamily="34" charset="-122"/>
            </a:endParaRPr>
          </a:p>
        </p:txBody>
      </p:sp>
      <p:pic>
        <p:nvPicPr>
          <p:cNvPr id="53" name="Picture 10" descr="J0301252">
            <a:extLst>
              <a:ext uri="{FF2B5EF4-FFF2-40B4-BE49-F238E27FC236}">
                <a16:creationId xmlns:a16="http://schemas.microsoft.com/office/drawing/2014/main" id="{C9780B9E-8664-4C34-9B9E-CF4F348F99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83503" y="3117909"/>
            <a:ext cx="1143000" cy="977395"/>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AutoShape 12">
            <a:extLst>
              <a:ext uri="{FF2B5EF4-FFF2-40B4-BE49-F238E27FC236}">
                <a16:creationId xmlns:a16="http://schemas.microsoft.com/office/drawing/2014/main" id="{829845A9-33FA-4D6B-883C-CA76C29ED200}"/>
              </a:ext>
            </a:extLst>
          </p:cNvPr>
          <p:cNvSpPr>
            <a:spLocks noChangeArrowheads="1"/>
          </p:cNvSpPr>
          <p:nvPr/>
        </p:nvSpPr>
        <p:spPr bwMode="auto">
          <a:xfrm>
            <a:off x="8791990" y="3544498"/>
            <a:ext cx="990600" cy="304800"/>
          </a:xfrm>
          <a:prstGeom prst="leftArrow">
            <a:avLst>
              <a:gd name="adj1" fmla="val 50000"/>
              <a:gd name="adj2" fmla="val 8125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55" name="Text Box 13">
            <a:extLst>
              <a:ext uri="{FF2B5EF4-FFF2-40B4-BE49-F238E27FC236}">
                <a16:creationId xmlns:a16="http://schemas.microsoft.com/office/drawing/2014/main" id="{027AB861-1689-45CC-9065-7C77F96B8EB5}"/>
              </a:ext>
            </a:extLst>
          </p:cNvPr>
          <p:cNvSpPr txBox="1">
            <a:spLocks noChangeArrowheads="1"/>
          </p:cNvSpPr>
          <p:nvPr/>
        </p:nvSpPr>
        <p:spPr bwMode="auto">
          <a:xfrm>
            <a:off x="7185703" y="4025563"/>
            <a:ext cx="1759323"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zh-CN" dirty="0">
                <a:latin typeface="Microsoft YaHei" panose="020B0503020204020204" pitchFamily="34" charset="-122"/>
                <a:ea typeface="Microsoft YaHei" panose="020B0503020204020204" pitchFamily="34" charset="-122"/>
              </a:rPr>
              <a:t>IETF</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Last Call</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（邮件列表）</a:t>
            </a:r>
            <a:endParaRPr lang="en-US" altLang="zh-CN" dirty="0">
              <a:latin typeface="Microsoft YaHei" panose="020B0503020204020204" pitchFamily="34" charset="-122"/>
              <a:ea typeface="Microsoft YaHei" panose="020B0503020204020204" pitchFamily="34" charset="-122"/>
            </a:endParaRPr>
          </a:p>
        </p:txBody>
      </p:sp>
      <p:pic>
        <p:nvPicPr>
          <p:cNvPr id="56" name="Picture 15" descr="J0291984">
            <a:extLst>
              <a:ext uri="{FF2B5EF4-FFF2-40B4-BE49-F238E27FC236}">
                <a16:creationId xmlns:a16="http://schemas.microsoft.com/office/drawing/2014/main" id="{9F71E3DC-64E5-4202-BB42-A3A51649F51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25350" y="1248189"/>
            <a:ext cx="934459" cy="989810"/>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 Box 16">
            <a:extLst>
              <a:ext uri="{FF2B5EF4-FFF2-40B4-BE49-F238E27FC236}">
                <a16:creationId xmlns:a16="http://schemas.microsoft.com/office/drawing/2014/main" id="{82D879BB-F107-4476-B3C8-B34DC5F2A28D}"/>
              </a:ext>
            </a:extLst>
          </p:cNvPr>
          <p:cNvSpPr txBox="1">
            <a:spLocks noChangeArrowheads="1"/>
          </p:cNvSpPr>
          <p:nvPr/>
        </p:nvSpPr>
        <p:spPr bwMode="auto">
          <a:xfrm>
            <a:off x="6028640" y="2223374"/>
            <a:ext cx="28956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000" rIns="18000">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邮件列表讨论或参会</a:t>
            </a:r>
            <a:endParaRPr lang="en-US" altLang="zh-CN" dirty="0">
              <a:latin typeface="Microsoft YaHei" panose="020B0503020204020204" pitchFamily="34" charset="-122"/>
              <a:ea typeface="Microsoft YaHei" panose="020B0503020204020204" pitchFamily="34" charset="-122"/>
            </a:endParaRPr>
          </a:p>
        </p:txBody>
      </p:sp>
      <p:sp>
        <p:nvSpPr>
          <p:cNvPr id="58" name="AutoShape 19">
            <a:extLst>
              <a:ext uri="{FF2B5EF4-FFF2-40B4-BE49-F238E27FC236}">
                <a16:creationId xmlns:a16="http://schemas.microsoft.com/office/drawing/2014/main" id="{894DDA60-8837-4BAF-A843-4F306A04EAF4}"/>
              </a:ext>
            </a:extLst>
          </p:cNvPr>
          <p:cNvSpPr>
            <a:spLocks noChangeArrowheads="1"/>
          </p:cNvSpPr>
          <p:nvPr/>
        </p:nvSpPr>
        <p:spPr bwMode="auto">
          <a:xfrm>
            <a:off x="6008737" y="3621283"/>
            <a:ext cx="1083469" cy="305869"/>
          </a:xfrm>
          <a:prstGeom prst="lef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59" name="AutoShape 21">
            <a:extLst>
              <a:ext uri="{FF2B5EF4-FFF2-40B4-BE49-F238E27FC236}">
                <a16:creationId xmlns:a16="http://schemas.microsoft.com/office/drawing/2014/main" id="{447CED9E-2773-4F2D-B3CC-F60375249621}"/>
              </a:ext>
            </a:extLst>
          </p:cNvPr>
          <p:cNvSpPr>
            <a:spLocks noChangeArrowheads="1"/>
          </p:cNvSpPr>
          <p:nvPr/>
        </p:nvSpPr>
        <p:spPr bwMode="auto">
          <a:xfrm>
            <a:off x="10280157" y="1885308"/>
            <a:ext cx="671513" cy="823913"/>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1 h 21600"/>
              <a:gd name="T6" fmla="*/ 2699 w 21600"/>
              <a:gd name="T7" fmla="*/ 10799 h 21600"/>
              <a:gd name="T8" fmla="*/ 10800 w 21600"/>
              <a:gd name="T9" fmla="*/ 5399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60" name="AutoShape 23">
            <a:extLst>
              <a:ext uri="{FF2B5EF4-FFF2-40B4-BE49-F238E27FC236}">
                <a16:creationId xmlns:a16="http://schemas.microsoft.com/office/drawing/2014/main" id="{8E3A9087-6823-4E2E-B2B6-519887DD8785}"/>
              </a:ext>
            </a:extLst>
          </p:cNvPr>
          <p:cNvSpPr>
            <a:spLocks noChangeArrowheads="1"/>
          </p:cNvSpPr>
          <p:nvPr/>
        </p:nvSpPr>
        <p:spPr bwMode="auto">
          <a:xfrm>
            <a:off x="9146121" y="1275708"/>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zh-CN" altLang="en-US" dirty="0">
                <a:latin typeface="Microsoft YaHei" panose="020B0503020204020204" pitchFamily="34" charset="-122"/>
                <a:ea typeface="Microsoft YaHei" panose="020B0503020204020204" pitchFamily="34" charset="-122"/>
              </a:rPr>
              <a:t>工作组</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文稿</a:t>
            </a:r>
            <a:endParaRPr lang="en-US" altLang="zh-CN" dirty="0">
              <a:latin typeface="Microsoft YaHei" panose="020B0503020204020204" pitchFamily="34" charset="-122"/>
              <a:ea typeface="Microsoft YaHei" panose="020B0503020204020204" pitchFamily="34" charset="-122"/>
            </a:endParaRPr>
          </a:p>
        </p:txBody>
      </p:sp>
      <p:sp>
        <p:nvSpPr>
          <p:cNvPr id="61" name="AutoShape 24">
            <a:extLst>
              <a:ext uri="{FF2B5EF4-FFF2-40B4-BE49-F238E27FC236}">
                <a16:creationId xmlns:a16="http://schemas.microsoft.com/office/drawing/2014/main" id="{9041F35E-A2D0-4A41-8F9E-B7BF0D472117}"/>
              </a:ext>
            </a:extLst>
          </p:cNvPr>
          <p:cNvSpPr>
            <a:spLocks noChangeArrowheads="1"/>
          </p:cNvSpPr>
          <p:nvPr/>
        </p:nvSpPr>
        <p:spPr bwMode="auto">
          <a:xfrm>
            <a:off x="8231721" y="1809108"/>
            <a:ext cx="914400" cy="304800"/>
          </a:xfrm>
          <a:prstGeom prst="righ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66FF66"/>
              </a:solidFill>
              <a:latin typeface="Microsoft YaHei" panose="020B0503020204020204" pitchFamily="34" charset="-122"/>
              <a:ea typeface="Microsoft YaHei" panose="020B0503020204020204" pitchFamily="34" charset="-122"/>
            </a:endParaRPr>
          </a:p>
        </p:txBody>
      </p:sp>
      <p:sp>
        <p:nvSpPr>
          <p:cNvPr id="62" name="Text Box 9">
            <a:extLst>
              <a:ext uri="{FF2B5EF4-FFF2-40B4-BE49-F238E27FC236}">
                <a16:creationId xmlns:a16="http://schemas.microsoft.com/office/drawing/2014/main" id="{06E4AC58-6B9B-4B12-A3B1-9B6B35B216C8}"/>
              </a:ext>
            </a:extLst>
          </p:cNvPr>
          <p:cNvSpPr txBox="1">
            <a:spLocks noChangeArrowheads="1"/>
          </p:cNvSpPr>
          <p:nvPr/>
        </p:nvSpPr>
        <p:spPr bwMode="auto">
          <a:xfrm>
            <a:off x="7955003" y="1195304"/>
            <a:ext cx="138504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某工作组</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接受</a:t>
            </a:r>
            <a:endParaRPr lang="en-US" altLang="zh-CN" dirty="0">
              <a:latin typeface="Microsoft YaHei" panose="020B0503020204020204" pitchFamily="34" charset="-122"/>
              <a:ea typeface="Microsoft YaHei" panose="020B0503020204020204" pitchFamily="34" charset="-122"/>
            </a:endParaRPr>
          </a:p>
        </p:txBody>
      </p:sp>
      <p:sp>
        <p:nvSpPr>
          <p:cNvPr id="63" name="Text Box 9">
            <a:extLst>
              <a:ext uri="{FF2B5EF4-FFF2-40B4-BE49-F238E27FC236}">
                <a16:creationId xmlns:a16="http://schemas.microsoft.com/office/drawing/2014/main" id="{D8C43AC8-FB8A-4C8B-A7D9-06E394DF2A95}"/>
              </a:ext>
            </a:extLst>
          </p:cNvPr>
          <p:cNvSpPr txBox="1">
            <a:spLocks noChangeArrowheads="1"/>
          </p:cNvSpPr>
          <p:nvPr/>
        </p:nvSpPr>
        <p:spPr bwMode="auto">
          <a:xfrm>
            <a:off x="10600647" y="1500746"/>
            <a:ext cx="114300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工作组</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认可</a:t>
            </a:r>
            <a:endParaRPr lang="en-US" altLang="zh-CN" dirty="0">
              <a:latin typeface="Microsoft YaHei" panose="020B0503020204020204" pitchFamily="34" charset="-122"/>
              <a:ea typeface="Microsoft YaHei" panose="020B0503020204020204" pitchFamily="34" charset="-122"/>
            </a:endParaRPr>
          </a:p>
        </p:txBody>
      </p:sp>
      <p:sp>
        <p:nvSpPr>
          <p:cNvPr id="64" name="Text Box 9">
            <a:extLst>
              <a:ext uri="{FF2B5EF4-FFF2-40B4-BE49-F238E27FC236}">
                <a16:creationId xmlns:a16="http://schemas.microsoft.com/office/drawing/2014/main" id="{8EC95893-4C75-4256-91DA-7A10740678AD}"/>
              </a:ext>
            </a:extLst>
          </p:cNvPr>
          <p:cNvSpPr txBox="1">
            <a:spLocks noChangeArrowheads="1"/>
          </p:cNvSpPr>
          <p:nvPr/>
        </p:nvSpPr>
        <p:spPr bwMode="auto">
          <a:xfrm>
            <a:off x="8526503" y="2932886"/>
            <a:ext cx="156368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工作组</a:t>
            </a:r>
            <a:br>
              <a:rPr lang="en-US" altLang="zh-CN"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Last Call</a:t>
            </a:r>
          </a:p>
        </p:txBody>
      </p:sp>
      <p:sp>
        <p:nvSpPr>
          <p:cNvPr id="65" name="Text Box 9">
            <a:extLst>
              <a:ext uri="{FF2B5EF4-FFF2-40B4-BE49-F238E27FC236}">
                <a16:creationId xmlns:a16="http://schemas.microsoft.com/office/drawing/2014/main" id="{60BC80D1-DCC0-42D3-BBE5-704650E36773}"/>
              </a:ext>
            </a:extLst>
          </p:cNvPr>
          <p:cNvSpPr txBox="1">
            <a:spLocks noChangeArrowheads="1"/>
          </p:cNvSpPr>
          <p:nvPr/>
        </p:nvSpPr>
        <p:spPr bwMode="auto">
          <a:xfrm>
            <a:off x="5807070" y="2968246"/>
            <a:ext cx="156368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altLang="zh-CN" dirty="0">
                <a:latin typeface="Microsoft YaHei" panose="020B0503020204020204" pitchFamily="34" charset="-122"/>
                <a:ea typeface="Microsoft YaHei" panose="020B0503020204020204" pitchFamily="34" charset="-122"/>
              </a:rPr>
              <a:t>IESG</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审核通过</a:t>
            </a:r>
            <a:endParaRPr lang="en-US" altLang="zh-CN" dirty="0">
              <a:latin typeface="Microsoft YaHei" panose="020B0503020204020204" pitchFamily="34" charset="-122"/>
              <a:ea typeface="Microsoft YaHei" panose="020B0503020204020204" pitchFamily="34" charset="-122"/>
            </a:endParaRPr>
          </a:p>
        </p:txBody>
      </p:sp>
      <p:sp>
        <p:nvSpPr>
          <p:cNvPr id="66" name="矩形 65">
            <a:extLst>
              <a:ext uri="{FF2B5EF4-FFF2-40B4-BE49-F238E27FC236}">
                <a16:creationId xmlns:a16="http://schemas.microsoft.com/office/drawing/2014/main" id="{E26EB854-9E0A-41C9-9B21-9FFE7EE3FC70}"/>
              </a:ext>
            </a:extLst>
          </p:cNvPr>
          <p:cNvSpPr/>
          <p:nvPr/>
        </p:nvSpPr>
        <p:spPr>
          <a:xfrm>
            <a:off x="4941455" y="5248739"/>
            <a:ext cx="3129640" cy="646331"/>
          </a:xfrm>
          <a:prstGeom prst="rect">
            <a:avLst/>
          </a:prstGeom>
          <a:ln>
            <a:solidFill>
              <a:srgbClr val="C00000"/>
            </a:solidFill>
          </a:ln>
        </p:spPr>
        <p:txBody>
          <a:bodyPr wrap="square">
            <a:spAutoFit/>
          </a:bodyPr>
          <a:lstStyle/>
          <a:p>
            <a:pPr algn="ctr"/>
            <a:r>
              <a:rPr lang="zh-CN" altLang="en-US" dirty="0">
                <a:solidFill>
                  <a:prstClr val="black"/>
                </a:solidFill>
                <a:latin typeface="Microsoft YaHei" panose="020B0503020204020204" pitchFamily="34" charset="-122"/>
                <a:ea typeface="Microsoft YaHei" panose="020B0503020204020204" pitchFamily="34" charset="-122"/>
              </a:rPr>
              <a:t>互联网工程指导小组</a:t>
            </a:r>
            <a:r>
              <a:rPr lang="en-US" altLang="zh-CN" dirty="0">
                <a:solidFill>
                  <a:prstClr val="black"/>
                </a:solidFill>
                <a:latin typeface="Microsoft YaHei" panose="020B0503020204020204" pitchFamily="34" charset="-122"/>
                <a:ea typeface="Microsoft YaHei" panose="020B0503020204020204" pitchFamily="34" charset="-122"/>
              </a:rPr>
              <a:t>IESG</a:t>
            </a:r>
            <a:r>
              <a:rPr lang="zh-CN" altLang="en-US" dirty="0">
                <a:solidFill>
                  <a:prstClr val="black"/>
                </a:solidFill>
                <a:latin typeface="Microsoft YaHei" panose="020B0503020204020204" pitchFamily="34" charset="-122"/>
                <a:ea typeface="Microsoft YaHei" panose="020B0503020204020204" pitchFamily="34" charset="-122"/>
              </a:rPr>
              <a:t>由</a:t>
            </a:r>
            <a:r>
              <a:rPr lang="en-US" altLang="zh-CN" dirty="0">
                <a:solidFill>
                  <a:prstClr val="black"/>
                </a:solidFill>
                <a:latin typeface="Microsoft YaHei" panose="020B0503020204020204" pitchFamily="34" charset="-122"/>
                <a:ea typeface="Microsoft YaHei" panose="020B0503020204020204" pitchFamily="34" charset="-122"/>
              </a:rPr>
              <a:t>IETF</a:t>
            </a:r>
            <a:r>
              <a:rPr lang="zh-CN" altLang="en-US" dirty="0">
                <a:solidFill>
                  <a:prstClr val="black"/>
                </a:solidFill>
                <a:latin typeface="Microsoft YaHei" panose="020B0503020204020204" pitchFamily="34" charset="-122"/>
                <a:ea typeface="Microsoft YaHei" panose="020B0503020204020204" pitchFamily="34" charset="-122"/>
              </a:rPr>
              <a:t>各领域主席构成</a:t>
            </a:r>
            <a:endParaRPr lang="zh-CN" altLang="en-US" sz="1600" dirty="0"/>
          </a:p>
        </p:txBody>
      </p:sp>
      <p:pic>
        <p:nvPicPr>
          <p:cNvPr id="67" name="Picture 4">
            <a:extLst>
              <a:ext uri="{FF2B5EF4-FFF2-40B4-BE49-F238E27FC236}">
                <a16:creationId xmlns:a16="http://schemas.microsoft.com/office/drawing/2014/main" id="{0438EF2D-FB85-484F-B6FC-C9C21AEBE2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848755" y="2875941"/>
            <a:ext cx="1616383" cy="1126850"/>
          </a:xfrm>
          <a:prstGeom prst="rect">
            <a:avLst/>
          </a:prstGeom>
          <a:noFill/>
          <a:extLst>
            <a:ext uri="{909E8E84-426E-40DD-AFC4-6F175D3DCCD1}">
              <a14:hiddenFill xmlns:a14="http://schemas.microsoft.com/office/drawing/2010/main">
                <a:solidFill>
                  <a:srgbClr val="FFFFFF"/>
                </a:solidFill>
              </a14:hiddenFill>
            </a:ext>
          </a:extLst>
        </p:spPr>
      </p:pic>
      <p:sp>
        <p:nvSpPr>
          <p:cNvPr id="68" name="AutoShape 4">
            <a:extLst>
              <a:ext uri="{FF2B5EF4-FFF2-40B4-BE49-F238E27FC236}">
                <a16:creationId xmlns:a16="http://schemas.microsoft.com/office/drawing/2014/main" id="{A3CC5FD5-697B-4237-A259-458AE62153BF}"/>
              </a:ext>
            </a:extLst>
          </p:cNvPr>
          <p:cNvSpPr>
            <a:spLocks noChangeArrowheads="1"/>
          </p:cNvSpPr>
          <p:nvPr/>
        </p:nvSpPr>
        <p:spPr bwMode="auto">
          <a:xfrm>
            <a:off x="4865737" y="3204048"/>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dirty="0">
                <a:latin typeface="Microsoft YaHei" panose="020B0503020204020204" pitchFamily="34" charset="-122"/>
                <a:ea typeface="Microsoft YaHei" panose="020B0503020204020204" pitchFamily="34" charset="-122"/>
              </a:rPr>
              <a:t>RFC</a:t>
            </a:r>
          </a:p>
        </p:txBody>
      </p:sp>
      <p:sp>
        <p:nvSpPr>
          <p:cNvPr id="69" name="矩形 68">
            <a:extLst>
              <a:ext uri="{FF2B5EF4-FFF2-40B4-BE49-F238E27FC236}">
                <a16:creationId xmlns:a16="http://schemas.microsoft.com/office/drawing/2014/main" id="{87249EED-CA8F-4862-9E44-8B47FE5D8CA3}"/>
              </a:ext>
            </a:extLst>
          </p:cNvPr>
          <p:cNvSpPr/>
          <p:nvPr/>
        </p:nvSpPr>
        <p:spPr>
          <a:xfrm>
            <a:off x="5457140" y="4856128"/>
            <a:ext cx="1967718" cy="400110"/>
          </a:xfrm>
          <a:prstGeom prst="rect">
            <a:avLst/>
          </a:prstGeom>
        </p:spPr>
        <p:txBody>
          <a:bodyPr wrap="none">
            <a:spAutoFit/>
          </a:bodyPr>
          <a:lstStyle/>
          <a:p>
            <a:r>
              <a:rPr lang="en-US" altLang="zh-CN" sz="2000" dirty="0">
                <a:solidFill>
                  <a:prstClr val="black"/>
                </a:solidFill>
                <a:latin typeface="Microsoft YaHei" panose="020B0503020204020204" pitchFamily="34" charset="-122"/>
                <a:ea typeface="Microsoft YaHei" panose="020B0503020204020204" pitchFamily="34" charset="-122"/>
              </a:rPr>
              <a:t>IETF</a:t>
            </a:r>
            <a:r>
              <a:rPr lang="zh-CN" altLang="en-US" sz="2000" dirty="0">
                <a:solidFill>
                  <a:prstClr val="black"/>
                </a:solidFill>
                <a:latin typeface="Microsoft YaHei" panose="020B0503020204020204" pitchFamily="34" charset="-122"/>
                <a:ea typeface="Microsoft YaHei" panose="020B0503020204020204" pitchFamily="34" charset="-122"/>
              </a:rPr>
              <a:t>的核心机构</a:t>
            </a:r>
            <a:endParaRPr lang="zh-CN" altLang="en-US" dirty="0"/>
          </a:p>
        </p:txBody>
      </p:sp>
      <p:sp>
        <p:nvSpPr>
          <p:cNvPr id="71" name="矩形 70">
            <a:extLst>
              <a:ext uri="{FF2B5EF4-FFF2-40B4-BE49-F238E27FC236}">
                <a16:creationId xmlns:a16="http://schemas.microsoft.com/office/drawing/2014/main" id="{EEAEF86B-3420-4306-A062-C4F537AB742C}"/>
              </a:ext>
            </a:extLst>
          </p:cNvPr>
          <p:cNvSpPr/>
          <p:nvPr/>
        </p:nvSpPr>
        <p:spPr>
          <a:xfrm>
            <a:off x="8354792" y="5243427"/>
            <a:ext cx="3129640" cy="646331"/>
          </a:xfrm>
          <a:prstGeom prst="rect">
            <a:avLst/>
          </a:prstGeom>
          <a:ln>
            <a:solidFill>
              <a:srgbClr val="C00000"/>
            </a:solidFill>
          </a:ln>
        </p:spPr>
        <p:txBody>
          <a:bodyPr wrap="square">
            <a:spAutoFit/>
          </a:bodyPr>
          <a:lstStyle/>
          <a:p>
            <a:pPr algn="ctr"/>
            <a:r>
              <a:rPr lang="zh-CN" altLang="en-US" dirty="0">
                <a:solidFill>
                  <a:prstClr val="black"/>
                </a:solidFill>
                <a:latin typeface="Microsoft YaHei" panose="020B0503020204020204" pitchFamily="34" charset="-122"/>
                <a:ea typeface="Microsoft YaHei" panose="020B0503020204020204" pitchFamily="34" charset="-122"/>
              </a:rPr>
              <a:t>我国参与</a:t>
            </a:r>
            <a:r>
              <a:rPr lang="en-US" altLang="zh-CN" dirty="0">
                <a:solidFill>
                  <a:prstClr val="black"/>
                </a:solidFill>
                <a:latin typeface="Microsoft YaHei" panose="020B0503020204020204" pitchFamily="34" charset="-122"/>
                <a:ea typeface="Microsoft YaHei" panose="020B0503020204020204" pitchFamily="34" charset="-122"/>
              </a:rPr>
              <a:t>RFC</a:t>
            </a:r>
            <a:r>
              <a:rPr lang="zh-CN" altLang="en-US" dirty="0">
                <a:solidFill>
                  <a:prstClr val="black"/>
                </a:solidFill>
                <a:latin typeface="Microsoft YaHei" panose="020B0503020204020204" pitchFamily="34" charset="-122"/>
                <a:ea typeface="Microsoft YaHei" panose="020B0503020204020204" pitchFamily="34" charset="-122"/>
              </a:rPr>
              <a:t>的人数少，主导的</a:t>
            </a:r>
            <a:r>
              <a:rPr lang="en-US" altLang="zh-CN" dirty="0">
                <a:solidFill>
                  <a:prstClr val="black"/>
                </a:solidFill>
                <a:latin typeface="Microsoft YaHei" panose="020B0503020204020204" pitchFamily="34" charset="-122"/>
                <a:ea typeface="Microsoft YaHei" panose="020B0503020204020204" pitchFamily="34" charset="-122"/>
              </a:rPr>
              <a:t>RFC</a:t>
            </a:r>
            <a:r>
              <a:rPr lang="zh-CN" altLang="en-US" dirty="0">
                <a:solidFill>
                  <a:prstClr val="black"/>
                </a:solidFill>
                <a:latin typeface="Microsoft YaHei" panose="020B0503020204020204" pitchFamily="34" charset="-122"/>
                <a:ea typeface="Microsoft YaHei" panose="020B0503020204020204" pitchFamily="34" charset="-122"/>
              </a:rPr>
              <a:t>数量有限</a:t>
            </a:r>
            <a:endParaRPr lang="en-US" altLang="zh-CN" dirty="0">
              <a:solidFill>
                <a:prstClr val="black"/>
              </a:solidFill>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AAEF8A08-09CE-4F0B-8365-3C683C8A8E79}"/>
              </a:ext>
            </a:extLst>
          </p:cNvPr>
          <p:cNvSpPr/>
          <p:nvPr/>
        </p:nvSpPr>
        <p:spPr>
          <a:xfrm>
            <a:off x="8637561" y="4840474"/>
            <a:ext cx="2492990" cy="400110"/>
          </a:xfrm>
          <a:prstGeom prst="rect">
            <a:avLst/>
          </a:prstGeom>
        </p:spPr>
        <p:txBody>
          <a:bodyPr wrap="none">
            <a:spAutoFit/>
          </a:bodyPr>
          <a:lstStyle/>
          <a:p>
            <a:pPr lvl="0" algn="ctr"/>
            <a:r>
              <a:rPr lang="zh-CN" altLang="en-US" sz="2000" dirty="0">
                <a:solidFill>
                  <a:prstClr val="black"/>
                </a:solidFill>
                <a:latin typeface="Microsoft YaHei" panose="020B0503020204020204" pitchFamily="34" charset="-122"/>
                <a:ea typeface="Microsoft YaHei" panose="020B0503020204020204" pitchFamily="34" charset="-122"/>
              </a:rPr>
              <a:t>互联网大国而非强国</a:t>
            </a:r>
            <a:endParaRPr lang="zh-CN" altLang="en-US" dirty="0">
              <a:solidFill>
                <a:prstClr val="black"/>
              </a:solidFill>
            </a:endParaRPr>
          </a:p>
        </p:txBody>
      </p:sp>
      <p:sp>
        <p:nvSpPr>
          <p:cNvPr id="2" name="灯片编号占位符 1">
            <a:extLst>
              <a:ext uri="{FF2B5EF4-FFF2-40B4-BE49-F238E27FC236}">
                <a16:creationId xmlns:a16="http://schemas.microsoft.com/office/drawing/2014/main" id="{16134CDA-B29B-4823-8B1E-D24985BE366A}"/>
              </a:ext>
            </a:extLst>
          </p:cNvPr>
          <p:cNvSpPr>
            <a:spLocks noGrp="1"/>
          </p:cNvSpPr>
          <p:nvPr>
            <p:ph type="sldNum" sz="quarter" idx="12"/>
          </p:nvPr>
        </p:nvSpPr>
        <p:spPr/>
        <p:txBody>
          <a:bodyPr/>
          <a:lstStyle/>
          <a:p>
            <a:fld id="{C8BB1146-E542-4D4E-B8E9-6919A11DDD48}" type="slidenum">
              <a:rPr lang="en-US" smtClean="0"/>
              <a:t>122</a:t>
            </a:fld>
            <a:endParaRPr lang="en-US"/>
          </a:p>
        </p:txBody>
      </p:sp>
    </p:spTree>
    <p:custDataLst>
      <p:tags r:id="rId1"/>
    </p:custDataLst>
    <p:extLst>
      <p:ext uri="{BB962C8B-B14F-4D97-AF65-F5344CB8AC3E}">
        <p14:creationId xmlns:p14="http://schemas.microsoft.com/office/powerpoint/2010/main" val="1266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
                                            <p:txEl>
                                              <p:pRg st="3" end="3"/>
                                            </p:txEl>
                                          </p:spTgt>
                                        </p:tgtEl>
                                        <p:attrNameLst>
                                          <p:attrName>style.visibility</p:attrName>
                                        </p:attrNameLst>
                                      </p:cBhvr>
                                      <p:to>
                                        <p:strVal val="visible"/>
                                      </p:to>
                                    </p:set>
                                    <p:animEffect transition="in" filter="blinds(horizontal)">
                                      <p:cBhvr>
                                        <p:cTn id="7" dur="500"/>
                                        <p:tgtEl>
                                          <p:spTgt spid="4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8">
                                            <p:txEl>
                                              <p:pRg st="4" end="4"/>
                                            </p:txEl>
                                          </p:spTgt>
                                        </p:tgtEl>
                                        <p:attrNameLst>
                                          <p:attrName>style.visibility</p:attrName>
                                        </p:attrNameLst>
                                      </p:cBhvr>
                                      <p:to>
                                        <p:strVal val="visible"/>
                                      </p:to>
                                    </p:set>
                                    <p:animEffect transition="in" filter="blinds(horizontal)">
                                      <p:cBhvr>
                                        <p:cTn id="10" dur="500"/>
                                        <p:tgtEl>
                                          <p:spTgt spid="48">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8">
                                            <p:txEl>
                                              <p:pRg st="5" end="5"/>
                                            </p:txEl>
                                          </p:spTgt>
                                        </p:tgtEl>
                                        <p:attrNameLst>
                                          <p:attrName>style.visibility</p:attrName>
                                        </p:attrNameLst>
                                      </p:cBhvr>
                                      <p:to>
                                        <p:strVal val="visible"/>
                                      </p:to>
                                    </p:set>
                                    <p:animEffect transition="in" filter="blinds(horizontal)">
                                      <p:cBhvr>
                                        <p:cTn id="13" dur="500"/>
                                        <p:tgtEl>
                                          <p:spTgt spid="48">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8">
                                            <p:txEl>
                                              <p:pRg st="6" end="6"/>
                                            </p:txEl>
                                          </p:spTgt>
                                        </p:tgtEl>
                                        <p:attrNameLst>
                                          <p:attrName>style.visibility</p:attrName>
                                        </p:attrNameLst>
                                      </p:cBhvr>
                                      <p:to>
                                        <p:strVal val="visible"/>
                                      </p:to>
                                    </p:set>
                                    <p:animEffect transition="in" filter="blinds(horizontal)">
                                      <p:cBhvr>
                                        <p:cTn id="16" dur="500"/>
                                        <p:tgtEl>
                                          <p:spTgt spid="48">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8">
                                            <p:txEl>
                                              <p:pRg st="7" end="7"/>
                                            </p:txEl>
                                          </p:spTgt>
                                        </p:tgtEl>
                                        <p:attrNameLst>
                                          <p:attrName>style.visibility</p:attrName>
                                        </p:attrNameLst>
                                      </p:cBhvr>
                                      <p:to>
                                        <p:strVal val="visible"/>
                                      </p:to>
                                    </p:set>
                                    <p:animEffect transition="in" filter="blinds(horizontal)">
                                      <p:cBhvr>
                                        <p:cTn id="19" dur="500"/>
                                        <p:tgtEl>
                                          <p:spTgt spid="48">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8">
                                            <p:txEl>
                                              <p:pRg st="8" end="8"/>
                                            </p:txEl>
                                          </p:spTgt>
                                        </p:tgtEl>
                                        <p:attrNameLst>
                                          <p:attrName>style.visibility</p:attrName>
                                        </p:attrNameLst>
                                      </p:cBhvr>
                                      <p:to>
                                        <p:strVal val="visible"/>
                                      </p:to>
                                    </p:set>
                                    <p:animEffect transition="in" filter="blinds(horizontal)">
                                      <p:cBhvr>
                                        <p:cTn id="22" dur="500"/>
                                        <p:tgtEl>
                                          <p:spTgt spid="4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lang="en-US" altLang="zh-CN" sz="3200" dirty="0">
                <a:latin typeface="+mn-ea"/>
                <a:ea typeface="+mn-ea"/>
              </a:rPr>
              <a:t>RFC </a:t>
            </a:r>
            <a:r>
              <a:rPr lang="zh-CN" altLang="en-US" sz="3200" dirty="0">
                <a:latin typeface="+mn-ea"/>
                <a:ea typeface="+mn-ea"/>
              </a:rPr>
              <a:t>的分类检索</a:t>
            </a:r>
          </a:p>
        </p:txBody>
      </p:sp>
      <p:sp>
        <p:nvSpPr>
          <p:cNvPr id="3" name="内容占位符 2">
            <a:extLst>
              <a:ext uri="{FF2B5EF4-FFF2-40B4-BE49-F238E27FC236}">
                <a16:creationId xmlns:a16="http://schemas.microsoft.com/office/drawing/2014/main" id="{CC80B931-22B3-40B7-AB91-D775B638DBF2}"/>
              </a:ext>
            </a:extLst>
          </p:cNvPr>
          <p:cNvSpPr>
            <a:spLocks noGrp="1"/>
          </p:cNvSpPr>
          <p:nvPr>
            <p:ph idx="1"/>
          </p:nvPr>
        </p:nvSpPr>
        <p:spPr/>
        <p:txBody>
          <a:bodyPr>
            <a:normAutofit fontScale="70000" lnSpcReduction="20000"/>
          </a:bodyPr>
          <a:lstStyle/>
          <a:p>
            <a:r>
              <a:rPr lang="zh-CN" altLang="en-US" dirty="0"/>
              <a:t>推荐</a:t>
            </a:r>
            <a:r>
              <a:rPr lang="en-US" altLang="zh-CN" dirty="0"/>
              <a:t>RFC</a:t>
            </a:r>
            <a:r>
              <a:rPr lang="zh-CN" altLang="en-US" dirty="0"/>
              <a:t>英文站点：</a:t>
            </a:r>
            <a:endParaRPr lang="en-US" altLang="zh-CN" dirty="0"/>
          </a:p>
          <a:p>
            <a:pPr lvl="1"/>
            <a:r>
              <a:rPr lang="en-US" altLang="zh-CN" dirty="0"/>
              <a:t>http://www.rfc-editor.org/</a:t>
            </a:r>
          </a:p>
          <a:p>
            <a:pPr lvl="1"/>
            <a:r>
              <a:rPr lang="en-US" altLang="zh-CN" dirty="0"/>
              <a:t>http://www.faqs.org/rfcs/</a:t>
            </a:r>
          </a:p>
          <a:p>
            <a:r>
              <a:rPr lang="en-US" altLang="zh-CN" dirty="0"/>
              <a:t>RFC</a:t>
            </a:r>
            <a:r>
              <a:rPr lang="zh-CN" altLang="en-US" dirty="0"/>
              <a:t>分类检索：</a:t>
            </a:r>
          </a:p>
          <a:p>
            <a:pPr lvl="1"/>
            <a:r>
              <a:rPr lang="zh-CN" altLang="en-US" dirty="0"/>
              <a:t>根据</a:t>
            </a:r>
            <a:r>
              <a:rPr lang="en-US" altLang="zh-CN" dirty="0"/>
              <a:t>RFC</a:t>
            </a:r>
            <a:r>
              <a:rPr lang="zh-CN" altLang="en-US" dirty="0"/>
              <a:t>被公布时的状态划分：</a:t>
            </a:r>
          </a:p>
          <a:p>
            <a:pPr lvl="2"/>
            <a:r>
              <a:rPr lang="en-US" altLang="zh-CN" dirty="0"/>
              <a:t>Standards(</a:t>
            </a:r>
            <a:r>
              <a:rPr lang="zh-CN" altLang="en-US" dirty="0"/>
              <a:t>标准</a:t>
            </a:r>
            <a:r>
              <a:rPr lang="en-US" altLang="zh-CN" dirty="0"/>
              <a:t>) </a:t>
            </a:r>
          </a:p>
          <a:p>
            <a:pPr lvl="2"/>
            <a:r>
              <a:rPr lang="en-US" altLang="zh-CN" dirty="0"/>
              <a:t>Draft Standards(</a:t>
            </a:r>
            <a:r>
              <a:rPr lang="zh-CN" altLang="en-US" dirty="0"/>
              <a:t>草案标准</a:t>
            </a:r>
            <a:r>
              <a:rPr lang="en-US" altLang="zh-CN" dirty="0"/>
              <a:t>)</a:t>
            </a:r>
          </a:p>
          <a:p>
            <a:pPr lvl="2"/>
            <a:r>
              <a:rPr lang="en-US" altLang="zh-CN" dirty="0"/>
              <a:t>Proposed Standards(</a:t>
            </a:r>
            <a:r>
              <a:rPr lang="zh-CN" altLang="en-US" dirty="0"/>
              <a:t>提案标准</a:t>
            </a:r>
            <a:r>
              <a:rPr lang="en-US" altLang="zh-CN" dirty="0"/>
              <a:t>) </a:t>
            </a:r>
          </a:p>
          <a:p>
            <a:pPr lvl="1"/>
            <a:r>
              <a:rPr lang="en-US" altLang="zh-CN" dirty="0"/>
              <a:t>OTHER RFCS(</a:t>
            </a:r>
            <a:r>
              <a:rPr lang="zh-CN" altLang="en-US" dirty="0"/>
              <a:t>其他</a:t>
            </a:r>
            <a:r>
              <a:rPr lang="en-US" altLang="zh-CN" dirty="0"/>
              <a:t>RFC) </a:t>
            </a:r>
          </a:p>
          <a:p>
            <a:pPr lvl="2"/>
            <a:r>
              <a:rPr lang="en-US" altLang="zh-CN" dirty="0"/>
              <a:t>Experimental(</a:t>
            </a:r>
            <a:r>
              <a:rPr lang="zh-CN" altLang="en-US" dirty="0"/>
              <a:t>实验性的</a:t>
            </a:r>
            <a:r>
              <a:rPr lang="en-US" altLang="zh-CN" dirty="0"/>
              <a:t>)</a:t>
            </a:r>
          </a:p>
          <a:p>
            <a:pPr lvl="2"/>
            <a:r>
              <a:rPr lang="en-US" altLang="zh-CN" dirty="0"/>
              <a:t>Informational(</a:t>
            </a:r>
            <a:r>
              <a:rPr lang="zh-CN" altLang="en-US" dirty="0"/>
              <a:t>知识性的</a:t>
            </a:r>
            <a:r>
              <a:rPr lang="en-US" altLang="zh-CN" dirty="0"/>
              <a:t>)</a:t>
            </a:r>
          </a:p>
          <a:p>
            <a:pPr lvl="2"/>
            <a:r>
              <a:rPr lang="en-US" altLang="zh-CN" dirty="0"/>
              <a:t>Historic(</a:t>
            </a:r>
            <a:r>
              <a:rPr lang="zh-CN" altLang="en-US" dirty="0"/>
              <a:t>历史性的</a:t>
            </a:r>
            <a:r>
              <a:rPr lang="en-US" altLang="zh-CN" dirty="0"/>
              <a:t>) </a:t>
            </a:r>
          </a:p>
          <a:p>
            <a:pPr lvl="2"/>
            <a:r>
              <a:rPr lang="en-US" altLang="zh-CN" dirty="0"/>
              <a:t>Early RFCs (before IETF standards track</a:t>
            </a:r>
            <a:r>
              <a:rPr lang="zh-CN" altLang="en-US" dirty="0"/>
              <a:t>　早期的，在</a:t>
            </a:r>
            <a:r>
              <a:rPr lang="en-US" altLang="zh-CN" dirty="0"/>
              <a:t>IETF</a:t>
            </a:r>
            <a:r>
              <a:rPr lang="zh-CN" altLang="en-US" dirty="0"/>
              <a:t>标准化之前</a:t>
            </a:r>
            <a:r>
              <a:rPr lang="en-US" altLang="zh-CN" dirty="0"/>
              <a:t>)</a:t>
            </a:r>
          </a:p>
          <a:p>
            <a:pPr lvl="1"/>
            <a:r>
              <a:rPr lang="en-US" altLang="zh-CN" dirty="0"/>
              <a:t>RFC SUB-SERIES(RFC</a:t>
            </a:r>
            <a:r>
              <a:rPr lang="zh-CN" altLang="en-US" dirty="0"/>
              <a:t>子集</a:t>
            </a:r>
            <a:r>
              <a:rPr lang="en-US" altLang="zh-CN" dirty="0"/>
              <a:t>) </a:t>
            </a:r>
          </a:p>
          <a:p>
            <a:pPr lvl="2"/>
            <a:r>
              <a:rPr lang="en-US" altLang="zh-CN" dirty="0"/>
              <a:t>Standards (</a:t>
            </a:r>
            <a:r>
              <a:rPr lang="zh-CN" altLang="en-US" dirty="0"/>
              <a:t>标准，</a:t>
            </a:r>
            <a:r>
              <a:rPr lang="en-US" altLang="zh-CN" dirty="0"/>
              <a:t>STD)</a:t>
            </a:r>
          </a:p>
          <a:p>
            <a:pPr lvl="2"/>
            <a:r>
              <a:rPr lang="en-US" altLang="zh-CN" dirty="0"/>
              <a:t>Best Current Practice (</a:t>
            </a:r>
            <a:r>
              <a:rPr lang="zh-CN" altLang="en-US" dirty="0"/>
              <a:t>最优当前实现，</a:t>
            </a:r>
            <a:r>
              <a:rPr lang="en-US" altLang="zh-CN" dirty="0"/>
              <a:t>BCP) </a:t>
            </a:r>
          </a:p>
          <a:p>
            <a:pPr lvl="2"/>
            <a:r>
              <a:rPr lang="en-US" altLang="zh-CN" dirty="0"/>
              <a:t>For Your Information (FYI)</a:t>
            </a:r>
          </a:p>
          <a:p>
            <a:endParaRPr lang="zh-CN" altLang="en-US" dirty="0"/>
          </a:p>
        </p:txBody>
      </p:sp>
      <p:sp>
        <p:nvSpPr>
          <p:cNvPr id="4" name="灯片编号占位符 3"/>
          <p:cNvSpPr>
            <a:spLocks noGrp="1"/>
          </p:cNvSpPr>
          <p:nvPr>
            <p:ph type="sldNum" sz="quarter" idx="12"/>
          </p:nvPr>
        </p:nvSpPr>
        <p:spPr/>
        <p:txBody>
          <a:bodyPr/>
          <a:lstStyle/>
          <a:p>
            <a:r>
              <a:rPr lang="en-US" dirty="0">
                <a:latin typeface="微软雅黑" panose="020B0503020204020204" pitchFamily="34" charset="-122"/>
              </a:rPr>
              <a:t>Page</a:t>
            </a:r>
            <a:fld id="{B77D227A-1AE4-4BCD-9973-754D0181BA73}" type="slidenum">
              <a:rPr smtClean="0">
                <a:latin typeface="微软雅黑" panose="020B0503020204020204" pitchFamily="34" charset="-122"/>
              </a:rPr>
              <a:pPr/>
              <a:t>123</a:t>
            </a:fld>
            <a:endParaRPr dirty="0">
              <a:latin typeface="微软雅黑" panose="020B0503020204020204" pitchFamily="34" charset="-122"/>
            </a:endParaRPr>
          </a:p>
        </p:txBody>
      </p:sp>
    </p:spTree>
    <p:extLst>
      <p:ext uri="{BB962C8B-B14F-4D97-AF65-F5344CB8AC3E}">
        <p14:creationId xmlns:p14="http://schemas.microsoft.com/office/powerpoint/2010/main" val="20101575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lang="zh-CN" altLang="en-US" sz="3200" dirty="0">
                <a:latin typeface="+mn-ea"/>
                <a:ea typeface="+mn-ea"/>
              </a:rPr>
              <a:t>常用的 </a:t>
            </a:r>
            <a:r>
              <a:rPr lang="en-US" altLang="zh-CN" sz="3200" dirty="0">
                <a:latin typeface="+mn-ea"/>
                <a:ea typeface="+mn-ea"/>
              </a:rPr>
              <a:t>RFC</a:t>
            </a:r>
            <a:r>
              <a:rPr lang="zh-CN" altLang="en-US" sz="3200" dirty="0">
                <a:latin typeface="+mn-ea"/>
                <a:ea typeface="+mn-ea"/>
              </a:rPr>
              <a:t>：应用层</a:t>
            </a:r>
            <a:r>
              <a:rPr lang="en-US" altLang="zh-CN" sz="3200" dirty="0">
                <a:latin typeface="+mn-ea"/>
                <a:ea typeface="+mn-ea"/>
              </a:rPr>
              <a:t> </a:t>
            </a:r>
            <a:endParaRPr lang="zh-CN" altLang="en-US" sz="3200" dirty="0">
              <a:latin typeface="+mn-ea"/>
              <a:ea typeface="+mn-ea"/>
            </a:endParaRPr>
          </a:p>
        </p:txBody>
      </p:sp>
      <p:sp>
        <p:nvSpPr>
          <p:cNvPr id="5" name="内容占位符 4">
            <a:extLst>
              <a:ext uri="{FF2B5EF4-FFF2-40B4-BE49-F238E27FC236}">
                <a16:creationId xmlns:a16="http://schemas.microsoft.com/office/drawing/2014/main" id="{A4AE0755-DEC0-4646-BE89-133AC1803009}"/>
              </a:ext>
            </a:extLst>
          </p:cNvPr>
          <p:cNvSpPr>
            <a:spLocks noGrp="1"/>
          </p:cNvSpPr>
          <p:nvPr>
            <p:ph idx="1"/>
          </p:nvPr>
        </p:nvSpPr>
        <p:spPr/>
        <p:txBody>
          <a:bodyPr>
            <a:normAutofit fontScale="47500" lnSpcReduction="20000"/>
          </a:bodyPr>
          <a:lstStyle/>
          <a:p>
            <a:r>
              <a:rPr lang="en-US" altLang="zh-CN" dirty="0"/>
              <a:t>RFC 959</a:t>
            </a:r>
            <a:r>
              <a:rPr lang="zh-CN" altLang="en-US" dirty="0"/>
              <a:t>： </a:t>
            </a:r>
            <a:r>
              <a:rPr lang="en-US" altLang="zh-CN" dirty="0"/>
              <a:t>File Transfer Protocol</a:t>
            </a:r>
            <a:r>
              <a:rPr lang="zh-CN" altLang="en-US" dirty="0"/>
              <a:t>（ </a:t>
            </a:r>
            <a:r>
              <a:rPr lang="en-US" altLang="zh-CN" dirty="0"/>
              <a:t>FTP </a:t>
            </a:r>
            <a:r>
              <a:rPr lang="zh-CN" altLang="en-US" dirty="0"/>
              <a:t>），文件传输协议</a:t>
            </a:r>
          </a:p>
          <a:p>
            <a:r>
              <a:rPr lang="en-US" altLang="zh-CN" dirty="0"/>
              <a:t>RFC 1945,2616</a:t>
            </a:r>
            <a:r>
              <a:rPr lang="zh-CN" altLang="en-US" dirty="0"/>
              <a:t>：</a:t>
            </a:r>
            <a:r>
              <a:rPr lang="en-US" altLang="zh-CN" dirty="0"/>
              <a:t>Hypertext Transfer Protocol</a:t>
            </a:r>
            <a:r>
              <a:rPr lang="zh-CN" altLang="en-US" dirty="0"/>
              <a:t>（ </a:t>
            </a:r>
            <a:r>
              <a:rPr lang="en-US" altLang="zh-CN" dirty="0"/>
              <a:t>HTTP </a:t>
            </a:r>
            <a:r>
              <a:rPr lang="zh-CN" altLang="en-US" dirty="0"/>
              <a:t>），超文本传输协议</a:t>
            </a:r>
          </a:p>
          <a:p>
            <a:r>
              <a:rPr lang="en-US" altLang="zh-CN" dirty="0"/>
              <a:t>RFC 1730 </a:t>
            </a:r>
            <a:r>
              <a:rPr lang="zh-CN" altLang="en-US" dirty="0"/>
              <a:t>：</a:t>
            </a:r>
            <a:r>
              <a:rPr lang="en-US" altLang="zh-CN" dirty="0"/>
              <a:t>Internet Message Access Protocol version 4</a:t>
            </a:r>
            <a:r>
              <a:rPr lang="zh-CN" altLang="en-US" dirty="0"/>
              <a:t>（ </a:t>
            </a:r>
            <a:r>
              <a:rPr lang="en-US" altLang="zh-CN" dirty="0"/>
              <a:t>IMAP4 </a:t>
            </a:r>
            <a:r>
              <a:rPr lang="zh-CN" altLang="en-US" dirty="0"/>
              <a:t>）， 因特网信息访问协议第四版</a:t>
            </a:r>
          </a:p>
          <a:p>
            <a:r>
              <a:rPr lang="en-US" altLang="zh-CN" dirty="0"/>
              <a:t>RFC 3861 </a:t>
            </a:r>
            <a:r>
              <a:rPr lang="zh-CN" altLang="en-US" dirty="0"/>
              <a:t>：</a:t>
            </a:r>
            <a:r>
              <a:rPr lang="en-US" altLang="zh-CN" dirty="0"/>
              <a:t>Instant Messaging and Presence Protocol</a:t>
            </a:r>
            <a:r>
              <a:rPr lang="zh-CN" altLang="en-US" dirty="0"/>
              <a:t>（ </a:t>
            </a:r>
            <a:r>
              <a:rPr lang="en-US" altLang="zh-CN" dirty="0"/>
              <a:t>IMPP </a:t>
            </a:r>
            <a:r>
              <a:rPr lang="zh-CN" altLang="en-US" dirty="0"/>
              <a:t>），即时信息表示协议</a:t>
            </a:r>
          </a:p>
          <a:p>
            <a:r>
              <a:rPr lang="en-US" altLang="zh-CN" dirty="0"/>
              <a:t>RFC 1459 </a:t>
            </a:r>
            <a:r>
              <a:rPr lang="zh-CN" altLang="en-US" dirty="0"/>
              <a:t>：</a:t>
            </a:r>
            <a:r>
              <a:rPr lang="en-US" altLang="zh-CN" dirty="0"/>
              <a:t>Internet Relay Chat Protocol Internet</a:t>
            </a:r>
            <a:r>
              <a:rPr lang="zh-CN" altLang="en-US" dirty="0"/>
              <a:t>（ </a:t>
            </a:r>
            <a:r>
              <a:rPr lang="en-US" altLang="zh-CN" dirty="0"/>
              <a:t>IRC </a:t>
            </a:r>
            <a:r>
              <a:rPr lang="zh-CN" altLang="en-US" dirty="0"/>
              <a:t>），在线聊天协议</a:t>
            </a:r>
          </a:p>
          <a:p>
            <a:r>
              <a:rPr lang="en-US" altLang="zh-CN" dirty="0"/>
              <a:t>RFC 2048 </a:t>
            </a:r>
            <a:r>
              <a:rPr lang="zh-CN" altLang="en-US" dirty="0"/>
              <a:t>：</a:t>
            </a:r>
            <a:r>
              <a:rPr lang="en-US" altLang="zh-CN" dirty="0"/>
              <a:t>Internet Security Association and Key Management Protocol</a:t>
            </a:r>
            <a:r>
              <a:rPr lang="zh-CN" altLang="en-US" dirty="0"/>
              <a:t>（ </a:t>
            </a:r>
            <a:r>
              <a:rPr lang="en-US" altLang="zh-CN" dirty="0"/>
              <a:t>ISAKMP </a:t>
            </a:r>
            <a:r>
              <a:rPr lang="zh-CN" altLang="en-US" dirty="0"/>
              <a:t>），</a:t>
            </a:r>
            <a:r>
              <a:rPr lang="en-US" altLang="zh-CN" dirty="0"/>
              <a:t>Interne</a:t>
            </a:r>
            <a:r>
              <a:rPr lang="zh-CN" altLang="en-US" dirty="0"/>
              <a:t>安全连接和密钥管理协议</a:t>
            </a:r>
          </a:p>
          <a:p>
            <a:r>
              <a:rPr lang="en-US" altLang="zh-CN" dirty="0"/>
              <a:t>RFC 4343 </a:t>
            </a:r>
            <a:r>
              <a:rPr lang="zh-CN" altLang="en-US" dirty="0"/>
              <a:t>：</a:t>
            </a:r>
            <a:r>
              <a:rPr lang="en-US" altLang="zh-CN" dirty="0"/>
              <a:t>Domain Name System</a:t>
            </a:r>
            <a:r>
              <a:rPr lang="zh-CN" altLang="en-US" dirty="0"/>
              <a:t>（ </a:t>
            </a:r>
            <a:r>
              <a:rPr lang="en-US" altLang="zh-CN" dirty="0"/>
              <a:t>DNS </a:t>
            </a:r>
            <a:r>
              <a:rPr lang="zh-CN" altLang="en-US" dirty="0"/>
              <a:t>），域名系统</a:t>
            </a:r>
          </a:p>
          <a:p>
            <a:r>
              <a:rPr lang="en-US" altLang="zh-CN" dirty="0"/>
              <a:t>RFC 2131 </a:t>
            </a:r>
            <a:r>
              <a:rPr lang="zh-CN" altLang="en-US" dirty="0"/>
              <a:t>：</a:t>
            </a:r>
            <a:r>
              <a:rPr lang="en-US" altLang="zh-CN" dirty="0"/>
              <a:t>Dynamic Host Configuration Protocol</a:t>
            </a:r>
            <a:r>
              <a:rPr lang="zh-CN" altLang="en-US" dirty="0"/>
              <a:t>（ </a:t>
            </a:r>
            <a:r>
              <a:rPr lang="en-US" altLang="zh-CN" dirty="0"/>
              <a:t>DHCP </a:t>
            </a:r>
            <a:r>
              <a:rPr lang="zh-CN" altLang="en-US" dirty="0"/>
              <a:t>），动态主机配置协议</a:t>
            </a:r>
          </a:p>
          <a:p>
            <a:r>
              <a:rPr lang="en-US" altLang="zh-CN" dirty="0"/>
              <a:t>RFC 951 </a:t>
            </a:r>
            <a:r>
              <a:rPr lang="zh-CN" altLang="en-US" dirty="0"/>
              <a:t>： </a:t>
            </a:r>
            <a:r>
              <a:rPr lang="en-US" altLang="zh-CN" dirty="0"/>
              <a:t>Bootstrap Protocol </a:t>
            </a:r>
            <a:r>
              <a:rPr lang="zh-CN" altLang="en-US" dirty="0"/>
              <a:t>（ </a:t>
            </a:r>
            <a:r>
              <a:rPr lang="en-US" altLang="zh-CN" dirty="0"/>
              <a:t>BOOTP </a:t>
            </a:r>
            <a:r>
              <a:rPr lang="zh-CN" altLang="en-US" dirty="0"/>
              <a:t>），引导协议</a:t>
            </a:r>
          </a:p>
          <a:p>
            <a:r>
              <a:rPr lang="en-US" altLang="zh-CN" dirty="0"/>
              <a:t>RFC 958 </a:t>
            </a:r>
            <a:r>
              <a:rPr lang="zh-CN" altLang="en-US" dirty="0"/>
              <a:t>：</a:t>
            </a:r>
            <a:r>
              <a:rPr lang="en-US" altLang="zh-CN" dirty="0"/>
              <a:t>Network Time Protocol</a:t>
            </a:r>
            <a:r>
              <a:rPr lang="zh-CN" altLang="en-US" dirty="0"/>
              <a:t>（ </a:t>
            </a:r>
            <a:r>
              <a:rPr lang="en-US" altLang="zh-CN" dirty="0"/>
              <a:t>NTP </a:t>
            </a:r>
            <a:r>
              <a:rPr lang="zh-CN" altLang="en-US" dirty="0"/>
              <a:t>）， 网络时间协议</a:t>
            </a:r>
          </a:p>
          <a:p>
            <a:r>
              <a:rPr lang="en-US" altLang="zh-CN" dirty="0"/>
              <a:t>RFC 1939 </a:t>
            </a:r>
            <a:r>
              <a:rPr lang="zh-CN" altLang="en-US" dirty="0"/>
              <a:t>：</a:t>
            </a:r>
            <a:r>
              <a:rPr lang="en-US" altLang="zh-CN" dirty="0"/>
              <a:t>Post Office Protocol version 3</a:t>
            </a:r>
            <a:r>
              <a:rPr lang="zh-CN" altLang="en-US" dirty="0"/>
              <a:t>（ </a:t>
            </a:r>
            <a:r>
              <a:rPr lang="en-US" altLang="zh-CN" dirty="0"/>
              <a:t>POP3 </a:t>
            </a:r>
            <a:r>
              <a:rPr lang="zh-CN" altLang="en-US" dirty="0"/>
              <a:t>），邮局协议第三版</a:t>
            </a:r>
          </a:p>
          <a:p>
            <a:r>
              <a:rPr lang="en-US" altLang="zh-CN" dirty="0"/>
              <a:t>RFC 2138 </a:t>
            </a:r>
            <a:r>
              <a:rPr lang="zh-CN" altLang="en-US" dirty="0"/>
              <a:t>：</a:t>
            </a:r>
            <a:r>
              <a:rPr lang="en-US" altLang="zh-CN" dirty="0"/>
              <a:t>Remote Authentication Dial In User Service</a:t>
            </a:r>
            <a:r>
              <a:rPr lang="zh-CN" altLang="en-US" dirty="0"/>
              <a:t>（ </a:t>
            </a:r>
            <a:r>
              <a:rPr lang="en-US" altLang="zh-CN" dirty="0"/>
              <a:t>Radius </a:t>
            </a:r>
            <a:r>
              <a:rPr lang="zh-CN" altLang="en-US" dirty="0"/>
              <a:t>）， 远程用户拨号认证服务协议</a:t>
            </a:r>
          </a:p>
          <a:p>
            <a:r>
              <a:rPr lang="en-US" altLang="zh-CN" dirty="0"/>
              <a:t>RFC 2326 </a:t>
            </a:r>
            <a:r>
              <a:rPr lang="zh-CN" altLang="en-US" dirty="0"/>
              <a:t>：</a:t>
            </a:r>
            <a:r>
              <a:rPr lang="en-US" altLang="zh-CN" dirty="0"/>
              <a:t>Real-time Streaming Protocol</a:t>
            </a:r>
            <a:r>
              <a:rPr lang="zh-CN" altLang="en-US" dirty="0"/>
              <a:t>（ </a:t>
            </a:r>
            <a:r>
              <a:rPr lang="en-US" altLang="zh-CN" dirty="0"/>
              <a:t>RTSP </a:t>
            </a:r>
            <a:r>
              <a:rPr lang="zh-CN" altLang="en-US" dirty="0"/>
              <a:t>），实时流协议</a:t>
            </a:r>
          </a:p>
          <a:p>
            <a:r>
              <a:rPr lang="en-US" altLang="zh-CN" dirty="0"/>
              <a:t>RFC 2960 </a:t>
            </a:r>
            <a:r>
              <a:rPr lang="zh-CN" altLang="en-US" dirty="0"/>
              <a:t>：</a:t>
            </a:r>
            <a:r>
              <a:rPr lang="en-US" altLang="zh-CN" dirty="0"/>
              <a:t>Stream Control </a:t>
            </a:r>
            <a:r>
              <a:rPr lang="en-US" altLang="zh-CN" dirty="0" err="1"/>
              <a:t>Transmision</a:t>
            </a:r>
            <a:r>
              <a:rPr lang="en-US" altLang="zh-CN" dirty="0"/>
              <a:t> Protocol</a:t>
            </a:r>
            <a:r>
              <a:rPr lang="zh-CN" altLang="en-US" dirty="0"/>
              <a:t>（ </a:t>
            </a:r>
            <a:r>
              <a:rPr lang="en-US" altLang="zh-CN" dirty="0"/>
              <a:t>SCTP </a:t>
            </a:r>
            <a:r>
              <a:rPr lang="zh-CN" altLang="en-US" dirty="0"/>
              <a:t>），流控制传输协议</a:t>
            </a:r>
          </a:p>
          <a:p>
            <a:r>
              <a:rPr lang="en-US" altLang="zh-CN" dirty="0"/>
              <a:t>RFC 2165 </a:t>
            </a:r>
            <a:r>
              <a:rPr lang="zh-CN" altLang="en-US" dirty="0"/>
              <a:t>：</a:t>
            </a:r>
            <a:r>
              <a:rPr lang="en-US" altLang="zh-CN" dirty="0"/>
              <a:t>Service Location Protocol</a:t>
            </a:r>
            <a:r>
              <a:rPr lang="zh-CN" altLang="en-US" dirty="0"/>
              <a:t>（ </a:t>
            </a:r>
            <a:r>
              <a:rPr lang="en-US" altLang="zh-CN" dirty="0"/>
              <a:t>SLP </a:t>
            </a:r>
            <a:r>
              <a:rPr lang="zh-CN" altLang="en-US" dirty="0"/>
              <a:t>），服务定位协议 </a:t>
            </a:r>
          </a:p>
          <a:p>
            <a:r>
              <a:rPr lang="en-US" altLang="zh-CN" dirty="0"/>
              <a:t>RFC 821,2821 </a:t>
            </a:r>
            <a:r>
              <a:rPr lang="zh-CN" altLang="en-US" dirty="0"/>
              <a:t>：</a:t>
            </a:r>
            <a:r>
              <a:rPr lang="en-US" altLang="zh-CN" dirty="0"/>
              <a:t>Simple Mail Transfer Protocol</a:t>
            </a:r>
            <a:r>
              <a:rPr lang="zh-CN" altLang="en-US" dirty="0"/>
              <a:t>（ </a:t>
            </a:r>
            <a:r>
              <a:rPr lang="en-US" altLang="zh-CN" dirty="0"/>
              <a:t>SMTP </a:t>
            </a:r>
            <a:r>
              <a:rPr lang="zh-CN" altLang="en-US" dirty="0"/>
              <a:t>），简单邮件传输协议 </a:t>
            </a:r>
          </a:p>
          <a:p>
            <a:r>
              <a:rPr lang="en-US" altLang="zh-CN" dirty="0"/>
              <a:t>RFC 1157 </a:t>
            </a:r>
            <a:r>
              <a:rPr lang="zh-CN" altLang="en-US" dirty="0"/>
              <a:t>：</a:t>
            </a:r>
            <a:r>
              <a:rPr lang="en-US" altLang="zh-CN" dirty="0"/>
              <a:t>Simple Network Management Protocol</a:t>
            </a:r>
            <a:r>
              <a:rPr lang="zh-CN" altLang="en-US" dirty="0"/>
              <a:t>（ </a:t>
            </a:r>
            <a:r>
              <a:rPr lang="en-US" altLang="zh-CN" dirty="0"/>
              <a:t>SNMP </a:t>
            </a:r>
            <a:r>
              <a:rPr lang="zh-CN" altLang="en-US" dirty="0"/>
              <a:t>），简单网络管理协议 ，</a:t>
            </a:r>
          </a:p>
          <a:p>
            <a:r>
              <a:rPr lang="en-US" altLang="zh-CN" dirty="0"/>
              <a:t>RFC 1928 </a:t>
            </a:r>
            <a:r>
              <a:rPr lang="zh-CN" altLang="en-US" dirty="0"/>
              <a:t>：</a:t>
            </a:r>
            <a:r>
              <a:rPr lang="en-US" altLang="zh-CN" dirty="0"/>
              <a:t>Socket Secure</a:t>
            </a:r>
            <a:r>
              <a:rPr lang="zh-CN" altLang="en-US" dirty="0"/>
              <a:t>（ </a:t>
            </a:r>
            <a:r>
              <a:rPr lang="en-US" altLang="zh-CN" dirty="0"/>
              <a:t>SOCKS </a:t>
            </a:r>
            <a:r>
              <a:rPr lang="zh-CN" altLang="en-US" dirty="0"/>
              <a:t>），安全套接字协议</a:t>
            </a:r>
          </a:p>
          <a:p>
            <a:r>
              <a:rPr lang="en-US" altLang="zh-CN" dirty="0"/>
              <a:t>RFC 854 </a:t>
            </a:r>
            <a:r>
              <a:rPr lang="zh-CN" altLang="en-US" dirty="0"/>
              <a:t>：</a:t>
            </a:r>
            <a:r>
              <a:rPr lang="en-US" altLang="zh-CN" dirty="0"/>
              <a:t>TCP/IP Terminal Emulation Protocol </a:t>
            </a:r>
            <a:r>
              <a:rPr lang="zh-CN" altLang="en-US" dirty="0"/>
              <a:t>（ </a:t>
            </a:r>
            <a:r>
              <a:rPr lang="en-US" altLang="zh-CN" dirty="0"/>
              <a:t>TELNET </a:t>
            </a:r>
            <a:r>
              <a:rPr lang="zh-CN" altLang="en-US" dirty="0"/>
              <a:t>），</a:t>
            </a:r>
            <a:r>
              <a:rPr lang="en-US" altLang="zh-CN" dirty="0"/>
              <a:t>TCP/IP</a:t>
            </a:r>
            <a:r>
              <a:rPr lang="zh-CN" altLang="en-US" dirty="0"/>
              <a:t>终端仿真协议</a:t>
            </a:r>
          </a:p>
          <a:p>
            <a:r>
              <a:rPr lang="en-US" altLang="zh-CN" dirty="0"/>
              <a:t>RFC 1350 </a:t>
            </a:r>
            <a:r>
              <a:rPr lang="zh-CN" altLang="en-US" dirty="0"/>
              <a:t>：</a:t>
            </a:r>
            <a:r>
              <a:rPr lang="en-US" altLang="zh-CN" dirty="0"/>
              <a:t>Trivial File Transfer Protocol</a:t>
            </a:r>
            <a:r>
              <a:rPr lang="zh-CN" altLang="en-US" dirty="0"/>
              <a:t>（ </a:t>
            </a:r>
            <a:r>
              <a:rPr lang="en-US" altLang="zh-CN" dirty="0"/>
              <a:t>TFTP </a:t>
            </a:r>
            <a:r>
              <a:rPr lang="zh-CN" altLang="en-US" dirty="0"/>
              <a:t>），简单文件传输协议</a:t>
            </a:r>
          </a:p>
        </p:txBody>
      </p:sp>
      <p:sp>
        <p:nvSpPr>
          <p:cNvPr id="4" name="灯片编号占位符 3"/>
          <p:cNvSpPr>
            <a:spLocks noGrp="1"/>
          </p:cNvSpPr>
          <p:nvPr>
            <p:ph type="sldNum" sz="quarter" idx="12"/>
          </p:nvPr>
        </p:nvSpPr>
        <p:spPr/>
        <p:txBody>
          <a:bodyPr/>
          <a:lstStyle/>
          <a:p>
            <a:r>
              <a:rPr lang="en-US" dirty="0">
                <a:latin typeface="微软雅黑" panose="020B0503020204020204" pitchFamily="34" charset="-122"/>
              </a:rPr>
              <a:t>Page</a:t>
            </a:r>
            <a:fld id="{B77D227A-1AE4-4BCD-9973-754D0181BA73}" type="slidenum">
              <a:rPr smtClean="0">
                <a:latin typeface="微软雅黑" panose="020B0503020204020204" pitchFamily="34" charset="-122"/>
              </a:rPr>
              <a:pPr/>
              <a:t>124</a:t>
            </a:fld>
            <a:endParaRPr dirty="0">
              <a:latin typeface="微软雅黑" panose="020B0503020204020204" pitchFamily="34" charset="-122"/>
            </a:endParaRPr>
          </a:p>
        </p:txBody>
      </p:sp>
    </p:spTree>
    <p:extLst>
      <p:ext uri="{BB962C8B-B14F-4D97-AF65-F5344CB8AC3E}">
        <p14:creationId xmlns:p14="http://schemas.microsoft.com/office/powerpoint/2010/main" val="936428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kumimoji="1" lang="zh-CN" altLang="en-US" sz="3200" dirty="0">
                <a:latin typeface="+mj-ea"/>
              </a:rPr>
              <a:t>常用的 </a:t>
            </a:r>
            <a:r>
              <a:rPr kumimoji="1" lang="en-US" altLang="zh-CN" sz="3200" dirty="0">
                <a:latin typeface="+mj-ea"/>
              </a:rPr>
              <a:t>RFC</a:t>
            </a:r>
            <a:r>
              <a:rPr kumimoji="1" lang="zh-CN" altLang="en-US" sz="3200" dirty="0">
                <a:latin typeface="+mj-ea"/>
              </a:rPr>
              <a:t>：表达层、传输层、会话层</a:t>
            </a:r>
            <a:r>
              <a:rPr kumimoji="1" lang="en-US" altLang="zh-CN" sz="3200" dirty="0">
                <a:latin typeface="+mj-ea"/>
              </a:rPr>
              <a:t> </a:t>
            </a:r>
            <a:endParaRPr kumimoji="1" lang="zh-CN" altLang="en-US" sz="3200" dirty="0">
              <a:latin typeface="+mj-ea"/>
            </a:endParaRPr>
          </a:p>
        </p:txBody>
      </p:sp>
      <p:sp>
        <p:nvSpPr>
          <p:cNvPr id="5" name="内容占位符 4">
            <a:extLst>
              <a:ext uri="{FF2B5EF4-FFF2-40B4-BE49-F238E27FC236}">
                <a16:creationId xmlns:a16="http://schemas.microsoft.com/office/drawing/2014/main" id="{58F5FB6B-0887-441D-895F-CEB0AA25412C}"/>
              </a:ext>
            </a:extLst>
          </p:cNvPr>
          <p:cNvSpPr>
            <a:spLocks noGrp="1"/>
          </p:cNvSpPr>
          <p:nvPr>
            <p:ph idx="1"/>
          </p:nvPr>
        </p:nvSpPr>
        <p:spPr/>
        <p:txBody>
          <a:bodyPr>
            <a:normAutofit fontScale="77500" lnSpcReduction="20000"/>
          </a:bodyPr>
          <a:lstStyle/>
          <a:p>
            <a:r>
              <a:rPr lang="en-US" altLang="zh-CN" dirty="0"/>
              <a:t>Presentation Layer</a:t>
            </a:r>
          </a:p>
          <a:p>
            <a:pPr lvl="1"/>
            <a:r>
              <a:rPr lang="en-US" altLang="zh-CN" dirty="0"/>
              <a:t>RFC 1001 </a:t>
            </a:r>
            <a:r>
              <a:rPr lang="zh-CN" altLang="en-US" dirty="0"/>
              <a:t>：</a:t>
            </a:r>
            <a:r>
              <a:rPr lang="en-US" altLang="zh-CN" dirty="0"/>
              <a:t>NetBIOS Session Service NetBIOS</a:t>
            </a:r>
            <a:r>
              <a:rPr lang="zh-CN" altLang="en-US" dirty="0"/>
              <a:t>（ </a:t>
            </a:r>
            <a:r>
              <a:rPr lang="en-US" altLang="zh-CN" dirty="0"/>
              <a:t>NBSSN </a:t>
            </a:r>
            <a:r>
              <a:rPr lang="zh-CN" altLang="en-US" dirty="0"/>
              <a:t>），会话服务协议</a:t>
            </a:r>
          </a:p>
          <a:p>
            <a:pPr lvl="1"/>
            <a:r>
              <a:rPr lang="en-US" altLang="zh-CN" dirty="0"/>
              <a:t>RFC 1085 </a:t>
            </a:r>
            <a:r>
              <a:rPr lang="zh-CN" altLang="en-US" dirty="0"/>
              <a:t>：</a:t>
            </a:r>
            <a:r>
              <a:rPr lang="en-US" altLang="zh-CN" dirty="0" err="1"/>
              <a:t>LightWight</a:t>
            </a:r>
            <a:r>
              <a:rPr lang="en-US" altLang="zh-CN" dirty="0"/>
              <a:t> Presentation Protocol</a:t>
            </a:r>
            <a:r>
              <a:rPr lang="zh-CN" altLang="en-US" dirty="0"/>
              <a:t>（ </a:t>
            </a:r>
            <a:r>
              <a:rPr lang="en-US" altLang="zh-CN" dirty="0"/>
              <a:t>LPP </a:t>
            </a:r>
            <a:r>
              <a:rPr lang="zh-CN" altLang="en-US" dirty="0"/>
              <a:t>）， 轻量级表示协议</a:t>
            </a:r>
          </a:p>
          <a:p>
            <a:r>
              <a:rPr lang="en-US" altLang="zh-CN" dirty="0"/>
              <a:t>Session Layer</a:t>
            </a:r>
          </a:p>
          <a:p>
            <a:pPr lvl="1"/>
            <a:r>
              <a:rPr lang="en-US" altLang="zh-CN" dirty="0"/>
              <a:t>RFC 2246 </a:t>
            </a:r>
            <a:r>
              <a:rPr lang="zh-CN" altLang="en-US" dirty="0"/>
              <a:t>：</a:t>
            </a:r>
            <a:r>
              <a:rPr lang="en-US" altLang="zh-CN" dirty="0"/>
              <a:t>Transport Layer Security</a:t>
            </a:r>
            <a:r>
              <a:rPr lang="zh-CN" altLang="en-US" dirty="0"/>
              <a:t>（ </a:t>
            </a:r>
            <a:r>
              <a:rPr lang="en-US" altLang="zh-CN" dirty="0"/>
              <a:t>TLS </a:t>
            </a:r>
            <a:r>
              <a:rPr lang="zh-CN" altLang="en-US" dirty="0"/>
              <a:t>），传输层安全协议</a:t>
            </a:r>
          </a:p>
          <a:p>
            <a:pPr lvl="1"/>
            <a:r>
              <a:rPr lang="en-US" altLang="zh-CN" dirty="0"/>
              <a:t>RFC 1777 </a:t>
            </a:r>
            <a:r>
              <a:rPr lang="zh-CN" altLang="en-US" dirty="0"/>
              <a:t>：</a:t>
            </a:r>
            <a:r>
              <a:rPr lang="en-US" altLang="zh-CN" dirty="0"/>
              <a:t>Lightweight Directory Access Protocol</a:t>
            </a:r>
            <a:r>
              <a:rPr lang="zh-CN" altLang="en-US" dirty="0"/>
              <a:t>（ </a:t>
            </a:r>
            <a:r>
              <a:rPr lang="en-US" altLang="zh-CN" dirty="0"/>
              <a:t>LDAP </a:t>
            </a:r>
            <a:r>
              <a:rPr lang="zh-CN" altLang="en-US" dirty="0"/>
              <a:t>），轻量级目录访问协议</a:t>
            </a:r>
          </a:p>
          <a:p>
            <a:pPr lvl="1"/>
            <a:r>
              <a:rPr lang="en-US" altLang="zh-CN" dirty="0"/>
              <a:t>RFC 1050,1057,1831 </a:t>
            </a:r>
            <a:r>
              <a:rPr lang="zh-CN" altLang="en-US" dirty="0"/>
              <a:t>：</a:t>
            </a:r>
            <a:r>
              <a:rPr lang="en-US" altLang="zh-CN" dirty="0"/>
              <a:t>Remote Procedure Call protocol </a:t>
            </a:r>
            <a:r>
              <a:rPr lang="zh-CN" altLang="en-US" dirty="0"/>
              <a:t>（ </a:t>
            </a:r>
            <a:r>
              <a:rPr lang="en-US" altLang="zh-CN" dirty="0"/>
              <a:t>RPC </a:t>
            </a:r>
            <a:r>
              <a:rPr lang="zh-CN" altLang="en-US" dirty="0"/>
              <a:t>），远程过程调用协议</a:t>
            </a:r>
          </a:p>
          <a:p>
            <a:r>
              <a:rPr lang="en-US" altLang="zh-CN" dirty="0"/>
              <a:t>Transport Layer</a:t>
            </a:r>
          </a:p>
          <a:p>
            <a:pPr lvl="1"/>
            <a:r>
              <a:rPr lang="en-US" altLang="zh-CN" dirty="0"/>
              <a:t>RFC 2002 </a:t>
            </a:r>
            <a:r>
              <a:rPr lang="zh-CN" altLang="en-US" dirty="0"/>
              <a:t>：</a:t>
            </a:r>
            <a:r>
              <a:rPr lang="en-US" altLang="zh-CN" dirty="0"/>
              <a:t>Mobile IP Mobile IP Protocol</a:t>
            </a:r>
            <a:r>
              <a:rPr lang="zh-CN" altLang="en-US" dirty="0"/>
              <a:t>，移动</a:t>
            </a:r>
            <a:r>
              <a:rPr lang="en-US" altLang="zh-CN" dirty="0"/>
              <a:t>IP</a:t>
            </a:r>
            <a:r>
              <a:rPr lang="zh-CN" altLang="en-US" dirty="0"/>
              <a:t>协议</a:t>
            </a:r>
          </a:p>
          <a:p>
            <a:pPr lvl="1"/>
            <a:r>
              <a:rPr lang="en-US" altLang="zh-CN" dirty="0"/>
              <a:t>RFC 908,1151 </a:t>
            </a:r>
            <a:r>
              <a:rPr lang="zh-CN" altLang="en-US" dirty="0"/>
              <a:t>：</a:t>
            </a:r>
            <a:r>
              <a:rPr lang="en-US" altLang="zh-CN" dirty="0"/>
              <a:t>Reliable User Datagram Protocol</a:t>
            </a:r>
            <a:r>
              <a:rPr lang="zh-CN" altLang="en-US" dirty="0"/>
              <a:t>（ </a:t>
            </a:r>
            <a:r>
              <a:rPr lang="en-US" altLang="zh-CN" dirty="0"/>
              <a:t>RUDP </a:t>
            </a:r>
            <a:r>
              <a:rPr lang="zh-CN" altLang="en-US" dirty="0"/>
              <a:t>），可靠的用户数据报协议</a:t>
            </a:r>
          </a:p>
          <a:p>
            <a:pPr lvl="1"/>
            <a:r>
              <a:rPr lang="en-US" altLang="zh-CN" dirty="0"/>
              <a:t>RFC 3094 </a:t>
            </a:r>
            <a:r>
              <a:rPr lang="zh-CN" altLang="en-US" dirty="0"/>
              <a:t>：</a:t>
            </a:r>
            <a:r>
              <a:rPr lang="en-US" altLang="zh-CN" dirty="0"/>
              <a:t>Transport Adapter Layer Interface </a:t>
            </a:r>
            <a:r>
              <a:rPr lang="zh-CN" altLang="en-US" dirty="0"/>
              <a:t>（ </a:t>
            </a:r>
            <a:r>
              <a:rPr lang="en-US" altLang="zh-CN" dirty="0"/>
              <a:t>TALI </a:t>
            </a:r>
            <a:r>
              <a:rPr lang="zh-CN" altLang="en-US" dirty="0"/>
              <a:t>），传输适配层接口协议</a:t>
            </a:r>
          </a:p>
          <a:p>
            <a:pPr lvl="1"/>
            <a:r>
              <a:rPr lang="en-US" altLang="zh-CN" dirty="0"/>
              <a:t>RFC 793 </a:t>
            </a:r>
            <a:r>
              <a:rPr lang="zh-CN" altLang="en-US" dirty="0"/>
              <a:t>：</a:t>
            </a:r>
            <a:r>
              <a:rPr lang="en-US" altLang="zh-CN" dirty="0"/>
              <a:t>Transmission Control Protocol </a:t>
            </a:r>
            <a:r>
              <a:rPr lang="zh-CN" altLang="en-US" dirty="0"/>
              <a:t>（ </a:t>
            </a:r>
            <a:r>
              <a:rPr lang="en-US" altLang="zh-CN" dirty="0"/>
              <a:t>TCP </a:t>
            </a:r>
            <a:r>
              <a:rPr lang="zh-CN" altLang="en-US" dirty="0"/>
              <a:t>），传输控制协议</a:t>
            </a:r>
          </a:p>
          <a:p>
            <a:pPr lvl="1"/>
            <a:r>
              <a:rPr lang="en-US" altLang="zh-CN" dirty="0"/>
              <a:t>RFC 768 </a:t>
            </a:r>
            <a:r>
              <a:rPr lang="zh-CN" altLang="en-US" dirty="0"/>
              <a:t>：</a:t>
            </a:r>
            <a:r>
              <a:rPr lang="en-US" altLang="zh-CN" dirty="0"/>
              <a:t>User Datagram Protocol </a:t>
            </a:r>
            <a:r>
              <a:rPr lang="zh-CN" altLang="en-US" dirty="0"/>
              <a:t>（ </a:t>
            </a:r>
            <a:r>
              <a:rPr lang="en-US" altLang="zh-CN" dirty="0"/>
              <a:t>UDP </a:t>
            </a:r>
            <a:r>
              <a:rPr lang="zh-CN" altLang="en-US" dirty="0"/>
              <a:t>），用户数据报协议</a:t>
            </a:r>
          </a:p>
          <a:p>
            <a:pPr lvl="1"/>
            <a:r>
              <a:rPr lang="en-US" altLang="zh-CN" dirty="0"/>
              <a:t>RFC 1144 </a:t>
            </a:r>
            <a:r>
              <a:rPr lang="zh-CN" altLang="en-US" dirty="0"/>
              <a:t>：</a:t>
            </a:r>
            <a:r>
              <a:rPr lang="en-US" altLang="zh-CN" dirty="0"/>
              <a:t>Van Jacobson compressed TCP </a:t>
            </a:r>
            <a:r>
              <a:rPr lang="zh-CN" altLang="en-US" dirty="0"/>
              <a:t>，压缩</a:t>
            </a:r>
            <a:r>
              <a:rPr lang="en-US" altLang="zh-CN" dirty="0"/>
              <a:t>TCP</a:t>
            </a:r>
            <a:r>
              <a:rPr lang="zh-CN" altLang="en-US" dirty="0"/>
              <a:t>协议</a:t>
            </a:r>
          </a:p>
          <a:p>
            <a:pPr lvl="1"/>
            <a:r>
              <a:rPr lang="en-US" altLang="zh-CN" dirty="0"/>
              <a:t>RFC 1613 </a:t>
            </a:r>
            <a:r>
              <a:rPr lang="zh-CN" altLang="en-US" dirty="0"/>
              <a:t>：</a:t>
            </a:r>
            <a:r>
              <a:rPr lang="en-US" altLang="zh-CN" dirty="0"/>
              <a:t>X.25 over TCP </a:t>
            </a:r>
            <a:r>
              <a:rPr lang="zh-CN" altLang="en-US" dirty="0"/>
              <a:t>（ </a:t>
            </a:r>
            <a:r>
              <a:rPr lang="en-US" altLang="zh-CN" dirty="0"/>
              <a:t>XOT </a:t>
            </a:r>
            <a:r>
              <a:rPr lang="zh-CN" altLang="en-US" dirty="0"/>
              <a:t>），基于</a:t>
            </a:r>
            <a:r>
              <a:rPr lang="en-US" altLang="zh-CN" dirty="0"/>
              <a:t>TCP</a:t>
            </a:r>
            <a:r>
              <a:rPr lang="zh-CN" altLang="en-US" dirty="0"/>
              <a:t>之上的</a:t>
            </a:r>
            <a:r>
              <a:rPr lang="en-US" altLang="zh-CN" dirty="0"/>
              <a:t>X.25</a:t>
            </a:r>
            <a:r>
              <a:rPr lang="zh-CN" altLang="en-US" dirty="0"/>
              <a:t>协议</a:t>
            </a:r>
          </a:p>
          <a:p>
            <a:endParaRPr lang="zh-CN" altLang="en-US" dirty="0"/>
          </a:p>
        </p:txBody>
      </p:sp>
      <p:sp>
        <p:nvSpPr>
          <p:cNvPr id="4" name="灯片编号占位符 3">
            <a:extLst>
              <a:ext uri="{FF2B5EF4-FFF2-40B4-BE49-F238E27FC236}">
                <a16:creationId xmlns:a16="http://schemas.microsoft.com/office/drawing/2014/main" id="{5C1FA064-AD03-4732-94DD-4BA18D9CDB5C}"/>
              </a:ext>
            </a:extLst>
          </p:cNvPr>
          <p:cNvSpPr>
            <a:spLocks noGrp="1"/>
          </p:cNvSpPr>
          <p:nvPr>
            <p:ph type="sldNum" sz="quarter" idx="12"/>
          </p:nvPr>
        </p:nvSpPr>
        <p:spPr/>
        <p:txBody>
          <a:bodyPr/>
          <a:lstStyle/>
          <a:p>
            <a:fld id="{C8BB1146-E542-4D4E-B8E9-6919A11DDD48}" type="slidenum">
              <a:rPr lang="en-US" smtClean="0"/>
              <a:t>125</a:t>
            </a:fld>
            <a:endParaRPr lang="en-US"/>
          </a:p>
        </p:txBody>
      </p:sp>
    </p:spTree>
    <p:extLst>
      <p:ext uri="{BB962C8B-B14F-4D97-AF65-F5344CB8AC3E}">
        <p14:creationId xmlns:p14="http://schemas.microsoft.com/office/powerpoint/2010/main" val="42543248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lang="zh-CN" altLang="en-US" sz="3200" dirty="0">
                <a:latin typeface="+mn-ea"/>
                <a:ea typeface="+mn-ea"/>
              </a:rPr>
              <a:t>常用的 </a:t>
            </a:r>
            <a:r>
              <a:rPr lang="en-US" altLang="zh-CN" sz="3200" dirty="0">
                <a:latin typeface="+mn-ea"/>
                <a:ea typeface="+mn-ea"/>
              </a:rPr>
              <a:t>RFC</a:t>
            </a:r>
            <a:r>
              <a:rPr lang="zh-CN" altLang="en-US" sz="3200" dirty="0">
                <a:latin typeface="+mn-ea"/>
                <a:ea typeface="+mn-ea"/>
              </a:rPr>
              <a:t>：网络层</a:t>
            </a:r>
            <a:r>
              <a:rPr lang="en-US" altLang="zh-CN" sz="3200" dirty="0">
                <a:latin typeface="+mn-ea"/>
                <a:ea typeface="+mn-ea"/>
              </a:rPr>
              <a:t> </a:t>
            </a:r>
            <a:endParaRPr lang="zh-CN" altLang="en-US" sz="3200" dirty="0">
              <a:latin typeface="+mn-ea"/>
              <a:ea typeface="+mn-ea"/>
            </a:endParaRPr>
          </a:p>
        </p:txBody>
      </p:sp>
      <p:sp>
        <p:nvSpPr>
          <p:cNvPr id="4" name="内容占位符 3">
            <a:extLst>
              <a:ext uri="{FF2B5EF4-FFF2-40B4-BE49-F238E27FC236}">
                <a16:creationId xmlns:a16="http://schemas.microsoft.com/office/drawing/2014/main" id="{BABE2B5B-411B-43BA-8E01-3F8DEA76D439}"/>
              </a:ext>
            </a:extLst>
          </p:cNvPr>
          <p:cNvSpPr>
            <a:spLocks noGrp="1"/>
          </p:cNvSpPr>
          <p:nvPr>
            <p:ph idx="1"/>
          </p:nvPr>
        </p:nvSpPr>
        <p:spPr/>
        <p:txBody>
          <a:bodyPr>
            <a:normAutofit fontScale="62500" lnSpcReduction="20000"/>
          </a:bodyPr>
          <a:lstStyle/>
          <a:p>
            <a:r>
              <a:rPr lang="en-US" altLang="zh-CN" dirty="0"/>
              <a:t>RFC 791 </a:t>
            </a:r>
            <a:r>
              <a:rPr lang="zh-CN" altLang="en-US" dirty="0"/>
              <a:t>：</a:t>
            </a:r>
            <a:r>
              <a:rPr lang="en-US" altLang="zh-CN" dirty="0"/>
              <a:t>Internet Protocol version 4 </a:t>
            </a:r>
            <a:r>
              <a:rPr lang="zh-CN" altLang="en-US" dirty="0"/>
              <a:t>（</a:t>
            </a:r>
            <a:r>
              <a:rPr lang="en-US" altLang="zh-CN" dirty="0"/>
              <a:t>IPv4</a:t>
            </a:r>
            <a:r>
              <a:rPr lang="zh-CN" altLang="en-US" dirty="0"/>
              <a:t>），互联网协议</a:t>
            </a:r>
          </a:p>
          <a:p>
            <a:r>
              <a:rPr lang="en-US" altLang="zh-CN" dirty="0"/>
              <a:t>RFC 792</a:t>
            </a:r>
            <a:r>
              <a:rPr lang="zh-CN" altLang="en-US" dirty="0"/>
              <a:t>：</a:t>
            </a:r>
            <a:r>
              <a:rPr lang="en-US" altLang="zh-CN" dirty="0"/>
              <a:t>Internet Control Message Protocol version 4 Internet</a:t>
            </a:r>
            <a:r>
              <a:rPr lang="zh-CN" altLang="en-US" dirty="0"/>
              <a:t>（ </a:t>
            </a:r>
            <a:r>
              <a:rPr lang="en-US" altLang="zh-CN" dirty="0"/>
              <a:t>ICMP </a:t>
            </a:r>
            <a:r>
              <a:rPr lang="zh-CN" altLang="en-US" dirty="0"/>
              <a:t>），控制信息协议</a:t>
            </a:r>
          </a:p>
          <a:p>
            <a:r>
              <a:rPr lang="en-US" altLang="zh-CN" dirty="0"/>
              <a:t>RFC 827</a:t>
            </a:r>
            <a:r>
              <a:rPr lang="zh-CN" altLang="en-US" dirty="0"/>
              <a:t>：</a:t>
            </a:r>
            <a:r>
              <a:rPr lang="en-US" altLang="zh-CN" dirty="0"/>
              <a:t>Exterior Gateway Protocol</a:t>
            </a:r>
            <a:r>
              <a:rPr lang="zh-CN" altLang="en-US" dirty="0"/>
              <a:t>（ </a:t>
            </a:r>
            <a:r>
              <a:rPr lang="en-US" altLang="zh-CN" dirty="0"/>
              <a:t>EGP </a:t>
            </a:r>
            <a:r>
              <a:rPr lang="zh-CN" altLang="en-US" dirty="0"/>
              <a:t>），外部网关协议</a:t>
            </a:r>
          </a:p>
          <a:p>
            <a:r>
              <a:rPr lang="en-US" altLang="zh-CN" dirty="0"/>
              <a:t>RFC 1055 </a:t>
            </a:r>
            <a:r>
              <a:rPr lang="zh-CN" altLang="en-US" dirty="0"/>
              <a:t>：</a:t>
            </a:r>
            <a:r>
              <a:rPr lang="en-US" altLang="zh-CN" dirty="0"/>
              <a:t>Serial Line IP</a:t>
            </a:r>
            <a:r>
              <a:rPr lang="zh-CN" altLang="en-US" dirty="0"/>
              <a:t>（ </a:t>
            </a:r>
            <a:r>
              <a:rPr lang="en-US" altLang="zh-CN" dirty="0"/>
              <a:t>SLIP </a:t>
            </a:r>
            <a:r>
              <a:rPr lang="zh-CN" altLang="en-US" dirty="0"/>
              <a:t>）， 串行线路</a:t>
            </a:r>
            <a:r>
              <a:rPr lang="en-US" altLang="zh-CN" dirty="0"/>
              <a:t>IP</a:t>
            </a:r>
            <a:r>
              <a:rPr lang="zh-CN" altLang="en-US" dirty="0"/>
              <a:t>协议</a:t>
            </a:r>
          </a:p>
          <a:p>
            <a:r>
              <a:rPr lang="en-US" altLang="zh-CN" dirty="0"/>
              <a:t>RFC 1075 </a:t>
            </a:r>
            <a:r>
              <a:rPr lang="zh-CN" altLang="en-US" dirty="0"/>
              <a:t>：</a:t>
            </a:r>
            <a:r>
              <a:rPr lang="en-US" altLang="zh-CN" dirty="0"/>
              <a:t>DVMRP Distance Vector Multicast Routing Protocol </a:t>
            </a:r>
            <a:r>
              <a:rPr lang="zh-CN" altLang="en-US" dirty="0"/>
              <a:t>距离矢量组播路由协议</a:t>
            </a:r>
          </a:p>
          <a:p>
            <a:r>
              <a:rPr lang="en-US" altLang="zh-CN" dirty="0"/>
              <a:t>RFC 1112, 2236,3376 </a:t>
            </a:r>
            <a:r>
              <a:rPr lang="zh-CN" altLang="en-US" dirty="0"/>
              <a:t>：</a:t>
            </a:r>
            <a:r>
              <a:rPr lang="en-US" altLang="zh-CN" dirty="0"/>
              <a:t>Internet Group Management Protocol Internet</a:t>
            </a:r>
            <a:r>
              <a:rPr lang="zh-CN" altLang="en-US" dirty="0"/>
              <a:t>（ </a:t>
            </a:r>
            <a:r>
              <a:rPr lang="en-US" altLang="zh-CN" dirty="0"/>
              <a:t>IGMP </a:t>
            </a:r>
            <a:r>
              <a:rPr lang="zh-CN" altLang="en-US" dirty="0"/>
              <a:t>），组管理协议</a:t>
            </a:r>
          </a:p>
          <a:p>
            <a:r>
              <a:rPr lang="en-US" altLang="zh-CN" dirty="0"/>
              <a:t>RFC 1883,2460 </a:t>
            </a:r>
            <a:r>
              <a:rPr lang="zh-CN" altLang="en-US" dirty="0"/>
              <a:t>：</a:t>
            </a:r>
            <a:r>
              <a:rPr lang="en-US" altLang="zh-CN" dirty="0"/>
              <a:t>Internet Protocol version 6</a:t>
            </a:r>
            <a:r>
              <a:rPr lang="zh-CN" altLang="en-US" dirty="0"/>
              <a:t>（ </a:t>
            </a:r>
            <a:r>
              <a:rPr lang="en-US" altLang="zh-CN" dirty="0"/>
              <a:t>IPv6 </a:t>
            </a:r>
            <a:r>
              <a:rPr lang="zh-CN" altLang="en-US" dirty="0"/>
              <a:t>）， 互联网协议第</a:t>
            </a:r>
            <a:r>
              <a:rPr lang="en-US" altLang="zh-CN" dirty="0"/>
              <a:t>6</a:t>
            </a:r>
            <a:r>
              <a:rPr lang="zh-CN" altLang="en-US" dirty="0"/>
              <a:t>版</a:t>
            </a:r>
          </a:p>
          <a:p>
            <a:r>
              <a:rPr lang="en-US" altLang="zh-CN" dirty="0"/>
              <a:t>RFC 1885,2463</a:t>
            </a:r>
            <a:r>
              <a:rPr lang="zh-CN" altLang="en-US" dirty="0"/>
              <a:t>：</a:t>
            </a:r>
            <a:r>
              <a:rPr lang="en-US" altLang="zh-CN" dirty="0"/>
              <a:t>Internet Control Message Protocol version 6 Internet</a:t>
            </a:r>
            <a:r>
              <a:rPr lang="zh-CN" altLang="en-US" dirty="0"/>
              <a:t>（ </a:t>
            </a:r>
            <a:r>
              <a:rPr lang="en-US" altLang="zh-CN" dirty="0"/>
              <a:t>ICMPv6 </a:t>
            </a:r>
            <a:r>
              <a:rPr lang="zh-CN" altLang="en-US" dirty="0"/>
              <a:t>），控制信息协议第</a:t>
            </a:r>
            <a:r>
              <a:rPr lang="en-US" altLang="zh-CN" dirty="0"/>
              <a:t>6</a:t>
            </a:r>
            <a:r>
              <a:rPr lang="zh-CN" altLang="en-US" dirty="0"/>
              <a:t>版</a:t>
            </a:r>
          </a:p>
          <a:p>
            <a:r>
              <a:rPr lang="en-US" altLang="zh-CN" dirty="0"/>
              <a:t>RFC 2178,2328 </a:t>
            </a:r>
            <a:r>
              <a:rPr lang="zh-CN" altLang="en-US" dirty="0"/>
              <a:t>：</a:t>
            </a:r>
            <a:r>
              <a:rPr lang="en-US" altLang="zh-CN" dirty="0"/>
              <a:t>OSPF Open Shortest Path First </a:t>
            </a:r>
            <a:r>
              <a:rPr lang="zh-CN" altLang="en-US" dirty="0"/>
              <a:t>开放最短路径优先协议</a:t>
            </a:r>
          </a:p>
          <a:p>
            <a:r>
              <a:rPr lang="en-US" altLang="zh-CN" dirty="0"/>
              <a:t>RFC 2453 </a:t>
            </a:r>
            <a:r>
              <a:rPr lang="zh-CN" altLang="en-US" dirty="0"/>
              <a:t>：</a:t>
            </a:r>
            <a:r>
              <a:rPr lang="en-US" altLang="zh-CN" dirty="0"/>
              <a:t>Routing Information Protocol version 2</a:t>
            </a:r>
            <a:r>
              <a:rPr lang="zh-CN" altLang="en-US" dirty="0"/>
              <a:t>（ </a:t>
            </a:r>
            <a:r>
              <a:rPr lang="en-US" altLang="zh-CN" dirty="0"/>
              <a:t>RIP2 </a:t>
            </a:r>
            <a:r>
              <a:rPr lang="zh-CN" altLang="en-US" dirty="0"/>
              <a:t>）， 路由信息协议第</a:t>
            </a:r>
            <a:r>
              <a:rPr lang="en-US" altLang="zh-CN" dirty="0"/>
              <a:t>2</a:t>
            </a:r>
            <a:r>
              <a:rPr lang="zh-CN" altLang="en-US" dirty="0"/>
              <a:t>版</a:t>
            </a:r>
          </a:p>
          <a:p>
            <a:r>
              <a:rPr lang="en-US" altLang="zh-CN" dirty="0"/>
              <a:t>RFC 2080 </a:t>
            </a:r>
            <a:r>
              <a:rPr lang="zh-CN" altLang="en-US" dirty="0"/>
              <a:t>：</a:t>
            </a:r>
            <a:r>
              <a:rPr lang="en-US" altLang="zh-CN" dirty="0" err="1"/>
              <a:t>RIPng</a:t>
            </a:r>
            <a:r>
              <a:rPr lang="en-US" altLang="zh-CN" dirty="0"/>
              <a:t> for IPv6 Routing Information Protocol for IPv6</a:t>
            </a:r>
            <a:r>
              <a:rPr lang="zh-CN" altLang="en-US" dirty="0"/>
              <a:t>， </a:t>
            </a:r>
            <a:r>
              <a:rPr lang="en-US" altLang="zh-CN" dirty="0"/>
              <a:t>IPv6</a:t>
            </a:r>
            <a:r>
              <a:rPr lang="zh-CN" altLang="en-US" dirty="0"/>
              <a:t>路由信息协议</a:t>
            </a:r>
          </a:p>
          <a:p>
            <a:r>
              <a:rPr lang="en-US" altLang="zh-CN" dirty="0"/>
              <a:t>RFC 2205,2750 </a:t>
            </a:r>
            <a:r>
              <a:rPr lang="zh-CN" altLang="en-US" dirty="0"/>
              <a:t>：</a:t>
            </a:r>
            <a:r>
              <a:rPr lang="en-US" altLang="zh-CN" dirty="0"/>
              <a:t>Resource-Reservation Protocol</a:t>
            </a:r>
            <a:r>
              <a:rPr lang="zh-CN" altLang="en-US" dirty="0"/>
              <a:t>（ </a:t>
            </a:r>
            <a:r>
              <a:rPr lang="en-US" altLang="zh-CN" dirty="0"/>
              <a:t>RSVP </a:t>
            </a:r>
            <a:r>
              <a:rPr lang="zh-CN" altLang="en-US" dirty="0"/>
              <a:t>）， 资源预留协议</a:t>
            </a:r>
          </a:p>
          <a:p>
            <a:r>
              <a:rPr lang="en-US" altLang="zh-CN" dirty="0"/>
              <a:t>RFC 2338,3768 </a:t>
            </a:r>
            <a:r>
              <a:rPr lang="zh-CN" altLang="en-US" dirty="0"/>
              <a:t>：</a:t>
            </a:r>
            <a:r>
              <a:rPr lang="en-US" altLang="zh-CN" dirty="0"/>
              <a:t>Virtual Router Redundancy Protocol </a:t>
            </a:r>
            <a:r>
              <a:rPr lang="zh-CN" altLang="en-US" dirty="0"/>
              <a:t>（ </a:t>
            </a:r>
            <a:r>
              <a:rPr lang="en-US" altLang="zh-CN" dirty="0"/>
              <a:t>VRRP </a:t>
            </a:r>
            <a:r>
              <a:rPr lang="zh-CN" altLang="en-US" dirty="0"/>
              <a:t>），虚拟路由器冗余协议</a:t>
            </a:r>
          </a:p>
          <a:p>
            <a:r>
              <a:rPr lang="en-US" altLang="zh-CN" dirty="0"/>
              <a:t>RFC 2402 </a:t>
            </a:r>
            <a:r>
              <a:rPr lang="zh-CN" altLang="en-US" dirty="0"/>
              <a:t>： </a:t>
            </a:r>
            <a:r>
              <a:rPr lang="en-US" altLang="zh-CN" dirty="0"/>
              <a:t>Authentication Header Protocol </a:t>
            </a:r>
            <a:r>
              <a:rPr lang="zh-CN" altLang="en-US" dirty="0"/>
              <a:t>（ </a:t>
            </a:r>
            <a:r>
              <a:rPr lang="en-US" altLang="zh-CN" dirty="0"/>
              <a:t>AH </a:t>
            </a:r>
            <a:r>
              <a:rPr lang="zh-CN" altLang="en-US" dirty="0"/>
              <a:t>），认证头协议</a:t>
            </a:r>
          </a:p>
          <a:p>
            <a:r>
              <a:rPr lang="en-US" altLang="zh-CN" dirty="0"/>
              <a:t>RFC 2406 </a:t>
            </a:r>
            <a:r>
              <a:rPr lang="zh-CN" altLang="en-US" dirty="0"/>
              <a:t>：</a:t>
            </a:r>
            <a:r>
              <a:rPr lang="en-US" altLang="zh-CN" dirty="0"/>
              <a:t>Encapsulating Security Payload </a:t>
            </a:r>
            <a:r>
              <a:rPr lang="zh-CN" altLang="en-US" dirty="0"/>
              <a:t>（ </a:t>
            </a:r>
            <a:r>
              <a:rPr lang="en-US" altLang="zh-CN" dirty="0"/>
              <a:t>ESP </a:t>
            </a:r>
            <a:r>
              <a:rPr lang="zh-CN" altLang="en-US" dirty="0"/>
              <a:t>），安全封装有效载荷协议</a:t>
            </a:r>
          </a:p>
        </p:txBody>
      </p:sp>
      <p:sp>
        <p:nvSpPr>
          <p:cNvPr id="3" name="灯片编号占位符 2">
            <a:extLst>
              <a:ext uri="{FF2B5EF4-FFF2-40B4-BE49-F238E27FC236}">
                <a16:creationId xmlns:a16="http://schemas.microsoft.com/office/drawing/2014/main" id="{D7920A9E-8048-41F9-AFC5-21DF5607947F}"/>
              </a:ext>
            </a:extLst>
          </p:cNvPr>
          <p:cNvSpPr>
            <a:spLocks noGrp="1"/>
          </p:cNvSpPr>
          <p:nvPr>
            <p:ph type="sldNum" sz="quarter" idx="12"/>
          </p:nvPr>
        </p:nvSpPr>
        <p:spPr/>
        <p:txBody>
          <a:bodyPr/>
          <a:lstStyle/>
          <a:p>
            <a:fld id="{C8BB1146-E542-4D4E-B8E9-6919A11DDD48}" type="slidenum">
              <a:rPr lang="en-US" smtClean="0"/>
              <a:t>126</a:t>
            </a:fld>
            <a:endParaRPr lang="en-US"/>
          </a:p>
        </p:txBody>
      </p:sp>
    </p:spTree>
    <p:extLst>
      <p:ext uri="{BB962C8B-B14F-4D97-AF65-F5344CB8AC3E}">
        <p14:creationId xmlns:p14="http://schemas.microsoft.com/office/powerpoint/2010/main" val="29960543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lang="zh-CN" altLang="en-US" sz="3200" dirty="0">
                <a:latin typeface="+mn-ea"/>
                <a:ea typeface="+mn-ea"/>
              </a:rPr>
              <a:t>常用的 </a:t>
            </a:r>
            <a:r>
              <a:rPr lang="en-US" altLang="zh-CN" sz="3200" dirty="0">
                <a:latin typeface="+mn-ea"/>
                <a:ea typeface="+mn-ea"/>
              </a:rPr>
              <a:t>RFC</a:t>
            </a:r>
            <a:r>
              <a:rPr lang="zh-CN" altLang="en-US" sz="3200" dirty="0">
                <a:latin typeface="+mn-ea"/>
                <a:ea typeface="+mn-ea"/>
              </a:rPr>
              <a:t>：数据链路层</a:t>
            </a:r>
          </a:p>
        </p:txBody>
      </p:sp>
      <p:sp>
        <p:nvSpPr>
          <p:cNvPr id="5" name="内容占位符 4">
            <a:extLst>
              <a:ext uri="{FF2B5EF4-FFF2-40B4-BE49-F238E27FC236}">
                <a16:creationId xmlns:a16="http://schemas.microsoft.com/office/drawing/2014/main" id="{36F00D38-227B-4368-A0F0-69952D820C32}"/>
              </a:ext>
            </a:extLst>
          </p:cNvPr>
          <p:cNvSpPr>
            <a:spLocks noGrp="1"/>
          </p:cNvSpPr>
          <p:nvPr>
            <p:ph idx="1"/>
          </p:nvPr>
        </p:nvSpPr>
        <p:spPr/>
        <p:txBody>
          <a:bodyPr>
            <a:normAutofit fontScale="92500" lnSpcReduction="10000"/>
          </a:bodyPr>
          <a:lstStyle/>
          <a:p>
            <a:r>
              <a:rPr lang="en-US" altLang="zh-CN" dirty="0"/>
              <a:t>RFC 826 </a:t>
            </a:r>
            <a:r>
              <a:rPr lang="zh-CN" altLang="en-US" dirty="0"/>
              <a:t>：</a:t>
            </a:r>
            <a:r>
              <a:rPr lang="en-US" altLang="zh-CN" dirty="0"/>
              <a:t>Address Resolution Protocol</a:t>
            </a:r>
            <a:r>
              <a:rPr lang="zh-CN" altLang="en-US" dirty="0"/>
              <a:t>（ </a:t>
            </a:r>
            <a:r>
              <a:rPr lang="en-US" altLang="zh-CN" dirty="0"/>
              <a:t>ARP </a:t>
            </a:r>
            <a:r>
              <a:rPr lang="zh-CN" altLang="en-US" dirty="0"/>
              <a:t>）， 地址解析协议</a:t>
            </a:r>
          </a:p>
          <a:p>
            <a:r>
              <a:rPr lang="en-US" altLang="zh-CN" dirty="0"/>
              <a:t>RFC 903 </a:t>
            </a:r>
            <a:r>
              <a:rPr lang="zh-CN" altLang="en-US" dirty="0"/>
              <a:t>：</a:t>
            </a:r>
            <a:r>
              <a:rPr lang="en-US" altLang="zh-CN" dirty="0"/>
              <a:t>Reverse Address Resolution Protocol </a:t>
            </a:r>
            <a:r>
              <a:rPr lang="zh-CN" altLang="en-US" dirty="0"/>
              <a:t>（ </a:t>
            </a:r>
            <a:r>
              <a:rPr lang="en-US" altLang="zh-CN" dirty="0"/>
              <a:t>RARP </a:t>
            </a:r>
            <a:r>
              <a:rPr lang="zh-CN" altLang="en-US" dirty="0"/>
              <a:t>），逆向地址解析协议</a:t>
            </a:r>
          </a:p>
          <a:p>
            <a:r>
              <a:rPr lang="en-US" altLang="zh-CN" dirty="0"/>
              <a:t>RFC 2390 </a:t>
            </a:r>
            <a:r>
              <a:rPr lang="zh-CN" altLang="en-US" dirty="0"/>
              <a:t>：</a:t>
            </a:r>
            <a:r>
              <a:rPr lang="en-US" altLang="zh-CN" dirty="0"/>
              <a:t>Inverse Address Resolution Protocol</a:t>
            </a:r>
            <a:r>
              <a:rPr lang="zh-CN" altLang="en-US" dirty="0"/>
              <a:t>（ </a:t>
            </a:r>
            <a:r>
              <a:rPr lang="en-US" altLang="zh-CN" dirty="0"/>
              <a:t>IARP </a:t>
            </a:r>
            <a:r>
              <a:rPr lang="zh-CN" altLang="en-US" dirty="0"/>
              <a:t>）， 逆向地址解析协议</a:t>
            </a:r>
          </a:p>
          <a:p>
            <a:r>
              <a:rPr lang="en-US" altLang="zh-CN" dirty="0"/>
              <a:t>RFC 2114 </a:t>
            </a:r>
            <a:r>
              <a:rPr lang="zh-CN" altLang="en-US" dirty="0"/>
              <a:t>：</a:t>
            </a:r>
            <a:r>
              <a:rPr lang="en-US" altLang="zh-CN" dirty="0"/>
              <a:t>Data Link Switching Client Access Protocol</a:t>
            </a:r>
            <a:r>
              <a:rPr lang="zh-CN" altLang="en-US" dirty="0"/>
              <a:t>（ </a:t>
            </a:r>
            <a:r>
              <a:rPr lang="en-US" altLang="zh-CN" dirty="0"/>
              <a:t>DCAP </a:t>
            </a:r>
            <a:r>
              <a:rPr lang="zh-CN" altLang="en-US" dirty="0"/>
              <a:t>）， 数据转接客户访问协议</a:t>
            </a:r>
          </a:p>
          <a:p>
            <a:r>
              <a:rPr lang="en-US" altLang="zh-CN" dirty="0"/>
              <a:t>RFC 3031,3032 </a:t>
            </a:r>
            <a:r>
              <a:rPr lang="zh-CN" altLang="en-US" dirty="0"/>
              <a:t>：</a:t>
            </a:r>
            <a:r>
              <a:rPr lang="en-US" altLang="zh-CN" dirty="0"/>
              <a:t>Multi-Protocol Label Switching </a:t>
            </a:r>
            <a:r>
              <a:rPr lang="zh-CN" altLang="en-US" dirty="0"/>
              <a:t>（ </a:t>
            </a:r>
            <a:r>
              <a:rPr lang="en-US" altLang="zh-CN" dirty="0"/>
              <a:t>MPLS </a:t>
            </a:r>
            <a:r>
              <a:rPr lang="zh-CN" altLang="en-US" dirty="0"/>
              <a:t>），多协议标签交换协议</a:t>
            </a:r>
          </a:p>
          <a:p>
            <a:r>
              <a:rPr lang="en-US" altLang="zh-CN" dirty="0"/>
              <a:t>RFC 2107 </a:t>
            </a:r>
            <a:r>
              <a:rPr lang="zh-CN" altLang="en-US" dirty="0"/>
              <a:t>：</a:t>
            </a:r>
            <a:r>
              <a:rPr lang="en-US" altLang="zh-CN" dirty="0"/>
              <a:t>Ascend Tunnel Management Protocol</a:t>
            </a:r>
            <a:r>
              <a:rPr lang="zh-CN" altLang="en-US" dirty="0"/>
              <a:t>（ </a:t>
            </a:r>
            <a:r>
              <a:rPr lang="en-US" altLang="zh-CN" dirty="0"/>
              <a:t>ATMP </a:t>
            </a:r>
            <a:r>
              <a:rPr lang="zh-CN" altLang="en-US" dirty="0"/>
              <a:t>）， 接入隧道管理协议</a:t>
            </a:r>
          </a:p>
          <a:p>
            <a:r>
              <a:rPr lang="en-US" altLang="zh-CN" dirty="0"/>
              <a:t>RFC 2341 </a:t>
            </a:r>
            <a:r>
              <a:rPr lang="zh-CN" altLang="en-US" dirty="0"/>
              <a:t>：</a:t>
            </a:r>
            <a:r>
              <a:rPr lang="en-US" altLang="zh-CN" dirty="0"/>
              <a:t>The Layer 2 Forwarding Protocol </a:t>
            </a:r>
            <a:r>
              <a:rPr lang="zh-CN" altLang="en-US" dirty="0"/>
              <a:t>（ </a:t>
            </a:r>
            <a:r>
              <a:rPr lang="en-US" altLang="zh-CN" dirty="0"/>
              <a:t>L2F </a:t>
            </a:r>
            <a:r>
              <a:rPr lang="zh-CN" altLang="en-US" dirty="0"/>
              <a:t>），第二层转发协议</a:t>
            </a:r>
          </a:p>
          <a:p>
            <a:r>
              <a:rPr lang="en-US" altLang="zh-CN" dirty="0"/>
              <a:t>RFC 2661 </a:t>
            </a:r>
            <a:r>
              <a:rPr lang="zh-CN" altLang="en-US" dirty="0"/>
              <a:t>：</a:t>
            </a:r>
            <a:r>
              <a:rPr lang="en-US" altLang="zh-CN" dirty="0"/>
              <a:t>Layer 2 Tunneling Protocol</a:t>
            </a:r>
            <a:r>
              <a:rPr lang="zh-CN" altLang="en-US" dirty="0"/>
              <a:t>（ </a:t>
            </a:r>
            <a:r>
              <a:rPr lang="en-US" altLang="zh-CN" dirty="0"/>
              <a:t>L2TP </a:t>
            </a:r>
            <a:r>
              <a:rPr lang="zh-CN" altLang="en-US" dirty="0"/>
              <a:t>）， 第二层隧道协议</a:t>
            </a:r>
          </a:p>
          <a:p>
            <a:r>
              <a:rPr lang="en-US" altLang="zh-CN" dirty="0"/>
              <a:t>RFC 2637 </a:t>
            </a:r>
            <a:r>
              <a:rPr lang="zh-CN" altLang="en-US" dirty="0"/>
              <a:t>：</a:t>
            </a:r>
            <a:r>
              <a:rPr lang="en-US" altLang="zh-CN" dirty="0"/>
              <a:t>Point to Point Tunneling Protocol </a:t>
            </a:r>
            <a:r>
              <a:rPr lang="zh-CN" altLang="en-US" dirty="0"/>
              <a:t>（ </a:t>
            </a:r>
            <a:r>
              <a:rPr lang="en-US" altLang="zh-CN" dirty="0"/>
              <a:t>PPTP </a:t>
            </a:r>
            <a:r>
              <a:rPr lang="zh-CN" altLang="en-US" dirty="0"/>
              <a:t>），点对点隧道协议</a:t>
            </a:r>
          </a:p>
        </p:txBody>
      </p:sp>
      <p:sp>
        <p:nvSpPr>
          <p:cNvPr id="4" name="灯片编号占位符 3">
            <a:extLst>
              <a:ext uri="{FF2B5EF4-FFF2-40B4-BE49-F238E27FC236}">
                <a16:creationId xmlns:a16="http://schemas.microsoft.com/office/drawing/2014/main" id="{89E5BB4A-A50A-4CCB-9AA7-95C652387952}"/>
              </a:ext>
            </a:extLst>
          </p:cNvPr>
          <p:cNvSpPr>
            <a:spLocks noGrp="1"/>
          </p:cNvSpPr>
          <p:nvPr>
            <p:ph type="sldNum" sz="quarter" idx="12"/>
          </p:nvPr>
        </p:nvSpPr>
        <p:spPr/>
        <p:txBody>
          <a:bodyPr/>
          <a:lstStyle/>
          <a:p>
            <a:fld id="{C8BB1146-E542-4D4E-B8E9-6919A11DDD48}" type="slidenum">
              <a:rPr lang="en-US" smtClean="0"/>
              <a:t>127</a:t>
            </a:fld>
            <a:endParaRPr lang="en-US"/>
          </a:p>
        </p:txBody>
      </p:sp>
    </p:spTree>
    <p:extLst>
      <p:ext uri="{BB962C8B-B14F-4D97-AF65-F5344CB8AC3E}">
        <p14:creationId xmlns:p14="http://schemas.microsoft.com/office/powerpoint/2010/main" val="260713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dirty="0"/>
              <a:t>网络的发展历史</a:t>
            </a:r>
          </a:p>
          <a:p>
            <a:r>
              <a:rPr lang="zh-CN" altLang="en-US" dirty="0"/>
              <a:t>网络的组成、拓扑与分类</a:t>
            </a:r>
          </a:p>
          <a:p>
            <a:r>
              <a:rPr lang="zh-CN" altLang="en-US" dirty="0"/>
              <a:t>网络功能与用途</a:t>
            </a:r>
          </a:p>
          <a:p>
            <a:r>
              <a:rPr lang="zh-CN" altLang="en-US" dirty="0"/>
              <a:t>网络的体系结构</a:t>
            </a:r>
          </a:p>
          <a:p>
            <a:r>
              <a:rPr lang="zh-CN" altLang="en-US" dirty="0"/>
              <a:t>网络标准与标准化组织</a:t>
            </a:r>
          </a:p>
          <a:p>
            <a:r>
              <a:rPr lang="zh-CN" altLang="en-US" b="1" dirty="0">
                <a:solidFill>
                  <a:srgbClr val="3333FF"/>
                </a:solidFill>
              </a:rPr>
              <a:t>本章小结</a:t>
            </a:r>
          </a:p>
        </p:txBody>
      </p:sp>
      <p:sp>
        <p:nvSpPr>
          <p:cNvPr id="5" name="灯片编号占位符 4">
            <a:extLst>
              <a:ext uri="{FF2B5EF4-FFF2-40B4-BE49-F238E27FC236}">
                <a16:creationId xmlns:a16="http://schemas.microsoft.com/office/drawing/2014/main" id="{10CC9FD1-0F8E-4789-94AB-29EB3F10C255}"/>
              </a:ext>
            </a:extLst>
          </p:cNvPr>
          <p:cNvSpPr>
            <a:spLocks noGrp="1"/>
          </p:cNvSpPr>
          <p:nvPr>
            <p:ph type="sldNum" sz="quarter" idx="12"/>
          </p:nvPr>
        </p:nvSpPr>
        <p:spPr/>
        <p:txBody>
          <a:bodyPr/>
          <a:lstStyle/>
          <a:p>
            <a:fld id="{C8BB1146-E542-4D4E-B8E9-6919A11DDD48}" type="slidenum">
              <a:rPr lang="en-US" smtClean="0"/>
              <a:pPr/>
              <a:t>128</a:t>
            </a:fld>
            <a:endParaRPr lang="en-US"/>
          </a:p>
        </p:txBody>
      </p:sp>
    </p:spTree>
    <p:extLst>
      <p:ext uri="{BB962C8B-B14F-4D97-AF65-F5344CB8AC3E}">
        <p14:creationId xmlns:p14="http://schemas.microsoft.com/office/powerpoint/2010/main" val="3109179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kumimoji="1" lang="zh-CN" altLang="en-US" sz="3200" dirty="0">
                <a:latin typeface="+mj-ea"/>
              </a:rPr>
              <a:t>本章小结（</a:t>
            </a:r>
            <a:r>
              <a:rPr kumimoji="1" lang="en-US" altLang="zh-CN" sz="3200" dirty="0">
                <a:latin typeface="+mj-ea"/>
              </a:rPr>
              <a:t>1</a:t>
            </a:r>
            <a:r>
              <a:rPr kumimoji="1" lang="zh-CN" altLang="en-US" sz="3200" dirty="0">
                <a:latin typeface="+mj-ea"/>
              </a:rPr>
              <a:t>）</a:t>
            </a:r>
          </a:p>
        </p:txBody>
      </p:sp>
      <p:sp>
        <p:nvSpPr>
          <p:cNvPr id="3" name="内容占位符 2">
            <a:extLst>
              <a:ext uri="{FF2B5EF4-FFF2-40B4-BE49-F238E27FC236}">
                <a16:creationId xmlns:a16="http://schemas.microsoft.com/office/drawing/2014/main" id="{B0C1DB5C-7C28-4065-8020-1C04C95C605B}"/>
              </a:ext>
            </a:extLst>
          </p:cNvPr>
          <p:cNvSpPr>
            <a:spLocks noGrp="1"/>
          </p:cNvSpPr>
          <p:nvPr>
            <p:ph idx="1"/>
          </p:nvPr>
        </p:nvSpPr>
        <p:spPr/>
        <p:txBody>
          <a:bodyPr/>
          <a:lstStyle/>
          <a:p>
            <a:r>
              <a:rPr lang="zh-CN" altLang="en-US" dirty="0"/>
              <a:t>计算机网络是将处于不同位置且有着相对独立功能的几台或者多台计算机，通过通信技术连接成为一个网络系统，使计算机与计算机之间在遵循相应协议和通信架构基础上，进行数据交互和信息共享。</a:t>
            </a:r>
          </a:p>
          <a:p>
            <a:r>
              <a:rPr lang="zh-CN" altLang="en-US" dirty="0"/>
              <a:t>随着计算机网络技术的发展，计算机网络已经从早期的几台计算机互联发展到全球数十亿计算机互联的全球 </a:t>
            </a:r>
            <a:r>
              <a:rPr lang="en-US" altLang="zh-CN" dirty="0"/>
              <a:t>Internet</a:t>
            </a:r>
            <a:r>
              <a:rPr lang="zh-CN" altLang="en-US" dirty="0"/>
              <a:t>互联网。通过 </a:t>
            </a:r>
            <a:r>
              <a:rPr lang="en-US" altLang="zh-CN" dirty="0"/>
              <a:t>MPLS </a:t>
            </a:r>
            <a:r>
              <a:rPr lang="zh-CN" altLang="en-US" dirty="0"/>
              <a:t>标签交换技术和 </a:t>
            </a:r>
            <a:r>
              <a:rPr lang="en-US" altLang="zh-CN" dirty="0"/>
              <a:t>IPv6/IPv6+</a:t>
            </a:r>
            <a:r>
              <a:rPr lang="zh-CN" altLang="en-US" dirty="0"/>
              <a:t>等相关技术的加持，计算机网络已经演进为一张可以实现万物智联、开展各种数据业务的数据通信网络，助力千行百业的数字化转型，成为国家数字经济的基础设施。计算机网络改称为数据通信网络更贴近产业实际和网络发展方向。</a:t>
            </a:r>
          </a:p>
          <a:p>
            <a:pPr marL="0" indent="0">
              <a:buNone/>
            </a:pPr>
            <a:endParaRPr lang="zh-CN" altLang="en-US" dirty="0"/>
          </a:p>
        </p:txBody>
      </p:sp>
      <p:sp>
        <p:nvSpPr>
          <p:cNvPr id="4" name="灯片编号占位符 3">
            <a:extLst>
              <a:ext uri="{FF2B5EF4-FFF2-40B4-BE49-F238E27FC236}">
                <a16:creationId xmlns:a16="http://schemas.microsoft.com/office/drawing/2014/main" id="{50E516CC-DD91-4192-8122-8111D14BB478}"/>
              </a:ext>
            </a:extLst>
          </p:cNvPr>
          <p:cNvSpPr>
            <a:spLocks noGrp="1"/>
          </p:cNvSpPr>
          <p:nvPr>
            <p:ph type="sldNum" sz="quarter" idx="12"/>
          </p:nvPr>
        </p:nvSpPr>
        <p:spPr/>
        <p:txBody>
          <a:bodyPr/>
          <a:lstStyle/>
          <a:p>
            <a:fld id="{C8BB1146-E542-4D4E-B8E9-6919A11DDD48}" type="slidenum">
              <a:rPr lang="en-US" smtClean="0"/>
              <a:t>129</a:t>
            </a:fld>
            <a:endParaRPr lang="en-US"/>
          </a:p>
        </p:txBody>
      </p:sp>
    </p:spTree>
    <p:extLst>
      <p:ext uri="{BB962C8B-B14F-4D97-AF65-F5344CB8AC3E}">
        <p14:creationId xmlns:p14="http://schemas.microsoft.com/office/powerpoint/2010/main" val="912608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AA306-3275-4855-B018-38A23B8CC155}"/>
              </a:ext>
            </a:extLst>
          </p:cNvPr>
          <p:cNvSpPr>
            <a:spLocks noGrp="1"/>
          </p:cNvSpPr>
          <p:nvPr>
            <p:ph type="title"/>
          </p:nvPr>
        </p:nvSpPr>
        <p:spPr/>
        <p:txBody>
          <a:bodyPr>
            <a:normAutofit/>
          </a:bodyPr>
          <a:lstStyle/>
          <a:p>
            <a:r>
              <a:rPr lang="en-US" altLang="zh-CN" dirty="0"/>
              <a:t>IP</a:t>
            </a:r>
            <a:r>
              <a:rPr lang="zh-CN" altLang="en-US" dirty="0"/>
              <a:t>网络的三个大的发展阶段</a:t>
            </a:r>
          </a:p>
        </p:txBody>
      </p:sp>
      <p:sp>
        <p:nvSpPr>
          <p:cNvPr id="3" name="文本框 2">
            <a:extLst>
              <a:ext uri="{FF2B5EF4-FFF2-40B4-BE49-F238E27FC236}">
                <a16:creationId xmlns:a16="http://schemas.microsoft.com/office/drawing/2014/main" id="{AD2D93E1-7EAE-4CE2-88D0-FD27FB3CDFA3}"/>
              </a:ext>
            </a:extLst>
          </p:cNvPr>
          <p:cNvSpPr txBox="1"/>
          <p:nvPr/>
        </p:nvSpPr>
        <p:spPr>
          <a:xfrm>
            <a:off x="594880" y="1893462"/>
            <a:ext cx="1999388" cy="1138773"/>
          </a:xfrm>
          <a:prstGeom prst="rect">
            <a:avLst/>
          </a:prstGeom>
          <a:noFill/>
        </p:spPr>
        <p:txBody>
          <a:bodyPr wrap="square" rtlCol="0">
            <a:spAutoFit/>
          </a:bodyPr>
          <a:lstStyle/>
          <a:p>
            <a:pPr defTabSz="913309"/>
            <a:r>
              <a:rPr lang="en-US" altLang="zh-CN" sz="2000" b="1" dirty="0">
                <a:solidFill>
                  <a:srgbClr val="C00000"/>
                </a:solidFill>
                <a:latin typeface="+mn-ea"/>
              </a:rPr>
              <a:t>IP1.0</a:t>
            </a:r>
            <a:r>
              <a:rPr lang="zh-CN" altLang="en-US" sz="2000" b="1" dirty="0">
                <a:solidFill>
                  <a:srgbClr val="C00000"/>
                </a:solidFill>
                <a:latin typeface="+mn-ea"/>
              </a:rPr>
              <a:t>：互联网</a:t>
            </a:r>
            <a:endParaRPr lang="en-US" altLang="zh-CN" sz="2000" b="1" dirty="0">
              <a:solidFill>
                <a:srgbClr val="C00000"/>
              </a:solidFill>
              <a:latin typeface="+mn-ea"/>
            </a:endParaRPr>
          </a:p>
          <a:p>
            <a:pPr defTabSz="913309"/>
            <a:r>
              <a:rPr lang="en-US" altLang="zh-CN" sz="1600" dirty="0">
                <a:solidFill>
                  <a:srgbClr val="000000"/>
                </a:solidFill>
                <a:latin typeface="+mn-ea"/>
              </a:rPr>
              <a:t>IPv4</a:t>
            </a:r>
            <a:r>
              <a:rPr lang="zh-CN" altLang="en-US" sz="1600" dirty="0">
                <a:solidFill>
                  <a:srgbClr val="000000"/>
                </a:solidFill>
                <a:latin typeface="+mn-ea"/>
              </a:rPr>
              <a:t>，“尽力而为“的无连接、共享带宽的网络</a:t>
            </a:r>
            <a:endParaRPr lang="zh-CN" altLang="en-US" sz="2000" dirty="0">
              <a:solidFill>
                <a:srgbClr val="000000"/>
              </a:solidFill>
              <a:latin typeface="+mn-ea"/>
            </a:endParaRPr>
          </a:p>
        </p:txBody>
      </p:sp>
      <p:sp>
        <p:nvSpPr>
          <p:cNvPr id="4" name="文本框 3">
            <a:extLst>
              <a:ext uri="{FF2B5EF4-FFF2-40B4-BE49-F238E27FC236}">
                <a16:creationId xmlns:a16="http://schemas.microsoft.com/office/drawing/2014/main" id="{D660165E-B82F-4EDD-9255-E6711A0EBEE3}"/>
              </a:ext>
            </a:extLst>
          </p:cNvPr>
          <p:cNvSpPr txBox="1"/>
          <p:nvPr/>
        </p:nvSpPr>
        <p:spPr>
          <a:xfrm>
            <a:off x="594879" y="3369912"/>
            <a:ext cx="2981074" cy="892552"/>
          </a:xfrm>
          <a:prstGeom prst="rect">
            <a:avLst/>
          </a:prstGeom>
          <a:noFill/>
        </p:spPr>
        <p:txBody>
          <a:bodyPr wrap="square" rtlCol="0">
            <a:spAutoFit/>
          </a:bodyPr>
          <a:lstStyle/>
          <a:p>
            <a:pPr defTabSz="913309"/>
            <a:r>
              <a:rPr lang="en-US" altLang="zh-CN" sz="2000" b="1" dirty="0">
                <a:solidFill>
                  <a:srgbClr val="C00000"/>
                </a:solidFill>
                <a:latin typeface="+mn-ea"/>
              </a:rPr>
              <a:t>IP2.0</a:t>
            </a:r>
            <a:r>
              <a:rPr lang="zh-CN" altLang="en-US" sz="2000" b="1" dirty="0">
                <a:solidFill>
                  <a:srgbClr val="C00000"/>
                </a:solidFill>
                <a:latin typeface="+mn-ea"/>
              </a:rPr>
              <a:t>：</a:t>
            </a:r>
            <a:r>
              <a:rPr lang="en-US" altLang="zh-CN" sz="2000" b="1" dirty="0">
                <a:solidFill>
                  <a:srgbClr val="C00000"/>
                </a:solidFill>
                <a:latin typeface="+mn-ea"/>
              </a:rPr>
              <a:t>IP</a:t>
            </a:r>
            <a:r>
              <a:rPr lang="zh-CN" altLang="en-US" sz="2000" b="1" dirty="0">
                <a:solidFill>
                  <a:srgbClr val="C00000"/>
                </a:solidFill>
                <a:latin typeface="+mn-ea"/>
              </a:rPr>
              <a:t>网络电信化</a:t>
            </a:r>
            <a:endParaRPr lang="en-US" altLang="zh-CN" sz="2000" b="1" dirty="0">
              <a:solidFill>
                <a:srgbClr val="C00000"/>
              </a:solidFill>
              <a:latin typeface="+mn-ea"/>
            </a:endParaRPr>
          </a:p>
          <a:p>
            <a:pPr defTabSz="913309"/>
            <a:r>
              <a:rPr lang="en-US" altLang="zh-CN" sz="1600" dirty="0">
                <a:solidFill>
                  <a:srgbClr val="000000"/>
                </a:solidFill>
                <a:latin typeface="+mn-ea"/>
              </a:rPr>
              <a:t>MPLS</a:t>
            </a:r>
            <a:r>
              <a:rPr lang="zh-CN" altLang="en-US" sz="1600" dirty="0">
                <a:solidFill>
                  <a:srgbClr val="000000"/>
                </a:solidFill>
                <a:latin typeface="+mn-ea"/>
              </a:rPr>
              <a:t>，有服务质量保证的面向连接、业务间相互隔离的网络</a:t>
            </a:r>
            <a:endParaRPr lang="en-US" altLang="zh-CN" sz="1600" dirty="0">
              <a:solidFill>
                <a:srgbClr val="000000"/>
              </a:solidFill>
              <a:latin typeface="+mn-ea"/>
            </a:endParaRPr>
          </a:p>
        </p:txBody>
      </p:sp>
      <p:sp>
        <p:nvSpPr>
          <p:cNvPr id="5" name="文本框 4">
            <a:extLst>
              <a:ext uri="{FF2B5EF4-FFF2-40B4-BE49-F238E27FC236}">
                <a16:creationId xmlns:a16="http://schemas.microsoft.com/office/drawing/2014/main" id="{34EFAB59-4C15-429B-A231-A64FB1B06F99}"/>
              </a:ext>
            </a:extLst>
          </p:cNvPr>
          <p:cNvSpPr txBox="1"/>
          <p:nvPr/>
        </p:nvSpPr>
        <p:spPr>
          <a:xfrm>
            <a:off x="594878" y="5001433"/>
            <a:ext cx="3152463" cy="892552"/>
          </a:xfrm>
          <a:prstGeom prst="rect">
            <a:avLst/>
          </a:prstGeom>
          <a:noFill/>
        </p:spPr>
        <p:txBody>
          <a:bodyPr wrap="square" rtlCol="0">
            <a:spAutoFit/>
          </a:bodyPr>
          <a:lstStyle/>
          <a:p>
            <a:pPr defTabSz="913309"/>
            <a:r>
              <a:rPr lang="en-US" altLang="zh-CN" sz="2000" b="1" dirty="0">
                <a:solidFill>
                  <a:srgbClr val="C00000"/>
                </a:solidFill>
                <a:latin typeface="+mn-ea"/>
              </a:rPr>
              <a:t>IP3.0</a:t>
            </a:r>
            <a:r>
              <a:rPr lang="zh-CN" altLang="en-US" sz="2000" b="1" dirty="0">
                <a:solidFill>
                  <a:srgbClr val="C00000"/>
                </a:solidFill>
                <a:latin typeface="+mn-ea"/>
              </a:rPr>
              <a:t>：万物互联</a:t>
            </a:r>
            <a:endParaRPr lang="en-US" altLang="zh-CN" sz="2000" b="1" dirty="0">
              <a:solidFill>
                <a:srgbClr val="C00000"/>
              </a:solidFill>
              <a:latin typeface="+mn-ea"/>
            </a:endParaRPr>
          </a:p>
          <a:p>
            <a:pPr defTabSz="913309"/>
            <a:r>
              <a:rPr lang="en-US" altLang="zh-CN" sz="1600" dirty="0">
                <a:solidFill>
                  <a:srgbClr val="000000"/>
                </a:solidFill>
                <a:latin typeface="+mn-ea"/>
              </a:rPr>
              <a:t>IPv6/IPv6+</a:t>
            </a:r>
            <a:r>
              <a:rPr lang="zh-CN" altLang="en-US" sz="1600" dirty="0">
                <a:solidFill>
                  <a:srgbClr val="000000"/>
                </a:solidFill>
                <a:latin typeface="+mn-ea"/>
              </a:rPr>
              <a:t>，可编程可控制，与业务服务要求可以关联的网络</a:t>
            </a:r>
          </a:p>
        </p:txBody>
      </p:sp>
      <p:cxnSp>
        <p:nvCxnSpPr>
          <p:cNvPr id="6" name="直接箭头连接符 5">
            <a:extLst>
              <a:ext uri="{FF2B5EF4-FFF2-40B4-BE49-F238E27FC236}">
                <a16:creationId xmlns:a16="http://schemas.microsoft.com/office/drawing/2014/main" id="{48A7DC59-6D91-45A3-B42D-9CB8CE9DE36D}"/>
              </a:ext>
            </a:extLst>
          </p:cNvPr>
          <p:cNvCxnSpPr>
            <a:cxnSpLocks/>
          </p:cNvCxnSpPr>
          <p:nvPr/>
        </p:nvCxnSpPr>
        <p:spPr bwMode="auto">
          <a:xfrm flipV="1">
            <a:off x="3449176" y="1385889"/>
            <a:ext cx="8210717" cy="3370"/>
          </a:xfrm>
          <a:prstGeom prst="straightConnector1">
            <a:avLst/>
          </a:prstGeom>
          <a:noFill/>
          <a:ln w="9525" cap="flat" cmpd="sng" algn="ctr">
            <a:solidFill>
              <a:sysClr val="windowText" lastClr="000000">
                <a:shade val="95000"/>
                <a:satMod val="105000"/>
              </a:sys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a:extLst>
              <a:ext uri="{FF2B5EF4-FFF2-40B4-BE49-F238E27FC236}">
                <a16:creationId xmlns:a16="http://schemas.microsoft.com/office/drawing/2014/main" id="{2996AD34-8548-426F-8404-15AFF77FF599}"/>
              </a:ext>
            </a:extLst>
          </p:cNvPr>
          <p:cNvSpPr txBox="1"/>
          <p:nvPr/>
        </p:nvSpPr>
        <p:spPr>
          <a:xfrm>
            <a:off x="3636122" y="1201216"/>
            <a:ext cx="737297"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1980</a:t>
            </a:r>
            <a:endParaRPr lang="zh-CN" altLang="en-US" kern="0" dirty="0">
              <a:solidFill>
                <a:srgbClr val="000000"/>
              </a:solidFill>
              <a:latin typeface="+mn-ea"/>
            </a:endParaRPr>
          </a:p>
        </p:txBody>
      </p:sp>
      <p:sp>
        <p:nvSpPr>
          <p:cNvPr id="8" name="文本框 7">
            <a:extLst>
              <a:ext uri="{FF2B5EF4-FFF2-40B4-BE49-F238E27FC236}">
                <a16:creationId xmlns:a16="http://schemas.microsoft.com/office/drawing/2014/main" id="{C335C04C-6DB3-492A-B334-13D16B1E3DBF}"/>
              </a:ext>
            </a:extLst>
          </p:cNvPr>
          <p:cNvSpPr txBox="1"/>
          <p:nvPr/>
        </p:nvSpPr>
        <p:spPr>
          <a:xfrm>
            <a:off x="4753050" y="1210354"/>
            <a:ext cx="852169"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1990</a:t>
            </a:r>
            <a:endParaRPr lang="zh-CN" altLang="en-US" kern="0" dirty="0">
              <a:solidFill>
                <a:srgbClr val="000000"/>
              </a:solidFill>
              <a:latin typeface="+mn-ea"/>
            </a:endParaRPr>
          </a:p>
        </p:txBody>
      </p:sp>
      <p:sp>
        <p:nvSpPr>
          <p:cNvPr id="9" name="文本框 8">
            <a:extLst>
              <a:ext uri="{FF2B5EF4-FFF2-40B4-BE49-F238E27FC236}">
                <a16:creationId xmlns:a16="http://schemas.microsoft.com/office/drawing/2014/main" id="{F1EB69B0-3AF5-4F9E-964D-77C422750E89}"/>
              </a:ext>
            </a:extLst>
          </p:cNvPr>
          <p:cNvSpPr txBox="1"/>
          <p:nvPr/>
        </p:nvSpPr>
        <p:spPr>
          <a:xfrm>
            <a:off x="8204325" y="1220216"/>
            <a:ext cx="733312"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2010</a:t>
            </a:r>
            <a:endParaRPr lang="zh-CN" altLang="en-US" kern="0" dirty="0">
              <a:solidFill>
                <a:srgbClr val="000000"/>
              </a:solidFill>
              <a:latin typeface="+mn-ea"/>
            </a:endParaRPr>
          </a:p>
        </p:txBody>
      </p:sp>
      <p:sp>
        <p:nvSpPr>
          <p:cNvPr id="10" name="文本框 9">
            <a:extLst>
              <a:ext uri="{FF2B5EF4-FFF2-40B4-BE49-F238E27FC236}">
                <a16:creationId xmlns:a16="http://schemas.microsoft.com/office/drawing/2014/main" id="{FC52CB21-255F-4216-BDAF-204ACE1C2F7A}"/>
              </a:ext>
            </a:extLst>
          </p:cNvPr>
          <p:cNvSpPr txBox="1"/>
          <p:nvPr/>
        </p:nvSpPr>
        <p:spPr>
          <a:xfrm>
            <a:off x="5922216" y="1201928"/>
            <a:ext cx="733312"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2000</a:t>
            </a:r>
            <a:endParaRPr lang="zh-CN" altLang="en-US" kern="0" dirty="0">
              <a:solidFill>
                <a:srgbClr val="000000"/>
              </a:solidFill>
              <a:latin typeface="+mn-ea"/>
            </a:endParaRPr>
          </a:p>
        </p:txBody>
      </p:sp>
      <p:sp>
        <p:nvSpPr>
          <p:cNvPr id="11" name="文本框 10">
            <a:extLst>
              <a:ext uri="{FF2B5EF4-FFF2-40B4-BE49-F238E27FC236}">
                <a16:creationId xmlns:a16="http://schemas.microsoft.com/office/drawing/2014/main" id="{0CF5CA96-4FC6-4A81-AFD3-AEACE97E4698}"/>
              </a:ext>
            </a:extLst>
          </p:cNvPr>
          <p:cNvSpPr txBox="1"/>
          <p:nvPr/>
        </p:nvSpPr>
        <p:spPr>
          <a:xfrm>
            <a:off x="10534934" y="1183640"/>
            <a:ext cx="733312"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2018</a:t>
            </a:r>
            <a:endParaRPr lang="zh-CN" altLang="en-US" kern="0" dirty="0">
              <a:solidFill>
                <a:srgbClr val="000000"/>
              </a:solidFill>
              <a:latin typeface="+mn-ea"/>
            </a:endParaRPr>
          </a:p>
        </p:txBody>
      </p:sp>
      <p:sp>
        <p:nvSpPr>
          <p:cNvPr id="12" name="五边形 55">
            <a:extLst>
              <a:ext uri="{FF2B5EF4-FFF2-40B4-BE49-F238E27FC236}">
                <a16:creationId xmlns:a16="http://schemas.microsoft.com/office/drawing/2014/main" id="{B579D58D-B2A5-400B-8F1B-096A3336805D}"/>
              </a:ext>
            </a:extLst>
          </p:cNvPr>
          <p:cNvSpPr/>
          <p:nvPr/>
        </p:nvSpPr>
        <p:spPr>
          <a:xfrm>
            <a:off x="3625441" y="1718537"/>
            <a:ext cx="1223038" cy="297566"/>
          </a:xfrm>
          <a:prstGeom prst="homePlate">
            <a:avLst/>
          </a:prstGeom>
          <a:noFill/>
          <a:ln w="25400" cap="flat" cmpd="sng" algn="ctr">
            <a:noFill/>
            <a:prstDash val="solid"/>
          </a:ln>
          <a:effectLst/>
        </p:spPr>
        <p:txBody>
          <a:bodyPr rtlCol="0" anchor="ctr"/>
          <a:lstStyle/>
          <a:p>
            <a:pPr algn="ctr" defTabSz="913309">
              <a:defRPr/>
            </a:pPr>
            <a:r>
              <a:rPr lang="en-US" altLang="zh-CN" sz="1200" kern="0" dirty="0">
                <a:solidFill>
                  <a:srgbClr val="0070C0"/>
                </a:solidFill>
                <a:latin typeface="+mn-ea"/>
              </a:rPr>
              <a:t>TCP/IP</a:t>
            </a:r>
            <a:r>
              <a:rPr lang="zh-CN" altLang="en-US" sz="1200" kern="0" dirty="0">
                <a:solidFill>
                  <a:srgbClr val="0070C0"/>
                </a:solidFill>
                <a:latin typeface="+mn-ea"/>
              </a:rPr>
              <a:t>互联</a:t>
            </a:r>
          </a:p>
        </p:txBody>
      </p:sp>
      <p:sp>
        <p:nvSpPr>
          <p:cNvPr id="13" name="文本框 12">
            <a:extLst>
              <a:ext uri="{FF2B5EF4-FFF2-40B4-BE49-F238E27FC236}">
                <a16:creationId xmlns:a16="http://schemas.microsoft.com/office/drawing/2014/main" id="{20E62808-E948-46BA-8907-27E50E14F0AA}"/>
              </a:ext>
            </a:extLst>
          </p:cNvPr>
          <p:cNvSpPr txBox="1"/>
          <p:nvPr/>
        </p:nvSpPr>
        <p:spPr>
          <a:xfrm>
            <a:off x="3449176" y="2367784"/>
            <a:ext cx="1594040" cy="738664"/>
          </a:xfrm>
          <a:prstGeom prst="rect">
            <a:avLst/>
          </a:prstGeom>
          <a:noFill/>
        </p:spPr>
        <p:txBody>
          <a:bodyPr wrap="square" rtlCol="0">
            <a:spAutoFit/>
          </a:bodyPr>
          <a:lstStyle/>
          <a:p>
            <a:pPr defTabSz="913309"/>
            <a:r>
              <a:rPr lang="en-US" altLang="zh-CN" sz="1400" dirty="0">
                <a:solidFill>
                  <a:prstClr val="black"/>
                </a:solidFill>
                <a:latin typeface="+mn-ea"/>
              </a:rPr>
              <a:t>TCP/IP</a:t>
            </a:r>
            <a:r>
              <a:rPr lang="zh-CN" altLang="en-US" sz="1400" dirty="0">
                <a:solidFill>
                  <a:prstClr val="black"/>
                </a:solidFill>
                <a:latin typeface="+mn-ea"/>
              </a:rPr>
              <a:t>框架</a:t>
            </a:r>
            <a:endParaRPr lang="en-US" altLang="zh-CN" sz="1400" dirty="0">
              <a:solidFill>
                <a:prstClr val="black"/>
              </a:solidFill>
              <a:latin typeface="+mn-ea"/>
            </a:endParaRPr>
          </a:p>
          <a:p>
            <a:pPr defTabSz="913309"/>
            <a:r>
              <a:rPr lang="en-US" altLang="zh-CN" sz="1400" dirty="0">
                <a:solidFill>
                  <a:prstClr val="black"/>
                </a:solidFill>
                <a:latin typeface="+mn-ea"/>
              </a:rPr>
              <a:t>RIP/IGRP/OSPF/ISIS/BGP/IGMP</a:t>
            </a:r>
          </a:p>
        </p:txBody>
      </p:sp>
      <p:sp>
        <p:nvSpPr>
          <p:cNvPr id="14" name="五边形 57">
            <a:extLst>
              <a:ext uri="{FF2B5EF4-FFF2-40B4-BE49-F238E27FC236}">
                <a16:creationId xmlns:a16="http://schemas.microsoft.com/office/drawing/2014/main" id="{110E97EB-4822-43A3-BBA8-1EC4C7869651}"/>
              </a:ext>
            </a:extLst>
          </p:cNvPr>
          <p:cNvSpPr/>
          <p:nvPr/>
        </p:nvSpPr>
        <p:spPr>
          <a:xfrm>
            <a:off x="4836593" y="1767873"/>
            <a:ext cx="871195" cy="251178"/>
          </a:xfrm>
          <a:prstGeom prst="homePlate">
            <a:avLst/>
          </a:prstGeom>
          <a:noFill/>
          <a:ln w="25400" cap="flat" cmpd="sng" algn="ctr">
            <a:noFill/>
            <a:prstDash val="solid"/>
          </a:ln>
          <a:effectLst/>
        </p:spPr>
        <p:txBody>
          <a:bodyPr rtlCol="0" anchor="ctr"/>
          <a:lstStyle/>
          <a:p>
            <a:pPr algn="ctr" defTabSz="913309">
              <a:defRPr/>
            </a:pPr>
            <a:r>
              <a:rPr lang="zh-CN" altLang="en-US" sz="1200" kern="0" dirty="0">
                <a:solidFill>
                  <a:srgbClr val="0070C0"/>
                </a:solidFill>
                <a:latin typeface="+mn-ea"/>
              </a:rPr>
              <a:t>组播</a:t>
            </a:r>
          </a:p>
        </p:txBody>
      </p:sp>
      <p:sp>
        <p:nvSpPr>
          <p:cNvPr id="15" name="文本框 14">
            <a:extLst>
              <a:ext uri="{FF2B5EF4-FFF2-40B4-BE49-F238E27FC236}">
                <a16:creationId xmlns:a16="http://schemas.microsoft.com/office/drawing/2014/main" id="{491A9C00-FC2A-4CFE-81E5-D723E59DAA4B}"/>
              </a:ext>
            </a:extLst>
          </p:cNvPr>
          <p:cNvSpPr txBox="1"/>
          <p:nvPr/>
        </p:nvSpPr>
        <p:spPr>
          <a:xfrm>
            <a:off x="4960452" y="2310207"/>
            <a:ext cx="1957903" cy="307777"/>
          </a:xfrm>
          <a:prstGeom prst="rect">
            <a:avLst/>
          </a:prstGeom>
          <a:noFill/>
        </p:spPr>
        <p:txBody>
          <a:bodyPr wrap="square" rtlCol="0">
            <a:spAutoFit/>
          </a:bodyPr>
          <a:lstStyle/>
          <a:p>
            <a:pPr defTabSz="913309"/>
            <a:r>
              <a:rPr lang="en-US" altLang="zh-CN" sz="1400" dirty="0">
                <a:solidFill>
                  <a:prstClr val="black"/>
                </a:solidFill>
                <a:latin typeface="+mn-ea"/>
              </a:rPr>
              <a:t>PIM</a:t>
            </a:r>
            <a:endParaRPr lang="zh-CN" altLang="en-US" sz="1400" dirty="0">
              <a:solidFill>
                <a:prstClr val="black"/>
              </a:solidFill>
              <a:latin typeface="+mn-ea"/>
            </a:endParaRPr>
          </a:p>
        </p:txBody>
      </p:sp>
      <p:sp>
        <p:nvSpPr>
          <p:cNvPr id="16" name="五边形 59">
            <a:extLst>
              <a:ext uri="{FF2B5EF4-FFF2-40B4-BE49-F238E27FC236}">
                <a16:creationId xmlns:a16="http://schemas.microsoft.com/office/drawing/2014/main" id="{58D44542-8E53-4717-884C-DFABFE595144}"/>
              </a:ext>
            </a:extLst>
          </p:cNvPr>
          <p:cNvSpPr/>
          <p:nvPr/>
        </p:nvSpPr>
        <p:spPr>
          <a:xfrm>
            <a:off x="6296212" y="1727806"/>
            <a:ext cx="940728" cy="315614"/>
          </a:xfrm>
          <a:prstGeom prst="homePlate">
            <a:avLst/>
          </a:prstGeom>
          <a:noFill/>
          <a:ln w="25400" cap="flat" cmpd="sng" algn="ctr">
            <a:noFill/>
            <a:prstDash val="solid"/>
          </a:ln>
          <a:effectLst/>
        </p:spPr>
        <p:txBody>
          <a:bodyPr rtlCol="0" anchor="ctr"/>
          <a:lstStyle/>
          <a:p>
            <a:pPr algn="ctr" defTabSz="913309">
              <a:defRPr/>
            </a:pPr>
            <a:r>
              <a:rPr lang="zh-CN" altLang="en-US" sz="1400" kern="0" dirty="0">
                <a:solidFill>
                  <a:srgbClr val="0070C0"/>
                </a:solidFill>
                <a:latin typeface="+mn-ea"/>
              </a:rPr>
              <a:t>可靠性</a:t>
            </a:r>
          </a:p>
        </p:txBody>
      </p:sp>
      <p:sp>
        <p:nvSpPr>
          <p:cNvPr id="17" name="文本框 16">
            <a:extLst>
              <a:ext uri="{FF2B5EF4-FFF2-40B4-BE49-F238E27FC236}">
                <a16:creationId xmlns:a16="http://schemas.microsoft.com/office/drawing/2014/main" id="{911A72D1-750B-4A39-99B5-0BBBC978BB13}"/>
              </a:ext>
            </a:extLst>
          </p:cNvPr>
          <p:cNvSpPr txBox="1"/>
          <p:nvPr/>
        </p:nvSpPr>
        <p:spPr>
          <a:xfrm>
            <a:off x="6399047" y="2320250"/>
            <a:ext cx="1957903" cy="307777"/>
          </a:xfrm>
          <a:prstGeom prst="rect">
            <a:avLst/>
          </a:prstGeom>
          <a:noFill/>
        </p:spPr>
        <p:txBody>
          <a:bodyPr wrap="square" rtlCol="0">
            <a:spAutoFit/>
          </a:bodyPr>
          <a:lstStyle/>
          <a:p>
            <a:pPr defTabSz="913309"/>
            <a:r>
              <a:rPr lang="en-US" altLang="zh-CN" sz="1400" dirty="0">
                <a:solidFill>
                  <a:prstClr val="black"/>
                </a:solidFill>
                <a:latin typeface="+mn-ea"/>
              </a:rPr>
              <a:t>IP FRR</a:t>
            </a:r>
            <a:endParaRPr lang="zh-CN" altLang="en-US" sz="1400" dirty="0">
              <a:solidFill>
                <a:prstClr val="black"/>
              </a:solidFill>
              <a:latin typeface="+mn-ea"/>
            </a:endParaRPr>
          </a:p>
        </p:txBody>
      </p:sp>
      <p:sp>
        <p:nvSpPr>
          <p:cNvPr id="18" name="五边形 61">
            <a:extLst>
              <a:ext uri="{FF2B5EF4-FFF2-40B4-BE49-F238E27FC236}">
                <a16:creationId xmlns:a16="http://schemas.microsoft.com/office/drawing/2014/main" id="{8300D428-27D9-4DB8-A30A-83DB291F6F13}"/>
              </a:ext>
            </a:extLst>
          </p:cNvPr>
          <p:cNvSpPr/>
          <p:nvPr/>
        </p:nvSpPr>
        <p:spPr>
          <a:xfrm>
            <a:off x="6541901" y="4898966"/>
            <a:ext cx="1522579" cy="155217"/>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IPv4</a:t>
            </a:r>
            <a:r>
              <a:rPr lang="zh-CN" altLang="en-US" sz="1400" kern="0" dirty="0">
                <a:solidFill>
                  <a:srgbClr val="0070C0"/>
                </a:solidFill>
                <a:latin typeface="+mn-ea"/>
              </a:rPr>
              <a:t>地址不足</a:t>
            </a:r>
          </a:p>
        </p:txBody>
      </p:sp>
      <p:sp>
        <p:nvSpPr>
          <p:cNvPr id="19" name="文本框 18">
            <a:extLst>
              <a:ext uri="{FF2B5EF4-FFF2-40B4-BE49-F238E27FC236}">
                <a16:creationId xmlns:a16="http://schemas.microsoft.com/office/drawing/2014/main" id="{5789479F-F99A-4038-B3E0-4A4790D3E193}"/>
              </a:ext>
            </a:extLst>
          </p:cNvPr>
          <p:cNvSpPr txBox="1"/>
          <p:nvPr/>
        </p:nvSpPr>
        <p:spPr>
          <a:xfrm>
            <a:off x="6200160" y="5478815"/>
            <a:ext cx="2244502" cy="1169551"/>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IPv6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基础协议</a:t>
            </a:r>
            <a:endParaRPr kumimoji="0" lang="en-US" altLang="zh-CN" sz="1400" b="0" i="0" u="none" strike="noStrike" kern="0" cap="none" spc="0" normalizeH="0" baseline="0" noProof="0" dirty="0">
              <a:ln>
                <a:noFill/>
              </a:ln>
              <a:solidFill>
                <a:prstClr val="black"/>
              </a:solidFill>
              <a:effectLst/>
              <a:uLnTx/>
              <a:uFillTx/>
              <a:ea typeface="方正兰亭黑简体" panose="02000000000000000000"/>
            </a:endParaRPr>
          </a:p>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prstClr val="black"/>
                </a:solidFill>
                <a:effectLst/>
                <a:uLnTx/>
                <a:uFillTx/>
                <a:ea typeface="方正兰亭黑简体" panose="02000000000000000000"/>
              </a:rPr>
              <a:t>RIPing</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OSPFv3</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BGP4+</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ISISv6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ICMPv6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PIM-IPv6</a:t>
            </a:r>
            <a:r>
              <a:rPr kumimoji="0" lang="zh-CN" altLang="en-US" sz="1400" b="0" i="0" u="none" strike="noStrike" kern="0" cap="none" spc="0" normalizeH="0" baseline="0" noProof="0" dirty="0">
                <a:ln>
                  <a:noFill/>
                </a:ln>
                <a:solidFill>
                  <a:prstClr val="black"/>
                </a:solidFill>
                <a:effectLst/>
                <a:uLnTx/>
                <a:uFillTx/>
                <a:ea typeface="方正兰亭黑简体" panose="02000000000000000000"/>
              </a:rPr>
              <a:t>、</a:t>
            </a:r>
            <a:r>
              <a:rPr kumimoji="0" lang="en-US" altLang="zh-CN" sz="1400" b="0" i="0" u="none" strike="noStrike" kern="0" cap="none" spc="0" normalizeH="0" baseline="0" noProof="0" dirty="0">
                <a:ln>
                  <a:noFill/>
                </a:ln>
                <a:solidFill>
                  <a:prstClr val="black"/>
                </a:solidFill>
                <a:effectLst/>
                <a:uLnTx/>
                <a:uFillTx/>
                <a:ea typeface="方正兰亭黑简体" panose="02000000000000000000"/>
              </a:rPr>
              <a:t>IGMPv3</a:t>
            </a:r>
          </a:p>
        </p:txBody>
      </p:sp>
      <p:sp>
        <p:nvSpPr>
          <p:cNvPr id="20" name="五边形 63">
            <a:extLst>
              <a:ext uri="{FF2B5EF4-FFF2-40B4-BE49-F238E27FC236}">
                <a16:creationId xmlns:a16="http://schemas.microsoft.com/office/drawing/2014/main" id="{C57A99E8-874F-491E-870D-39741A576963}"/>
              </a:ext>
            </a:extLst>
          </p:cNvPr>
          <p:cNvSpPr/>
          <p:nvPr/>
        </p:nvSpPr>
        <p:spPr>
          <a:xfrm>
            <a:off x="8140203" y="4872713"/>
            <a:ext cx="1317283" cy="223609"/>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v4/v6</a:t>
            </a:r>
            <a:r>
              <a:rPr lang="zh-CN" altLang="en-US" sz="1400" kern="0" dirty="0">
                <a:solidFill>
                  <a:srgbClr val="0070C0"/>
                </a:solidFill>
                <a:latin typeface="+mn-ea"/>
              </a:rPr>
              <a:t>过渡</a:t>
            </a:r>
          </a:p>
        </p:txBody>
      </p:sp>
      <p:sp>
        <p:nvSpPr>
          <p:cNvPr id="21" name="文本框 20">
            <a:extLst>
              <a:ext uri="{FF2B5EF4-FFF2-40B4-BE49-F238E27FC236}">
                <a16:creationId xmlns:a16="http://schemas.microsoft.com/office/drawing/2014/main" id="{851B5093-2295-400A-B82C-145EABDA79D4}"/>
              </a:ext>
            </a:extLst>
          </p:cNvPr>
          <p:cNvSpPr txBox="1"/>
          <p:nvPr/>
        </p:nvSpPr>
        <p:spPr>
          <a:xfrm>
            <a:off x="8294457" y="5498412"/>
            <a:ext cx="1957903" cy="307777"/>
          </a:xfrm>
          <a:prstGeom prst="rect">
            <a:avLst/>
          </a:prstGeom>
          <a:noFill/>
        </p:spPr>
        <p:txBody>
          <a:bodyPr wrap="square" rtlCol="0">
            <a:spAutoFit/>
          </a:bodyPr>
          <a:lstStyle/>
          <a:p>
            <a:pPr defTabSz="913309"/>
            <a:r>
              <a:rPr lang="en-US" altLang="zh-CN" sz="1400" dirty="0">
                <a:solidFill>
                  <a:prstClr val="black"/>
                </a:solidFill>
                <a:latin typeface="+mn-ea"/>
              </a:rPr>
              <a:t>NAT64</a:t>
            </a:r>
            <a:r>
              <a:rPr lang="zh-CN" altLang="en-US" sz="1400" dirty="0">
                <a:solidFill>
                  <a:prstClr val="black"/>
                </a:solidFill>
                <a:latin typeface="+mn-ea"/>
              </a:rPr>
              <a:t>、</a:t>
            </a:r>
            <a:r>
              <a:rPr lang="en-US" altLang="zh-CN" sz="1400" dirty="0">
                <a:solidFill>
                  <a:prstClr val="black"/>
                </a:solidFill>
                <a:latin typeface="+mn-ea"/>
              </a:rPr>
              <a:t>6PE</a:t>
            </a:r>
            <a:r>
              <a:rPr lang="zh-CN" altLang="en-US" sz="1400" dirty="0">
                <a:solidFill>
                  <a:prstClr val="black"/>
                </a:solidFill>
                <a:latin typeface="+mn-ea"/>
              </a:rPr>
              <a:t>、</a:t>
            </a:r>
            <a:r>
              <a:rPr lang="en-US" altLang="zh-CN" sz="1400" dirty="0">
                <a:solidFill>
                  <a:prstClr val="black"/>
                </a:solidFill>
                <a:latin typeface="+mn-ea"/>
              </a:rPr>
              <a:t>6vPE</a:t>
            </a:r>
            <a:endParaRPr lang="zh-CN" altLang="en-US" sz="1400" dirty="0">
              <a:solidFill>
                <a:prstClr val="black"/>
              </a:solidFill>
              <a:latin typeface="+mn-ea"/>
            </a:endParaRPr>
          </a:p>
        </p:txBody>
      </p:sp>
      <p:sp>
        <p:nvSpPr>
          <p:cNvPr id="22" name="五边形 65">
            <a:extLst>
              <a:ext uri="{FF2B5EF4-FFF2-40B4-BE49-F238E27FC236}">
                <a16:creationId xmlns:a16="http://schemas.microsoft.com/office/drawing/2014/main" id="{94AD1D5C-70A4-4D77-844F-68C53C28557E}"/>
              </a:ext>
            </a:extLst>
          </p:cNvPr>
          <p:cNvSpPr/>
          <p:nvPr/>
        </p:nvSpPr>
        <p:spPr>
          <a:xfrm>
            <a:off x="6750775" y="3278092"/>
            <a:ext cx="2293124" cy="252282"/>
          </a:xfrm>
          <a:prstGeom prst="homePlate">
            <a:avLst/>
          </a:prstGeom>
          <a:noFill/>
          <a:ln w="25400" cap="flat" cmpd="sng" algn="ctr">
            <a:noFill/>
            <a:prstDash val="solid"/>
          </a:ln>
          <a:effectLst/>
        </p:spPr>
        <p:txBody>
          <a:bodyPr rtlCol="0" anchor="ctr"/>
          <a:lstStyle/>
          <a:p>
            <a:pPr algn="ctr" defTabSz="913309">
              <a:defRPr/>
            </a:pPr>
            <a:r>
              <a:rPr lang="zh-CN" altLang="en-US" sz="1400" kern="0" dirty="0">
                <a:solidFill>
                  <a:srgbClr val="0070C0"/>
                </a:solidFill>
                <a:latin typeface="+mn-ea"/>
              </a:rPr>
              <a:t>多业务承载和服务质量</a:t>
            </a:r>
          </a:p>
        </p:txBody>
      </p:sp>
      <p:sp>
        <p:nvSpPr>
          <p:cNvPr id="23" name="文本框 22">
            <a:extLst>
              <a:ext uri="{FF2B5EF4-FFF2-40B4-BE49-F238E27FC236}">
                <a16:creationId xmlns:a16="http://schemas.microsoft.com/office/drawing/2014/main" id="{10125B7D-F78E-462E-B88A-B73605E21B1F}"/>
              </a:ext>
            </a:extLst>
          </p:cNvPr>
          <p:cNvSpPr txBox="1"/>
          <p:nvPr/>
        </p:nvSpPr>
        <p:spPr>
          <a:xfrm>
            <a:off x="6998291" y="3860483"/>
            <a:ext cx="2394913" cy="738664"/>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MPLS</a:t>
            </a:r>
            <a:r>
              <a:rPr kumimoji="0" lang="zh-CN" altLang="en-US" sz="1400" b="0" i="0" u="none" strike="noStrike" kern="0" cap="none" spc="0" normalizeH="0" baseline="0" noProof="0" dirty="0">
                <a:ln>
                  <a:noFill/>
                </a:ln>
                <a:solidFill>
                  <a:prstClr val="black"/>
                </a:solidFill>
                <a:effectLst/>
                <a:uLnTx/>
                <a:uFillTx/>
                <a:latin typeface="+mn-ea"/>
                <a:ea typeface="+mn-ea"/>
              </a:rPr>
              <a:t>基础协议</a:t>
            </a:r>
            <a:endParaRPr kumimoji="0" lang="en-US" altLang="zh-CN" sz="1400" b="0" i="0" u="none" strike="noStrike" kern="0" cap="none" spc="0" normalizeH="0" baseline="0" noProof="0" dirty="0">
              <a:ln>
                <a:noFill/>
              </a:ln>
              <a:solidFill>
                <a:prstClr val="black"/>
              </a:solidFill>
              <a:effectLst/>
              <a:uLnTx/>
              <a:uFillTx/>
              <a:latin typeface="+mn-ea"/>
              <a:ea typeface="+mn-ea"/>
            </a:endParaRPr>
          </a:p>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SLA</a:t>
            </a:r>
            <a:r>
              <a:rPr kumimoji="0" lang="zh-CN" altLang="en-US" sz="1400" b="0" i="0" u="none" strike="noStrike" kern="0" cap="none" spc="0" normalizeH="0" baseline="0" noProof="0" dirty="0">
                <a:ln>
                  <a:noFill/>
                </a:ln>
                <a:solidFill>
                  <a:prstClr val="black"/>
                </a:solidFill>
                <a:effectLst/>
                <a:uLnTx/>
                <a:uFillTx/>
                <a:latin typeface="+mn-ea"/>
                <a:ea typeface="+mn-ea"/>
              </a:rPr>
              <a:t>：</a:t>
            </a:r>
            <a:r>
              <a:rPr kumimoji="0" lang="en-US" altLang="zh-CN" sz="1400" b="0" i="0" u="none" strike="noStrike" kern="0" cap="none" spc="0" normalizeH="0" baseline="0" noProof="0" dirty="0">
                <a:ln>
                  <a:noFill/>
                </a:ln>
                <a:solidFill>
                  <a:prstClr val="black"/>
                </a:solidFill>
                <a:effectLst/>
                <a:uLnTx/>
                <a:uFillTx/>
                <a:latin typeface="+mn-ea"/>
                <a:ea typeface="+mn-ea"/>
              </a:rPr>
              <a:t>MPLS</a:t>
            </a:r>
            <a:r>
              <a:rPr kumimoji="0" lang="zh-CN" altLang="en-US" sz="1400" b="0" i="0" u="none" strike="noStrike" kern="0" cap="none" spc="0" normalizeH="0" baseline="0" noProof="0" dirty="0">
                <a:ln>
                  <a:noFill/>
                </a:ln>
                <a:solidFill>
                  <a:prstClr val="black"/>
                </a:solidFill>
                <a:effectLst/>
                <a:uLnTx/>
                <a:uFillTx/>
                <a:latin typeface="+mn-ea"/>
                <a:ea typeface="+mn-ea"/>
              </a:rPr>
              <a:t> </a:t>
            </a:r>
            <a:r>
              <a:rPr kumimoji="0" lang="en-US" altLang="zh-CN" sz="1400" b="0" i="0" u="none" strike="noStrike" kern="0" cap="none" spc="0" normalizeH="0" baseline="0" noProof="0" dirty="0">
                <a:ln>
                  <a:noFill/>
                </a:ln>
                <a:solidFill>
                  <a:prstClr val="black"/>
                </a:solidFill>
                <a:effectLst/>
                <a:uLnTx/>
                <a:uFillTx/>
                <a:latin typeface="+mn-ea"/>
                <a:ea typeface="+mn-ea"/>
              </a:rPr>
              <a:t>TE</a:t>
            </a:r>
          </a:p>
          <a:p>
            <a:pPr marL="0" marR="0" lvl="0" indent="0" defTabSz="913309"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n-ea"/>
                <a:ea typeface="+mn-ea"/>
              </a:rPr>
              <a:t>多业务：</a:t>
            </a:r>
            <a:r>
              <a:rPr kumimoji="0" lang="en-US" altLang="zh-CN" sz="1400" b="0" i="0" u="none" strike="noStrike" kern="0" cap="none" spc="0" normalizeH="0" baseline="0" noProof="0" dirty="0">
                <a:ln>
                  <a:noFill/>
                </a:ln>
                <a:solidFill>
                  <a:prstClr val="black"/>
                </a:solidFill>
                <a:effectLst/>
                <a:uLnTx/>
                <a:uFillTx/>
                <a:latin typeface="+mn-ea"/>
                <a:ea typeface="+mn-ea"/>
              </a:rPr>
              <a:t>MPLS L3/2VPN</a:t>
            </a:r>
            <a:endParaRPr kumimoji="0" lang="zh-CN" altLang="en-US" sz="1400" b="0" i="0" u="none" strike="noStrike" kern="0" cap="none" spc="0" normalizeH="0" baseline="0" noProof="0" dirty="0">
              <a:ln>
                <a:noFill/>
              </a:ln>
              <a:solidFill>
                <a:prstClr val="black"/>
              </a:solidFill>
              <a:effectLst/>
              <a:uLnTx/>
              <a:uFillTx/>
              <a:latin typeface="+mn-ea"/>
              <a:ea typeface="+mn-ea"/>
            </a:endParaRPr>
          </a:p>
        </p:txBody>
      </p:sp>
      <p:sp>
        <p:nvSpPr>
          <p:cNvPr id="24" name="五边形 67">
            <a:extLst>
              <a:ext uri="{FF2B5EF4-FFF2-40B4-BE49-F238E27FC236}">
                <a16:creationId xmlns:a16="http://schemas.microsoft.com/office/drawing/2014/main" id="{DC7BCDFA-5BCA-4D17-AA75-FF825750A9BD}"/>
              </a:ext>
            </a:extLst>
          </p:cNvPr>
          <p:cNvSpPr/>
          <p:nvPr/>
        </p:nvSpPr>
        <p:spPr>
          <a:xfrm>
            <a:off x="9124518" y="3280392"/>
            <a:ext cx="1683769" cy="274362"/>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SDN</a:t>
            </a:r>
            <a:r>
              <a:rPr lang="zh-CN" altLang="en-US" sz="1400" kern="0" dirty="0">
                <a:solidFill>
                  <a:srgbClr val="0070C0"/>
                </a:solidFill>
                <a:latin typeface="+mn-ea"/>
              </a:rPr>
              <a:t>和网络云化</a:t>
            </a:r>
          </a:p>
        </p:txBody>
      </p:sp>
      <p:sp>
        <p:nvSpPr>
          <p:cNvPr id="25" name="AutoShape 103">
            <a:extLst>
              <a:ext uri="{FF2B5EF4-FFF2-40B4-BE49-F238E27FC236}">
                <a16:creationId xmlns:a16="http://schemas.microsoft.com/office/drawing/2014/main" id="{6CE9FAF8-DAA7-40B4-BBA7-9F738304A0F3}"/>
              </a:ext>
            </a:extLst>
          </p:cNvPr>
          <p:cNvSpPr>
            <a:spLocks noChangeArrowheads="1"/>
          </p:cNvSpPr>
          <p:nvPr/>
        </p:nvSpPr>
        <p:spPr bwMode="auto">
          <a:xfrm rot="10800000" flipV="1">
            <a:off x="2485970" y="2187245"/>
            <a:ext cx="7754547" cy="211289"/>
          </a:xfrm>
          <a:prstGeom prst="leftArrow">
            <a:avLst>
              <a:gd name="adj1" fmla="val 43481"/>
              <a:gd name="adj2" fmla="val 71940"/>
            </a:avLst>
          </a:prstGeom>
          <a:solidFill>
            <a:sysClr val="window" lastClr="FFFFFF">
              <a:lumMod val="75000"/>
            </a:sysClr>
          </a:solidFill>
          <a:ln>
            <a:noFill/>
          </a:ln>
          <a:effectLst/>
        </p:spPr>
        <p:txBody>
          <a:bodyPr wrap="none" anchor="ctr"/>
          <a:lstStyle/>
          <a:p>
            <a:pPr defTabSz="913309">
              <a:defRPr/>
            </a:pPr>
            <a:endParaRPr lang="en-US" sz="2400" kern="0">
              <a:solidFill>
                <a:sysClr val="windowText" lastClr="000000"/>
              </a:solidFill>
              <a:latin typeface="+mn-ea"/>
            </a:endParaRPr>
          </a:p>
        </p:txBody>
      </p:sp>
      <p:sp>
        <p:nvSpPr>
          <p:cNvPr id="26" name="等腰三角形 25">
            <a:extLst>
              <a:ext uri="{FF2B5EF4-FFF2-40B4-BE49-F238E27FC236}">
                <a16:creationId xmlns:a16="http://schemas.microsoft.com/office/drawing/2014/main" id="{CDADAFEF-4990-475E-AD73-26B0B012BF5C}"/>
              </a:ext>
            </a:extLst>
          </p:cNvPr>
          <p:cNvSpPr/>
          <p:nvPr/>
        </p:nvSpPr>
        <p:spPr>
          <a:xfrm flipH="1" flipV="1">
            <a:off x="4004207" y="2056368"/>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27" name="等腰三角形 26">
            <a:extLst>
              <a:ext uri="{FF2B5EF4-FFF2-40B4-BE49-F238E27FC236}">
                <a16:creationId xmlns:a16="http://schemas.microsoft.com/office/drawing/2014/main" id="{0B596D27-581C-47F5-AB4B-3C8163B04A2A}"/>
              </a:ext>
            </a:extLst>
          </p:cNvPr>
          <p:cNvSpPr/>
          <p:nvPr/>
        </p:nvSpPr>
        <p:spPr>
          <a:xfrm flipH="1" flipV="1">
            <a:off x="5149975" y="2056368"/>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28" name="等腰三角形 27">
            <a:extLst>
              <a:ext uri="{FF2B5EF4-FFF2-40B4-BE49-F238E27FC236}">
                <a16:creationId xmlns:a16="http://schemas.microsoft.com/office/drawing/2014/main" id="{9C71C2B7-B4D3-4D98-A2BD-2A33BD549F9D}"/>
              </a:ext>
            </a:extLst>
          </p:cNvPr>
          <p:cNvSpPr/>
          <p:nvPr/>
        </p:nvSpPr>
        <p:spPr>
          <a:xfrm flipH="1" flipV="1">
            <a:off x="6620849" y="2047735"/>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29" name="文本框 28">
            <a:extLst>
              <a:ext uri="{FF2B5EF4-FFF2-40B4-BE49-F238E27FC236}">
                <a16:creationId xmlns:a16="http://schemas.microsoft.com/office/drawing/2014/main" id="{9A7C3DE9-5ED7-40D9-8FB4-E6E79DE4B088}"/>
              </a:ext>
            </a:extLst>
          </p:cNvPr>
          <p:cNvSpPr txBox="1"/>
          <p:nvPr/>
        </p:nvSpPr>
        <p:spPr>
          <a:xfrm>
            <a:off x="9084015" y="2310208"/>
            <a:ext cx="2866685" cy="307777"/>
          </a:xfrm>
          <a:prstGeom prst="rect">
            <a:avLst/>
          </a:prstGeom>
          <a:noFill/>
        </p:spPr>
        <p:txBody>
          <a:bodyPr wrap="square" rtlCol="0">
            <a:spAutoFit/>
          </a:bodyPr>
          <a:lstStyle/>
          <a:p>
            <a:pPr defTabSz="913309"/>
            <a:r>
              <a:rPr lang="en-US" altLang="zh-CN" sz="1400" dirty="0">
                <a:solidFill>
                  <a:srgbClr val="FF0000"/>
                </a:solidFill>
                <a:latin typeface="+mn-ea"/>
              </a:rPr>
              <a:t>IETF</a:t>
            </a:r>
            <a:r>
              <a:rPr lang="zh-CN" altLang="en-US" sz="1400" dirty="0">
                <a:solidFill>
                  <a:srgbClr val="FF0000"/>
                </a:solidFill>
                <a:latin typeface="+mn-ea"/>
              </a:rPr>
              <a:t> </a:t>
            </a:r>
            <a:r>
              <a:rPr lang="en-US" altLang="zh-CN" sz="1400" dirty="0">
                <a:solidFill>
                  <a:srgbClr val="FF0000"/>
                </a:solidFill>
                <a:latin typeface="+mn-ea"/>
              </a:rPr>
              <a:t>IAB</a:t>
            </a:r>
            <a:r>
              <a:rPr lang="zh-CN" altLang="en-US" sz="1400" dirty="0">
                <a:solidFill>
                  <a:srgbClr val="FF0000"/>
                </a:solidFill>
                <a:latin typeface="+mn-ea"/>
              </a:rPr>
              <a:t>不再支持</a:t>
            </a:r>
            <a:r>
              <a:rPr lang="en-US" altLang="zh-CN" sz="1400" dirty="0">
                <a:solidFill>
                  <a:srgbClr val="FF0000"/>
                </a:solidFill>
                <a:latin typeface="+mn-ea"/>
              </a:rPr>
              <a:t>IPv4</a:t>
            </a:r>
            <a:r>
              <a:rPr lang="zh-CN" altLang="en-US" sz="1400" dirty="0">
                <a:solidFill>
                  <a:srgbClr val="FF0000"/>
                </a:solidFill>
                <a:latin typeface="+mn-ea"/>
              </a:rPr>
              <a:t>协议更新</a:t>
            </a:r>
          </a:p>
        </p:txBody>
      </p:sp>
      <p:sp>
        <p:nvSpPr>
          <p:cNvPr id="30" name="等腰三角形 29">
            <a:extLst>
              <a:ext uri="{FF2B5EF4-FFF2-40B4-BE49-F238E27FC236}">
                <a16:creationId xmlns:a16="http://schemas.microsoft.com/office/drawing/2014/main" id="{59633556-AFFF-4657-AFD8-F52C8D2C67FA}"/>
              </a:ext>
            </a:extLst>
          </p:cNvPr>
          <p:cNvSpPr/>
          <p:nvPr/>
        </p:nvSpPr>
        <p:spPr>
          <a:xfrm flipH="1" flipV="1">
            <a:off x="10116516" y="2040402"/>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31" name="AutoShape 103">
            <a:extLst>
              <a:ext uri="{FF2B5EF4-FFF2-40B4-BE49-F238E27FC236}">
                <a16:creationId xmlns:a16="http://schemas.microsoft.com/office/drawing/2014/main" id="{93DCB08B-6B45-4F28-A69A-F5FA404DC8C4}"/>
              </a:ext>
            </a:extLst>
          </p:cNvPr>
          <p:cNvSpPr>
            <a:spLocks noChangeArrowheads="1"/>
          </p:cNvSpPr>
          <p:nvPr/>
        </p:nvSpPr>
        <p:spPr bwMode="auto">
          <a:xfrm rot="10800000">
            <a:off x="5707786" y="3676031"/>
            <a:ext cx="6111581" cy="231241"/>
          </a:xfrm>
          <a:prstGeom prst="leftArrow">
            <a:avLst>
              <a:gd name="adj1" fmla="val 43481"/>
              <a:gd name="adj2" fmla="val 71940"/>
            </a:avLst>
          </a:prstGeom>
          <a:solidFill>
            <a:sysClr val="window" lastClr="FFFFFF">
              <a:lumMod val="75000"/>
            </a:sysClr>
          </a:solidFill>
          <a:ln>
            <a:noFill/>
          </a:ln>
          <a:effectLst/>
        </p:spPr>
        <p:txBody>
          <a:bodyPr wrap="none" anchor="ctr"/>
          <a:lstStyle/>
          <a:p>
            <a:pPr defTabSz="913309">
              <a:defRPr/>
            </a:pPr>
            <a:endParaRPr lang="en-US" sz="3200" kern="0">
              <a:solidFill>
                <a:sysClr val="windowText" lastClr="000000"/>
              </a:solidFill>
              <a:latin typeface="+mn-ea"/>
            </a:endParaRPr>
          </a:p>
        </p:txBody>
      </p:sp>
      <p:sp>
        <p:nvSpPr>
          <p:cNvPr id="32" name="等腰三角形 31">
            <a:extLst>
              <a:ext uri="{FF2B5EF4-FFF2-40B4-BE49-F238E27FC236}">
                <a16:creationId xmlns:a16="http://schemas.microsoft.com/office/drawing/2014/main" id="{C5EA9D66-F6F8-4B0B-850D-B851AC20E4C6}"/>
              </a:ext>
            </a:extLst>
          </p:cNvPr>
          <p:cNvSpPr/>
          <p:nvPr/>
        </p:nvSpPr>
        <p:spPr>
          <a:xfrm flipH="1" flipV="1">
            <a:off x="7408808" y="3557891"/>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33" name="等腰三角形 32">
            <a:extLst>
              <a:ext uri="{FF2B5EF4-FFF2-40B4-BE49-F238E27FC236}">
                <a16:creationId xmlns:a16="http://schemas.microsoft.com/office/drawing/2014/main" id="{C78C9D75-22C4-4905-83F5-10A01144BA6D}"/>
              </a:ext>
            </a:extLst>
          </p:cNvPr>
          <p:cNvSpPr/>
          <p:nvPr/>
        </p:nvSpPr>
        <p:spPr>
          <a:xfrm flipH="1" flipV="1">
            <a:off x="9789361" y="3567915"/>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34" name="文本框 33">
            <a:extLst>
              <a:ext uri="{FF2B5EF4-FFF2-40B4-BE49-F238E27FC236}">
                <a16:creationId xmlns:a16="http://schemas.microsoft.com/office/drawing/2014/main" id="{299F10B6-0921-444C-B18E-B717643A1514}"/>
              </a:ext>
            </a:extLst>
          </p:cNvPr>
          <p:cNvSpPr txBox="1"/>
          <p:nvPr/>
        </p:nvSpPr>
        <p:spPr>
          <a:xfrm>
            <a:off x="9310449" y="3909123"/>
            <a:ext cx="1683769" cy="307777"/>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SR-MPLS/EVPN</a:t>
            </a:r>
            <a:endParaRPr kumimoji="0" lang="zh-CN" altLang="en-US" sz="1400" b="0" i="0" u="none" strike="noStrike" kern="0" cap="none" spc="0" normalizeH="0" baseline="0" noProof="0" dirty="0">
              <a:ln>
                <a:noFill/>
              </a:ln>
              <a:solidFill>
                <a:prstClr val="black"/>
              </a:solidFill>
              <a:effectLst/>
              <a:uLnTx/>
              <a:uFillTx/>
              <a:latin typeface="+mn-ea"/>
              <a:ea typeface="+mn-ea"/>
            </a:endParaRPr>
          </a:p>
        </p:txBody>
      </p:sp>
      <p:sp>
        <p:nvSpPr>
          <p:cNvPr id="35" name="AutoShape 103">
            <a:extLst>
              <a:ext uri="{FF2B5EF4-FFF2-40B4-BE49-F238E27FC236}">
                <a16:creationId xmlns:a16="http://schemas.microsoft.com/office/drawing/2014/main" id="{7C173013-83BD-4493-81FF-C7B735A9ED62}"/>
              </a:ext>
            </a:extLst>
          </p:cNvPr>
          <p:cNvSpPr>
            <a:spLocks noChangeArrowheads="1"/>
          </p:cNvSpPr>
          <p:nvPr/>
        </p:nvSpPr>
        <p:spPr bwMode="auto">
          <a:xfrm rot="10800000">
            <a:off x="6399046" y="5147775"/>
            <a:ext cx="5420321" cy="258955"/>
          </a:xfrm>
          <a:prstGeom prst="leftArrow">
            <a:avLst>
              <a:gd name="adj1" fmla="val 43481"/>
              <a:gd name="adj2" fmla="val 71940"/>
            </a:avLst>
          </a:prstGeom>
          <a:solidFill>
            <a:sysClr val="window" lastClr="FFFFFF">
              <a:lumMod val="75000"/>
            </a:sysClr>
          </a:solidFill>
          <a:ln>
            <a:noFill/>
          </a:ln>
          <a:effectLst/>
        </p:spPr>
        <p:txBody>
          <a:bodyPr wrap="none" anchor="ctr"/>
          <a:lstStyle/>
          <a:p>
            <a:pPr defTabSz="913309">
              <a:defRPr/>
            </a:pPr>
            <a:endParaRPr lang="en-US" sz="3200" kern="0">
              <a:solidFill>
                <a:sysClr val="windowText" lastClr="000000"/>
              </a:solidFill>
              <a:latin typeface="+mn-ea"/>
            </a:endParaRPr>
          </a:p>
        </p:txBody>
      </p:sp>
      <p:sp>
        <p:nvSpPr>
          <p:cNvPr id="36" name="等腰三角形 35">
            <a:extLst>
              <a:ext uri="{FF2B5EF4-FFF2-40B4-BE49-F238E27FC236}">
                <a16:creationId xmlns:a16="http://schemas.microsoft.com/office/drawing/2014/main" id="{6495B305-F492-4E0D-BECE-E63510854486}"/>
              </a:ext>
            </a:extLst>
          </p:cNvPr>
          <p:cNvSpPr/>
          <p:nvPr/>
        </p:nvSpPr>
        <p:spPr>
          <a:xfrm flipH="1" flipV="1">
            <a:off x="7264823" y="5205923"/>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37" name="等腰三角形 36">
            <a:extLst>
              <a:ext uri="{FF2B5EF4-FFF2-40B4-BE49-F238E27FC236}">
                <a16:creationId xmlns:a16="http://schemas.microsoft.com/office/drawing/2014/main" id="{D36A7006-21B9-4AE5-8DEF-6303289B01CE}"/>
              </a:ext>
            </a:extLst>
          </p:cNvPr>
          <p:cNvSpPr/>
          <p:nvPr/>
        </p:nvSpPr>
        <p:spPr>
          <a:xfrm flipH="1" flipV="1">
            <a:off x="8673859" y="5205924"/>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38" name="五边形 81">
            <a:extLst>
              <a:ext uri="{FF2B5EF4-FFF2-40B4-BE49-F238E27FC236}">
                <a16:creationId xmlns:a16="http://schemas.microsoft.com/office/drawing/2014/main" id="{3D7CD78C-A2F3-444C-ABD4-C9BF24B15173}"/>
              </a:ext>
            </a:extLst>
          </p:cNvPr>
          <p:cNvSpPr/>
          <p:nvPr/>
        </p:nvSpPr>
        <p:spPr>
          <a:xfrm>
            <a:off x="9777748" y="4820939"/>
            <a:ext cx="1683769" cy="274362"/>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5G</a:t>
            </a:r>
            <a:r>
              <a:rPr lang="zh-CN" altLang="en-US" sz="1400" kern="0" dirty="0">
                <a:solidFill>
                  <a:srgbClr val="0070C0"/>
                </a:solidFill>
                <a:latin typeface="+mn-ea"/>
              </a:rPr>
              <a:t>承载</a:t>
            </a:r>
            <a:r>
              <a:rPr lang="en-US" altLang="zh-CN" sz="1400" kern="0" dirty="0">
                <a:solidFill>
                  <a:srgbClr val="0070C0"/>
                </a:solidFill>
                <a:latin typeface="+mn-ea"/>
              </a:rPr>
              <a:t>/</a:t>
            </a:r>
            <a:r>
              <a:rPr lang="zh-CN" altLang="en-US" sz="1400" kern="0" dirty="0">
                <a:solidFill>
                  <a:srgbClr val="0070C0"/>
                </a:solidFill>
                <a:latin typeface="+mn-ea"/>
              </a:rPr>
              <a:t>云网融合</a:t>
            </a:r>
          </a:p>
        </p:txBody>
      </p:sp>
      <p:sp>
        <p:nvSpPr>
          <p:cNvPr id="39" name="等腰三角形 38">
            <a:extLst>
              <a:ext uri="{FF2B5EF4-FFF2-40B4-BE49-F238E27FC236}">
                <a16:creationId xmlns:a16="http://schemas.microsoft.com/office/drawing/2014/main" id="{2ACF120D-768D-46FB-A12C-D77E2A0D9C9F}"/>
              </a:ext>
            </a:extLst>
          </p:cNvPr>
          <p:cNvSpPr/>
          <p:nvPr/>
        </p:nvSpPr>
        <p:spPr>
          <a:xfrm flipH="1" flipV="1">
            <a:off x="10417332" y="5189254"/>
            <a:ext cx="173159" cy="270996"/>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40" name="矩形 39">
            <a:extLst>
              <a:ext uri="{FF2B5EF4-FFF2-40B4-BE49-F238E27FC236}">
                <a16:creationId xmlns:a16="http://schemas.microsoft.com/office/drawing/2014/main" id="{6AE8D7B8-08B5-4AA2-A68C-B0262D10CD1B}"/>
              </a:ext>
            </a:extLst>
          </p:cNvPr>
          <p:cNvSpPr/>
          <p:nvPr/>
        </p:nvSpPr>
        <p:spPr>
          <a:xfrm>
            <a:off x="3464925" y="1705790"/>
            <a:ext cx="3759297" cy="1422531"/>
          </a:xfrm>
          <a:prstGeom prst="rect">
            <a:avLst/>
          </a:prstGeom>
          <a:noFill/>
          <a:ln w="31750" cap="flat" cmpd="sng" algn="ctr">
            <a:solidFill>
              <a:srgbClr val="FF0000"/>
            </a:solidFill>
            <a:prstDash val="solid"/>
          </a:ln>
          <a:effectLst/>
        </p:spPr>
        <p:txBody>
          <a:bodyPr rtlCol="0" anchor="ctr"/>
          <a:lstStyle/>
          <a:p>
            <a:pPr algn="ctr" defTabSz="913309">
              <a:defRPr/>
            </a:pPr>
            <a:endParaRPr lang="en-US" altLang="zh-CN" sz="3200" kern="0" dirty="0">
              <a:solidFill>
                <a:prstClr val="white"/>
              </a:solidFill>
              <a:latin typeface="+mn-ea"/>
            </a:endParaRPr>
          </a:p>
          <a:p>
            <a:pPr algn="ctr" defTabSz="913309">
              <a:defRPr/>
            </a:pPr>
            <a:endParaRPr lang="en-US" altLang="zh-CN" sz="3200" kern="0" dirty="0">
              <a:solidFill>
                <a:prstClr val="white"/>
              </a:solidFill>
              <a:latin typeface="+mn-ea"/>
            </a:endParaRPr>
          </a:p>
          <a:p>
            <a:pPr algn="ctr" defTabSz="913309">
              <a:defRPr/>
            </a:pPr>
            <a:r>
              <a:rPr lang="zh-CN" altLang="en-US" sz="3200" kern="0" dirty="0">
                <a:solidFill>
                  <a:prstClr val="white"/>
                </a:solidFill>
                <a:latin typeface="+mn-ea"/>
              </a:rPr>
              <a:t>阶段</a:t>
            </a:r>
          </a:p>
        </p:txBody>
      </p:sp>
      <p:sp>
        <p:nvSpPr>
          <p:cNvPr id="41" name="矩形 40">
            <a:extLst>
              <a:ext uri="{FF2B5EF4-FFF2-40B4-BE49-F238E27FC236}">
                <a16:creationId xmlns:a16="http://schemas.microsoft.com/office/drawing/2014/main" id="{BCFC1D4E-719E-4F4D-9906-9D822204F4E4}"/>
              </a:ext>
            </a:extLst>
          </p:cNvPr>
          <p:cNvSpPr/>
          <p:nvPr/>
        </p:nvSpPr>
        <p:spPr>
          <a:xfrm>
            <a:off x="6399046" y="3264359"/>
            <a:ext cx="4434999" cy="1293715"/>
          </a:xfrm>
          <a:prstGeom prst="rect">
            <a:avLst/>
          </a:prstGeom>
          <a:noFill/>
          <a:ln w="31750" cap="flat" cmpd="sng" algn="ctr">
            <a:solidFill>
              <a:srgbClr val="FF0000"/>
            </a:solid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42" name="文本框 41">
            <a:extLst>
              <a:ext uri="{FF2B5EF4-FFF2-40B4-BE49-F238E27FC236}">
                <a16:creationId xmlns:a16="http://schemas.microsoft.com/office/drawing/2014/main" id="{072344BD-7C99-4147-B4C4-D43469ECB24F}"/>
              </a:ext>
            </a:extLst>
          </p:cNvPr>
          <p:cNvSpPr txBox="1"/>
          <p:nvPr/>
        </p:nvSpPr>
        <p:spPr>
          <a:xfrm>
            <a:off x="10179008" y="5486185"/>
            <a:ext cx="1067801" cy="307777"/>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SRv6</a:t>
            </a:r>
          </a:p>
        </p:txBody>
      </p:sp>
      <p:sp>
        <p:nvSpPr>
          <p:cNvPr id="43" name="五边形 86">
            <a:extLst>
              <a:ext uri="{FF2B5EF4-FFF2-40B4-BE49-F238E27FC236}">
                <a16:creationId xmlns:a16="http://schemas.microsoft.com/office/drawing/2014/main" id="{642C54DF-554E-4D6A-B4F9-B8485D568EBC}"/>
              </a:ext>
            </a:extLst>
          </p:cNvPr>
          <p:cNvSpPr/>
          <p:nvPr/>
        </p:nvSpPr>
        <p:spPr>
          <a:xfrm>
            <a:off x="10068226" y="1982630"/>
            <a:ext cx="871195" cy="251178"/>
          </a:xfrm>
          <a:prstGeom prst="homePlate">
            <a:avLst/>
          </a:prstGeom>
          <a:noFill/>
          <a:ln w="25400" cap="flat" cmpd="sng" algn="ctr">
            <a:noFill/>
            <a:prstDash val="solid"/>
          </a:ln>
          <a:effectLst/>
        </p:spPr>
        <p:txBody>
          <a:bodyPr rtlCol="0" anchor="ctr"/>
          <a:lstStyle/>
          <a:p>
            <a:pPr algn="ctr" defTabSz="913309">
              <a:defRPr/>
            </a:pPr>
            <a:r>
              <a:rPr lang="en-US" altLang="zh-CN" sz="1400" kern="0" dirty="0">
                <a:solidFill>
                  <a:srgbClr val="0070C0"/>
                </a:solidFill>
                <a:latin typeface="+mn-ea"/>
              </a:rPr>
              <a:t>2016</a:t>
            </a:r>
            <a:endParaRPr lang="zh-CN" altLang="en-US" sz="1400" kern="0" dirty="0">
              <a:solidFill>
                <a:srgbClr val="0070C0"/>
              </a:solidFill>
              <a:latin typeface="+mn-ea"/>
            </a:endParaRPr>
          </a:p>
        </p:txBody>
      </p:sp>
      <p:sp>
        <p:nvSpPr>
          <p:cNvPr id="44" name="文本框 43">
            <a:extLst>
              <a:ext uri="{FF2B5EF4-FFF2-40B4-BE49-F238E27FC236}">
                <a16:creationId xmlns:a16="http://schemas.microsoft.com/office/drawing/2014/main" id="{9803B00D-1E56-4B12-AD90-7873D434391A}"/>
              </a:ext>
            </a:extLst>
          </p:cNvPr>
          <p:cNvSpPr txBox="1"/>
          <p:nvPr/>
        </p:nvSpPr>
        <p:spPr>
          <a:xfrm>
            <a:off x="10834045" y="5478815"/>
            <a:ext cx="825848" cy="307777"/>
          </a:xfrm>
          <a:prstGeom prst="rect">
            <a:avLst/>
          </a:prstGeom>
          <a:noFill/>
        </p:spPr>
        <p:txBody>
          <a:bodyPr wrap="square" rtlCol="0">
            <a:spAutoFit/>
          </a:bodyPr>
          <a:lstStyle>
            <a:defPPr>
              <a:defRPr lang="zh-CN"/>
            </a:defPPr>
            <a:lvl1pPr>
              <a:buNone/>
              <a:defRPr sz="900">
                <a:latin typeface="微软雅黑" panose="020B0503020204020204" pitchFamily="34" charset="-122"/>
                <a:ea typeface="微软雅黑" panose="020B0503020204020204" pitchFamily="34" charset="-122"/>
              </a:defRPr>
            </a:lvl1pPr>
          </a:lstStyle>
          <a:p>
            <a:pPr marL="0" marR="0" lvl="0" indent="0" defTabSz="913309"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n-ea"/>
                <a:ea typeface="+mn-ea"/>
              </a:rPr>
              <a:t>IPv6+</a:t>
            </a:r>
          </a:p>
        </p:txBody>
      </p:sp>
      <p:sp>
        <p:nvSpPr>
          <p:cNvPr id="45" name="矩形 44">
            <a:extLst>
              <a:ext uri="{FF2B5EF4-FFF2-40B4-BE49-F238E27FC236}">
                <a16:creationId xmlns:a16="http://schemas.microsoft.com/office/drawing/2014/main" id="{370DA9D8-EC86-4CDD-AAF3-575509EB6741}"/>
              </a:ext>
            </a:extLst>
          </p:cNvPr>
          <p:cNvSpPr/>
          <p:nvPr/>
        </p:nvSpPr>
        <p:spPr>
          <a:xfrm>
            <a:off x="8291648" y="4751435"/>
            <a:ext cx="3152463" cy="1107241"/>
          </a:xfrm>
          <a:prstGeom prst="rect">
            <a:avLst/>
          </a:prstGeom>
          <a:noFill/>
          <a:ln w="31750" cap="flat" cmpd="sng" algn="ctr">
            <a:solidFill>
              <a:srgbClr val="FF0000"/>
            </a:solidFill>
            <a:prstDash val="solid"/>
          </a:ln>
          <a:effectLst/>
        </p:spPr>
        <p:txBody>
          <a:bodyPr rtlCol="0" anchor="ctr"/>
          <a:lstStyle/>
          <a:p>
            <a:pPr algn="ctr" defTabSz="913309">
              <a:defRPr/>
            </a:pPr>
            <a:endParaRPr lang="zh-CN" altLang="en-US" sz="3200" kern="0">
              <a:solidFill>
                <a:prstClr val="white"/>
              </a:solidFill>
              <a:latin typeface="+mn-ea"/>
            </a:endParaRPr>
          </a:p>
        </p:txBody>
      </p:sp>
      <p:sp>
        <p:nvSpPr>
          <p:cNvPr id="46" name="文本框 45">
            <a:extLst>
              <a:ext uri="{FF2B5EF4-FFF2-40B4-BE49-F238E27FC236}">
                <a16:creationId xmlns:a16="http://schemas.microsoft.com/office/drawing/2014/main" id="{110546CC-E512-48E7-96C4-93FD9845657B}"/>
              </a:ext>
            </a:extLst>
          </p:cNvPr>
          <p:cNvSpPr txBox="1"/>
          <p:nvPr/>
        </p:nvSpPr>
        <p:spPr>
          <a:xfrm>
            <a:off x="2675131" y="1200569"/>
            <a:ext cx="737297" cy="369332"/>
          </a:xfrm>
          <a:prstGeom prst="rect">
            <a:avLst/>
          </a:prstGeom>
          <a:solidFill>
            <a:sysClr val="window" lastClr="FFFFFF"/>
          </a:solidFill>
        </p:spPr>
        <p:txBody>
          <a:bodyPr wrap="square" rtlCol="0">
            <a:spAutoFit/>
          </a:bodyPr>
          <a:lstStyle/>
          <a:p>
            <a:pPr defTabSz="913309">
              <a:defRPr/>
            </a:pPr>
            <a:r>
              <a:rPr lang="en-US" altLang="zh-CN" kern="0" dirty="0">
                <a:solidFill>
                  <a:srgbClr val="000000"/>
                </a:solidFill>
                <a:latin typeface="+mn-ea"/>
              </a:rPr>
              <a:t>1960</a:t>
            </a:r>
            <a:endParaRPr lang="zh-CN" altLang="en-US" kern="0" dirty="0">
              <a:solidFill>
                <a:srgbClr val="000000"/>
              </a:solidFill>
              <a:latin typeface="+mn-ea"/>
            </a:endParaRPr>
          </a:p>
        </p:txBody>
      </p:sp>
      <p:sp>
        <p:nvSpPr>
          <p:cNvPr id="47" name="等腰三角形 46">
            <a:extLst>
              <a:ext uri="{FF2B5EF4-FFF2-40B4-BE49-F238E27FC236}">
                <a16:creationId xmlns:a16="http://schemas.microsoft.com/office/drawing/2014/main" id="{6553D72D-87BC-4121-BB60-9147C3906BA8}"/>
              </a:ext>
            </a:extLst>
          </p:cNvPr>
          <p:cNvSpPr/>
          <p:nvPr/>
        </p:nvSpPr>
        <p:spPr>
          <a:xfrm flipH="1" flipV="1">
            <a:off x="2991865" y="2040375"/>
            <a:ext cx="124985" cy="211289"/>
          </a:xfrm>
          <a:prstGeom prst="triangle">
            <a:avLst/>
          </a:prstGeom>
          <a:solidFill>
            <a:srgbClr val="4F81BD"/>
          </a:solidFill>
          <a:ln w="25400" cap="flat" cmpd="sng" algn="ctr">
            <a:noFill/>
            <a:prstDash val="solid"/>
          </a:ln>
          <a:effectLst/>
        </p:spPr>
        <p:txBody>
          <a:bodyPr rtlCol="0" anchor="ctr"/>
          <a:lstStyle/>
          <a:p>
            <a:pPr algn="ctr" defTabSz="913309">
              <a:defRPr/>
            </a:pPr>
            <a:endParaRPr lang="zh-CN" altLang="en-US" sz="2400" kern="0">
              <a:solidFill>
                <a:prstClr val="white"/>
              </a:solidFill>
              <a:latin typeface="+mn-ea"/>
            </a:endParaRPr>
          </a:p>
        </p:txBody>
      </p:sp>
      <p:sp>
        <p:nvSpPr>
          <p:cNvPr id="48" name="文本框 47">
            <a:extLst>
              <a:ext uri="{FF2B5EF4-FFF2-40B4-BE49-F238E27FC236}">
                <a16:creationId xmlns:a16="http://schemas.microsoft.com/office/drawing/2014/main" id="{E5D3CFCA-E8FA-4CAB-AC2D-00DC02CA3DAF}"/>
              </a:ext>
            </a:extLst>
          </p:cNvPr>
          <p:cNvSpPr txBox="1"/>
          <p:nvPr/>
        </p:nvSpPr>
        <p:spPr>
          <a:xfrm>
            <a:off x="2485973" y="2382541"/>
            <a:ext cx="1957903" cy="307777"/>
          </a:xfrm>
          <a:prstGeom prst="rect">
            <a:avLst/>
          </a:prstGeom>
          <a:noFill/>
        </p:spPr>
        <p:txBody>
          <a:bodyPr wrap="square" rtlCol="0">
            <a:spAutoFit/>
          </a:bodyPr>
          <a:lstStyle/>
          <a:p>
            <a:pPr defTabSz="913309"/>
            <a:r>
              <a:rPr lang="en-US" altLang="zh-CN" sz="1400" dirty="0">
                <a:solidFill>
                  <a:prstClr val="black"/>
                </a:solidFill>
                <a:latin typeface="+mn-ea"/>
              </a:rPr>
              <a:t>ARPANET</a:t>
            </a:r>
            <a:endParaRPr lang="zh-CN" altLang="en-US" sz="1400" dirty="0">
              <a:solidFill>
                <a:prstClr val="black"/>
              </a:solidFill>
              <a:latin typeface="+mn-ea"/>
            </a:endParaRPr>
          </a:p>
        </p:txBody>
      </p:sp>
      <p:sp>
        <p:nvSpPr>
          <p:cNvPr id="51" name="灯片编号占位符 50">
            <a:extLst>
              <a:ext uri="{FF2B5EF4-FFF2-40B4-BE49-F238E27FC236}">
                <a16:creationId xmlns:a16="http://schemas.microsoft.com/office/drawing/2014/main" id="{996B6927-CD3F-4B60-AC6F-5E69206A3E88}"/>
              </a:ext>
            </a:extLst>
          </p:cNvPr>
          <p:cNvSpPr>
            <a:spLocks noGrp="1"/>
          </p:cNvSpPr>
          <p:nvPr>
            <p:ph type="sldNum" sz="quarter" idx="12"/>
          </p:nvPr>
        </p:nvSpPr>
        <p:spPr/>
        <p:txBody>
          <a:bodyPr/>
          <a:lstStyle/>
          <a:p>
            <a:fld id="{C8BB1146-E542-4D4E-B8E9-6919A11DDD48}" type="slidenum">
              <a:rPr lang="en-US" smtClean="0"/>
              <a:pPr/>
              <a:t>13</a:t>
            </a:fld>
            <a:endParaRPr lang="en-US"/>
          </a:p>
        </p:txBody>
      </p:sp>
    </p:spTree>
    <p:extLst>
      <p:ext uri="{BB962C8B-B14F-4D97-AF65-F5344CB8AC3E}">
        <p14:creationId xmlns:p14="http://schemas.microsoft.com/office/powerpoint/2010/main" val="23144618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kumimoji="1" lang="zh-CN" altLang="en-US" sz="3200" dirty="0">
                <a:latin typeface="+mj-ea"/>
              </a:rPr>
              <a:t>本章小结（</a:t>
            </a:r>
            <a:r>
              <a:rPr kumimoji="1" lang="en-US" altLang="zh-CN" sz="3200" dirty="0">
                <a:latin typeface="+mj-ea"/>
              </a:rPr>
              <a:t>2</a:t>
            </a:r>
            <a:r>
              <a:rPr kumimoji="1" lang="zh-CN" altLang="en-US" sz="3200" dirty="0">
                <a:latin typeface="+mj-ea"/>
              </a:rPr>
              <a:t>）</a:t>
            </a:r>
          </a:p>
        </p:txBody>
      </p:sp>
      <p:sp>
        <p:nvSpPr>
          <p:cNvPr id="3" name="内容占位符 2">
            <a:extLst>
              <a:ext uri="{FF2B5EF4-FFF2-40B4-BE49-F238E27FC236}">
                <a16:creationId xmlns:a16="http://schemas.microsoft.com/office/drawing/2014/main" id="{10D3E33A-908E-4828-B2D5-79B9FD0A756B}"/>
              </a:ext>
            </a:extLst>
          </p:cNvPr>
          <p:cNvSpPr>
            <a:spLocks noGrp="1"/>
          </p:cNvSpPr>
          <p:nvPr>
            <p:ph idx="1"/>
          </p:nvPr>
        </p:nvSpPr>
        <p:spPr/>
        <p:txBody>
          <a:bodyPr/>
          <a:lstStyle/>
          <a:p>
            <a:r>
              <a:rPr lang="en-US" altLang="zh-CN" dirty="0"/>
              <a:t>IP</a:t>
            </a:r>
            <a:r>
              <a:rPr lang="zh-CN" altLang="en-US" dirty="0"/>
              <a:t>网络组成包括网络本身和接入在网络边缘的各类业务终端。网络由交换机、路由器、防火墙等网络设备组成，网络拓扑包括星型、总线型、树型、环形、网状网等，实际应用时通常的一种组合拓扑。</a:t>
            </a:r>
          </a:p>
          <a:p>
            <a:r>
              <a:rPr lang="en-US" altLang="zh-CN" dirty="0"/>
              <a:t>IP</a:t>
            </a:r>
            <a:r>
              <a:rPr lang="zh-CN" altLang="en-US" dirty="0"/>
              <a:t>网络可以实现计算机</a:t>
            </a:r>
            <a:r>
              <a:rPr lang="en-US" altLang="zh-CN" dirty="0"/>
              <a:t>/</a:t>
            </a:r>
            <a:r>
              <a:rPr lang="zh-CN" altLang="en-US" dirty="0"/>
              <a:t>终端之间数据通信、支持分布式和并行处理、支持资源共享、提高系统可靠性、提高系统可扩展性。可用于信息服务、金融保险、国家政务、传统电信业务（如电话业务）承载、远程教育、智慧医疗、企业管理、制造业等领域，已经是千行百业的基础设施。</a:t>
            </a:r>
          </a:p>
          <a:p>
            <a:endParaRPr lang="zh-CN" altLang="en-US" dirty="0"/>
          </a:p>
        </p:txBody>
      </p:sp>
      <p:sp>
        <p:nvSpPr>
          <p:cNvPr id="4" name="灯片编号占位符 3">
            <a:extLst>
              <a:ext uri="{FF2B5EF4-FFF2-40B4-BE49-F238E27FC236}">
                <a16:creationId xmlns:a16="http://schemas.microsoft.com/office/drawing/2014/main" id="{2D5F9BB1-EF7F-4C30-9C46-3C10458892F1}"/>
              </a:ext>
            </a:extLst>
          </p:cNvPr>
          <p:cNvSpPr>
            <a:spLocks noGrp="1"/>
          </p:cNvSpPr>
          <p:nvPr>
            <p:ph type="sldNum" sz="quarter" idx="12"/>
          </p:nvPr>
        </p:nvSpPr>
        <p:spPr/>
        <p:txBody>
          <a:bodyPr/>
          <a:lstStyle/>
          <a:p>
            <a:fld id="{C8BB1146-E542-4D4E-B8E9-6919A11DDD48}" type="slidenum">
              <a:rPr lang="en-US" smtClean="0"/>
              <a:t>130</a:t>
            </a:fld>
            <a:endParaRPr lang="en-US"/>
          </a:p>
        </p:txBody>
      </p:sp>
    </p:spTree>
    <p:extLst>
      <p:ext uri="{BB962C8B-B14F-4D97-AF65-F5344CB8AC3E}">
        <p14:creationId xmlns:p14="http://schemas.microsoft.com/office/powerpoint/2010/main" val="3517996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kumimoji="1" lang="zh-CN" altLang="en-US" sz="3200" dirty="0">
                <a:latin typeface="+mj-ea"/>
              </a:rPr>
              <a:t>本章小结（</a:t>
            </a:r>
            <a:r>
              <a:rPr kumimoji="1" lang="en-US" altLang="zh-CN" sz="3200" dirty="0">
                <a:latin typeface="+mj-ea"/>
              </a:rPr>
              <a:t>3</a:t>
            </a:r>
            <a:r>
              <a:rPr kumimoji="1" lang="zh-CN" altLang="en-US" sz="3200" dirty="0">
                <a:latin typeface="+mj-ea"/>
              </a:rPr>
              <a:t>）</a:t>
            </a:r>
          </a:p>
        </p:txBody>
      </p:sp>
      <p:sp>
        <p:nvSpPr>
          <p:cNvPr id="3" name="内容占位符 2">
            <a:extLst>
              <a:ext uri="{FF2B5EF4-FFF2-40B4-BE49-F238E27FC236}">
                <a16:creationId xmlns:a16="http://schemas.microsoft.com/office/drawing/2014/main" id="{0DF4F5D4-B6BC-4BAA-BC25-30C3C8E522E0}"/>
              </a:ext>
            </a:extLst>
          </p:cNvPr>
          <p:cNvSpPr>
            <a:spLocks noGrp="1"/>
          </p:cNvSpPr>
          <p:nvPr>
            <p:ph idx="1"/>
          </p:nvPr>
        </p:nvSpPr>
        <p:spPr/>
        <p:txBody>
          <a:bodyPr/>
          <a:lstStyle/>
          <a:p>
            <a:r>
              <a:rPr lang="zh-CN" altLang="en-US" dirty="0"/>
              <a:t>协议和协议分层结构是网络体系结构的基本特征。 </a:t>
            </a:r>
            <a:r>
              <a:rPr lang="en-US" altLang="zh-CN" dirty="0"/>
              <a:t>OSI </a:t>
            </a:r>
            <a:r>
              <a:rPr lang="zh-CN" altLang="en-US" dirty="0"/>
              <a:t>的七层协议体系结构的概念清楚，理论也较完整，但它过于复杂没有得到商业应用。与</a:t>
            </a:r>
            <a:r>
              <a:rPr lang="en-US" altLang="zh-CN" dirty="0"/>
              <a:t>OSI</a:t>
            </a:r>
            <a:r>
              <a:rPr lang="zh-CN" altLang="en-US" dirty="0"/>
              <a:t>模型思想接近的</a:t>
            </a:r>
            <a:r>
              <a:rPr lang="en-US" altLang="zh-CN" dirty="0"/>
              <a:t>TCP/IP </a:t>
            </a:r>
            <a:r>
              <a:rPr lang="zh-CN" altLang="en-US" dirty="0"/>
              <a:t>四层协议经过扩展成</a:t>
            </a:r>
            <a:r>
              <a:rPr lang="en-US" altLang="zh-CN" dirty="0"/>
              <a:t>TCP/IP</a:t>
            </a:r>
            <a:r>
              <a:rPr lang="zh-CN" altLang="en-US" dirty="0"/>
              <a:t>五层协议体系结构被广泛应用。</a:t>
            </a:r>
          </a:p>
          <a:p>
            <a:r>
              <a:rPr lang="en-US" altLang="zh-CN" dirty="0"/>
              <a:t>IP </a:t>
            </a:r>
            <a:r>
              <a:rPr lang="zh-CN" altLang="en-US" dirty="0"/>
              <a:t>领域的主要标准组织有</a:t>
            </a:r>
            <a:r>
              <a:rPr lang="en-US" altLang="zh-CN" dirty="0"/>
              <a:t>IEEE</a:t>
            </a:r>
            <a:r>
              <a:rPr lang="zh-CN" altLang="en-US" dirty="0"/>
              <a:t>和</a:t>
            </a:r>
            <a:r>
              <a:rPr lang="en-US" altLang="zh-CN" dirty="0"/>
              <a:t>IETF</a:t>
            </a:r>
            <a:r>
              <a:rPr lang="zh-CN" altLang="en-US" dirty="0"/>
              <a:t>。</a:t>
            </a:r>
            <a:r>
              <a:rPr lang="en-US" altLang="zh-CN" dirty="0"/>
              <a:t>IEEE </a:t>
            </a:r>
            <a:r>
              <a:rPr lang="zh-CN" altLang="en-US" dirty="0"/>
              <a:t>主要制定有关以太网相关技术标准，而 </a:t>
            </a:r>
            <a:r>
              <a:rPr lang="en-US" altLang="zh-CN" dirty="0"/>
              <a:t>IETF </a:t>
            </a:r>
            <a:r>
              <a:rPr lang="zh-CN" altLang="en-US" dirty="0"/>
              <a:t>是 </a:t>
            </a:r>
            <a:r>
              <a:rPr lang="en-US" altLang="zh-CN" dirty="0"/>
              <a:t>IP </a:t>
            </a:r>
            <a:r>
              <a:rPr lang="zh-CN" altLang="en-US" dirty="0"/>
              <a:t>领域的最主要的标准组织，</a:t>
            </a:r>
            <a:r>
              <a:rPr lang="en-US" altLang="zh-CN" dirty="0"/>
              <a:t>IETF </a:t>
            </a:r>
            <a:r>
              <a:rPr lang="zh-CN" altLang="en-US" dirty="0"/>
              <a:t>组织制定的标准以 </a:t>
            </a:r>
            <a:r>
              <a:rPr lang="en-US" altLang="zh-CN" dirty="0"/>
              <a:t>RFC </a:t>
            </a:r>
            <a:r>
              <a:rPr lang="zh-CN" altLang="en-US" dirty="0"/>
              <a:t>协议文档方式发布。各互联网设备、网络应用开发都需要遵循</a:t>
            </a:r>
            <a:r>
              <a:rPr lang="en-US" altLang="zh-CN" dirty="0"/>
              <a:t>TCP/IP</a:t>
            </a:r>
            <a:r>
              <a:rPr lang="zh-CN" altLang="en-US" dirty="0"/>
              <a:t>五层协议体系结构以及相应的协议栈、</a:t>
            </a:r>
            <a:r>
              <a:rPr lang="en-US" altLang="zh-CN" dirty="0"/>
              <a:t>IEEE</a:t>
            </a:r>
            <a:r>
              <a:rPr lang="zh-CN" altLang="en-US" dirty="0"/>
              <a:t>和</a:t>
            </a:r>
            <a:r>
              <a:rPr lang="en-US" altLang="zh-CN" dirty="0"/>
              <a:t>IETF</a:t>
            </a:r>
            <a:r>
              <a:rPr lang="zh-CN" altLang="en-US" dirty="0"/>
              <a:t>等标准组织制定的标准和协议。</a:t>
            </a:r>
          </a:p>
          <a:p>
            <a:pPr marL="0" indent="0">
              <a:buNone/>
            </a:pPr>
            <a:endParaRPr lang="zh-CN" altLang="en-US" dirty="0"/>
          </a:p>
        </p:txBody>
      </p:sp>
      <p:sp>
        <p:nvSpPr>
          <p:cNvPr id="4" name="灯片编号占位符 3">
            <a:extLst>
              <a:ext uri="{FF2B5EF4-FFF2-40B4-BE49-F238E27FC236}">
                <a16:creationId xmlns:a16="http://schemas.microsoft.com/office/drawing/2014/main" id="{927DB260-A1DF-4EA8-9E4D-7725913628B2}"/>
              </a:ext>
            </a:extLst>
          </p:cNvPr>
          <p:cNvSpPr>
            <a:spLocks noGrp="1"/>
          </p:cNvSpPr>
          <p:nvPr>
            <p:ph type="sldNum" sz="quarter" idx="12"/>
          </p:nvPr>
        </p:nvSpPr>
        <p:spPr/>
        <p:txBody>
          <a:bodyPr/>
          <a:lstStyle/>
          <a:p>
            <a:fld id="{C8BB1146-E542-4D4E-B8E9-6919A11DDD48}" type="slidenum">
              <a:rPr lang="en-US" smtClean="0"/>
              <a:t>131</a:t>
            </a:fld>
            <a:endParaRPr lang="en-US"/>
          </a:p>
        </p:txBody>
      </p:sp>
    </p:spTree>
    <p:extLst>
      <p:ext uri="{BB962C8B-B14F-4D97-AF65-F5344CB8AC3E}">
        <p14:creationId xmlns:p14="http://schemas.microsoft.com/office/powerpoint/2010/main" val="7487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C8CFC8-5E71-4BEA-94EB-3F17DF563690}"/>
              </a:ext>
            </a:extLst>
          </p:cNvPr>
          <p:cNvSpPr>
            <a:spLocks noGrp="1"/>
          </p:cNvSpPr>
          <p:nvPr>
            <p:ph type="title"/>
          </p:nvPr>
        </p:nvSpPr>
        <p:spPr/>
        <p:txBody>
          <a:bodyPr>
            <a:normAutofit/>
          </a:bodyPr>
          <a:lstStyle/>
          <a:p>
            <a:r>
              <a:rPr lang="en-US" altLang="zh-CN" dirty="0"/>
              <a:t>60</a:t>
            </a:r>
            <a:r>
              <a:rPr lang="zh-CN" altLang="en-US" dirty="0"/>
              <a:t>年代末，建成了基于分组交换思想的</a:t>
            </a:r>
            <a:r>
              <a:rPr lang="en-US" altLang="zh-CN" dirty="0"/>
              <a:t>ARPANET</a:t>
            </a:r>
            <a:endParaRPr lang="zh-CN" altLang="en-US" dirty="0"/>
          </a:p>
        </p:txBody>
      </p:sp>
      <p:sp>
        <p:nvSpPr>
          <p:cNvPr id="3" name="内容占位符 2">
            <a:extLst>
              <a:ext uri="{FF2B5EF4-FFF2-40B4-BE49-F238E27FC236}">
                <a16:creationId xmlns:a16="http://schemas.microsoft.com/office/drawing/2014/main" id="{50D725E7-86FB-432F-919C-507CACE74900}"/>
              </a:ext>
            </a:extLst>
          </p:cNvPr>
          <p:cNvSpPr>
            <a:spLocks noGrp="1"/>
          </p:cNvSpPr>
          <p:nvPr>
            <p:ph idx="1"/>
          </p:nvPr>
        </p:nvSpPr>
        <p:spPr>
          <a:xfrm>
            <a:off x="660399" y="1125539"/>
            <a:ext cx="5975351" cy="5008562"/>
          </a:xfrm>
        </p:spPr>
        <p:txBody>
          <a:bodyPr/>
          <a:lstStyle/>
          <a:p>
            <a:r>
              <a:rPr lang="en-US" altLang="zh-CN" dirty="0"/>
              <a:t>1969</a:t>
            </a:r>
            <a:r>
              <a:rPr lang="zh-CN" altLang="en-US" dirty="0"/>
              <a:t>年</a:t>
            </a:r>
            <a:r>
              <a:rPr lang="en-US" altLang="zh-CN" dirty="0"/>
              <a:t>11</a:t>
            </a:r>
            <a:r>
              <a:rPr lang="zh-CN" altLang="en-US" dirty="0"/>
              <a:t>月，美国国防部高级研究计划管理局（</a:t>
            </a:r>
            <a:r>
              <a:rPr lang="en-US" altLang="zh-CN" dirty="0"/>
              <a:t>ARPA</a:t>
            </a:r>
            <a:r>
              <a:rPr lang="zh-CN" altLang="en-US" dirty="0"/>
              <a:t>）建立一个名为 </a:t>
            </a:r>
            <a:r>
              <a:rPr lang="en-US" altLang="zh-CN" dirty="0"/>
              <a:t>ARPANET</a:t>
            </a:r>
            <a:r>
              <a:rPr lang="zh-CN" altLang="en-US" dirty="0"/>
              <a:t>（阿帕网）。由 </a:t>
            </a:r>
            <a:r>
              <a:rPr lang="en-US" altLang="zh-CN" dirty="0"/>
              <a:t>4 </a:t>
            </a:r>
            <a:r>
              <a:rPr lang="zh-CN" altLang="en-US" dirty="0"/>
              <a:t>个节点组成，开始试验分组交换网络的远程通讯能力。</a:t>
            </a:r>
          </a:p>
          <a:p>
            <a:r>
              <a:rPr lang="zh-CN" altLang="en-US" dirty="0"/>
              <a:t>技术思想：网络中各节点都可以作分组交换操作，网络中某几个节点因故障而失去功效时，网络还能为分布在边缘的计算机终端提供正常的通信。</a:t>
            </a:r>
          </a:p>
          <a:p>
            <a:r>
              <a:rPr lang="zh-CN" altLang="en-US" dirty="0"/>
              <a:t>网络用途：用于军事通信研究</a:t>
            </a:r>
          </a:p>
          <a:p>
            <a:pPr marL="0" indent="0">
              <a:buNone/>
            </a:pPr>
            <a:endParaRPr lang="zh-CN" altLang="en-US" dirty="0"/>
          </a:p>
        </p:txBody>
      </p:sp>
      <p:pic>
        <p:nvPicPr>
          <p:cNvPr id="5" name="Picture 2" descr="Early sketch of ARPANET's first four nodes - Scientific American">
            <a:extLst>
              <a:ext uri="{FF2B5EF4-FFF2-40B4-BE49-F238E27FC236}">
                <a16:creationId xmlns:a16="http://schemas.microsoft.com/office/drawing/2014/main" id="{6644C324-9F7A-4A64-8D1A-9B72E1DE8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76" y="1028700"/>
            <a:ext cx="4206874" cy="5062509"/>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632DB80C-2A87-4360-ABF6-A5AE6F64FCCD}"/>
              </a:ext>
            </a:extLst>
          </p:cNvPr>
          <p:cNvSpPr>
            <a:spLocks noGrp="1"/>
          </p:cNvSpPr>
          <p:nvPr>
            <p:ph type="sldNum" sz="quarter" idx="12"/>
          </p:nvPr>
        </p:nvSpPr>
        <p:spPr/>
        <p:txBody>
          <a:bodyPr/>
          <a:lstStyle/>
          <a:p>
            <a:fld id="{C8BB1146-E542-4D4E-B8E9-6919A11DDD48}" type="slidenum">
              <a:rPr lang="en-US" smtClean="0"/>
              <a:t>14</a:t>
            </a:fld>
            <a:endParaRPr lang="en-US"/>
          </a:p>
        </p:txBody>
      </p:sp>
    </p:spTree>
    <p:extLst>
      <p:ext uri="{BB962C8B-B14F-4D97-AF65-F5344CB8AC3E}">
        <p14:creationId xmlns:p14="http://schemas.microsoft.com/office/powerpoint/2010/main" val="3841069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6F249-07C3-4DE6-9FBF-960006C25EE7}"/>
              </a:ext>
            </a:extLst>
          </p:cNvPr>
          <p:cNvSpPr>
            <a:spLocks noGrp="1"/>
          </p:cNvSpPr>
          <p:nvPr>
            <p:ph type="title"/>
          </p:nvPr>
        </p:nvSpPr>
        <p:spPr/>
        <p:txBody>
          <a:bodyPr>
            <a:normAutofit/>
          </a:bodyPr>
          <a:lstStyle/>
          <a:p>
            <a:r>
              <a:rPr lang="zh-CN" altLang="en-US" dirty="0"/>
              <a:t>提出了 </a:t>
            </a:r>
            <a:r>
              <a:rPr lang="en-US" altLang="zh-CN" dirty="0"/>
              <a:t>TCP/IP </a:t>
            </a:r>
            <a:r>
              <a:rPr lang="zh-CN" altLang="en-US" dirty="0"/>
              <a:t>分层网络模型</a:t>
            </a:r>
          </a:p>
        </p:txBody>
      </p:sp>
      <p:sp>
        <p:nvSpPr>
          <p:cNvPr id="3" name="Line 63">
            <a:extLst>
              <a:ext uri="{FF2B5EF4-FFF2-40B4-BE49-F238E27FC236}">
                <a16:creationId xmlns:a16="http://schemas.microsoft.com/office/drawing/2014/main" id="{416857BA-2468-47BB-86CB-3375BCDA0CF7}"/>
              </a:ext>
            </a:extLst>
          </p:cNvPr>
          <p:cNvSpPr>
            <a:spLocks noChangeShapeType="1"/>
          </p:cNvSpPr>
          <p:nvPr/>
        </p:nvSpPr>
        <p:spPr bwMode="auto">
          <a:xfrm>
            <a:off x="7305884" y="1630017"/>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4" name="Text Box 64">
            <a:extLst>
              <a:ext uri="{FF2B5EF4-FFF2-40B4-BE49-F238E27FC236}">
                <a16:creationId xmlns:a16="http://schemas.microsoft.com/office/drawing/2014/main" id="{02B64C9D-1D8A-4244-AC57-61E51BAD30F2}"/>
              </a:ext>
            </a:extLst>
          </p:cNvPr>
          <p:cNvSpPr txBox="1">
            <a:spLocks noChangeArrowheads="1"/>
          </p:cNvSpPr>
          <p:nvPr/>
        </p:nvSpPr>
        <p:spPr bwMode="auto">
          <a:xfrm>
            <a:off x="7809121" y="1407721"/>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chemeClr val="accent1"/>
                </a:solidFill>
                <a:latin typeface="微软雅黑" panose="020B0503020204020204" pitchFamily="34" charset="-122"/>
                <a:ea typeface="方正兰亭黑简体" panose="02000000000000000000"/>
              </a:rPr>
              <a:t>为应用程序提供网络接口</a:t>
            </a:r>
          </a:p>
        </p:txBody>
      </p:sp>
      <p:sp>
        <p:nvSpPr>
          <p:cNvPr id="5" name="Line 65">
            <a:extLst>
              <a:ext uri="{FF2B5EF4-FFF2-40B4-BE49-F238E27FC236}">
                <a16:creationId xmlns:a16="http://schemas.microsoft.com/office/drawing/2014/main" id="{132C0A1D-36BC-436A-928F-C0739E7D82E0}"/>
              </a:ext>
            </a:extLst>
          </p:cNvPr>
          <p:cNvSpPr>
            <a:spLocks noChangeShapeType="1"/>
          </p:cNvSpPr>
          <p:nvPr/>
        </p:nvSpPr>
        <p:spPr bwMode="auto">
          <a:xfrm>
            <a:off x="7332138" y="2420697"/>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6" name="Line 66">
            <a:extLst>
              <a:ext uri="{FF2B5EF4-FFF2-40B4-BE49-F238E27FC236}">
                <a16:creationId xmlns:a16="http://schemas.microsoft.com/office/drawing/2014/main" id="{ABB634EA-6C4E-4064-B39B-C9F39A053276}"/>
              </a:ext>
            </a:extLst>
          </p:cNvPr>
          <p:cNvSpPr>
            <a:spLocks noChangeShapeType="1"/>
          </p:cNvSpPr>
          <p:nvPr/>
        </p:nvSpPr>
        <p:spPr bwMode="auto">
          <a:xfrm>
            <a:off x="7343710" y="3150996"/>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7" name="Line 67">
            <a:extLst>
              <a:ext uri="{FF2B5EF4-FFF2-40B4-BE49-F238E27FC236}">
                <a16:creationId xmlns:a16="http://schemas.microsoft.com/office/drawing/2014/main" id="{9E759D88-5D5C-4E2A-B264-ED45715459C8}"/>
              </a:ext>
            </a:extLst>
          </p:cNvPr>
          <p:cNvSpPr>
            <a:spLocks noChangeShapeType="1"/>
          </p:cNvSpPr>
          <p:nvPr/>
        </p:nvSpPr>
        <p:spPr bwMode="auto">
          <a:xfrm>
            <a:off x="7301196" y="3756820"/>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8" name="Line 68">
            <a:extLst>
              <a:ext uri="{FF2B5EF4-FFF2-40B4-BE49-F238E27FC236}">
                <a16:creationId xmlns:a16="http://schemas.microsoft.com/office/drawing/2014/main" id="{9BE43A95-6614-417B-8A6E-757F3577AA24}"/>
              </a:ext>
            </a:extLst>
          </p:cNvPr>
          <p:cNvSpPr>
            <a:spLocks noChangeShapeType="1"/>
          </p:cNvSpPr>
          <p:nvPr/>
        </p:nvSpPr>
        <p:spPr bwMode="auto">
          <a:xfrm>
            <a:off x="7305884" y="4500183"/>
            <a:ext cx="5762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9" name="Text Box 69">
            <a:extLst>
              <a:ext uri="{FF2B5EF4-FFF2-40B4-BE49-F238E27FC236}">
                <a16:creationId xmlns:a16="http://schemas.microsoft.com/office/drawing/2014/main" id="{DFF58C97-68F9-416A-B76B-9D050D311495}"/>
              </a:ext>
            </a:extLst>
          </p:cNvPr>
          <p:cNvSpPr txBox="1">
            <a:spLocks noChangeArrowheads="1"/>
          </p:cNvSpPr>
          <p:nvPr/>
        </p:nvSpPr>
        <p:spPr bwMode="auto">
          <a:xfrm>
            <a:off x="7908400" y="222225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chemeClr val="accent1"/>
                </a:solidFill>
                <a:latin typeface="微软雅黑" panose="020B0503020204020204" pitchFamily="34" charset="-122"/>
                <a:ea typeface="方正兰亭黑简体" panose="02000000000000000000"/>
              </a:rPr>
              <a:t>提供端到端的传输服务</a:t>
            </a:r>
          </a:p>
        </p:txBody>
      </p:sp>
      <p:sp>
        <p:nvSpPr>
          <p:cNvPr id="10" name="Text Box 70">
            <a:extLst>
              <a:ext uri="{FF2B5EF4-FFF2-40B4-BE49-F238E27FC236}">
                <a16:creationId xmlns:a16="http://schemas.microsoft.com/office/drawing/2014/main" id="{4B3AC39F-F579-475F-87FC-6907E3E52B67}"/>
              </a:ext>
            </a:extLst>
          </p:cNvPr>
          <p:cNvSpPr txBox="1">
            <a:spLocks noChangeArrowheads="1"/>
          </p:cNvSpPr>
          <p:nvPr/>
        </p:nvSpPr>
        <p:spPr bwMode="auto">
          <a:xfrm>
            <a:off x="7926927" y="297878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chemeClr val="accent1"/>
                </a:solidFill>
                <a:latin typeface="微软雅黑" panose="020B0503020204020204" pitchFamily="34" charset="-122"/>
                <a:ea typeface="方正兰亭黑简体" panose="02000000000000000000"/>
              </a:rPr>
              <a:t>寻址和路由</a:t>
            </a:r>
          </a:p>
        </p:txBody>
      </p:sp>
      <p:sp>
        <p:nvSpPr>
          <p:cNvPr id="11" name="Text Box 71">
            <a:extLst>
              <a:ext uri="{FF2B5EF4-FFF2-40B4-BE49-F238E27FC236}">
                <a16:creationId xmlns:a16="http://schemas.microsoft.com/office/drawing/2014/main" id="{314689F1-EA09-4158-AE7A-72C96911BECE}"/>
              </a:ext>
            </a:extLst>
          </p:cNvPr>
          <p:cNvSpPr txBox="1">
            <a:spLocks noChangeArrowheads="1"/>
          </p:cNvSpPr>
          <p:nvPr/>
        </p:nvSpPr>
        <p:spPr bwMode="auto">
          <a:xfrm>
            <a:off x="7874014" y="3562993"/>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chemeClr val="accent1"/>
                </a:solidFill>
                <a:latin typeface="微软雅黑" panose="020B0503020204020204" pitchFamily="34" charset="-122"/>
                <a:ea typeface="方正兰亭黑简体" panose="02000000000000000000"/>
              </a:rPr>
              <a:t>提供物理介质访问控制与差错验证</a:t>
            </a:r>
          </a:p>
        </p:txBody>
      </p:sp>
      <p:sp>
        <p:nvSpPr>
          <p:cNvPr id="12" name="Text Box 72">
            <a:extLst>
              <a:ext uri="{FF2B5EF4-FFF2-40B4-BE49-F238E27FC236}">
                <a16:creationId xmlns:a16="http://schemas.microsoft.com/office/drawing/2014/main" id="{96B6785A-B5A0-4223-A3C0-B095E5F4EB26}"/>
              </a:ext>
            </a:extLst>
          </p:cNvPr>
          <p:cNvSpPr txBox="1">
            <a:spLocks noChangeArrowheads="1"/>
          </p:cNvSpPr>
          <p:nvPr/>
        </p:nvSpPr>
        <p:spPr bwMode="auto">
          <a:xfrm>
            <a:off x="7893402" y="4176882"/>
            <a:ext cx="4172623" cy="483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buNone/>
            </a:pPr>
            <a:r>
              <a:rPr lang="zh-CN" altLang="en-US" dirty="0">
                <a:solidFill>
                  <a:schemeClr val="accent1"/>
                </a:solidFill>
                <a:latin typeface="微软雅黑" panose="020B0503020204020204" pitchFamily="34" charset="-122"/>
                <a:ea typeface="方正兰亭黑简体" panose="02000000000000000000"/>
              </a:rPr>
              <a:t>提供线缆、信号等电气接口</a:t>
            </a:r>
          </a:p>
        </p:txBody>
      </p:sp>
      <p:sp>
        <p:nvSpPr>
          <p:cNvPr id="13" name="Text Box 81">
            <a:extLst>
              <a:ext uri="{FF2B5EF4-FFF2-40B4-BE49-F238E27FC236}">
                <a16:creationId xmlns:a16="http://schemas.microsoft.com/office/drawing/2014/main" id="{B68EF577-2093-40C6-A66F-333A9BE30B53}"/>
              </a:ext>
            </a:extLst>
          </p:cNvPr>
          <p:cNvSpPr txBox="1">
            <a:spLocks noChangeArrowheads="1"/>
          </p:cNvSpPr>
          <p:nvPr/>
        </p:nvSpPr>
        <p:spPr bwMode="auto">
          <a:xfrm>
            <a:off x="3826407" y="3076494"/>
            <a:ext cx="53624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b="1" dirty="0">
                <a:solidFill>
                  <a:srgbClr val="000000"/>
                </a:solidFill>
                <a:latin typeface="微软雅黑" panose="020B0503020204020204" pitchFamily="34" charset="-122"/>
                <a:ea typeface="方正兰亭黑简体" panose="02000000000000000000"/>
              </a:rPr>
              <a:t>网络核心</a:t>
            </a:r>
          </a:p>
        </p:txBody>
      </p:sp>
      <p:grpSp>
        <p:nvGrpSpPr>
          <p:cNvPr id="14" name="Group 46">
            <a:extLst>
              <a:ext uri="{FF2B5EF4-FFF2-40B4-BE49-F238E27FC236}">
                <a16:creationId xmlns:a16="http://schemas.microsoft.com/office/drawing/2014/main" id="{33BC473E-5C42-42F2-AADB-6C9694FF07A3}"/>
              </a:ext>
            </a:extLst>
          </p:cNvPr>
          <p:cNvGrpSpPr>
            <a:grpSpLocks/>
          </p:cNvGrpSpPr>
          <p:nvPr/>
        </p:nvGrpSpPr>
        <p:grpSpPr bwMode="auto">
          <a:xfrm>
            <a:off x="884107" y="4414357"/>
            <a:ext cx="357187" cy="352425"/>
            <a:chOff x="1221" y="3339"/>
            <a:chExt cx="317" cy="272"/>
          </a:xfrm>
        </p:grpSpPr>
        <p:sp>
          <p:nvSpPr>
            <p:cNvPr id="15" name="Rectangle 47">
              <a:extLst>
                <a:ext uri="{FF2B5EF4-FFF2-40B4-BE49-F238E27FC236}">
                  <a16:creationId xmlns:a16="http://schemas.microsoft.com/office/drawing/2014/main" id="{9A53A9CD-1E9C-4DE2-A8AB-2DA4FC9ADE06}"/>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6" name="AutoShape 48">
              <a:extLst>
                <a:ext uri="{FF2B5EF4-FFF2-40B4-BE49-F238E27FC236}">
                  <a16:creationId xmlns:a16="http://schemas.microsoft.com/office/drawing/2014/main" id="{887F783C-1663-49C0-A492-054FA69739C3}"/>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1</a:t>
              </a:r>
            </a:p>
          </p:txBody>
        </p:sp>
      </p:grpSp>
      <p:sp>
        <p:nvSpPr>
          <p:cNvPr id="17" name="Rectangle 49">
            <a:extLst>
              <a:ext uri="{FF2B5EF4-FFF2-40B4-BE49-F238E27FC236}">
                <a16:creationId xmlns:a16="http://schemas.microsoft.com/office/drawing/2014/main" id="{E291D912-5068-4414-8451-FDF991CC6F68}"/>
              </a:ext>
            </a:extLst>
          </p:cNvPr>
          <p:cNvSpPr>
            <a:spLocks noChangeArrowheads="1"/>
          </p:cNvSpPr>
          <p:nvPr/>
        </p:nvSpPr>
        <p:spPr bwMode="auto">
          <a:xfrm>
            <a:off x="1571494" y="4309582"/>
            <a:ext cx="2151063" cy="598487"/>
          </a:xfrm>
          <a:prstGeom prst="rect">
            <a:avLst/>
          </a:prstGeom>
          <a:solidFill>
            <a:srgbClr val="49C2FF">
              <a:alpha val="98822"/>
            </a:srgbClr>
          </a:solidFill>
          <a:ln w="9525" algn="ctr">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8" name="AutoShape 50">
            <a:extLst>
              <a:ext uri="{FF2B5EF4-FFF2-40B4-BE49-F238E27FC236}">
                <a16:creationId xmlns:a16="http://schemas.microsoft.com/office/drawing/2014/main" id="{F58D2093-E697-464E-AC01-D88261557082}"/>
              </a:ext>
            </a:extLst>
          </p:cNvPr>
          <p:cNvSpPr>
            <a:spLocks noChangeArrowheads="1"/>
          </p:cNvSpPr>
          <p:nvPr/>
        </p:nvSpPr>
        <p:spPr bwMode="auto">
          <a:xfrm>
            <a:off x="1812794" y="4434994"/>
            <a:ext cx="1690688" cy="352425"/>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物 理  层</a:t>
            </a:r>
          </a:p>
        </p:txBody>
      </p:sp>
      <p:grpSp>
        <p:nvGrpSpPr>
          <p:cNvPr id="19" name="Group 51">
            <a:extLst>
              <a:ext uri="{FF2B5EF4-FFF2-40B4-BE49-F238E27FC236}">
                <a16:creationId xmlns:a16="http://schemas.microsoft.com/office/drawing/2014/main" id="{E39B006C-4FAD-43E7-8E82-152333EF7F48}"/>
              </a:ext>
            </a:extLst>
          </p:cNvPr>
          <p:cNvGrpSpPr>
            <a:grpSpLocks/>
          </p:cNvGrpSpPr>
          <p:nvPr/>
        </p:nvGrpSpPr>
        <p:grpSpPr bwMode="auto">
          <a:xfrm>
            <a:off x="852357" y="3692044"/>
            <a:ext cx="366712" cy="301625"/>
            <a:chOff x="1221" y="3339"/>
            <a:chExt cx="317" cy="272"/>
          </a:xfrm>
        </p:grpSpPr>
        <p:sp>
          <p:nvSpPr>
            <p:cNvPr id="20" name="Rectangle 52">
              <a:extLst>
                <a:ext uri="{FF2B5EF4-FFF2-40B4-BE49-F238E27FC236}">
                  <a16:creationId xmlns:a16="http://schemas.microsoft.com/office/drawing/2014/main" id="{E9321766-F043-4355-A008-BD2631B3636C}"/>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21" name="AutoShape 53">
              <a:extLst>
                <a:ext uri="{FF2B5EF4-FFF2-40B4-BE49-F238E27FC236}">
                  <a16:creationId xmlns:a16="http://schemas.microsoft.com/office/drawing/2014/main" id="{DF663E3B-3F07-4E2A-8777-E3CF91CAE943}"/>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2</a:t>
              </a:r>
            </a:p>
          </p:txBody>
        </p:sp>
      </p:grpSp>
      <p:sp>
        <p:nvSpPr>
          <p:cNvPr id="22" name="Rectangle 54">
            <a:extLst>
              <a:ext uri="{FF2B5EF4-FFF2-40B4-BE49-F238E27FC236}">
                <a16:creationId xmlns:a16="http://schemas.microsoft.com/office/drawing/2014/main" id="{FB38EDDC-29C2-4B77-B3B9-EE766901074E}"/>
              </a:ext>
            </a:extLst>
          </p:cNvPr>
          <p:cNvSpPr>
            <a:spLocks noChangeArrowheads="1"/>
          </p:cNvSpPr>
          <p:nvPr/>
        </p:nvSpPr>
        <p:spPr bwMode="auto">
          <a:xfrm>
            <a:off x="1566732" y="3580919"/>
            <a:ext cx="2147887" cy="595313"/>
          </a:xfrm>
          <a:prstGeom prst="rect">
            <a:avLst/>
          </a:prstGeom>
          <a:solidFill>
            <a:srgbClr val="49C2FF">
              <a:alpha val="98822"/>
            </a:srgbClr>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23" name="AutoShape 55">
            <a:extLst>
              <a:ext uri="{FF2B5EF4-FFF2-40B4-BE49-F238E27FC236}">
                <a16:creationId xmlns:a16="http://schemas.microsoft.com/office/drawing/2014/main" id="{09426AC7-2633-4546-AE22-F227DAFF6CE5}"/>
              </a:ext>
            </a:extLst>
          </p:cNvPr>
          <p:cNvSpPr>
            <a:spLocks noChangeArrowheads="1"/>
          </p:cNvSpPr>
          <p:nvPr/>
        </p:nvSpPr>
        <p:spPr bwMode="auto">
          <a:xfrm>
            <a:off x="1793744" y="3699982"/>
            <a:ext cx="1728788" cy="373062"/>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数据链路层</a:t>
            </a:r>
          </a:p>
        </p:txBody>
      </p:sp>
      <p:grpSp>
        <p:nvGrpSpPr>
          <p:cNvPr id="24" name="Group 56">
            <a:extLst>
              <a:ext uri="{FF2B5EF4-FFF2-40B4-BE49-F238E27FC236}">
                <a16:creationId xmlns:a16="http://schemas.microsoft.com/office/drawing/2014/main" id="{C8594DF2-331D-4C52-9A95-F870835D8C36}"/>
              </a:ext>
            </a:extLst>
          </p:cNvPr>
          <p:cNvGrpSpPr>
            <a:grpSpLocks/>
          </p:cNvGrpSpPr>
          <p:nvPr/>
        </p:nvGrpSpPr>
        <p:grpSpPr bwMode="auto">
          <a:xfrm>
            <a:off x="852357" y="2291869"/>
            <a:ext cx="361950" cy="319088"/>
            <a:chOff x="1221" y="3339"/>
            <a:chExt cx="317" cy="272"/>
          </a:xfrm>
        </p:grpSpPr>
        <p:sp>
          <p:nvSpPr>
            <p:cNvPr id="25" name="Rectangle 57">
              <a:extLst>
                <a:ext uri="{FF2B5EF4-FFF2-40B4-BE49-F238E27FC236}">
                  <a16:creationId xmlns:a16="http://schemas.microsoft.com/office/drawing/2014/main" id="{55F3A1E4-808C-4E2B-83EC-828BBD2BFFB4}"/>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26" name="AutoShape 58">
              <a:extLst>
                <a:ext uri="{FF2B5EF4-FFF2-40B4-BE49-F238E27FC236}">
                  <a16:creationId xmlns:a16="http://schemas.microsoft.com/office/drawing/2014/main" id="{DDD13A85-73EF-4363-9F80-4B7FDF09A4E4}"/>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4</a:t>
              </a:r>
            </a:p>
          </p:txBody>
        </p:sp>
      </p:grpSp>
      <p:sp>
        <p:nvSpPr>
          <p:cNvPr id="27" name="Rectangle 59">
            <a:extLst>
              <a:ext uri="{FF2B5EF4-FFF2-40B4-BE49-F238E27FC236}">
                <a16:creationId xmlns:a16="http://schemas.microsoft.com/office/drawing/2014/main" id="{20C585D9-1E98-4FC2-9B1D-5871D42FB911}"/>
              </a:ext>
            </a:extLst>
          </p:cNvPr>
          <p:cNvSpPr>
            <a:spLocks noChangeArrowheads="1"/>
          </p:cNvSpPr>
          <p:nvPr/>
        </p:nvSpPr>
        <p:spPr bwMode="auto">
          <a:xfrm>
            <a:off x="1571494" y="2266469"/>
            <a:ext cx="2125663" cy="531813"/>
          </a:xfrm>
          <a:prstGeom prst="rect">
            <a:avLst/>
          </a:prstGeom>
          <a:solidFill>
            <a:srgbClr val="49C2FF">
              <a:alpha val="98822"/>
            </a:srgbClr>
          </a:solidFill>
          <a:ln w="9525" algn="ctr">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28" name="AutoShape 60">
            <a:extLst>
              <a:ext uri="{FF2B5EF4-FFF2-40B4-BE49-F238E27FC236}">
                <a16:creationId xmlns:a16="http://schemas.microsoft.com/office/drawing/2014/main" id="{8B84DDDA-F1D6-449F-968C-72C5E00A391D}"/>
              </a:ext>
            </a:extLst>
          </p:cNvPr>
          <p:cNvSpPr>
            <a:spLocks noChangeArrowheads="1"/>
          </p:cNvSpPr>
          <p:nvPr/>
        </p:nvSpPr>
        <p:spPr bwMode="auto">
          <a:xfrm>
            <a:off x="1784219" y="2353782"/>
            <a:ext cx="1712913" cy="381000"/>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传  输  层</a:t>
            </a:r>
          </a:p>
        </p:txBody>
      </p:sp>
      <p:grpSp>
        <p:nvGrpSpPr>
          <p:cNvPr id="29" name="Group 61">
            <a:extLst>
              <a:ext uri="{FF2B5EF4-FFF2-40B4-BE49-F238E27FC236}">
                <a16:creationId xmlns:a16="http://schemas.microsoft.com/office/drawing/2014/main" id="{63BB8323-3641-417E-9007-56760EE98024}"/>
              </a:ext>
            </a:extLst>
          </p:cNvPr>
          <p:cNvGrpSpPr>
            <a:grpSpLocks/>
          </p:cNvGrpSpPr>
          <p:nvPr/>
        </p:nvGrpSpPr>
        <p:grpSpPr bwMode="auto">
          <a:xfrm>
            <a:off x="868232" y="2987194"/>
            <a:ext cx="360362" cy="300038"/>
            <a:chOff x="1221" y="3339"/>
            <a:chExt cx="317" cy="272"/>
          </a:xfrm>
        </p:grpSpPr>
        <p:sp>
          <p:nvSpPr>
            <p:cNvPr id="30" name="Rectangle 62">
              <a:extLst>
                <a:ext uri="{FF2B5EF4-FFF2-40B4-BE49-F238E27FC236}">
                  <a16:creationId xmlns:a16="http://schemas.microsoft.com/office/drawing/2014/main" id="{74404E57-4360-4B7C-89EF-AB1FD8F0A2C2}"/>
                </a:ext>
              </a:extLst>
            </p:cNvPr>
            <p:cNvSpPr>
              <a:spLocks noChangeArrowheads="1"/>
            </p:cNvSpPr>
            <p:nvPr/>
          </p:nvSpPr>
          <p:spPr bwMode="auto">
            <a:xfrm>
              <a:off x="1221" y="3339"/>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31" name="AutoShape 63">
              <a:extLst>
                <a:ext uri="{FF2B5EF4-FFF2-40B4-BE49-F238E27FC236}">
                  <a16:creationId xmlns:a16="http://schemas.microsoft.com/office/drawing/2014/main" id="{1E1BB0B6-9E22-4350-BC97-B51996A92527}"/>
                </a:ext>
              </a:extLst>
            </p:cNvPr>
            <p:cNvSpPr>
              <a:spLocks noChangeArrowheads="1"/>
            </p:cNvSpPr>
            <p:nvPr/>
          </p:nvSpPr>
          <p:spPr bwMode="auto">
            <a:xfrm>
              <a:off x="1292" y="3385"/>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3</a:t>
              </a:r>
            </a:p>
          </p:txBody>
        </p:sp>
      </p:grpSp>
      <p:sp>
        <p:nvSpPr>
          <p:cNvPr id="32" name="Rectangle 64">
            <a:extLst>
              <a:ext uri="{FF2B5EF4-FFF2-40B4-BE49-F238E27FC236}">
                <a16:creationId xmlns:a16="http://schemas.microsoft.com/office/drawing/2014/main" id="{C1AF709D-5E90-47C0-A420-BC3B4B3B64CE}"/>
              </a:ext>
            </a:extLst>
          </p:cNvPr>
          <p:cNvSpPr>
            <a:spLocks noChangeArrowheads="1"/>
          </p:cNvSpPr>
          <p:nvPr/>
        </p:nvSpPr>
        <p:spPr bwMode="auto">
          <a:xfrm>
            <a:off x="1581019" y="2920519"/>
            <a:ext cx="2116138" cy="561975"/>
          </a:xfrm>
          <a:prstGeom prst="rect">
            <a:avLst/>
          </a:prstGeom>
          <a:solidFill>
            <a:srgbClr val="49C2FF">
              <a:alpha val="98822"/>
            </a:srgbClr>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33" name="AutoShape 65">
            <a:extLst>
              <a:ext uri="{FF2B5EF4-FFF2-40B4-BE49-F238E27FC236}">
                <a16:creationId xmlns:a16="http://schemas.microsoft.com/office/drawing/2014/main" id="{6FEC2C4A-A8A5-465C-B197-CBF92B1AAC2D}"/>
              </a:ext>
            </a:extLst>
          </p:cNvPr>
          <p:cNvSpPr>
            <a:spLocks noChangeArrowheads="1"/>
          </p:cNvSpPr>
          <p:nvPr/>
        </p:nvSpPr>
        <p:spPr bwMode="auto">
          <a:xfrm>
            <a:off x="1782632" y="3025294"/>
            <a:ext cx="1704975" cy="387350"/>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rPr>
              <a:t>网 络  层</a:t>
            </a:r>
          </a:p>
        </p:txBody>
      </p:sp>
      <p:grpSp>
        <p:nvGrpSpPr>
          <p:cNvPr id="34" name="Group 66">
            <a:extLst>
              <a:ext uri="{FF2B5EF4-FFF2-40B4-BE49-F238E27FC236}">
                <a16:creationId xmlns:a16="http://schemas.microsoft.com/office/drawing/2014/main" id="{8705463E-E28F-454C-B888-3D954FB62017}"/>
              </a:ext>
            </a:extLst>
          </p:cNvPr>
          <p:cNvGrpSpPr>
            <a:grpSpLocks/>
          </p:cNvGrpSpPr>
          <p:nvPr/>
        </p:nvGrpSpPr>
        <p:grpSpPr bwMode="auto">
          <a:xfrm>
            <a:off x="868272" y="1544939"/>
            <a:ext cx="360362" cy="339725"/>
            <a:chOff x="1235" y="3604"/>
            <a:chExt cx="317" cy="272"/>
          </a:xfrm>
        </p:grpSpPr>
        <p:sp>
          <p:nvSpPr>
            <p:cNvPr id="35" name="Rectangle 67">
              <a:extLst>
                <a:ext uri="{FF2B5EF4-FFF2-40B4-BE49-F238E27FC236}">
                  <a16:creationId xmlns:a16="http://schemas.microsoft.com/office/drawing/2014/main" id="{37ABA9C6-627B-4CDB-89D9-F5BCAE07A114}"/>
                </a:ext>
              </a:extLst>
            </p:cNvPr>
            <p:cNvSpPr>
              <a:spLocks noChangeArrowheads="1"/>
            </p:cNvSpPr>
            <p:nvPr/>
          </p:nvSpPr>
          <p:spPr bwMode="auto">
            <a:xfrm>
              <a:off x="1235" y="3604"/>
              <a:ext cx="317" cy="272"/>
            </a:xfrm>
            <a:prstGeom prst="rect">
              <a:avLst/>
            </a:prstGeom>
            <a:solidFill>
              <a:srgbClr val="FFCC00">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endParaRPr>
            </a:p>
          </p:txBody>
        </p:sp>
        <p:sp>
          <p:nvSpPr>
            <p:cNvPr id="36" name="AutoShape 68">
              <a:extLst>
                <a:ext uri="{FF2B5EF4-FFF2-40B4-BE49-F238E27FC236}">
                  <a16:creationId xmlns:a16="http://schemas.microsoft.com/office/drawing/2014/main" id="{E4CE29DE-F8E5-49AF-A935-DC6ED8CF4FD6}"/>
                </a:ext>
              </a:extLst>
            </p:cNvPr>
            <p:cNvSpPr>
              <a:spLocks noChangeArrowheads="1"/>
            </p:cNvSpPr>
            <p:nvPr/>
          </p:nvSpPr>
          <p:spPr bwMode="auto">
            <a:xfrm>
              <a:off x="1303" y="3641"/>
              <a:ext cx="181" cy="181"/>
            </a:xfrm>
            <a:prstGeom prst="flowChartAlternateProcess">
              <a:avLst/>
            </a:prstGeom>
            <a:solidFill>
              <a:srgbClr val="FFFFFF"/>
            </a:solidFill>
            <a:ln w="9525">
              <a:solidFill>
                <a:srgbClr val="FFFFFF"/>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5</a:t>
              </a:r>
            </a:p>
          </p:txBody>
        </p:sp>
      </p:grpSp>
      <p:sp>
        <p:nvSpPr>
          <p:cNvPr id="37" name="Rectangle 69">
            <a:extLst>
              <a:ext uri="{FF2B5EF4-FFF2-40B4-BE49-F238E27FC236}">
                <a16:creationId xmlns:a16="http://schemas.microsoft.com/office/drawing/2014/main" id="{D076A115-69D0-403C-9D5D-3087674FDFE9}"/>
              </a:ext>
            </a:extLst>
          </p:cNvPr>
          <p:cNvSpPr>
            <a:spLocks noChangeArrowheads="1"/>
          </p:cNvSpPr>
          <p:nvPr/>
        </p:nvSpPr>
        <p:spPr bwMode="auto">
          <a:xfrm>
            <a:off x="1571494" y="1252057"/>
            <a:ext cx="2116138" cy="898525"/>
          </a:xfrm>
          <a:prstGeom prst="rect">
            <a:avLst/>
          </a:prstGeom>
          <a:solidFill>
            <a:srgbClr val="49C2FF">
              <a:alpha val="98822"/>
            </a:srgbClr>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1" lang="zh-CN" altLang="en-US" sz="3600" b="0"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38" name="AutoShape 70">
            <a:extLst>
              <a:ext uri="{FF2B5EF4-FFF2-40B4-BE49-F238E27FC236}">
                <a16:creationId xmlns:a16="http://schemas.microsoft.com/office/drawing/2014/main" id="{2F06C18B-BB68-4304-AD19-6AA44E5F614F}"/>
              </a:ext>
            </a:extLst>
          </p:cNvPr>
          <p:cNvSpPr>
            <a:spLocks noChangeArrowheads="1"/>
          </p:cNvSpPr>
          <p:nvPr/>
        </p:nvSpPr>
        <p:spPr bwMode="auto">
          <a:xfrm>
            <a:off x="1769365" y="1396553"/>
            <a:ext cx="1704975" cy="684213"/>
          </a:xfrm>
          <a:prstGeom prst="flowChartTerminator">
            <a:avLst/>
          </a:prstGeom>
          <a:solidFill>
            <a:srgbClr val="FFFFFF"/>
          </a:solidFill>
          <a:ln w="9525">
            <a:solidFill>
              <a:srgbClr val="000000"/>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rPr>
              <a:t>应  用  层</a:t>
            </a:r>
          </a:p>
        </p:txBody>
      </p:sp>
      <p:sp>
        <p:nvSpPr>
          <p:cNvPr id="39" name="Rectangle 30">
            <a:extLst>
              <a:ext uri="{FF2B5EF4-FFF2-40B4-BE49-F238E27FC236}">
                <a16:creationId xmlns:a16="http://schemas.microsoft.com/office/drawing/2014/main" id="{24E8B80B-D741-40B4-88FB-C5BC88EE7DC8}"/>
              </a:ext>
            </a:extLst>
          </p:cNvPr>
          <p:cNvSpPr>
            <a:spLocks noChangeArrowheads="1"/>
          </p:cNvSpPr>
          <p:nvPr/>
        </p:nvSpPr>
        <p:spPr bwMode="auto">
          <a:xfrm>
            <a:off x="660400" y="5034913"/>
            <a:ext cx="10858500" cy="1364604"/>
          </a:xfrm>
          <a:prstGeom prst="rect">
            <a:avLst/>
          </a:prstGeom>
          <a:solidFill>
            <a:schemeClr val="bg1">
              <a:lumMod val="85000"/>
              <a:alpha val="40000"/>
            </a:schemeClr>
          </a:solidFill>
          <a:ln>
            <a:noFill/>
          </a:ln>
          <a:effectLst/>
          <a:extLst/>
        </p:spPr>
        <p:txBody>
          <a:bodyPr wrap="square">
            <a:spAutoFit/>
          </a:bodyPr>
          <a:lstStyle>
            <a:lvl1pPr marL="457200" indent="-457200">
              <a:defRPr kumimoji="1" sz="3600">
                <a:solidFill>
                  <a:schemeClr val="tx1"/>
                </a:solidFill>
                <a:latin typeface="Times New Roman" panose="02020603050405020304" pitchFamily="18" charset="0"/>
                <a:ea typeface="宋体" panose="02010600030101010101" pitchFamily="2" charset="-122"/>
              </a:defRPr>
            </a:lvl1pPr>
            <a:lvl2pPr marL="914400" indent="-457200">
              <a:defRPr kumimoji="1" sz="3600">
                <a:solidFill>
                  <a:schemeClr val="tx1"/>
                </a:solidFill>
                <a:latin typeface="Times New Roman" panose="02020603050405020304" pitchFamily="18" charset="0"/>
                <a:ea typeface="宋体" panose="02010600030101010101" pitchFamily="2" charset="-122"/>
              </a:defRPr>
            </a:lvl2pPr>
            <a:lvl3pPr marL="1371600" indent="-457200">
              <a:defRPr kumimoji="1" sz="3600">
                <a:solidFill>
                  <a:schemeClr val="tx1"/>
                </a:solidFill>
                <a:latin typeface="Times New Roman" panose="02020603050405020304" pitchFamily="18" charset="0"/>
                <a:ea typeface="宋体" panose="02010600030101010101" pitchFamily="2" charset="-122"/>
              </a:defRPr>
            </a:lvl3pPr>
            <a:lvl4pPr marL="1828800" indent="-457200">
              <a:defRPr kumimoji="1" sz="3600">
                <a:solidFill>
                  <a:schemeClr val="tx1"/>
                </a:solidFill>
                <a:latin typeface="Times New Roman" panose="02020603050405020304" pitchFamily="18" charset="0"/>
                <a:ea typeface="宋体" panose="02010600030101010101" pitchFamily="2" charset="-122"/>
              </a:defRPr>
            </a:lvl4pPr>
            <a:lvl5pPr marL="2286000" indent="-457200">
              <a:defRPr kumimoji="1" sz="36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marL="342900" marR="0" lvl="0" indent="-342900" defTabSz="914400" eaLnBrk="1" fontAlgn="auto" latinLnBrk="0" hangingPunct="1">
              <a:lnSpc>
                <a:spcPts val="3400"/>
              </a:lnSpc>
              <a:spcBef>
                <a:spcPts val="0"/>
              </a:spcBef>
              <a:spcAft>
                <a:spcPts val="0"/>
              </a:spcAft>
              <a:buClrTx/>
              <a:buSzTx/>
              <a:buFont typeface="Wingdings" panose="05000000000000000000" pitchFamily="2" charset="2"/>
              <a:buChar char="Ø"/>
              <a:tabLst/>
              <a:defRPr/>
            </a:pPr>
            <a:r>
              <a:rPr kumimoji="0"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不是一个单独的协议，而是一套协议族，每个协议只是解决其中的一个子问题</a:t>
            </a:r>
          </a:p>
          <a:p>
            <a:pPr marL="342900" marR="0" lvl="0" indent="-342900" defTabSz="914400" eaLnBrk="1" fontAlgn="auto" latinLnBrk="0" hangingPunct="1">
              <a:lnSpc>
                <a:spcPts val="3400"/>
              </a:lnSpc>
              <a:spcBef>
                <a:spcPts val="0"/>
              </a:spcBef>
              <a:spcAft>
                <a:spcPts val="0"/>
              </a:spcAft>
              <a:buClrTx/>
              <a:buSzTx/>
              <a:buFont typeface="Wingdings" panose="05000000000000000000" pitchFamily="2" charset="2"/>
              <a:buChar char="Ø"/>
              <a:tabLst/>
              <a:defRPr/>
            </a:pPr>
            <a:r>
              <a:rPr kumimoji="0"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按“</a:t>
            </a:r>
            <a:r>
              <a:rPr kumimoji="0"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方正兰亭黑简体" panose="02000000000000000000"/>
              </a:rPr>
              <a:t>层</a:t>
            </a:r>
            <a:r>
              <a:rPr kumimoji="0"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”方式组织，</a:t>
            </a:r>
            <a:r>
              <a:rPr kumimoji="1"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每层独立编写程序或设计硬件。每一层都是基于下一层所提供的服务做进一步的工作，为</a:t>
            </a:r>
            <a:r>
              <a:rPr kumimoji="0"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上一层提供一定的服务。</a:t>
            </a:r>
            <a:r>
              <a:rPr kumimoji="1" lang="zh-CN" altLang="en-US"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rPr>
              <a:t>两端之间在同层实现互通。</a:t>
            </a:r>
            <a:endParaRPr kumimoji="0" lang="en-US" altLang="zh-CN" sz="2000" b="0" i="0" u="none" strike="noStrike" kern="0" cap="none" spc="0" normalizeH="0" baseline="0" noProof="0" dirty="0">
              <a:ln>
                <a:noFill/>
              </a:ln>
              <a:solidFill>
                <a:schemeClr val="accent1"/>
              </a:solidFill>
              <a:effectLst/>
              <a:uLnTx/>
              <a:uFillTx/>
              <a:latin typeface="微软雅黑" panose="020B0503020204020204" pitchFamily="34" charset="-122"/>
              <a:ea typeface="方正兰亭黑简体" panose="02000000000000000000"/>
            </a:endParaRPr>
          </a:p>
        </p:txBody>
      </p:sp>
      <p:sp>
        <p:nvSpPr>
          <p:cNvPr id="40" name="Rectangle 44">
            <a:extLst>
              <a:ext uri="{FF2B5EF4-FFF2-40B4-BE49-F238E27FC236}">
                <a16:creationId xmlns:a16="http://schemas.microsoft.com/office/drawing/2014/main" id="{F50C9D49-85A4-4ED6-BC92-2E2D2A350AD4}"/>
              </a:ext>
            </a:extLst>
          </p:cNvPr>
          <p:cNvSpPr>
            <a:spLocks noChangeArrowheads="1"/>
          </p:cNvSpPr>
          <p:nvPr/>
        </p:nvSpPr>
        <p:spPr bwMode="auto">
          <a:xfrm>
            <a:off x="4636408" y="1258647"/>
            <a:ext cx="2714104" cy="3535363"/>
          </a:xfrm>
          <a:prstGeom prst="rect">
            <a:avLst/>
          </a:prstGeom>
          <a:noFill/>
          <a:ln w="38100">
            <a:solidFill>
              <a:srgbClr val="99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en-US" sz="3600">
              <a:solidFill>
                <a:srgbClr val="000000"/>
              </a:solidFill>
              <a:latin typeface="微软雅黑" panose="020B0503020204020204" pitchFamily="34" charset="-122"/>
              <a:ea typeface="方正兰亭黑简体" panose="02000000000000000000"/>
            </a:endParaRPr>
          </a:p>
        </p:txBody>
      </p:sp>
      <p:sp>
        <p:nvSpPr>
          <p:cNvPr id="41" name="Line 45">
            <a:extLst>
              <a:ext uri="{FF2B5EF4-FFF2-40B4-BE49-F238E27FC236}">
                <a16:creationId xmlns:a16="http://schemas.microsoft.com/office/drawing/2014/main" id="{26260EEB-ADF5-4026-BFEC-4AF8EB44DBAF}"/>
              </a:ext>
            </a:extLst>
          </p:cNvPr>
          <p:cNvSpPr>
            <a:spLocks noChangeShapeType="1"/>
          </p:cNvSpPr>
          <p:nvPr/>
        </p:nvSpPr>
        <p:spPr bwMode="auto">
          <a:xfrm>
            <a:off x="4621103" y="2123834"/>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42" name="Line 46">
            <a:extLst>
              <a:ext uri="{FF2B5EF4-FFF2-40B4-BE49-F238E27FC236}">
                <a16:creationId xmlns:a16="http://schemas.microsoft.com/office/drawing/2014/main" id="{9B6C94A9-3762-42DC-B509-68796E3E12D2}"/>
              </a:ext>
            </a:extLst>
          </p:cNvPr>
          <p:cNvSpPr>
            <a:spLocks noChangeShapeType="1"/>
          </p:cNvSpPr>
          <p:nvPr/>
        </p:nvSpPr>
        <p:spPr bwMode="auto">
          <a:xfrm>
            <a:off x="4629606" y="2750897"/>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43" name="Line 47">
            <a:extLst>
              <a:ext uri="{FF2B5EF4-FFF2-40B4-BE49-F238E27FC236}">
                <a16:creationId xmlns:a16="http://schemas.microsoft.com/office/drawing/2014/main" id="{0D77CB73-3C9B-4A78-A0AE-0BE92D923B9B}"/>
              </a:ext>
            </a:extLst>
          </p:cNvPr>
          <p:cNvSpPr>
            <a:spLocks noChangeShapeType="1"/>
          </p:cNvSpPr>
          <p:nvPr/>
        </p:nvSpPr>
        <p:spPr bwMode="auto">
          <a:xfrm>
            <a:off x="4625192" y="3446222"/>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44" name="Text Box 49">
            <a:extLst>
              <a:ext uri="{FF2B5EF4-FFF2-40B4-BE49-F238E27FC236}">
                <a16:creationId xmlns:a16="http://schemas.microsoft.com/office/drawing/2014/main" id="{2C6EEFFA-E2E2-49A0-9D93-3F0C810213D5}"/>
              </a:ext>
            </a:extLst>
          </p:cNvPr>
          <p:cNvSpPr txBox="1">
            <a:spLocks noChangeArrowheads="1"/>
          </p:cNvSpPr>
          <p:nvPr/>
        </p:nvSpPr>
        <p:spPr bwMode="auto">
          <a:xfrm>
            <a:off x="5774087" y="1580909"/>
            <a:ext cx="1853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400">
              <a:solidFill>
                <a:srgbClr val="000000"/>
              </a:solidFill>
              <a:latin typeface="微软雅黑" panose="020B0503020204020204" pitchFamily="34" charset="-122"/>
              <a:ea typeface="方正兰亭黑简体" panose="02000000000000000000"/>
            </a:endParaRPr>
          </a:p>
        </p:txBody>
      </p:sp>
      <p:sp>
        <p:nvSpPr>
          <p:cNvPr id="45" name="Text Box 50">
            <a:extLst>
              <a:ext uri="{FF2B5EF4-FFF2-40B4-BE49-F238E27FC236}">
                <a16:creationId xmlns:a16="http://schemas.microsoft.com/office/drawing/2014/main" id="{06D6D6B0-271E-4BBB-9B16-570579326AA6}"/>
              </a:ext>
            </a:extLst>
          </p:cNvPr>
          <p:cNvSpPr txBox="1">
            <a:spLocks noChangeArrowheads="1"/>
          </p:cNvSpPr>
          <p:nvPr/>
        </p:nvSpPr>
        <p:spPr bwMode="auto">
          <a:xfrm>
            <a:off x="5702664" y="2331797"/>
            <a:ext cx="1853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800">
              <a:solidFill>
                <a:srgbClr val="FF0066"/>
              </a:solidFill>
              <a:latin typeface="微软雅黑" panose="020B0503020204020204" pitchFamily="34" charset="-122"/>
              <a:ea typeface="方正兰亭黑简体" panose="02000000000000000000"/>
            </a:endParaRPr>
          </a:p>
        </p:txBody>
      </p:sp>
      <p:sp>
        <p:nvSpPr>
          <p:cNvPr id="46" name="Text Box 51">
            <a:extLst>
              <a:ext uri="{FF2B5EF4-FFF2-40B4-BE49-F238E27FC236}">
                <a16:creationId xmlns:a16="http://schemas.microsoft.com/office/drawing/2014/main" id="{D9F75474-6C31-4462-98A5-28803DB0D93E}"/>
              </a:ext>
            </a:extLst>
          </p:cNvPr>
          <p:cNvSpPr txBox="1">
            <a:spLocks noChangeArrowheads="1"/>
          </p:cNvSpPr>
          <p:nvPr/>
        </p:nvSpPr>
        <p:spPr bwMode="auto">
          <a:xfrm>
            <a:off x="5687359" y="3184285"/>
            <a:ext cx="1853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800">
              <a:solidFill>
                <a:srgbClr val="FF0066"/>
              </a:solidFill>
              <a:latin typeface="微软雅黑" panose="020B0503020204020204" pitchFamily="34" charset="-122"/>
              <a:ea typeface="方正兰亭黑简体" panose="02000000000000000000"/>
            </a:endParaRPr>
          </a:p>
        </p:txBody>
      </p:sp>
      <p:sp>
        <p:nvSpPr>
          <p:cNvPr id="47" name="Text Box 52">
            <a:extLst>
              <a:ext uri="{FF2B5EF4-FFF2-40B4-BE49-F238E27FC236}">
                <a16:creationId xmlns:a16="http://schemas.microsoft.com/office/drawing/2014/main" id="{3B9D55CE-27B3-4707-81E0-FD56003E98A2}"/>
              </a:ext>
            </a:extLst>
          </p:cNvPr>
          <p:cNvSpPr txBox="1">
            <a:spLocks noChangeArrowheads="1"/>
          </p:cNvSpPr>
          <p:nvPr/>
        </p:nvSpPr>
        <p:spPr bwMode="auto">
          <a:xfrm>
            <a:off x="5687359" y="4138372"/>
            <a:ext cx="1853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endParaRPr lang="zh-CN" altLang="zh-CN" sz="2400">
              <a:solidFill>
                <a:srgbClr val="000000"/>
              </a:solidFill>
              <a:latin typeface="微软雅黑" panose="020B0503020204020204" pitchFamily="34" charset="-122"/>
              <a:ea typeface="方正兰亭黑简体" panose="02000000000000000000"/>
            </a:endParaRPr>
          </a:p>
        </p:txBody>
      </p:sp>
      <p:sp>
        <p:nvSpPr>
          <p:cNvPr id="48" name="Text Box 53">
            <a:extLst>
              <a:ext uri="{FF2B5EF4-FFF2-40B4-BE49-F238E27FC236}">
                <a16:creationId xmlns:a16="http://schemas.microsoft.com/office/drawing/2014/main" id="{8D8B07C2-068D-4A31-8090-B9CEF4DDF11E}"/>
              </a:ext>
            </a:extLst>
          </p:cNvPr>
          <p:cNvSpPr txBox="1">
            <a:spLocks noChangeArrowheads="1"/>
          </p:cNvSpPr>
          <p:nvPr/>
        </p:nvSpPr>
        <p:spPr bwMode="auto">
          <a:xfrm>
            <a:off x="4651714" y="1338022"/>
            <a:ext cx="2608669"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r>
              <a:rPr lang="en-US" altLang="zh-CN" sz="1800" dirty="0">
                <a:solidFill>
                  <a:srgbClr val="333399"/>
                </a:solidFill>
                <a:latin typeface="微软雅黑" panose="020B0503020204020204" pitchFamily="34" charset="-122"/>
                <a:ea typeface="方正兰亭黑简体" panose="02000000000000000000"/>
              </a:rPr>
              <a:t>HTTP</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Telnet</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FTP</a:t>
            </a:r>
            <a:r>
              <a:rPr lang="zh-CN" altLang="en-US" sz="1800" dirty="0">
                <a:solidFill>
                  <a:srgbClr val="333399"/>
                </a:solidFill>
                <a:latin typeface="微软雅黑" panose="020B0503020204020204" pitchFamily="34" charset="-122"/>
                <a:ea typeface="方正兰亭黑简体" panose="02000000000000000000"/>
              </a:rPr>
              <a:t>、</a:t>
            </a:r>
          </a:p>
          <a:p>
            <a:pPr algn="ctr">
              <a:lnSpc>
                <a:spcPct val="100000"/>
              </a:lnSpc>
              <a:spcBef>
                <a:spcPct val="0"/>
              </a:spcBef>
              <a:buClrTx/>
              <a:buSzTx/>
              <a:buFontTx/>
              <a:buNone/>
            </a:pPr>
            <a:r>
              <a:rPr lang="en-US" altLang="zh-CN" sz="1800" dirty="0">
                <a:solidFill>
                  <a:srgbClr val="333399"/>
                </a:solidFill>
                <a:latin typeface="微软雅黑" panose="020B0503020204020204" pitchFamily="34" charset="-122"/>
                <a:ea typeface="方正兰亭黑简体" panose="02000000000000000000"/>
              </a:rPr>
              <a:t>RIP</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OSPF</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a:solidFill>
                  <a:srgbClr val="333399"/>
                </a:solidFill>
                <a:latin typeface="微软雅黑" panose="020B0503020204020204" pitchFamily="34" charset="-122"/>
                <a:ea typeface="方正兰亭黑简体" panose="02000000000000000000"/>
              </a:rPr>
              <a:t>BGP</a:t>
            </a:r>
            <a:r>
              <a:rPr lang="zh-CN" altLang="en-US" sz="1800" dirty="0">
                <a:solidFill>
                  <a:srgbClr val="333399"/>
                </a:solidFill>
                <a:latin typeface="微软雅黑" panose="020B0503020204020204" pitchFamily="34" charset="-122"/>
                <a:ea typeface="方正兰亭黑简体" panose="02000000000000000000"/>
              </a:rPr>
              <a:t>、</a:t>
            </a:r>
            <a:r>
              <a:rPr lang="en-US" altLang="zh-CN" sz="1800" dirty="0" err="1">
                <a:solidFill>
                  <a:srgbClr val="333399"/>
                </a:solidFill>
                <a:latin typeface="微软雅黑" panose="020B0503020204020204" pitchFamily="34" charset="-122"/>
                <a:ea typeface="方正兰亭黑简体" panose="02000000000000000000"/>
              </a:rPr>
              <a:t>etc</a:t>
            </a:r>
            <a:endParaRPr lang="en-US" altLang="zh-CN" dirty="0">
              <a:solidFill>
                <a:srgbClr val="000000"/>
              </a:solidFill>
              <a:latin typeface="微软雅黑" panose="020B0503020204020204" pitchFamily="34" charset="-122"/>
              <a:ea typeface="方正兰亭黑简体" panose="02000000000000000000"/>
            </a:endParaRPr>
          </a:p>
        </p:txBody>
      </p:sp>
      <p:sp>
        <p:nvSpPr>
          <p:cNvPr id="49" name="Text Box 54">
            <a:extLst>
              <a:ext uri="{FF2B5EF4-FFF2-40B4-BE49-F238E27FC236}">
                <a16:creationId xmlns:a16="http://schemas.microsoft.com/office/drawing/2014/main" id="{BCEFA89B-BE74-4EA5-8D0E-20521D337CAD}"/>
              </a:ext>
            </a:extLst>
          </p:cNvPr>
          <p:cNvSpPr txBox="1">
            <a:spLocks noChangeArrowheads="1"/>
          </p:cNvSpPr>
          <p:nvPr/>
        </p:nvSpPr>
        <p:spPr bwMode="auto">
          <a:xfrm>
            <a:off x="5308132" y="2220672"/>
            <a:ext cx="130093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SzTx/>
              <a:buFontTx/>
              <a:buNone/>
            </a:pPr>
            <a:r>
              <a:rPr lang="en-US" altLang="zh-CN" dirty="0">
                <a:solidFill>
                  <a:srgbClr val="333399"/>
                </a:solidFill>
                <a:latin typeface="微软雅黑" panose="020B0503020204020204" pitchFamily="34" charset="-122"/>
                <a:ea typeface="方正兰亭黑简体" panose="02000000000000000000"/>
              </a:rPr>
              <a:t>TCP/UDP</a:t>
            </a:r>
            <a:endParaRPr lang="en-US" altLang="zh-CN" dirty="0">
              <a:solidFill>
                <a:srgbClr val="000000"/>
              </a:solidFill>
              <a:latin typeface="微软雅黑" panose="020B0503020204020204" pitchFamily="34" charset="-122"/>
              <a:ea typeface="方正兰亭黑简体" panose="02000000000000000000"/>
            </a:endParaRPr>
          </a:p>
        </p:txBody>
      </p:sp>
      <p:sp>
        <p:nvSpPr>
          <p:cNvPr id="50" name="Text Box 58">
            <a:extLst>
              <a:ext uri="{FF2B5EF4-FFF2-40B4-BE49-F238E27FC236}">
                <a16:creationId xmlns:a16="http://schemas.microsoft.com/office/drawing/2014/main" id="{F32C2FC0-4148-4969-80E5-55FB07E75D82}"/>
              </a:ext>
            </a:extLst>
          </p:cNvPr>
          <p:cNvSpPr txBox="1">
            <a:spLocks noChangeArrowheads="1"/>
          </p:cNvSpPr>
          <p:nvPr/>
        </p:nvSpPr>
        <p:spPr bwMode="auto">
          <a:xfrm>
            <a:off x="5658449" y="2852497"/>
            <a:ext cx="41663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a:lnSpc>
                <a:spcPct val="100000"/>
              </a:lnSpc>
              <a:spcBef>
                <a:spcPct val="0"/>
              </a:spcBef>
              <a:buClrTx/>
              <a:buSzTx/>
              <a:buFontTx/>
              <a:buNone/>
              <a:defRPr kumimoji="1" sz="2000">
                <a:solidFill>
                  <a:srgbClr val="333399"/>
                </a:solidFill>
                <a:latin typeface="微软雅黑" panose="020B0503020204020204" pitchFamily="34" charset="-122"/>
                <a:ea typeface="微软雅黑" panose="020B0503020204020204" pitchFamily="34"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9pPr>
          </a:lstStyle>
          <a:p>
            <a:r>
              <a:rPr lang="en-US" altLang="zh-CN" dirty="0">
                <a:ea typeface="方正兰亭黑简体" panose="02000000000000000000"/>
              </a:rPr>
              <a:t>IP</a:t>
            </a:r>
          </a:p>
        </p:txBody>
      </p:sp>
      <p:sp>
        <p:nvSpPr>
          <p:cNvPr id="51" name="Text Box 60">
            <a:extLst>
              <a:ext uri="{FF2B5EF4-FFF2-40B4-BE49-F238E27FC236}">
                <a16:creationId xmlns:a16="http://schemas.microsoft.com/office/drawing/2014/main" id="{B56B768C-4DDA-4EC3-8DA1-FA6F93862C8A}"/>
              </a:ext>
            </a:extLst>
          </p:cNvPr>
          <p:cNvSpPr txBox="1">
            <a:spLocks noChangeArrowheads="1"/>
          </p:cNvSpPr>
          <p:nvPr/>
        </p:nvSpPr>
        <p:spPr bwMode="auto">
          <a:xfrm>
            <a:off x="5243511" y="3598622"/>
            <a:ext cx="146758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a:lnSpc>
                <a:spcPct val="100000"/>
              </a:lnSpc>
              <a:spcBef>
                <a:spcPct val="0"/>
              </a:spcBef>
              <a:buClrTx/>
              <a:buSzTx/>
              <a:buFontTx/>
              <a:buNone/>
              <a:defRPr kumimoji="1" sz="2000">
                <a:solidFill>
                  <a:srgbClr val="333399"/>
                </a:solidFill>
                <a:latin typeface="微软雅黑" panose="020B0503020204020204" pitchFamily="34" charset="-122"/>
                <a:ea typeface="微软雅黑" panose="020B0503020204020204" pitchFamily="34"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9pPr>
          </a:lstStyle>
          <a:p>
            <a:r>
              <a:rPr lang="zh-CN" altLang="en-US" dirty="0">
                <a:ea typeface="方正兰亭黑简体" panose="02000000000000000000"/>
              </a:rPr>
              <a:t>数据链路层</a:t>
            </a:r>
          </a:p>
        </p:txBody>
      </p:sp>
      <p:sp>
        <p:nvSpPr>
          <p:cNvPr id="52" name="Text Box 61">
            <a:extLst>
              <a:ext uri="{FF2B5EF4-FFF2-40B4-BE49-F238E27FC236}">
                <a16:creationId xmlns:a16="http://schemas.microsoft.com/office/drawing/2014/main" id="{FAEA8D60-2AE6-407A-B126-BE52F8F18BE0}"/>
              </a:ext>
            </a:extLst>
          </p:cNvPr>
          <p:cNvSpPr txBox="1">
            <a:spLocks noChangeArrowheads="1"/>
          </p:cNvSpPr>
          <p:nvPr/>
        </p:nvSpPr>
        <p:spPr bwMode="auto">
          <a:xfrm>
            <a:off x="5246912" y="4344747"/>
            <a:ext cx="146758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a:lnSpc>
                <a:spcPct val="100000"/>
              </a:lnSpc>
              <a:spcBef>
                <a:spcPct val="0"/>
              </a:spcBef>
              <a:buClrTx/>
              <a:buSzTx/>
              <a:buFontTx/>
              <a:buNone/>
              <a:defRPr kumimoji="1" sz="2000">
                <a:solidFill>
                  <a:srgbClr val="333399"/>
                </a:solidFill>
                <a:latin typeface="微软雅黑" panose="020B0503020204020204" pitchFamily="34" charset="-122"/>
                <a:ea typeface="微软雅黑" panose="020B0503020204020204" pitchFamily="34"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latin typeface="Arial" panose="020B0604020202020204" pitchFamily="34" charset="0"/>
                <a:ea typeface="宋体" panose="02010600030101010101" pitchFamily="2" charset="-122"/>
              </a:defRPr>
            </a:lvl9pPr>
          </a:lstStyle>
          <a:p>
            <a:r>
              <a:rPr lang="zh-CN" altLang="en-US" dirty="0">
                <a:ea typeface="方正兰亭黑简体" panose="02000000000000000000"/>
              </a:rPr>
              <a:t>网络接口层</a:t>
            </a:r>
          </a:p>
        </p:txBody>
      </p:sp>
      <p:sp>
        <p:nvSpPr>
          <p:cNvPr id="53" name="Line 62">
            <a:extLst>
              <a:ext uri="{FF2B5EF4-FFF2-40B4-BE49-F238E27FC236}">
                <a16:creationId xmlns:a16="http://schemas.microsoft.com/office/drawing/2014/main" id="{8C79200E-1C8B-4B77-B307-748FCBD3B640}"/>
              </a:ext>
            </a:extLst>
          </p:cNvPr>
          <p:cNvSpPr>
            <a:spLocks noChangeShapeType="1"/>
          </p:cNvSpPr>
          <p:nvPr/>
        </p:nvSpPr>
        <p:spPr bwMode="auto">
          <a:xfrm>
            <a:off x="4670420" y="4100272"/>
            <a:ext cx="2714104"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latin typeface="微软雅黑" panose="020B0503020204020204" pitchFamily="34" charset="-122"/>
              <a:ea typeface="方正兰亭黑简体" panose="02000000000000000000"/>
            </a:endParaRPr>
          </a:p>
        </p:txBody>
      </p:sp>
      <p:sp>
        <p:nvSpPr>
          <p:cNvPr id="54" name="AutoShape 80">
            <a:extLst>
              <a:ext uri="{FF2B5EF4-FFF2-40B4-BE49-F238E27FC236}">
                <a16:creationId xmlns:a16="http://schemas.microsoft.com/office/drawing/2014/main" id="{33D41AAD-30DD-4E81-82C8-A6AE0A587448}"/>
              </a:ext>
            </a:extLst>
          </p:cNvPr>
          <p:cNvSpPr>
            <a:spLocks/>
          </p:cNvSpPr>
          <p:nvPr/>
        </p:nvSpPr>
        <p:spPr bwMode="auto">
          <a:xfrm>
            <a:off x="4333296" y="3007240"/>
            <a:ext cx="320699" cy="1436022"/>
          </a:xfrm>
          <a:prstGeom prst="leftBrace">
            <a:avLst>
              <a:gd name="adj1" fmla="val 9998"/>
              <a:gd name="adj2" fmla="val 5328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zh-CN" altLang="en-US" sz="36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endParaRPr>
          </a:p>
        </p:txBody>
      </p:sp>
      <p:sp>
        <p:nvSpPr>
          <p:cNvPr id="57" name="灯片编号占位符 56">
            <a:extLst>
              <a:ext uri="{FF2B5EF4-FFF2-40B4-BE49-F238E27FC236}">
                <a16:creationId xmlns:a16="http://schemas.microsoft.com/office/drawing/2014/main" id="{83511687-04A9-4713-A92A-E6552729F5E0}"/>
              </a:ext>
            </a:extLst>
          </p:cNvPr>
          <p:cNvSpPr>
            <a:spLocks noGrp="1"/>
          </p:cNvSpPr>
          <p:nvPr>
            <p:ph type="sldNum" sz="quarter" idx="12"/>
          </p:nvPr>
        </p:nvSpPr>
        <p:spPr/>
        <p:txBody>
          <a:bodyPr/>
          <a:lstStyle/>
          <a:p>
            <a:fld id="{C8BB1146-E542-4D4E-B8E9-6919A11DDD48}" type="slidenum">
              <a:rPr lang="en-US" smtClean="0"/>
              <a:pPr/>
              <a:t>15</a:t>
            </a:fld>
            <a:endParaRPr lang="en-US"/>
          </a:p>
        </p:txBody>
      </p:sp>
    </p:spTree>
    <p:extLst>
      <p:ext uri="{BB962C8B-B14F-4D97-AF65-F5344CB8AC3E}">
        <p14:creationId xmlns:p14="http://schemas.microsoft.com/office/powerpoint/2010/main" val="349636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2"/>
          <p:cNvSpPr>
            <a:spLocks noGrp="1" noChangeArrowheads="1"/>
          </p:cNvSpPr>
          <p:nvPr>
            <p:ph type="title"/>
          </p:nvPr>
        </p:nvSpPr>
        <p:spPr>
          <a:xfrm>
            <a:off x="660401" y="0"/>
            <a:ext cx="10858500" cy="1013772"/>
          </a:xfrm>
        </p:spPr>
        <p:txBody>
          <a:bodyPr vert="horz" lIns="91440" tIns="45720" rIns="91440" bIns="45720" rtlCol="0" anchor="b">
            <a:normAutofit/>
          </a:bodyPr>
          <a:lstStyle/>
          <a:p>
            <a:r>
              <a:rPr lang="zh-CN" altLang="en-US" sz="3200" dirty="0"/>
              <a:t>建立了 </a:t>
            </a:r>
            <a:r>
              <a:rPr lang="en-US" altLang="zh-CN" sz="3200" dirty="0"/>
              <a:t>TCP/IP</a:t>
            </a:r>
            <a:r>
              <a:rPr lang="zh-CN" altLang="en-US" sz="3200" dirty="0"/>
              <a:t>模型下分组报文传送模型</a:t>
            </a:r>
          </a:p>
        </p:txBody>
      </p:sp>
      <p:sp>
        <p:nvSpPr>
          <p:cNvPr id="146436" name="AutoShape 3"/>
          <p:cNvSpPr>
            <a:spLocks noChangeArrowheads="1"/>
          </p:cNvSpPr>
          <p:nvPr/>
        </p:nvSpPr>
        <p:spPr bwMode="auto">
          <a:xfrm rot="-5400000">
            <a:off x="2925575" y="4558731"/>
            <a:ext cx="396874" cy="369662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sp>
        <p:nvSpPr>
          <p:cNvPr id="146437" name="AutoShape 4"/>
          <p:cNvSpPr>
            <a:spLocks noChangeArrowheads="1"/>
          </p:cNvSpPr>
          <p:nvPr/>
        </p:nvSpPr>
        <p:spPr bwMode="auto">
          <a:xfrm>
            <a:off x="1375231" y="1849962"/>
            <a:ext cx="838200" cy="3981855"/>
          </a:xfrm>
          <a:prstGeom prst="cube">
            <a:avLst>
              <a:gd name="adj" fmla="val 10764"/>
            </a:avLst>
          </a:prstGeom>
          <a:solidFill>
            <a:schemeClr val="bg2"/>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38" name="Text Box 5"/>
          <p:cNvSpPr txBox="1">
            <a:spLocks noChangeArrowheads="1"/>
          </p:cNvSpPr>
          <p:nvPr/>
        </p:nvSpPr>
        <p:spPr bwMode="auto">
          <a:xfrm>
            <a:off x="1570494" y="207794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5</a:t>
            </a:r>
          </a:p>
        </p:txBody>
      </p:sp>
      <p:sp>
        <p:nvSpPr>
          <p:cNvPr id="146439" name="Text Box 6"/>
          <p:cNvSpPr txBox="1">
            <a:spLocks noChangeArrowheads="1"/>
          </p:cNvSpPr>
          <p:nvPr/>
        </p:nvSpPr>
        <p:spPr bwMode="auto">
          <a:xfrm>
            <a:off x="1576984" y="276994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4</a:t>
            </a:r>
          </a:p>
        </p:txBody>
      </p:sp>
      <p:sp>
        <p:nvSpPr>
          <p:cNvPr id="146440" name="Text Box 7"/>
          <p:cNvSpPr txBox="1">
            <a:spLocks noChangeArrowheads="1"/>
          </p:cNvSpPr>
          <p:nvPr/>
        </p:nvSpPr>
        <p:spPr bwMode="auto">
          <a:xfrm>
            <a:off x="1610941" y="3539845"/>
            <a:ext cx="249238" cy="40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3</a:t>
            </a:r>
          </a:p>
        </p:txBody>
      </p:sp>
      <p:sp>
        <p:nvSpPr>
          <p:cNvPr id="146441" name="Text Box 8"/>
          <p:cNvSpPr txBox="1">
            <a:spLocks noChangeArrowheads="1"/>
          </p:cNvSpPr>
          <p:nvPr/>
        </p:nvSpPr>
        <p:spPr bwMode="auto">
          <a:xfrm>
            <a:off x="1557714" y="44421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2</a:t>
            </a:r>
          </a:p>
        </p:txBody>
      </p:sp>
      <p:sp>
        <p:nvSpPr>
          <p:cNvPr id="146442" name="Text Box 9"/>
          <p:cNvSpPr txBox="1">
            <a:spLocks noChangeArrowheads="1"/>
          </p:cNvSpPr>
          <p:nvPr/>
        </p:nvSpPr>
        <p:spPr bwMode="auto">
          <a:xfrm>
            <a:off x="1557714" y="526794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1</a:t>
            </a:r>
          </a:p>
        </p:txBody>
      </p:sp>
      <p:sp>
        <p:nvSpPr>
          <p:cNvPr id="146443" name="Freeform 10"/>
          <p:cNvSpPr>
            <a:spLocks/>
          </p:cNvSpPr>
          <p:nvPr/>
        </p:nvSpPr>
        <p:spPr bwMode="auto">
          <a:xfrm>
            <a:off x="1384621" y="2500416"/>
            <a:ext cx="847725" cy="61912"/>
          </a:xfrm>
          <a:custGeom>
            <a:avLst/>
            <a:gdLst>
              <a:gd name="T0" fmla="*/ 0 w 534"/>
              <a:gd name="T1" fmla="*/ 91264184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44" name="Freeform 11"/>
          <p:cNvSpPr>
            <a:spLocks/>
          </p:cNvSpPr>
          <p:nvPr/>
        </p:nvSpPr>
        <p:spPr bwMode="auto">
          <a:xfrm>
            <a:off x="1372156" y="3330317"/>
            <a:ext cx="847725" cy="61912"/>
          </a:xfrm>
          <a:custGeom>
            <a:avLst/>
            <a:gdLst>
              <a:gd name="T0" fmla="*/ 0 w 534"/>
              <a:gd name="T1" fmla="*/ 78225812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45" name="Freeform 12"/>
          <p:cNvSpPr>
            <a:spLocks/>
          </p:cNvSpPr>
          <p:nvPr/>
        </p:nvSpPr>
        <p:spPr bwMode="auto">
          <a:xfrm>
            <a:off x="1351856" y="4109339"/>
            <a:ext cx="869950" cy="60325"/>
          </a:xfrm>
          <a:custGeom>
            <a:avLst/>
            <a:gdLst>
              <a:gd name="T0" fmla="*/ 0 w 548"/>
              <a:gd name="T1" fmla="*/ 86645372 h 42"/>
              <a:gd name="T2" fmla="*/ 1214715313 w 548"/>
              <a:gd name="T3" fmla="*/ 86645372 h 42"/>
              <a:gd name="T4" fmla="*/ 1381045625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46" name="Freeform 13"/>
          <p:cNvSpPr>
            <a:spLocks/>
          </p:cNvSpPr>
          <p:nvPr/>
        </p:nvSpPr>
        <p:spPr bwMode="auto">
          <a:xfrm>
            <a:off x="1352925" y="4977138"/>
            <a:ext cx="860425" cy="60325"/>
          </a:xfrm>
          <a:custGeom>
            <a:avLst/>
            <a:gdLst>
              <a:gd name="T0" fmla="*/ 0 w 542"/>
              <a:gd name="T1" fmla="*/ 86645372 h 42"/>
              <a:gd name="T2" fmla="*/ 1199594375 w 542"/>
              <a:gd name="T3" fmla="*/ 86645372 h 42"/>
              <a:gd name="T4" fmla="*/ 1365924688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457" name="Text Box 24"/>
          <p:cNvSpPr txBox="1">
            <a:spLocks noChangeArrowheads="1"/>
          </p:cNvSpPr>
          <p:nvPr/>
        </p:nvSpPr>
        <p:spPr bwMode="auto">
          <a:xfrm>
            <a:off x="825247" y="1000388"/>
            <a:ext cx="19014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333399"/>
                </a:solidFill>
                <a:ea typeface="黑体" panose="02010609060101010101" pitchFamily="49" charset="-122"/>
              </a:rPr>
              <a:t>源端：计算机</a:t>
            </a:r>
            <a:r>
              <a:rPr lang="zh-CN" altLang="en-US" sz="1000" dirty="0">
                <a:solidFill>
                  <a:srgbClr val="333399"/>
                </a:solidFill>
                <a:ea typeface="黑体" panose="02010609060101010101" pitchFamily="49" charset="-122"/>
              </a:rPr>
              <a:t> </a:t>
            </a:r>
            <a:r>
              <a:rPr lang="en-US" altLang="zh-CN" dirty="0">
                <a:solidFill>
                  <a:srgbClr val="333399"/>
                </a:solidFill>
                <a:ea typeface="黑体" panose="02010609060101010101" pitchFamily="49" charset="-122"/>
              </a:rPr>
              <a:t>1</a:t>
            </a:r>
          </a:p>
        </p:txBody>
      </p:sp>
      <p:sp>
        <p:nvSpPr>
          <p:cNvPr id="146460" name="AutoShape 27"/>
          <p:cNvSpPr>
            <a:spLocks noChangeArrowheads="1"/>
          </p:cNvSpPr>
          <p:nvPr/>
        </p:nvSpPr>
        <p:spPr bwMode="auto">
          <a:xfrm>
            <a:off x="1464846" y="1338011"/>
            <a:ext cx="685800" cy="557212"/>
          </a:xfrm>
          <a:prstGeom prst="cube">
            <a:avLst>
              <a:gd name="adj" fmla="val 17593"/>
            </a:avLst>
          </a:prstGeom>
          <a:solidFill>
            <a:schemeClr val="bg2"/>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61" name="Text Box 28"/>
          <p:cNvSpPr txBox="1">
            <a:spLocks noChangeArrowheads="1"/>
          </p:cNvSpPr>
          <p:nvPr/>
        </p:nvSpPr>
        <p:spPr bwMode="auto">
          <a:xfrm>
            <a:off x="1464846" y="1449852"/>
            <a:ext cx="670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AP1</a:t>
            </a:r>
            <a:endParaRPr lang="en-US" altLang="zh-CN" b="1" dirty="0">
              <a:solidFill>
                <a:srgbClr val="333399"/>
              </a:solidFill>
            </a:endParaRPr>
          </a:p>
        </p:txBody>
      </p:sp>
      <p:sp>
        <p:nvSpPr>
          <p:cNvPr id="239646" name="Rectangle 30"/>
          <p:cNvSpPr>
            <a:spLocks noChangeArrowheads="1"/>
          </p:cNvSpPr>
          <p:nvPr/>
        </p:nvSpPr>
        <p:spPr bwMode="auto">
          <a:xfrm>
            <a:off x="5454947" y="1461329"/>
            <a:ext cx="2592388" cy="358775"/>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dirty="0">
                <a:solidFill>
                  <a:srgbClr val="333399"/>
                </a:solidFill>
                <a:latin typeface="Tahoma" panose="020B0604030504040204" pitchFamily="34" charset="0"/>
                <a:ea typeface="黑体" panose="02010609060101010101" pitchFamily="49" charset="-122"/>
              </a:rPr>
              <a:t>应 用 程 序 数 据</a:t>
            </a:r>
          </a:p>
        </p:txBody>
      </p:sp>
      <p:grpSp>
        <p:nvGrpSpPr>
          <p:cNvPr id="2" name="Group 31"/>
          <p:cNvGrpSpPr>
            <a:grpSpLocks/>
          </p:cNvGrpSpPr>
          <p:nvPr/>
        </p:nvGrpSpPr>
        <p:grpSpPr bwMode="auto">
          <a:xfrm>
            <a:off x="3745371" y="1725365"/>
            <a:ext cx="1724026" cy="863600"/>
            <a:chOff x="1488" y="1235"/>
            <a:chExt cx="1086" cy="544"/>
          </a:xfrm>
        </p:grpSpPr>
        <p:sp>
          <p:nvSpPr>
            <p:cNvPr id="146511" name="Text Box 32"/>
            <p:cNvSpPr txBox="1">
              <a:spLocks noChangeArrowheads="1"/>
            </p:cNvSpPr>
            <p:nvPr/>
          </p:nvSpPr>
          <p:spPr bwMode="auto">
            <a:xfrm>
              <a:off x="1488" y="1235"/>
              <a:ext cx="8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sz="1800" dirty="0">
                  <a:solidFill>
                    <a:srgbClr val="333399"/>
                  </a:solidFill>
                  <a:latin typeface="Arial Rounded MT Bold" pitchFamily="34" charset="0"/>
                  <a:ea typeface="黑体" panose="02010609060101010101" pitchFamily="49" charset="-122"/>
                </a:rPr>
                <a:t>应用层首部</a:t>
              </a:r>
              <a:endParaRPr lang="zh-CN" altLang="en-US" sz="1800" dirty="0">
                <a:solidFill>
                  <a:srgbClr val="333399"/>
                </a:solidFill>
                <a:latin typeface="Times New Roman" panose="02020603050405020304" pitchFamily="18" charset="0"/>
                <a:ea typeface="黑体" panose="02010609060101010101" pitchFamily="49" charset="-122"/>
              </a:endParaRPr>
            </a:p>
          </p:txBody>
        </p:sp>
        <p:sp>
          <p:nvSpPr>
            <p:cNvPr id="146512" name="Line 33"/>
            <p:cNvSpPr>
              <a:spLocks noChangeShapeType="1"/>
            </p:cNvSpPr>
            <p:nvPr/>
          </p:nvSpPr>
          <p:spPr bwMode="auto">
            <a:xfrm>
              <a:off x="2195" y="1455"/>
              <a:ext cx="323" cy="10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sz="1600"/>
            </a:p>
          </p:txBody>
        </p:sp>
        <p:sp>
          <p:nvSpPr>
            <p:cNvPr id="146513" name="Rectangle 34"/>
            <p:cNvSpPr>
              <a:spLocks noChangeArrowheads="1"/>
            </p:cNvSpPr>
            <p:nvPr/>
          </p:nvSpPr>
          <p:spPr bwMode="auto">
            <a:xfrm>
              <a:off x="2256" y="1553"/>
              <a:ext cx="318"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grpSp>
      <p:sp>
        <p:nvSpPr>
          <p:cNvPr id="239651" name="Rectangle 35"/>
          <p:cNvSpPr>
            <a:spLocks noChangeArrowheads="1"/>
          </p:cNvSpPr>
          <p:nvPr/>
        </p:nvSpPr>
        <p:spPr bwMode="auto">
          <a:xfrm>
            <a:off x="3361989" y="5462209"/>
            <a:ext cx="5184775" cy="358775"/>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ea typeface="黑体" panose="02010609060101010101" pitchFamily="49" charset="-122"/>
              </a:rPr>
              <a:t>10100110100101  </a:t>
            </a:r>
            <a:r>
              <a:rPr lang="zh-CN" altLang="en-US" dirty="0">
                <a:solidFill>
                  <a:srgbClr val="333399"/>
                </a:solidFill>
                <a:ea typeface="黑体" panose="02010609060101010101" pitchFamily="49" charset="-122"/>
              </a:rPr>
              <a:t>比  特  流  </a:t>
            </a:r>
            <a:r>
              <a:rPr lang="en-US" altLang="zh-CN" dirty="0">
                <a:solidFill>
                  <a:srgbClr val="333399"/>
                </a:solidFill>
                <a:ea typeface="黑体" panose="02010609060101010101" pitchFamily="49" charset="-122"/>
              </a:rPr>
              <a:t>110101110101</a:t>
            </a:r>
          </a:p>
        </p:txBody>
      </p:sp>
      <p:sp>
        <p:nvSpPr>
          <p:cNvPr id="239653" name="Rectangle 37"/>
          <p:cNvSpPr>
            <a:spLocks noChangeArrowheads="1"/>
          </p:cNvSpPr>
          <p:nvPr/>
        </p:nvSpPr>
        <p:spPr bwMode="auto">
          <a:xfrm>
            <a:off x="5468299" y="2225485"/>
            <a:ext cx="2592388" cy="358775"/>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dirty="0">
                <a:solidFill>
                  <a:srgbClr val="333399"/>
                </a:solidFill>
                <a:latin typeface="Tahoma" panose="020B0604030504040204" pitchFamily="34" charset="0"/>
                <a:ea typeface="黑体" panose="02010609060101010101" pitchFamily="49" charset="-122"/>
              </a:rPr>
              <a:t>应 用 程 序 数 据</a:t>
            </a:r>
          </a:p>
        </p:txBody>
      </p:sp>
      <p:grpSp>
        <p:nvGrpSpPr>
          <p:cNvPr id="3" name="Group 38"/>
          <p:cNvGrpSpPr>
            <a:grpSpLocks/>
          </p:cNvGrpSpPr>
          <p:nvPr/>
        </p:nvGrpSpPr>
        <p:grpSpPr bwMode="auto">
          <a:xfrm>
            <a:off x="4984858" y="3006159"/>
            <a:ext cx="3095625" cy="358775"/>
            <a:chOff x="2245" y="2297"/>
            <a:chExt cx="1950" cy="226"/>
          </a:xfrm>
        </p:grpSpPr>
        <p:sp>
          <p:nvSpPr>
            <p:cNvPr id="146509"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sp>
          <p:nvSpPr>
            <p:cNvPr id="146510"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dirty="0">
                  <a:solidFill>
                    <a:srgbClr val="333399"/>
                  </a:solidFill>
                  <a:latin typeface="Tahoma" panose="020B0604030504040204" pitchFamily="34" charset="0"/>
                  <a:ea typeface="黑体" panose="02010609060101010101" pitchFamily="49" charset="-122"/>
                </a:rPr>
                <a:t>应 用 程 序 数 据</a:t>
              </a:r>
            </a:p>
          </p:txBody>
        </p:sp>
      </p:grpSp>
      <p:grpSp>
        <p:nvGrpSpPr>
          <p:cNvPr id="4" name="Group 41"/>
          <p:cNvGrpSpPr>
            <a:grpSpLocks/>
          </p:cNvGrpSpPr>
          <p:nvPr/>
        </p:nvGrpSpPr>
        <p:grpSpPr bwMode="auto">
          <a:xfrm>
            <a:off x="4441489" y="3811340"/>
            <a:ext cx="3600450" cy="358775"/>
            <a:chOff x="1927" y="2660"/>
            <a:chExt cx="2268" cy="226"/>
          </a:xfrm>
        </p:grpSpPr>
        <p:sp>
          <p:nvSpPr>
            <p:cNvPr id="146506"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4</a:t>
              </a:r>
            </a:p>
          </p:txBody>
        </p:sp>
        <p:sp>
          <p:nvSpPr>
            <p:cNvPr id="146507"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sp>
          <p:nvSpPr>
            <p:cNvPr id="146508"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a:solidFill>
                    <a:srgbClr val="333399"/>
                  </a:solidFill>
                  <a:latin typeface="Tahoma" panose="020B0604030504040204" pitchFamily="34" charset="0"/>
                  <a:ea typeface="黑体" panose="02010609060101010101" pitchFamily="49" charset="-122"/>
                </a:rPr>
                <a:t>应 用 程 序 数 据</a:t>
              </a:r>
            </a:p>
          </p:txBody>
        </p:sp>
      </p:grpSp>
      <p:grpSp>
        <p:nvGrpSpPr>
          <p:cNvPr id="5" name="Group 45"/>
          <p:cNvGrpSpPr>
            <a:grpSpLocks/>
          </p:cNvGrpSpPr>
          <p:nvPr/>
        </p:nvGrpSpPr>
        <p:grpSpPr bwMode="auto">
          <a:xfrm>
            <a:off x="3938251" y="4667004"/>
            <a:ext cx="4103688" cy="361950"/>
            <a:chOff x="1610" y="3021"/>
            <a:chExt cx="2585" cy="228"/>
          </a:xfrm>
        </p:grpSpPr>
        <p:sp>
          <p:nvSpPr>
            <p:cNvPr id="146502" name="Rectangle 46"/>
            <p:cNvSpPr>
              <a:spLocks noChangeArrowheads="1"/>
            </p:cNvSpPr>
            <p:nvPr/>
          </p:nvSpPr>
          <p:spPr bwMode="auto">
            <a:xfrm>
              <a:off x="1610" y="3023"/>
              <a:ext cx="318" cy="226"/>
            </a:xfrm>
            <a:prstGeom prst="rect">
              <a:avLst/>
            </a:prstGeom>
            <a:solidFill>
              <a:srgbClr val="FFC0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3</a:t>
              </a:r>
            </a:p>
          </p:txBody>
        </p:sp>
        <p:sp>
          <p:nvSpPr>
            <p:cNvPr id="146503"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4</a:t>
              </a:r>
            </a:p>
          </p:txBody>
        </p:sp>
        <p:sp>
          <p:nvSpPr>
            <p:cNvPr id="146504" name="Rectangle 48"/>
            <p:cNvSpPr>
              <a:spLocks noChangeArrowheads="1"/>
            </p:cNvSpPr>
            <p:nvPr/>
          </p:nvSpPr>
          <p:spPr bwMode="auto">
            <a:xfrm>
              <a:off x="2244" y="3021"/>
              <a:ext cx="313" cy="226"/>
            </a:xfrm>
            <a:prstGeom prst="rect">
              <a:avLst/>
            </a:prstGeom>
            <a:solidFill>
              <a:srgbClr val="FF99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5</a:t>
              </a:r>
            </a:p>
          </p:txBody>
        </p:sp>
        <p:sp>
          <p:nvSpPr>
            <p:cNvPr id="146505"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zh-CN" altLang="en-US" sz="1800">
                  <a:solidFill>
                    <a:srgbClr val="333399"/>
                  </a:solidFill>
                  <a:latin typeface="Tahoma" panose="020B0604030504040204" pitchFamily="34" charset="0"/>
                  <a:ea typeface="黑体" panose="02010609060101010101" pitchFamily="49" charset="-122"/>
                </a:rPr>
                <a:t>应 用 程 序 数 据</a:t>
              </a:r>
            </a:p>
          </p:txBody>
        </p:sp>
      </p:grpSp>
      <p:sp>
        <p:nvSpPr>
          <p:cNvPr id="146500" name="AutoShape 51"/>
          <p:cNvSpPr>
            <a:spLocks noChangeArrowheads="1"/>
          </p:cNvSpPr>
          <p:nvPr/>
        </p:nvSpPr>
        <p:spPr bwMode="auto">
          <a:xfrm flipV="1">
            <a:off x="1610941" y="1754847"/>
            <a:ext cx="220812" cy="402721"/>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grpSp>
        <p:nvGrpSpPr>
          <p:cNvPr id="7" name="Group 53"/>
          <p:cNvGrpSpPr>
            <a:grpSpLocks/>
          </p:cNvGrpSpPr>
          <p:nvPr/>
        </p:nvGrpSpPr>
        <p:grpSpPr bwMode="auto">
          <a:xfrm>
            <a:off x="1640485" y="2422125"/>
            <a:ext cx="4281488" cy="587376"/>
            <a:chOff x="426" y="2001"/>
            <a:chExt cx="2697" cy="370"/>
          </a:xfrm>
        </p:grpSpPr>
        <p:sp>
          <p:nvSpPr>
            <p:cNvPr id="146498" name="AutoShape 54"/>
            <p:cNvSpPr>
              <a:spLocks noChangeArrowheads="1"/>
            </p:cNvSpPr>
            <p:nvPr/>
          </p:nvSpPr>
          <p:spPr bwMode="auto">
            <a:xfrm rot="10800000">
              <a:off x="426" y="2001"/>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sp>
          <p:nvSpPr>
            <p:cNvPr id="146499" name="AutoShape 55"/>
            <p:cNvSpPr>
              <a:spLocks noChangeArrowheads="1"/>
            </p:cNvSpPr>
            <p:nvPr/>
          </p:nvSpPr>
          <p:spPr bwMode="auto">
            <a:xfrm rot="10800000">
              <a:off x="2998" y="2122"/>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grpSp>
      <p:grpSp>
        <p:nvGrpSpPr>
          <p:cNvPr id="8" name="Group 56"/>
          <p:cNvGrpSpPr>
            <a:grpSpLocks/>
          </p:cNvGrpSpPr>
          <p:nvPr/>
        </p:nvGrpSpPr>
        <p:grpSpPr bwMode="auto">
          <a:xfrm>
            <a:off x="1656091" y="3177305"/>
            <a:ext cx="4025900" cy="604838"/>
            <a:chOff x="410" y="2468"/>
            <a:chExt cx="2536" cy="381"/>
          </a:xfrm>
        </p:grpSpPr>
        <p:sp>
          <p:nvSpPr>
            <p:cNvPr id="146496" name="AutoShape 57"/>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97" name="AutoShape 58"/>
            <p:cNvSpPr>
              <a:spLocks noChangeArrowheads="1"/>
            </p:cNvSpPr>
            <p:nvPr/>
          </p:nvSpPr>
          <p:spPr bwMode="auto">
            <a:xfrm rot="10800000">
              <a:off x="2821" y="2601"/>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grpSp>
      <p:grpSp>
        <p:nvGrpSpPr>
          <p:cNvPr id="9" name="Group 59"/>
          <p:cNvGrpSpPr>
            <a:grpSpLocks/>
          </p:cNvGrpSpPr>
          <p:nvPr/>
        </p:nvGrpSpPr>
        <p:grpSpPr bwMode="auto">
          <a:xfrm>
            <a:off x="1664558" y="3939236"/>
            <a:ext cx="3811588" cy="712788"/>
            <a:chOff x="409" y="2870"/>
            <a:chExt cx="2401" cy="449"/>
          </a:xfrm>
        </p:grpSpPr>
        <p:sp>
          <p:nvSpPr>
            <p:cNvPr id="146494" name="AutoShape 60"/>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95" name="AutoShape 61"/>
            <p:cNvSpPr>
              <a:spLocks noChangeArrowheads="1"/>
            </p:cNvSpPr>
            <p:nvPr/>
          </p:nvSpPr>
          <p:spPr bwMode="auto">
            <a:xfrm rot="10800000">
              <a:off x="2686" y="3069"/>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grpSp>
      <p:grpSp>
        <p:nvGrpSpPr>
          <p:cNvPr id="10" name="Group 62"/>
          <p:cNvGrpSpPr>
            <a:grpSpLocks/>
          </p:cNvGrpSpPr>
          <p:nvPr/>
        </p:nvGrpSpPr>
        <p:grpSpPr bwMode="auto">
          <a:xfrm>
            <a:off x="1653895" y="4871208"/>
            <a:ext cx="3619500" cy="590550"/>
            <a:chOff x="409" y="3243"/>
            <a:chExt cx="2280" cy="372"/>
          </a:xfrm>
        </p:grpSpPr>
        <p:sp>
          <p:nvSpPr>
            <p:cNvPr id="146492" name="AutoShape 63"/>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46493" name="AutoShape 64"/>
            <p:cNvSpPr>
              <a:spLocks noChangeArrowheads="1"/>
            </p:cNvSpPr>
            <p:nvPr/>
          </p:nvSpPr>
          <p:spPr bwMode="auto">
            <a:xfrm rot="10800000">
              <a:off x="2565" y="3365"/>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grpSp>
      <p:grpSp>
        <p:nvGrpSpPr>
          <p:cNvPr id="11" name="Group 65"/>
          <p:cNvGrpSpPr>
            <a:grpSpLocks/>
          </p:cNvGrpSpPr>
          <p:nvPr/>
        </p:nvGrpSpPr>
        <p:grpSpPr bwMode="auto">
          <a:xfrm>
            <a:off x="3218639" y="2484215"/>
            <a:ext cx="1771651" cy="882651"/>
            <a:chOff x="1146" y="1731"/>
            <a:chExt cx="1116" cy="556"/>
          </a:xfrm>
        </p:grpSpPr>
        <p:sp>
          <p:nvSpPr>
            <p:cNvPr id="146489" name="Rectangle 66"/>
            <p:cNvSpPr>
              <a:spLocks noChangeArrowheads="1"/>
            </p:cNvSpPr>
            <p:nvPr/>
          </p:nvSpPr>
          <p:spPr bwMode="auto">
            <a:xfrm>
              <a:off x="1944" y="2061"/>
              <a:ext cx="318" cy="226"/>
            </a:xfrm>
            <a:prstGeom prst="rect">
              <a:avLst/>
            </a:prstGeom>
            <a:solidFill>
              <a:srgbClr val="FF99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4</a:t>
              </a:r>
            </a:p>
          </p:txBody>
        </p:sp>
        <p:sp>
          <p:nvSpPr>
            <p:cNvPr id="146490" name="Text Box 67"/>
            <p:cNvSpPr txBox="1">
              <a:spLocks noChangeArrowheads="1"/>
            </p:cNvSpPr>
            <p:nvPr/>
          </p:nvSpPr>
          <p:spPr bwMode="auto">
            <a:xfrm>
              <a:off x="1146" y="1731"/>
              <a:ext cx="8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sz="1800" dirty="0">
                  <a:solidFill>
                    <a:srgbClr val="333399"/>
                  </a:solidFill>
                  <a:latin typeface="Arial Rounded MT Bold" pitchFamily="34" charset="0"/>
                  <a:ea typeface="黑体" panose="02010609060101010101" pitchFamily="49" charset="-122"/>
                </a:rPr>
                <a:t>传输层首部</a:t>
              </a:r>
              <a:endParaRPr lang="zh-CN" altLang="en-US" sz="1800" dirty="0">
                <a:solidFill>
                  <a:srgbClr val="333399"/>
                </a:solidFill>
                <a:latin typeface="Times New Roman" panose="02020603050405020304" pitchFamily="18" charset="0"/>
                <a:ea typeface="黑体" panose="02010609060101010101" pitchFamily="49" charset="-122"/>
              </a:endParaRPr>
            </a:p>
          </p:txBody>
        </p:sp>
        <p:sp>
          <p:nvSpPr>
            <p:cNvPr id="146491" name="Line 68"/>
            <p:cNvSpPr>
              <a:spLocks noChangeShapeType="1"/>
            </p:cNvSpPr>
            <p:nvPr/>
          </p:nvSpPr>
          <p:spPr bwMode="auto">
            <a:xfrm>
              <a:off x="1889" y="1945"/>
              <a:ext cx="174" cy="99"/>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sz="1600"/>
            </a:p>
          </p:txBody>
        </p:sp>
      </p:grpSp>
      <p:grpSp>
        <p:nvGrpSpPr>
          <p:cNvPr id="12" name="Group 69"/>
          <p:cNvGrpSpPr>
            <a:grpSpLocks/>
          </p:cNvGrpSpPr>
          <p:nvPr/>
        </p:nvGrpSpPr>
        <p:grpSpPr bwMode="auto">
          <a:xfrm>
            <a:off x="2871452" y="3181103"/>
            <a:ext cx="1570039" cy="989013"/>
            <a:chOff x="938" y="2154"/>
            <a:chExt cx="989" cy="623"/>
          </a:xfrm>
        </p:grpSpPr>
        <p:sp>
          <p:nvSpPr>
            <p:cNvPr id="146486" name="Rectangle 70"/>
            <p:cNvSpPr>
              <a:spLocks noChangeArrowheads="1"/>
            </p:cNvSpPr>
            <p:nvPr/>
          </p:nvSpPr>
          <p:spPr bwMode="auto">
            <a:xfrm>
              <a:off x="1609" y="2551"/>
              <a:ext cx="318" cy="226"/>
            </a:xfrm>
            <a:prstGeom prst="rect">
              <a:avLst/>
            </a:prstGeom>
            <a:solidFill>
              <a:srgbClr val="FFC000"/>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3</a:t>
              </a:r>
            </a:p>
          </p:txBody>
        </p:sp>
        <p:sp>
          <p:nvSpPr>
            <p:cNvPr id="146487" name="Text Box 71"/>
            <p:cNvSpPr txBox="1">
              <a:spLocks noChangeArrowheads="1"/>
            </p:cNvSpPr>
            <p:nvPr/>
          </p:nvSpPr>
          <p:spPr bwMode="auto">
            <a:xfrm>
              <a:off x="938" y="2154"/>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333399"/>
                  </a:solidFill>
                  <a:latin typeface="Arial Rounded MT Bold" pitchFamily="34" charset="0"/>
                  <a:ea typeface="黑体" panose="02010609060101010101" pitchFamily="49" charset="-122"/>
                </a:rPr>
                <a:t>网络层首部</a:t>
              </a:r>
              <a:endParaRPr lang="zh-CN" altLang="en-US" dirty="0">
                <a:solidFill>
                  <a:srgbClr val="333399"/>
                </a:solidFill>
                <a:latin typeface="Times New Roman" panose="02020603050405020304" pitchFamily="18" charset="0"/>
                <a:ea typeface="黑体" panose="02010609060101010101" pitchFamily="49" charset="-122"/>
              </a:endParaRPr>
            </a:p>
          </p:txBody>
        </p:sp>
        <p:sp>
          <p:nvSpPr>
            <p:cNvPr id="146488" name="Line 72"/>
            <p:cNvSpPr>
              <a:spLocks noChangeShapeType="1"/>
            </p:cNvSpPr>
            <p:nvPr/>
          </p:nvSpPr>
          <p:spPr bwMode="auto">
            <a:xfrm>
              <a:off x="1531" y="2384"/>
              <a:ext cx="193" cy="14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 name="Group 73"/>
          <p:cNvGrpSpPr>
            <a:grpSpLocks/>
          </p:cNvGrpSpPr>
          <p:nvPr/>
        </p:nvGrpSpPr>
        <p:grpSpPr bwMode="auto">
          <a:xfrm>
            <a:off x="1938943" y="4223599"/>
            <a:ext cx="2228850" cy="801688"/>
            <a:chOff x="350" y="2743"/>
            <a:chExt cx="1404" cy="505"/>
          </a:xfrm>
        </p:grpSpPr>
        <p:sp>
          <p:nvSpPr>
            <p:cNvPr id="146483"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H</a:t>
              </a:r>
              <a:r>
                <a:rPr lang="en-US" altLang="zh-CN" b="1" baseline="-25000" dirty="0">
                  <a:solidFill>
                    <a:srgbClr val="333399"/>
                  </a:solidFill>
                </a:rPr>
                <a:t>2</a:t>
              </a:r>
            </a:p>
          </p:txBody>
        </p:sp>
        <p:sp>
          <p:nvSpPr>
            <p:cNvPr id="146484" name="Text Box 75"/>
            <p:cNvSpPr txBox="1">
              <a:spLocks noChangeArrowheads="1"/>
            </p:cNvSpPr>
            <p:nvPr/>
          </p:nvSpPr>
          <p:spPr bwMode="auto">
            <a:xfrm>
              <a:off x="350" y="2743"/>
              <a:ext cx="14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squar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FontTx/>
                <a:buNone/>
              </a:pPr>
              <a:r>
                <a:rPr lang="zh-CN" altLang="en-US" dirty="0">
                  <a:solidFill>
                    <a:srgbClr val="333399"/>
                  </a:solidFill>
                  <a:latin typeface="Arial Rounded MT Bold" pitchFamily="34" charset="0"/>
                  <a:ea typeface="黑体" panose="02010609060101010101" pitchFamily="49" charset="-122"/>
                </a:rPr>
                <a:t>链路层首部</a:t>
              </a:r>
              <a:endParaRPr lang="zh-CN" altLang="en-US" dirty="0">
                <a:solidFill>
                  <a:srgbClr val="333399"/>
                </a:solidFill>
                <a:latin typeface="Times New Roman" panose="02020603050405020304" pitchFamily="18" charset="0"/>
                <a:ea typeface="黑体" panose="02010609060101010101" pitchFamily="49" charset="-122"/>
              </a:endParaRPr>
            </a:p>
          </p:txBody>
        </p:sp>
        <p:sp>
          <p:nvSpPr>
            <p:cNvPr id="146485" name="Line 76"/>
            <p:cNvSpPr>
              <a:spLocks noChangeShapeType="1"/>
            </p:cNvSpPr>
            <p:nvPr/>
          </p:nvSpPr>
          <p:spPr bwMode="auto">
            <a:xfrm>
              <a:off x="1284" y="2927"/>
              <a:ext cx="145" cy="95"/>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4" name="Group 77"/>
          <p:cNvGrpSpPr>
            <a:grpSpLocks/>
          </p:cNvGrpSpPr>
          <p:nvPr/>
        </p:nvGrpSpPr>
        <p:grpSpPr bwMode="auto">
          <a:xfrm>
            <a:off x="8041939" y="3735103"/>
            <a:ext cx="974725" cy="1290638"/>
            <a:chOff x="4195" y="2436"/>
            <a:chExt cx="614" cy="813"/>
          </a:xfrm>
        </p:grpSpPr>
        <p:sp>
          <p:nvSpPr>
            <p:cNvPr id="146480"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dirty="0">
                  <a:solidFill>
                    <a:srgbClr val="333399"/>
                  </a:solidFill>
                </a:rPr>
                <a:t>T</a:t>
              </a:r>
              <a:r>
                <a:rPr lang="en-US" altLang="zh-CN" b="1" baseline="-25000" dirty="0">
                  <a:solidFill>
                    <a:srgbClr val="333399"/>
                  </a:solidFill>
                </a:rPr>
                <a:t>2</a:t>
              </a:r>
            </a:p>
          </p:txBody>
        </p:sp>
        <p:sp>
          <p:nvSpPr>
            <p:cNvPr id="146481"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en-US" sz="1600"/>
            </a:p>
          </p:txBody>
        </p:sp>
        <p:sp>
          <p:nvSpPr>
            <p:cNvPr id="146482" name="Text Box 80"/>
            <p:cNvSpPr txBox="1">
              <a:spLocks noChangeArrowheads="1"/>
            </p:cNvSpPr>
            <p:nvPr/>
          </p:nvSpPr>
          <p:spPr bwMode="auto">
            <a:xfrm>
              <a:off x="4256" y="2436"/>
              <a:ext cx="55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FontTx/>
                <a:buNone/>
              </a:pPr>
              <a:r>
                <a:rPr lang="zh-CN" altLang="en-US" sz="1800">
                  <a:solidFill>
                    <a:srgbClr val="333399"/>
                  </a:solidFill>
                  <a:latin typeface="Arial Rounded MT Bold" pitchFamily="34" charset="0"/>
                  <a:ea typeface="黑体" panose="02010609060101010101" pitchFamily="49" charset="-122"/>
                </a:rPr>
                <a:t>链路层</a:t>
              </a:r>
            </a:p>
            <a:p>
              <a:pPr algn="ctr">
                <a:lnSpc>
                  <a:spcPct val="90000"/>
                </a:lnSpc>
                <a:spcBef>
                  <a:spcPct val="0"/>
                </a:spcBef>
                <a:buClrTx/>
                <a:buSzTx/>
                <a:buFontTx/>
                <a:buNone/>
              </a:pPr>
              <a:r>
                <a:rPr lang="zh-CN" altLang="en-US" sz="1800">
                  <a:solidFill>
                    <a:srgbClr val="333399"/>
                  </a:solidFill>
                  <a:latin typeface="Arial Rounded MT Bold" pitchFamily="34" charset="0"/>
                  <a:ea typeface="黑体" panose="02010609060101010101" pitchFamily="49" charset="-122"/>
                </a:rPr>
                <a:t>尾部</a:t>
              </a:r>
              <a:endParaRPr lang="zh-CN" altLang="en-US" sz="1800">
                <a:solidFill>
                  <a:srgbClr val="333399"/>
                </a:solidFill>
                <a:latin typeface="Times New Roman" panose="02020603050405020304" pitchFamily="18" charset="0"/>
                <a:ea typeface="黑体" panose="02010609060101010101" pitchFamily="49" charset="-122"/>
              </a:endParaRPr>
            </a:p>
          </p:txBody>
        </p:sp>
      </p:grpSp>
      <p:sp>
        <p:nvSpPr>
          <p:cNvPr id="15" name="文本框 14">
            <a:extLst>
              <a:ext uri="{FF2B5EF4-FFF2-40B4-BE49-F238E27FC236}">
                <a16:creationId xmlns:a16="http://schemas.microsoft.com/office/drawing/2014/main" id="{5ACAC826-94EB-4B17-A966-576721E28B9B}"/>
              </a:ext>
            </a:extLst>
          </p:cNvPr>
          <p:cNvSpPr txBox="1"/>
          <p:nvPr/>
        </p:nvSpPr>
        <p:spPr>
          <a:xfrm>
            <a:off x="2387947" y="6223355"/>
            <a:ext cx="1107996" cy="369332"/>
          </a:xfrm>
          <a:prstGeom prst="rect">
            <a:avLst/>
          </a:prstGeom>
          <a:noFill/>
        </p:spPr>
        <p:txBody>
          <a:bodyPr wrap="none" rtlCol="0">
            <a:spAutoFit/>
          </a:bodyPr>
          <a:lstStyle/>
          <a:p>
            <a:r>
              <a:rPr lang="zh-CN" altLang="en-US" b="1" dirty="0"/>
              <a:t>物理链路</a:t>
            </a:r>
          </a:p>
        </p:txBody>
      </p:sp>
      <p:sp>
        <p:nvSpPr>
          <p:cNvPr id="88" name="AutoShape 52">
            <a:extLst>
              <a:ext uri="{FF2B5EF4-FFF2-40B4-BE49-F238E27FC236}">
                <a16:creationId xmlns:a16="http://schemas.microsoft.com/office/drawing/2014/main" id="{88E38137-13EF-47A8-9145-E3909F932529}"/>
              </a:ext>
            </a:extLst>
          </p:cNvPr>
          <p:cNvSpPr>
            <a:spLocks noChangeArrowheads="1"/>
          </p:cNvSpPr>
          <p:nvPr/>
        </p:nvSpPr>
        <p:spPr bwMode="auto">
          <a:xfrm rot="10800000" flipV="1">
            <a:off x="7079120" y="182888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90" name="AutoShape 51">
            <a:extLst>
              <a:ext uri="{FF2B5EF4-FFF2-40B4-BE49-F238E27FC236}">
                <a16:creationId xmlns:a16="http://schemas.microsoft.com/office/drawing/2014/main" id="{6A84A672-E048-40AD-964E-A0E07D017B89}"/>
              </a:ext>
            </a:extLst>
          </p:cNvPr>
          <p:cNvSpPr>
            <a:spLocks noChangeArrowheads="1"/>
          </p:cNvSpPr>
          <p:nvPr/>
        </p:nvSpPr>
        <p:spPr bwMode="auto">
          <a:xfrm flipV="1">
            <a:off x="6381289" y="1834748"/>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92" name="AutoShape 4">
            <a:extLst>
              <a:ext uri="{FF2B5EF4-FFF2-40B4-BE49-F238E27FC236}">
                <a16:creationId xmlns:a16="http://schemas.microsoft.com/office/drawing/2014/main" id="{A88B45C1-4090-4085-A332-F670F20E3369}"/>
              </a:ext>
            </a:extLst>
          </p:cNvPr>
          <p:cNvSpPr>
            <a:spLocks noChangeArrowheads="1"/>
          </p:cNvSpPr>
          <p:nvPr/>
        </p:nvSpPr>
        <p:spPr bwMode="auto">
          <a:xfrm>
            <a:off x="9441209" y="1849962"/>
            <a:ext cx="838200" cy="3981855"/>
          </a:xfrm>
          <a:prstGeom prst="cube">
            <a:avLst>
              <a:gd name="adj" fmla="val 10764"/>
            </a:avLst>
          </a:prstGeom>
          <a:solidFill>
            <a:schemeClr val="bg2"/>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93" name="Text Box 5">
            <a:extLst>
              <a:ext uri="{FF2B5EF4-FFF2-40B4-BE49-F238E27FC236}">
                <a16:creationId xmlns:a16="http://schemas.microsoft.com/office/drawing/2014/main" id="{7D24203F-99DC-4C87-A023-71A346490ED0}"/>
              </a:ext>
            </a:extLst>
          </p:cNvPr>
          <p:cNvSpPr txBox="1">
            <a:spLocks noChangeArrowheads="1"/>
          </p:cNvSpPr>
          <p:nvPr/>
        </p:nvSpPr>
        <p:spPr bwMode="auto">
          <a:xfrm>
            <a:off x="9636472" y="207794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5</a:t>
            </a:r>
          </a:p>
        </p:txBody>
      </p:sp>
      <p:sp>
        <p:nvSpPr>
          <p:cNvPr id="94" name="Text Box 6">
            <a:extLst>
              <a:ext uri="{FF2B5EF4-FFF2-40B4-BE49-F238E27FC236}">
                <a16:creationId xmlns:a16="http://schemas.microsoft.com/office/drawing/2014/main" id="{8A2D1B2C-3437-4D94-821E-812B964CFCDD}"/>
              </a:ext>
            </a:extLst>
          </p:cNvPr>
          <p:cNvSpPr txBox="1">
            <a:spLocks noChangeArrowheads="1"/>
          </p:cNvSpPr>
          <p:nvPr/>
        </p:nvSpPr>
        <p:spPr bwMode="auto">
          <a:xfrm>
            <a:off x="9644249" y="2778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4</a:t>
            </a:r>
          </a:p>
        </p:txBody>
      </p:sp>
      <p:sp>
        <p:nvSpPr>
          <p:cNvPr id="95" name="Text Box 7">
            <a:extLst>
              <a:ext uri="{FF2B5EF4-FFF2-40B4-BE49-F238E27FC236}">
                <a16:creationId xmlns:a16="http://schemas.microsoft.com/office/drawing/2014/main" id="{A92DE0E1-AF71-4114-8CB9-696D0591A1C5}"/>
              </a:ext>
            </a:extLst>
          </p:cNvPr>
          <p:cNvSpPr txBox="1">
            <a:spLocks noChangeArrowheads="1"/>
          </p:cNvSpPr>
          <p:nvPr/>
        </p:nvSpPr>
        <p:spPr bwMode="auto">
          <a:xfrm>
            <a:off x="9599877" y="3545938"/>
            <a:ext cx="249238" cy="40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3</a:t>
            </a:r>
          </a:p>
        </p:txBody>
      </p:sp>
      <p:sp>
        <p:nvSpPr>
          <p:cNvPr id="96" name="Text Box 8">
            <a:extLst>
              <a:ext uri="{FF2B5EF4-FFF2-40B4-BE49-F238E27FC236}">
                <a16:creationId xmlns:a16="http://schemas.microsoft.com/office/drawing/2014/main" id="{1A78A600-5296-4C03-999D-4F2AFBFD5F78}"/>
              </a:ext>
            </a:extLst>
          </p:cNvPr>
          <p:cNvSpPr txBox="1">
            <a:spLocks noChangeArrowheads="1"/>
          </p:cNvSpPr>
          <p:nvPr/>
        </p:nvSpPr>
        <p:spPr bwMode="auto">
          <a:xfrm>
            <a:off x="9623692" y="44421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2</a:t>
            </a:r>
          </a:p>
        </p:txBody>
      </p:sp>
      <p:sp>
        <p:nvSpPr>
          <p:cNvPr id="97" name="Text Box 9">
            <a:extLst>
              <a:ext uri="{FF2B5EF4-FFF2-40B4-BE49-F238E27FC236}">
                <a16:creationId xmlns:a16="http://schemas.microsoft.com/office/drawing/2014/main" id="{9B550320-6889-45FD-8078-A79FD008129F}"/>
              </a:ext>
            </a:extLst>
          </p:cNvPr>
          <p:cNvSpPr txBox="1">
            <a:spLocks noChangeArrowheads="1"/>
          </p:cNvSpPr>
          <p:nvPr/>
        </p:nvSpPr>
        <p:spPr bwMode="auto">
          <a:xfrm>
            <a:off x="9623692" y="526794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1</a:t>
            </a:r>
          </a:p>
        </p:txBody>
      </p:sp>
      <p:sp>
        <p:nvSpPr>
          <p:cNvPr id="98" name="Freeform 10">
            <a:extLst>
              <a:ext uri="{FF2B5EF4-FFF2-40B4-BE49-F238E27FC236}">
                <a16:creationId xmlns:a16="http://schemas.microsoft.com/office/drawing/2014/main" id="{C31098E9-CDC8-41DC-BF99-B33300B20C1F}"/>
              </a:ext>
            </a:extLst>
          </p:cNvPr>
          <p:cNvSpPr>
            <a:spLocks/>
          </p:cNvSpPr>
          <p:nvPr/>
        </p:nvSpPr>
        <p:spPr bwMode="auto">
          <a:xfrm>
            <a:off x="9450599" y="2500416"/>
            <a:ext cx="847725" cy="61912"/>
          </a:xfrm>
          <a:custGeom>
            <a:avLst/>
            <a:gdLst>
              <a:gd name="T0" fmla="*/ 0 w 534"/>
              <a:gd name="T1" fmla="*/ 91264184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Freeform 11">
            <a:extLst>
              <a:ext uri="{FF2B5EF4-FFF2-40B4-BE49-F238E27FC236}">
                <a16:creationId xmlns:a16="http://schemas.microsoft.com/office/drawing/2014/main" id="{1D85CB1F-B6DD-4392-96B5-CE6662CDA170}"/>
              </a:ext>
            </a:extLst>
          </p:cNvPr>
          <p:cNvSpPr>
            <a:spLocks/>
          </p:cNvSpPr>
          <p:nvPr/>
        </p:nvSpPr>
        <p:spPr bwMode="auto">
          <a:xfrm>
            <a:off x="9438134" y="3330317"/>
            <a:ext cx="847725" cy="61912"/>
          </a:xfrm>
          <a:custGeom>
            <a:avLst/>
            <a:gdLst>
              <a:gd name="T0" fmla="*/ 0 w 534"/>
              <a:gd name="T1" fmla="*/ 78225812 h 42"/>
              <a:gd name="T2" fmla="*/ 1179433125 w 534"/>
              <a:gd name="T3" fmla="*/ 91264184 h 42"/>
              <a:gd name="T4" fmla="*/ 1345763438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Freeform 12">
            <a:extLst>
              <a:ext uri="{FF2B5EF4-FFF2-40B4-BE49-F238E27FC236}">
                <a16:creationId xmlns:a16="http://schemas.microsoft.com/office/drawing/2014/main" id="{D85456E2-2DAA-4943-964C-EF7360416B82}"/>
              </a:ext>
            </a:extLst>
          </p:cNvPr>
          <p:cNvSpPr>
            <a:spLocks/>
          </p:cNvSpPr>
          <p:nvPr/>
        </p:nvSpPr>
        <p:spPr bwMode="auto">
          <a:xfrm>
            <a:off x="9417834" y="4109339"/>
            <a:ext cx="869950" cy="60325"/>
          </a:xfrm>
          <a:custGeom>
            <a:avLst/>
            <a:gdLst>
              <a:gd name="T0" fmla="*/ 0 w 548"/>
              <a:gd name="T1" fmla="*/ 86645372 h 42"/>
              <a:gd name="T2" fmla="*/ 1214715313 w 548"/>
              <a:gd name="T3" fmla="*/ 86645372 h 42"/>
              <a:gd name="T4" fmla="*/ 1381045625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Freeform 13">
            <a:extLst>
              <a:ext uri="{FF2B5EF4-FFF2-40B4-BE49-F238E27FC236}">
                <a16:creationId xmlns:a16="http://schemas.microsoft.com/office/drawing/2014/main" id="{D7FAAA7A-5142-4C06-A432-21ECE48789B6}"/>
              </a:ext>
            </a:extLst>
          </p:cNvPr>
          <p:cNvSpPr>
            <a:spLocks/>
          </p:cNvSpPr>
          <p:nvPr/>
        </p:nvSpPr>
        <p:spPr bwMode="auto">
          <a:xfrm>
            <a:off x="9418903" y="4977138"/>
            <a:ext cx="860425" cy="60325"/>
          </a:xfrm>
          <a:custGeom>
            <a:avLst/>
            <a:gdLst>
              <a:gd name="T0" fmla="*/ 0 w 542"/>
              <a:gd name="T1" fmla="*/ 86645372 h 42"/>
              <a:gd name="T2" fmla="*/ 1199594375 w 542"/>
              <a:gd name="T3" fmla="*/ 86645372 h 42"/>
              <a:gd name="T4" fmla="*/ 1365924688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utoShape 27">
            <a:extLst>
              <a:ext uri="{FF2B5EF4-FFF2-40B4-BE49-F238E27FC236}">
                <a16:creationId xmlns:a16="http://schemas.microsoft.com/office/drawing/2014/main" id="{F8F20A6B-8AD9-41C3-B28E-D3134EDD3154}"/>
              </a:ext>
            </a:extLst>
          </p:cNvPr>
          <p:cNvSpPr>
            <a:spLocks noChangeArrowheads="1"/>
          </p:cNvSpPr>
          <p:nvPr/>
        </p:nvSpPr>
        <p:spPr bwMode="auto">
          <a:xfrm>
            <a:off x="9530824" y="1338011"/>
            <a:ext cx="685800" cy="557212"/>
          </a:xfrm>
          <a:prstGeom prst="cube">
            <a:avLst>
              <a:gd name="adj" fmla="val 17593"/>
            </a:avLst>
          </a:prstGeom>
          <a:solidFill>
            <a:schemeClr val="bg2"/>
          </a:solidFill>
          <a:ln w="19050">
            <a:solidFill>
              <a:schemeClr val="tx1"/>
            </a:solidFill>
            <a:miter lim="800000"/>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03" name="Text Box 28">
            <a:extLst>
              <a:ext uri="{FF2B5EF4-FFF2-40B4-BE49-F238E27FC236}">
                <a16:creationId xmlns:a16="http://schemas.microsoft.com/office/drawing/2014/main" id="{D2042E51-1CE7-4628-810C-CD32933D330A}"/>
              </a:ext>
            </a:extLst>
          </p:cNvPr>
          <p:cNvSpPr txBox="1">
            <a:spLocks noChangeArrowheads="1"/>
          </p:cNvSpPr>
          <p:nvPr/>
        </p:nvSpPr>
        <p:spPr bwMode="auto">
          <a:xfrm>
            <a:off x="9530824" y="1449852"/>
            <a:ext cx="670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en-US" altLang="zh-CN" dirty="0">
                <a:solidFill>
                  <a:srgbClr val="333399"/>
                </a:solidFill>
              </a:rPr>
              <a:t>AP2</a:t>
            </a:r>
            <a:endParaRPr lang="en-US" altLang="zh-CN" b="1" dirty="0">
              <a:solidFill>
                <a:srgbClr val="333399"/>
              </a:solidFill>
            </a:endParaRPr>
          </a:p>
        </p:txBody>
      </p:sp>
      <p:sp>
        <p:nvSpPr>
          <p:cNvPr id="105" name="AutoShape 52">
            <a:extLst>
              <a:ext uri="{FF2B5EF4-FFF2-40B4-BE49-F238E27FC236}">
                <a16:creationId xmlns:a16="http://schemas.microsoft.com/office/drawing/2014/main" id="{4BAE2FD0-81D6-4E45-A43C-F1787D53332D}"/>
              </a:ext>
            </a:extLst>
          </p:cNvPr>
          <p:cNvSpPr>
            <a:spLocks noChangeArrowheads="1"/>
          </p:cNvSpPr>
          <p:nvPr/>
        </p:nvSpPr>
        <p:spPr bwMode="auto">
          <a:xfrm rot="10800000" flipV="1">
            <a:off x="7294060" y="258426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106" name="AutoShape 52">
            <a:extLst>
              <a:ext uri="{FF2B5EF4-FFF2-40B4-BE49-F238E27FC236}">
                <a16:creationId xmlns:a16="http://schemas.microsoft.com/office/drawing/2014/main" id="{99F725A9-1101-4143-9088-0B8CD92737F5}"/>
              </a:ext>
            </a:extLst>
          </p:cNvPr>
          <p:cNvSpPr>
            <a:spLocks noChangeArrowheads="1"/>
          </p:cNvSpPr>
          <p:nvPr/>
        </p:nvSpPr>
        <p:spPr bwMode="auto">
          <a:xfrm rot="10800000" flipV="1">
            <a:off x="7497314" y="3373153"/>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107" name="AutoShape 52">
            <a:extLst>
              <a:ext uri="{FF2B5EF4-FFF2-40B4-BE49-F238E27FC236}">
                <a16:creationId xmlns:a16="http://schemas.microsoft.com/office/drawing/2014/main" id="{347D7BE0-E769-4B56-A792-308045002577}"/>
              </a:ext>
            </a:extLst>
          </p:cNvPr>
          <p:cNvSpPr>
            <a:spLocks noChangeArrowheads="1"/>
          </p:cNvSpPr>
          <p:nvPr/>
        </p:nvSpPr>
        <p:spPr bwMode="auto">
          <a:xfrm rot="10800000" flipV="1">
            <a:off x="7704207" y="4175799"/>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200">
              <a:latin typeface="Tahoma" panose="020B0604030504040204" pitchFamily="34" charset="0"/>
            </a:endParaRPr>
          </a:p>
        </p:txBody>
      </p:sp>
      <p:sp>
        <p:nvSpPr>
          <p:cNvPr id="108" name="AutoShape 52">
            <a:extLst>
              <a:ext uri="{FF2B5EF4-FFF2-40B4-BE49-F238E27FC236}">
                <a16:creationId xmlns:a16="http://schemas.microsoft.com/office/drawing/2014/main" id="{1D35C1A9-E8FF-4478-B549-4CE05026C1F3}"/>
              </a:ext>
            </a:extLst>
          </p:cNvPr>
          <p:cNvSpPr>
            <a:spLocks noChangeArrowheads="1"/>
          </p:cNvSpPr>
          <p:nvPr/>
        </p:nvSpPr>
        <p:spPr bwMode="auto">
          <a:xfrm rot="10800000" flipV="1">
            <a:off x="7802631" y="5045027"/>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09" name="AutoShape 52">
            <a:extLst>
              <a:ext uri="{FF2B5EF4-FFF2-40B4-BE49-F238E27FC236}">
                <a16:creationId xmlns:a16="http://schemas.microsoft.com/office/drawing/2014/main" id="{B312976B-46F2-4B74-85E3-91D7A49FA894}"/>
              </a:ext>
            </a:extLst>
          </p:cNvPr>
          <p:cNvSpPr>
            <a:spLocks noChangeArrowheads="1"/>
          </p:cNvSpPr>
          <p:nvPr/>
        </p:nvSpPr>
        <p:spPr bwMode="auto">
          <a:xfrm rot="10800000" flipV="1">
            <a:off x="9708543" y="175522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0" name="AutoShape 52">
            <a:extLst>
              <a:ext uri="{FF2B5EF4-FFF2-40B4-BE49-F238E27FC236}">
                <a16:creationId xmlns:a16="http://schemas.microsoft.com/office/drawing/2014/main" id="{481FDCE4-9D6D-4827-854C-ABAA59968B16}"/>
              </a:ext>
            </a:extLst>
          </p:cNvPr>
          <p:cNvSpPr>
            <a:spLocks noChangeArrowheads="1"/>
          </p:cNvSpPr>
          <p:nvPr/>
        </p:nvSpPr>
        <p:spPr bwMode="auto">
          <a:xfrm rot="10800000" flipV="1">
            <a:off x="9708543" y="2415637"/>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1" name="AutoShape 52">
            <a:extLst>
              <a:ext uri="{FF2B5EF4-FFF2-40B4-BE49-F238E27FC236}">
                <a16:creationId xmlns:a16="http://schemas.microsoft.com/office/drawing/2014/main" id="{56F46FDB-53FF-496F-AC9B-61B7233B2AE4}"/>
              </a:ext>
            </a:extLst>
          </p:cNvPr>
          <p:cNvSpPr>
            <a:spLocks noChangeArrowheads="1"/>
          </p:cNvSpPr>
          <p:nvPr/>
        </p:nvSpPr>
        <p:spPr bwMode="auto">
          <a:xfrm rot="10800000" flipV="1">
            <a:off x="9700766" y="3183988"/>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2" name="AutoShape 52">
            <a:extLst>
              <a:ext uri="{FF2B5EF4-FFF2-40B4-BE49-F238E27FC236}">
                <a16:creationId xmlns:a16="http://schemas.microsoft.com/office/drawing/2014/main" id="{2452BC2D-700F-4BFF-8C5A-FB5A9DD7ACA7}"/>
              </a:ext>
            </a:extLst>
          </p:cNvPr>
          <p:cNvSpPr>
            <a:spLocks noChangeArrowheads="1"/>
          </p:cNvSpPr>
          <p:nvPr/>
        </p:nvSpPr>
        <p:spPr bwMode="auto">
          <a:xfrm rot="10800000" flipV="1">
            <a:off x="9673922" y="400472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3" name="AutoShape 52">
            <a:extLst>
              <a:ext uri="{FF2B5EF4-FFF2-40B4-BE49-F238E27FC236}">
                <a16:creationId xmlns:a16="http://schemas.microsoft.com/office/drawing/2014/main" id="{E380002E-76BD-4D19-9790-826460556B5A}"/>
              </a:ext>
            </a:extLst>
          </p:cNvPr>
          <p:cNvSpPr>
            <a:spLocks noChangeArrowheads="1"/>
          </p:cNvSpPr>
          <p:nvPr/>
        </p:nvSpPr>
        <p:spPr bwMode="auto">
          <a:xfrm rot="10800000" flipV="1">
            <a:off x="9700766" y="4855936"/>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a:latin typeface="Tahoma" panose="020B0604030504040204" pitchFamily="34" charset="0"/>
            </a:endParaRPr>
          </a:p>
        </p:txBody>
      </p:sp>
      <p:sp>
        <p:nvSpPr>
          <p:cNvPr id="114" name="Text Box 24">
            <a:extLst>
              <a:ext uri="{FF2B5EF4-FFF2-40B4-BE49-F238E27FC236}">
                <a16:creationId xmlns:a16="http://schemas.microsoft.com/office/drawing/2014/main" id="{DFB0C282-66B3-4AA2-8084-4DC1D87438B8}"/>
              </a:ext>
            </a:extLst>
          </p:cNvPr>
          <p:cNvSpPr txBox="1">
            <a:spLocks noChangeArrowheads="1"/>
          </p:cNvSpPr>
          <p:nvPr/>
        </p:nvSpPr>
        <p:spPr bwMode="auto">
          <a:xfrm>
            <a:off x="8908338" y="955239"/>
            <a:ext cx="21226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algn="just" defTabSz="762000">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defTabSz="762000">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defTabSz="762000">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defTabSz="762000">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defTabSz="762000">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defTabSz="762000"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a:lnSpc>
                <a:spcPct val="100000"/>
              </a:lnSpc>
              <a:spcBef>
                <a:spcPct val="0"/>
              </a:spcBef>
              <a:buClrTx/>
              <a:buSzTx/>
              <a:buFontTx/>
              <a:buNone/>
            </a:pPr>
            <a:r>
              <a:rPr lang="zh-CN" altLang="en-US" dirty="0">
                <a:solidFill>
                  <a:srgbClr val="333399"/>
                </a:solidFill>
                <a:ea typeface="黑体" panose="02010609060101010101" pitchFamily="49" charset="-122"/>
              </a:rPr>
              <a:t>目的端：计算机</a:t>
            </a:r>
            <a:r>
              <a:rPr lang="en-US" altLang="zh-CN" dirty="0">
                <a:solidFill>
                  <a:srgbClr val="333399"/>
                </a:solidFill>
                <a:ea typeface="黑体" panose="02010609060101010101" pitchFamily="49" charset="-122"/>
              </a:rPr>
              <a:t>2</a:t>
            </a:r>
          </a:p>
        </p:txBody>
      </p:sp>
      <p:sp>
        <p:nvSpPr>
          <p:cNvPr id="115" name="云形 114">
            <a:extLst>
              <a:ext uri="{FF2B5EF4-FFF2-40B4-BE49-F238E27FC236}">
                <a16:creationId xmlns:a16="http://schemas.microsoft.com/office/drawing/2014/main" id="{80BD2B48-BBD0-47CB-8AA4-E0002C6A06F5}"/>
              </a:ext>
            </a:extLst>
          </p:cNvPr>
          <p:cNvSpPr/>
          <p:nvPr/>
        </p:nvSpPr>
        <p:spPr bwMode="auto">
          <a:xfrm>
            <a:off x="5187774" y="5869946"/>
            <a:ext cx="1548985" cy="988054"/>
          </a:xfrm>
          <a:prstGeom prst="cloud">
            <a:avLst/>
          </a:prstGeom>
          <a:solidFill>
            <a:sysClr val="window" lastClr="FFFFFF">
              <a:lumMod val="95000"/>
            </a:sysClr>
          </a:solidFill>
          <a:ln w="12700">
            <a:solidFill>
              <a:srgbClr val="000000">
                <a:lumMod val="50000"/>
                <a:lumOff val="50000"/>
              </a:srgbClr>
            </a:solidFill>
            <a:round/>
            <a:headEnd/>
            <a:tailEnd/>
          </a:ln>
        </p:spPr>
        <p:txBody>
          <a:bodyPr lIns="99913" tIns="49956" rIns="99913" bIns="49956" anchor="ctr"/>
          <a:lstStyle/>
          <a:p>
            <a:pPr algn="ctr" defTabSz="1216182" fontAlgn="ctr">
              <a:defRPr/>
            </a:pPr>
            <a:endParaRPr lang="zh-CN" altLang="en-US" sz="1799" kern="0" dirty="0">
              <a:solidFill>
                <a:sysClr val="windowText" lastClr="000000"/>
              </a:solidFill>
              <a:ea typeface="宋体" charset="-122"/>
              <a:cs typeface="Calibri" panose="020F0502020204030204" pitchFamily="34" charset="0"/>
            </a:endParaRPr>
          </a:p>
        </p:txBody>
      </p:sp>
      <p:pic>
        <p:nvPicPr>
          <p:cNvPr id="116" name="Picture 21" descr="1">
            <a:extLst>
              <a:ext uri="{FF2B5EF4-FFF2-40B4-BE49-F238E27FC236}">
                <a16:creationId xmlns:a16="http://schemas.microsoft.com/office/drawing/2014/main" id="{EFEB3E42-82DE-4FF0-ACB5-466E0F30B48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5362" y="6208604"/>
            <a:ext cx="445133" cy="445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21" descr="1">
            <a:extLst>
              <a:ext uri="{FF2B5EF4-FFF2-40B4-BE49-F238E27FC236}">
                <a16:creationId xmlns:a16="http://schemas.microsoft.com/office/drawing/2014/main" id="{6BAE46AF-FF6D-416D-84D4-004F1A402C1C}"/>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1289" y="6217832"/>
            <a:ext cx="502476" cy="48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AutoShape 3">
            <a:extLst>
              <a:ext uri="{FF2B5EF4-FFF2-40B4-BE49-F238E27FC236}">
                <a16:creationId xmlns:a16="http://schemas.microsoft.com/office/drawing/2014/main" id="{FDABA260-0EF8-4CBB-8562-3FC1CDFC5728}"/>
              </a:ext>
            </a:extLst>
          </p:cNvPr>
          <p:cNvSpPr>
            <a:spLocks noChangeArrowheads="1"/>
          </p:cNvSpPr>
          <p:nvPr/>
        </p:nvSpPr>
        <p:spPr bwMode="auto">
          <a:xfrm rot="-5400000">
            <a:off x="8357836" y="4726777"/>
            <a:ext cx="424574" cy="3522315"/>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SzTx/>
              <a:buFontTx/>
              <a:buNone/>
            </a:pPr>
            <a:endParaRPr lang="zh-CN" altLang="en-US" sz="3600" dirty="0">
              <a:latin typeface="Tahoma" panose="020B0604030504040204" pitchFamily="34" charset="0"/>
            </a:endParaRPr>
          </a:p>
        </p:txBody>
      </p:sp>
      <p:sp>
        <p:nvSpPr>
          <p:cNvPr id="119" name="文本框 118">
            <a:extLst>
              <a:ext uri="{FF2B5EF4-FFF2-40B4-BE49-F238E27FC236}">
                <a16:creationId xmlns:a16="http://schemas.microsoft.com/office/drawing/2014/main" id="{06EC4F4F-FEB9-4158-9D9C-0D003CBF30C8}"/>
              </a:ext>
            </a:extLst>
          </p:cNvPr>
          <p:cNvSpPr txBox="1"/>
          <p:nvPr/>
        </p:nvSpPr>
        <p:spPr>
          <a:xfrm>
            <a:off x="7996587" y="6307217"/>
            <a:ext cx="1107996" cy="369332"/>
          </a:xfrm>
          <a:prstGeom prst="rect">
            <a:avLst/>
          </a:prstGeom>
          <a:noFill/>
        </p:spPr>
        <p:txBody>
          <a:bodyPr wrap="none" rtlCol="0">
            <a:spAutoFit/>
          </a:bodyPr>
          <a:lstStyle/>
          <a:p>
            <a:r>
              <a:rPr lang="zh-CN" altLang="en-US" b="1" dirty="0"/>
              <a:t>物理链路</a:t>
            </a:r>
          </a:p>
        </p:txBody>
      </p:sp>
      <p:cxnSp>
        <p:nvCxnSpPr>
          <p:cNvPr id="17" name="直接连接符 16">
            <a:extLst>
              <a:ext uri="{FF2B5EF4-FFF2-40B4-BE49-F238E27FC236}">
                <a16:creationId xmlns:a16="http://schemas.microsoft.com/office/drawing/2014/main" id="{E5315104-C28C-4419-8785-84D8E81444EF}"/>
              </a:ext>
            </a:extLst>
          </p:cNvPr>
          <p:cNvCxnSpPr>
            <a:cxnSpLocks/>
          </p:cNvCxnSpPr>
          <p:nvPr/>
        </p:nvCxnSpPr>
        <p:spPr bwMode="auto">
          <a:xfrm>
            <a:off x="1733213" y="5823710"/>
            <a:ext cx="0" cy="369689"/>
          </a:xfrm>
          <a:prstGeom prst="line">
            <a:avLst/>
          </a:prstGeom>
          <a:noFill/>
          <a:ln w="38100" cap="flat" cmpd="sng" algn="ctr">
            <a:solidFill>
              <a:schemeClr val="tx1"/>
            </a:solidFill>
            <a:prstDash val="solid"/>
            <a:round/>
            <a:headEnd type="none" w="med" len="med"/>
            <a:tailEnd type="none" w="med" len="med"/>
          </a:ln>
          <a:effectLst/>
        </p:spPr>
      </p:cxnSp>
      <p:cxnSp>
        <p:nvCxnSpPr>
          <p:cNvPr id="126" name="直接连接符 125">
            <a:extLst>
              <a:ext uri="{FF2B5EF4-FFF2-40B4-BE49-F238E27FC236}">
                <a16:creationId xmlns:a16="http://schemas.microsoft.com/office/drawing/2014/main" id="{945F2A48-DAE7-45C4-8E80-8BF615DAA36C}"/>
              </a:ext>
            </a:extLst>
          </p:cNvPr>
          <p:cNvCxnSpPr>
            <a:cxnSpLocks/>
            <a:stCxn id="92" idx="3"/>
          </p:cNvCxnSpPr>
          <p:nvPr/>
        </p:nvCxnSpPr>
        <p:spPr bwMode="auto">
          <a:xfrm>
            <a:off x="9815197" y="5831817"/>
            <a:ext cx="1759" cy="424575"/>
          </a:xfrm>
          <a:prstGeom prst="line">
            <a:avLst/>
          </a:prstGeom>
          <a:noFill/>
          <a:ln w="38100" cap="flat" cmpd="sng" algn="ctr">
            <a:solidFill>
              <a:schemeClr val="tx1"/>
            </a:solidFill>
            <a:prstDash val="solid"/>
            <a:round/>
            <a:headEnd type="none" w="med" len="med"/>
            <a:tailEnd type="none" w="med" len="med"/>
          </a:ln>
          <a:effectLst/>
        </p:spPr>
      </p:cxnSp>
      <p:sp>
        <p:nvSpPr>
          <p:cNvPr id="18" name="灯片编号占位符 17">
            <a:extLst>
              <a:ext uri="{FF2B5EF4-FFF2-40B4-BE49-F238E27FC236}">
                <a16:creationId xmlns:a16="http://schemas.microsoft.com/office/drawing/2014/main" id="{2CB06882-6702-4930-A788-320374160AC3}"/>
              </a:ext>
            </a:extLst>
          </p:cNvPr>
          <p:cNvSpPr>
            <a:spLocks noGrp="1"/>
          </p:cNvSpPr>
          <p:nvPr>
            <p:ph type="sldNum" sz="quarter" idx="12"/>
          </p:nvPr>
        </p:nvSpPr>
        <p:spPr/>
        <p:txBody>
          <a:bodyPr/>
          <a:lstStyle/>
          <a:p>
            <a:fld id="{C8BB1146-E542-4D4E-B8E9-6919A11DDD48}"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3767F-6D3F-4A30-8A9A-30C23E163132}"/>
              </a:ext>
            </a:extLst>
          </p:cNvPr>
          <p:cNvSpPr>
            <a:spLocks noGrp="1"/>
          </p:cNvSpPr>
          <p:nvPr>
            <p:ph type="title"/>
          </p:nvPr>
        </p:nvSpPr>
        <p:spPr/>
        <p:txBody>
          <a:bodyPr>
            <a:normAutofit/>
          </a:bodyPr>
          <a:lstStyle/>
          <a:p>
            <a:r>
              <a:rPr lang="zh-CN" altLang="en-US" dirty="0"/>
              <a:t>提出了几种路由协议实现网络互联互通</a:t>
            </a:r>
          </a:p>
        </p:txBody>
      </p:sp>
      <p:sp>
        <p:nvSpPr>
          <p:cNvPr id="3" name="Rectangle 3">
            <a:extLst>
              <a:ext uri="{FF2B5EF4-FFF2-40B4-BE49-F238E27FC236}">
                <a16:creationId xmlns:a16="http://schemas.microsoft.com/office/drawing/2014/main" id="{4D9E25CE-C1B1-48F4-AFEC-11B8F2557F5A}"/>
              </a:ext>
            </a:extLst>
          </p:cNvPr>
          <p:cNvSpPr>
            <a:spLocks noChangeArrowheads="1"/>
          </p:cNvSpPr>
          <p:nvPr/>
        </p:nvSpPr>
        <p:spPr bwMode="auto">
          <a:xfrm>
            <a:off x="660401" y="4089081"/>
            <a:ext cx="6310612" cy="1413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692" tIns="53346" rIns="106692" bIns="53346" anchor="ctr">
            <a:spAutoFit/>
          </a:bodyPr>
          <a:lstStyle>
            <a:lvl1pPr marL="219075" indent="-219075" defTabSz="1066800">
              <a:lnSpc>
                <a:spcPct val="120000"/>
              </a:lnSpc>
              <a:defRPr sz="2000" b="1">
                <a:solidFill>
                  <a:srgbClr val="006666"/>
                </a:solidFill>
                <a:latin typeface="Times New Roman" panose="02020603050405020304" pitchFamily="18" charset="0"/>
                <a:ea typeface="黑体" panose="02010609060101010101" pitchFamily="49" charset="-122"/>
              </a:defRPr>
            </a:lvl1pPr>
            <a:lvl2pPr marL="741363" indent="-219075" defTabSz="1066800">
              <a:lnSpc>
                <a:spcPct val="120000"/>
              </a:lnSpc>
              <a:defRPr sz="2000" b="1">
                <a:solidFill>
                  <a:srgbClr val="006666"/>
                </a:solidFill>
                <a:latin typeface="Times New Roman" panose="02020603050405020304" pitchFamily="18" charset="0"/>
                <a:ea typeface="黑体" panose="02010609060101010101" pitchFamily="49" charset="-122"/>
              </a:defRPr>
            </a:lvl2pPr>
            <a:lvl3pPr marL="1143000" indent="-228600" defTabSz="1066800">
              <a:lnSpc>
                <a:spcPct val="120000"/>
              </a:lnSpc>
              <a:defRPr sz="2000" b="1">
                <a:solidFill>
                  <a:srgbClr val="006666"/>
                </a:solidFill>
                <a:latin typeface="Times New Roman" panose="02020603050405020304" pitchFamily="18" charset="0"/>
                <a:ea typeface="黑体" panose="02010609060101010101" pitchFamily="49" charset="-122"/>
              </a:defRPr>
            </a:lvl3pPr>
            <a:lvl4pPr marL="1600200" indent="-228600" defTabSz="1066800">
              <a:lnSpc>
                <a:spcPct val="120000"/>
              </a:lnSpc>
              <a:defRPr sz="2000" b="1">
                <a:solidFill>
                  <a:srgbClr val="006666"/>
                </a:solidFill>
                <a:latin typeface="Times New Roman" panose="02020603050405020304" pitchFamily="18" charset="0"/>
                <a:ea typeface="黑体" panose="02010609060101010101" pitchFamily="49" charset="-122"/>
              </a:defRPr>
            </a:lvl4pPr>
            <a:lvl5pPr marL="2057400" indent="-228600" defTabSz="1066800">
              <a:lnSpc>
                <a:spcPct val="120000"/>
              </a:lnSpc>
              <a:defRPr sz="2000" b="1">
                <a:solidFill>
                  <a:srgbClr val="006666"/>
                </a:solidFill>
                <a:latin typeface="Times New Roman" panose="02020603050405020304" pitchFamily="18" charset="0"/>
                <a:ea typeface="黑体" panose="02010609060101010101" pitchFamily="49" charset="-122"/>
              </a:defRPr>
            </a:lvl5pPr>
            <a:lvl6pPr marL="25146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6pPr>
            <a:lvl7pPr marL="29718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7pPr>
            <a:lvl8pPr marL="34290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8pPr>
            <a:lvl9pPr marL="3886200" indent="-228600" defTabSz="1066800" eaLnBrk="0" fontAlgn="base" hangingPunct="0">
              <a:lnSpc>
                <a:spcPct val="120000"/>
              </a:lnSpc>
              <a:spcBef>
                <a:spcPct val="0"/>
              </a:spcBef>
              <a:spcAft>
                <a:spcPct val="0"/>
              </a:spcAft>
              <a:defRPr sz="2000" b="1">
                <a:solidFill>
                  <a:srgbClr val="006666"/>
                </a:solidFill>
                <a:latin typeface="Times New Roman" panose="02020603050405020304" pitchFamily="18" charset="0"/>
                <a:ea typeface="黑体" panose="02010609060101010101" pitchFamily="49" charset="-122"/>
              </a:defRPr>
            </a:lvl9pPr>
          </a:lstStyle>
          <a:p>
            <a:pPr marL="0" indent="0">
              <a:lnSpc>
                <a:spcPts val="2600"/>
              </a:lnSpc>
            </a:pPr>
            <a:r>
              <a:rPr kumimoji="1" lang="en-US" altLang="zh-CN" sz="1800" dirty="0">
                <a:solidFill>
                  <a:schemeClr val="accent1"/>
                </a:solidFill>
                <a:latin typeface="+mn-ea"/>
                <a:ea typeface="+mn-ea"/>
              </a:rPr>
              <a:t>IGP</a:t>
            </a:r>
            <a:r>
              <a:rPr kumimoji="1" lang="zh-CN" altLang="en-US" sz="1800" b="0" dirty="0">
                <a:solidFill>
                  <a:schemeClr val="accent1"/>
                </a:solidFill>
                <a:latin typeface="+mn-ea"/>
                <a:ea typeface="+mn-ea"/>
              </a:rPr>
              <a:t>（</a:t>
            </a:r>
            <a:r>
              <a:rPr kumimoji="1" lang="zh-CN" altLang="en-US" sz="1800" dirty="0">
                <a:solidFill>
                  <a:schemeClr val="accent1"/>
                </a:solidFill>
                <a:latin typeface="+mn-ea"/>
                <a:ea typeface="+mn-ea"/>
              </a:rPr>
              <a:t>内部网关协议，</a:t>
            </a:r>
            <a:r>
              <a:rPr kumimoji="1" lang="en-US" altLang="zh-CN" sz="1800" b="0" dirty="0">
                <a:solidFill>
                  <a:schemeClr val="accent1"/>
                </a:solidFill>
                <a:latin typeface="+mn-ea"/>
                <a:ea typeface="+mn-ea"/>
              </a:rPr>
              <a:t>Interior Gateway Protocol</a:t>
            </a:r>
            <a:r>
              <a:rPr kumimoji="1" lang="zh-CN" altLang="en-US" sz="1800" b="0" dirty="0">
                <a:solidFill>
                  <a:schemeClr val="accent1"/>
                </a:solidFill>
                <a:latin typeface="+mn-ea"/>
                <a:ea typeface="+mn-ea"/>
              </a:rPr>
              <a:t>）：</a:t>
            </a:r>
            <a:endParaRPr kumimoji="1" lang="en-US" altLang="zh-CN" sz="1800" b="0" dirty="0">
              <a:solidFill>
                <a:schemeClr val="accent1"/>
              </a:solidFill>
              <a:latin typeface="+mn-ea"/>
              <a:ea typeface="+mn-ea"/>
            </a:endParaRPr>
          </a:p>
          <a:p>
            <a:pPr marL="285750" indent="-285750">
              <a:lnSpc>
                <a:spcPts val="2600"/>
              </a:lnSpc>
              <a:buSzPct val="50000"/>
              <a:buFont typeface="Wingdings" panose="05000000000000000000" pitchFamily="2" charset="2"/>
              <a:buChar char="l"/>
            </a:pPr>
            <a:r>
              <a:rPr kumimoji="1" lang="en-US" altLang="zh-CN" sz="1800" b="0" dirty="0">
                <a:solidFill>
                  <a:schemeClr val="accent1"/>
                </a:solidFill>
                <a:latin typeface="+mn-ea"/>
                <a:ea typeface="+mn-ea"/>
              </a:rPr>
              <a:t>RIP</a:t>
            </a:r>
            <a:r>
              <a:rPr kumimoji="1" lang="zh-CN" altLang="en-US" sz="1800" b="0" dirty="0">
                <a:solidFill>
                  <a:schemeClr val="accent1"/>
                </a:solidFill>
                <a:latin typeface="+mn-ea"/>
                <a:ea typeface="+mn-ea"/>
              </a:rPr>
              <a:t>：</a:t>
            </a:r>
            <a:r>
              <a:rPr kumimoji="1" lang="en-US" altLang="zh-CN" sz="1800" b="0" dirty="0">
                <a:solidFill>
                  <a:schemeClr val="accent1"/>
                </a:solidFill>
                <a:latin typeface="+mn-ea"/>
                <a:ea typeface="+mn-ea"/>
              </a:rPr>
              <a:t>Routing Information Protocol</a:t>
            </a:r>
            <a:r>
              <a:rPr kumimoji="1" lang="zh-CN" altLang="en-US" sz="1800" b="0" dirty="0">
                <a:solidFill>
                  <a:schemeClr val="accent1"/>
                </a:solidFill>
                <a:latin typeface="+mn-ea"/>
                <a:ea typeface="+mn-ea"/>
              </a:rPr>
              <a:t>；</a:t>
            </a:r>
            <a:endParaRPr kumimoji="1" lang="en-US" altLang="zh-CN" sz="1800" b="0" dirty="0">
              <a:solidFill>
                <a:schemeClr val="accent1"/>
              </a:solidFill>
              <a:latin typeface="+mn-ea"/>
              <a:ea typeface="+mn-ea"/>
            </a:endParaRPr>
          </a:p>
          <a:p>
            <a:pPr marL="285750" indent="-285750">
              <a:lnSpc>
                <a:spcPts val="2600"/>
              </a:lnSpc>
              <a:buSzPct val="50000"/>
              <a:buFont typeface="Wingdings" panose="05000000000000000000" pitchFamily="2" charset="2"/>
              <a:buChar char="l"/>
            </a:pPr>
            <a:r>
              <a:rPr kumimoji="1" lang="en-US" altLang="zh-CN" sz="1800" b="0" dirty="0">
                <a:solidFill>
                  <a:schemeClr val="accent1"/>
                </a:solidFill>
                <a:latin typeface="+mn-ea"/>
                <a:ea typeface="+mn-ea"/>
              </a:rPr>
              <a:t>OSPF</a:t>
            </a:r>
            <a:r>
              <a:rPr kumimoji="1" lang="zh-CN" altLang="en-US" sz="1800" b="0" dirty="0">
                <a:solidFill>
                  <a:schemeClr val="accent1"/>
                </a:solidFill>
                <a:latin typeface="+mn-ea"/>
                <a:ea typeface="+mn-ea"/>
              </a:rPr>
              <a:t>：</a:t>
            </a:r>
            <a:r>
              <a:rPr kumimoji="1" lang="en-US" altLang="zh-CN" sz="1800" b="0" dirty="0">
                <a:solidFill>
                  <a:schemeClr val="accent1"/>
                </a:solidFill>
                <a:latin typeface="+mn-ea"/>
                <a:ea typeface="+mn-ea"/>
              </a:rPr>
              <a:t>Open Shortest Path First</a:t>
            </a:r>
            <a:r>
              <a:rPr kumimoji="1" lang="zh-CN" altLang="en-US" sz="1800" b="0" dirty="0">
                <a:solidFill>
                  <a:schemeClr val="accent1"/>
                </a:solidFill>
                <a:latin typeface="+mn-ea"/>
                <a:ea typeface="+mn-ea"/>
              </a:rPr>
              <a:t>；</a:t>
            </a:r>
            <a:endParaRPr kumimoji="1" lang="en-US" altLang="zh-CN" sz="1800" b="0" dirty="0">
              <a:solidFill>
                <a:schemeClr val="accent1"/>
              </a:solidFill>
              <a:latin typeface="+mn-ea"/>
              <a:ea typeface="+mn-ea"/>
            </a:endParaRPr>
          </a:p>
          <a:p>
            <a:pPr marL="285750" indent="-285750">
              <a:lnSpc>
                <a:spcPts val="2600"/>
              </a:lnSpc>
              <a:buSzPct val="50000"/>
              <a:buFont typeface="Wingdings" panose="05000000000000000000" pitchFamily="2" charset="2"/>
              <a:buChar char="l"/>
            </a:pPr>
            <a:r>
              <a:rPr kumimoji="1" lang="en-US" altLang="zh-CN" sz="1800" b="0" dirty="0">
                <a:solidFill>
                  <a:schemeClr val="accent1"/>
                </a:solidFill>
                <a:latin typeface="+mn-ea"/>
                <a:ea typeface="+mn-ea"/>
              </a:rPr>
              <a:t>IS-IS</a:t>
            </a:r>
            <a:r>
              <a:rPr kumimoji="1" lang="zh-CN" altLang="en-US" sz="1800" b="0" dirty="0">
                <a:solidFill>
                  <a:schemeClr val="accent1"/>
                </a:solidFill>
                <a:latin typeface="+mn-ea"/>
                <a:ea typeface="+mn-ea"/>
              </a:rPr>
              <a:t>：</a:t>
            </a:r>
            <a:r>
              <a:rPr kumimoji="1" lang="en-US" altLang="zh-CN" sz="1800" b="0" dirty="0">
                <a:solidFill>
                  <a:schemeClr val="accent1"/>
                </a:solidFill>
                <a:latin typeface="+mn-ea"/>
                <a:ea typeface="+mn-ea"/>
              </a:rPr>
              <a:t>Intermediate System-to-Intermediate System</a:t>
            </a:r>
            <a:r>
              <a:rPr kumimoji="1" lang="zh-CN" altLang="en-US" sz="1800" b="0" dirty="0">
                <a:solidFill>
                  <a:schemeClr val="accent1"/>
                </a:solidFill>
                <a:latin typeface="+mn-ea"/>
                <a:ea typeface="+mn-ea"/>
              </a:rPr>
              <a:t>；</a:t>
            </a:r>
            <a:endParaRPr kumimoji="1" lang="en-US" altLang="zh-CN" sz="1800" dirty="0">
              <a:solidFill>
                <a:schemeClr val="accent1"/>
              </a:solidFill>
              <a:latin typeface="+mn-ea"/>
              <a:ea typeface="+mn-ea"/>
            </a:endParaRPr>
          </a:p>
        </p:txBody>
      </p:sp>
      <p:pic>
        <p:nvPicPr>
          <p:cNvPr id="4" name="Picture 25" descr="1">
            <a:extLst>
              <a:ext uri="{FF2B5EF4-FFF2-40B4-BE49-F238E27FC236}">
                <a16:creationId xmlns:a16="http://schemas.microsoft.com/office/drawing/2014/main" id="{581F6F26-F697-41ED-B158-3C5EBF8D3BB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774509" y="1221287"/>
            <a:ext cx="4432334" cy="2315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5" descr="1">
            <a:extLst>
              <a:ext uri="{FF2B5EF4-FFF2-40B4-BE49-F238E27FC236}">
                <a16:creationId xmlns:a16="http://schemas.microsoft.com/office/drawing/2014/main" id="{9FBE0957-DD26-4276-92B3-A8A290DC203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0726" y="1198378"/>
            <a:ext cx="4255959" cy="2338173"/>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Lst>
        </p:spPr>
      </p:pic>
      <p:sp>
        <p:nvSpPr>
          <p:cNvPr id="6" name="Line 5">
            <a:extLst>
              <a:ext uri="{FF2B5EF4-FFF2-40B4-BE49-F238E27FC236}">
                <a16:creationId xmlns:a16="http://schemas.microsoft.com/office/drawing/2014/main" id="{BCCCA71D-1453-4B10-B42D-829EC1A85BD4}"/>
              </a:ext>
            </a:extLst>
          </p:cNvPr>
          <p:cNvSpPr>
            <a:spLocks noChangeShapeType="1"/>
          </p:cNvSpPr>
          <p:nvPr/>
        </p:nvSpPr>
        <p:spPr bwMode="auto">
          <a:xfrm>
            <a:off x="3545872" y="1775049"/>
            <a:ext cx="925804" cy="300909"/>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7" name="Line 6">
            <a:extLst>
              <a:ext uri="{FF2B5EF4-FFF2-40B4-BE49-F238E27FC236}">
                <a16:creationId xmlns:a16="http://schemas.microsoft.com/office/drawing/2014/main" id="{CB20CE4F-A09C-435F-AEE8-7B69448CA8D2}"/>
              </a:ext>
            </a:extLst>
          </p:cNvPr>
          <p:cNvSpPr>
            <a:spLocks noChangeShapeType="1"/>
          </p:cNvSpPr>
          <p:nvPr/>
        </p:nvSpPr>
        <p:spPr bwMode="auto">
          <a:xfrm flipV="1">
            <a:off x="5115280" y="2291135"/>
            <a:ext cx="2278419" cy="4655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8" name="Line 7">
            <a:extLst>
              <a:ext uri="{FF2B5EF4-FFF2-40B4-BE49-F238E27FC236}">
                <a16:creationId xmlns:a16="http://schemas.microsoft.com/office/drawing/2014/main" id="{3C7F40B2-131B-46A8-87CA-9B840DF1D361}"/>
              </a:ext>
            </a:extLst>
          </p:cNvPr>
          <p:cNvSpPr>
            <a:spLocks noChangeShapeType="1"/>
          </p:cNvSpPr>
          <p:nvPr/>
        </p:nvSpPr>
        <p:spPr bwMode="auto">
          <a:xfrm flipV="1">
            <a:off x="3452753" y="2473582"/>
            <a:ext cx="1067028" cy="30091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pic>
        <p:nvPicPr>
          <p:cNvPr id="9" name="Picture 21" descr="1">
            <a:extLst>
              <a:ext uri="{FF2B5EF4-FFF2-40B4-BE49-F238E27FC236}">
                <a16:creationId xmlns:a16="http://schemas.microsoft.com/office/drawing/2014/main" id="{23238F28-4F7B-405E-B74E-1B2B7D69A08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8172" y="1552890"/>
            <a:ext cx="783010" cy="52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2" descr="1">
            <a:extLst>
              <a:ext uri="{FF2B5EF4-FFF2-40B4-BE49-F238E27FC236}">
                <a16:creationId xmlns:a16="http://schemas.microsoft.com/office/drawing/2014/main" id="{0ABB9C53-DC92-4E3B-92D2-9D44115F1F97}"/>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5123" y="2616108"/>
            <a:ext cx="783011" cy="52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3" descr="1">
            <a:extLst>
              <a:ext uri="{FF2B5EF4-FFF2-40B4-BE49-F238E27FC236}">
                <a16:creationId xmlns:a16="http://schemas.microsoft.com/office/drawing/2014/main" id="{7EBE6CF5-91EF-422E-AF43-36987E7FA0A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7792" y="2037445"/>
            <a:ext cx="783010" cy="52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4" descr="1">
            <a:extLst>
              <a:ext uri="{FF2B5EF4-FFF2-40B4-BE49-F238E27FC236}">
                <a16:creationId xmlns:a16="http://schemas.microsoft.com/office/drawing/2014/main" id="{55650D69-8730-4355-84B7-45BB3D0AC3C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8955" y="1966010"/>
            <a:ext cx="783011" cy="52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1" descr="1">
            <a:extLst>
              <a:ext uri="{FF2B5EF4-FFF2-40B4-BE49-F238E27FC236}">
                <a16:creationId xmlns:a16="http://schemas.microsoft.com/office/drawing/2014/main" id="{F50EE0A7-07A1-4399-A072-8B28B00B5FD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7766" y="1382933"/>
            <a:ext cx="783010" cy="52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2" descr="1">
            <a:extLst>
              <a:ext uri="{FF2B5EF4-FFF2-40B4-BE49-F238E27FC236}">
                <a16:creationId xmlns:a16="http://schemas.microsoft.com/office/drawing/2014/main" id="{D4654702-3E7D-4BEF-9CD8-12128F59AAA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2209" y="2616109"/>
            <a:ext cx="783011" cy="52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5">
            <a:extLst>
              <a:ext uri="{FF2B5EF4-FFF2-40B4-BE49-F238E27FC236}">
                <a16:creationId xmlns:a16="http://schemas.microsoft.com/office/drawing/2014/main" id="{4C0476B8-5AF7-4BFB-9400-DF6AFFEBE768}"/>
              </a:ext>
            </a:extLst>
          </p:cNvPr>
          <p:cNvSpPr>
            <a:spLocks noChangeShapeType="1"/>
          </p:cNvSpPr>
          <p:nvPr/>
        </p:nvSpPr>
        <p:spPr bwMode="auto">
          <a:xfrm>
            <a:off x="8192800" y="2316080"/>
            <a:ext cx="865312" cy="494523"/>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16" name="Line 7">
            <a:extLst>
              <a:ext uri="{FF2B5EF4-FFF2-40B4-BE49-F238E27FC236}">
                <a16:creationId xmlns:a16="http://schemas.microsoft.com/office/drawing/2014/main" id="{F65FF3A0-565D-4560-9A65-7A5A6163C5FF}"/>
              </a:ext>
            </a:extLst>
          </p:cNvPr>
          <p:cNvSpPr>
            <a:spLocks noChangeShapeType="1"/>
          </p:cNvSpPr>
          <p:nvPr/>
        </p:nvSpPr>
        <p:spPr bwMode="auto">
          <a:xfrm flipV="1">
            <a:off x="8181286" y="1767837"/>
            <a:ext cx="876755" cy="464805"/>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17" name="Line 5">
            <a:extLst>
              <a:ext uri="{FF2B5EF4-FFF2-40B4-BE49-F238E27FC236}">
                <a16:creationId xmlns:a16="http://schemas.microsoft.com/office/drawing/2014/main" id="{05BC1003-C551-4DC9-97CA-BD7486C3A192}"/>
              </a:ext>
            </a:extLst>
          </p:cNvPr>
          <p:cNvSpPr>
            <a:spLocks noChangeShapeType="1"/>
          </p:cNvSpPr>
          <p:nvPr/>
        </p:nvSpPr>
        <p:spPr bwMode="auto">
          <a:xfrm flipH="1">
            <a:off x="3112776" y="2044169"/>
            <a:ext cx="24273" cy="611369"/>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18" name="Line 5">
            <a:extLst>
              <a:ext uri="{FF2B5EF4-FFF2-40B4-BE49-F238E27FC236}">
                <a16:creationId xmlns:a16="http://schemas.microsoft.com/office/drawing/2014/main" id="{976CA77D-4431-4F23-A508-19CFA715B5D2}"/>
              </a:ext>
            </a:extLst>
          </p:cNvPr>
          <p:cNvSpPr>
            <a:spLocks noChangeShapeType="1"/>
          </p:cNvSpPr>
          <p:nvPr/>
        </p:nvSpPr>
        <p:spPr bwMode="auto">
          <a:xfrm>
            <a:off x="9434236" y="1882787"/>
            <a:ext cx="28463" cy="762506"/>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mn-ea"/>
            </a:endParaRPr>
          </a:p>
        </p:txBody>
      </p:sp>
      <p:sp>
        <p:nvSpPr>
          <p:cNvPr id="19" name="矩形 18">
            <a:extLst>
              <a:ext uri="{FF2B5EF4-FFF2-40B4-BE49-F238E27FC236}">
                <a16:creationId xmlns:a16="http://schemas.microsoft.com/office/drawing/2014/main" id="{E0EFBBD0-FE6C-4E3F-AC4B-FC9D387FAA27}"/>
              </a:ext>
            </a:extLst>
          </p:cNvPr>
          <p:cNvSpPr/>
          <p:nvPr/>
        </p:nvSpPr>
        <p:spPr>
          <a:xfrm>
            <a:off x="7338955" y="3548601"/>
            <a:ext cx="3135213" cy="369332"/>
          </a:xfrm>
          <a:prstGeom prst="rect">
            <a:avLst/>
          </a:prstGeom>
        </p:spPr>
        <p:txBody>
          <a:bodyPr wrap="square">
            <a:spAutoFit/>
          </a:bodyPr>
          <a:lstStyle/>
          <a:p>
            <a:r>
              <a:rPr lang="en-US" altLang="zh-CN" b="1" dirty="0">
                <a:solidFill>
                  <a:srgbClr val="000000"/>
                </a:solidFill>
                <a:effectLst>
                  <a:outerShdw blurRad="38100" dist="38100" dir="2700000" algn="tl">
                    <a:srgbClr val="C0C0C0"/>
                  </a:outerShdw>
                </a:effectLst>
                <a:latin typeface="+mn-ea"/>
              </a:rPr>
              <a:t>IGP</a:t>
            </a:r>
            <a:r>
              <a:rPr lang="zh-CN" altLang="en-US" b="1" dirty="0">
                <a:solidFill>
                  <a:srgbClr val="000000"/>
                </a:solidFill>
                <a:effectLst>
                  <a:outerShdw blurRad="38100" dist="38100" dir="2700000" algn="tl">
                    <a:srgbClr val="C0C0C0"/>
                  </a:outerShdw>
                </a:effectLst>
                <a:latin typeface="+mn-ea"/>
              </a:rPr>
              <a:t>：</a:t>
            </a:r>
            <a:r>
              <a:rPr lang="en-US" altLang="zh-CN" b="1" dirty="0">
                <a:solidFill>
                  <a:srgbClr val="000000"/>
                </a:solidFill>
                <a:effectLst>
                  <a:outerShdw blurRad="38100" dist="38100" dir="2700000" algn="tl">
                    <a:srgbClr val="C0C0C0"/>
                  </a:outerShdw>
                </a:effectLst>
                <a:latin typeface="+mn-ea"/>
              </a:rPr>
              <a:t>RIP/IS-IS/OSPF</a:t>
            </a:r>
            <a:endParaRPr lang="zh-CN" altLang="en-US" b="1" dirty="0">
              <a:solidFill>
                <a:srgbClr val="000000"/>
              </a:solidFill>
              <a:latin typeface="+mn-ea"/>
            </a:endParaRPr>
          </a:p>
        </p:txBody>
      </p:sp>
      <p:sp>
        <p:nvSpPr>
          <p:cNvPr id="20" name="矩形 19">
            <a:extLst>
              <a:ext uri="{FF2B5EF4-FFF2-40B4-BE49-F238E27FC236}">
                <a16:creationId xmlns:a16="http://schemas.microsoft.com/office/drawing/2014/main" id="{309BD488-623D-4741-ADA8-697080F40865}"/>
              </a:ext>
            </a:extLst>
          </p:cNvPr>
          <p:cNvSpPr/>
          <p:nvPr/>
        </p:nvSpPr>
        <p:spPr>
          <a:xfrm>
            <a:off x="5796903" y="3142479"/>
            <a:ext cx="1596796" cy="369332"/>
          </a:xfrm>
          <a:prstGeom prst="rect">
            <a:avLst/>
          </a:prstGeom>
        </p:spPr>
        <p:txBody>
          <a:bodyPr wrap="square">
            <a:spAutoFit/>
          </a:bodyPr>
          <a:lstStyle/>
          <a:p>
            <a:r>
              <a:rPr lang="en-US" altLang="zh-CN" b="1" dirty="0">
                <a:solidFill>
                  <a:srgbClr val="000000"/>
                </a:solidFill>
                <a:effectLst>
                  <a:outerShdw blurRad="38100" dist="38100" dir="2700000" algn="tl">
                    <a:srgbClr val="C0C0C0"/>
                  </a:outerShdw>
                </a:effectLst>
                <a:latin typeface="+mn-ea"/>
              </a:rPr>
              <a:t>EGP</a:t>
            </a:r>
            <a:r>
              <a:rPr lang="zh-CN" altLang="en-US" b="1" dirty="0">
                <a:solidFill>
                  <a:srgbClr val="000000"/>
                </a:solidFill>
                <a:effectLst>
                  <a:outerShdw blurRad="38100" dist="38100" dir="2700000" algn="tl">
                    <a:srgbClr val="C0C0C0"/>
                  </a:outerShdw>
                </a:effectLst>
                <a:latin typeface="+mn-ea"/>
              </a:rPr>
              <a:t>：</a:t>
            </a:r>
            <a:r>
              <a:rPr lang="en-US" altLang="zh-CN" b="1" dirty="0">
                <a:solidFill>
                  <a:srgbClr val="000000"/>
                </a:solidFill>
                <a:effectLst>
                  <a:outerShdw blurRad="38100" dist="38100" dir="2700000" algn="tl">
                    <a:srgbClr val="C0C0C0"/>
                  </a:outerShdw>
                </a:effectLst>
                <a:latin typeface="+mn-ea"/>
              </a:rPr>
              <a:t>BGP</a:t>
            </a:r>
            <a:endParaRPr lang="zh-CN" altLang="en-US" b="1" dirty="0">
              <a:solidFill>
                <a:srgbClr val="000000"/>
              </a:solidFill>
              <a:latin typeface="+mn-ea"/>
            </a:endParaRPr>
          </a:p>
        </p:txBody>
      </p:sp>
      <p:cxnSp>
        <p:nvCxnSpPr>
          <p:cNvPr id="21" name="直接箭头连接符 20">
            <a:extLst>
              <a:ext uri="{FF2B5EF4-FFF2-40B4-BE49-F238E27FC236}">
                <a16:creationId xmlns:a16="http://schemas.microsoft.com/office/drawing/2014/main" id="{541A3A82-26B8-4344-A497-65A106601930}"/>
              </a:ext>
            </a:extLst>
          </p:cNvPr>
          <p:cNvCxnSpPr>
            <a:cxnSpLocks/>
          </p:cNvCxnSpPr>
          <p:nvPr/>
        </p:nvCxnSpPr>
        <p:spPr>
          <a:xfrm flipH="1">
            <a:off x="6030369" y="3558449"/>
            <a:ext cx="47" cy="21173"/>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cxnSp>
        <p:nvCxnSpPr>
          <p:cNvPr id="22" name="直接箭头连接符 21">
            <a:extLst>
              <a:ext uri="{FF2B5EF4-FFF2-40B4-BE49-F238E27FC236}">
                <a16:creationId xmlns:a16="http://schemas.microsoft.com/office/drawing/2014/main" id="{EF2276F5-2BAD-430C-99E3-0F1330E9B151}"/>
              </a:ext>
            </a:extLst>
          </p:cNvPr>
          <p:cNvCxnSpPr>
            <a:cxnSpLocks/>
          </p:cNvCxnSpPr>
          <p:nvPr/>
        </p:nvCxnSpPr>
        <p:spPr>
          <a:xfrm flipV="1">
            <a:off x="5558209" y="3699244"/>
            <a:ext cx="1575827" cy="114"/>
          </a:xfrm>
          <a:prstGeom prst="straightConnector1">
            <a:avLst/>
          </a:prstGeom>
          <a:noFill/>
          <a:ln w="38100" cap="flat" cmpd="sng" algn="ctr">
            <a:solidFill>
              <a:srgbClr val="000000"/>
            </a:solidFill>
            <a:prstDash val="solid"/>
            <a:headEnd type="triangle"/>
            <a:tailEnd type="triangle"/>
          </a:ln>
          <a:effectLst>
            <a:outerShdw blurRad="40000" dist="23000" dir="5400000" rotWithShape="0">
              <a:srgbClr val="000000">
                <a:alpha val="35000"/>
              </a:srgbClr>
            </a:outerShdw>
          </a:effectLst>
        </p:spPr>
      </p:cxnSp>
      <p:sp>
        <p:nvSpPr>
          <p:cNvPr id="23" name="矩形 22">
            <a:extLst>
              <a:ext uri="{FF2B5EF4-FFF2-40B4-BE49-F238E27FC236}">
                <a16:creationId xmlns:a16="http://schemas.microsoft.com/office/drawing/2014/main" id="{FDABFA08-5324-4F6E-8F94-ED03EE0C2536}"/>
              </a:ext>
            </a:extLst>
          </p:cNvPr>
          <p:cNvSpPr/>
          <p:nvPr/>
        </p:nvSpPr>
        <p:spPr>
          <a:xfrm>
            <a:off x="2778172" y="3530742"/>
            <a:ext cx="3135213" cy="369332"/>
          </a:xfrm>
          <a:prstGeom prst="rect">
            <a:avLst/>
          </a:prstGeom>
        </p:spPr>
        <p:txBody>
          <a:bodyPr wrap="square">
            <a:spAutoFit/>
          </a:bodyPr>
          <a:lstStyle/>
          <a:p>
            <a:r>
              <a:rPr lang="en-US" altLang="zh-CN" b="1" dirty="0">
                <a:solidFill>
                  <a:srgbClr val="000000"/>
                </a:solidFill>
                <a:effectLst>
                  <a:outerShdw blurRad="38100" dist="38100" dir="2700000" algn="tl">
                    <a:srgbClr val="C0C0C0"/>
                  </a:outerShdw>
                </a:effectLst>
                <a:latin typeface="+mn-ea"/>
              </a:rPr>
              <a:t>IGP</a:t>
            </a:r>
            <a:r>
              <a:rPr lang="zh-CN" altLang="en-US" b="1" dirty="0">
                <a:solidFill>
                  <a:srgbClr val="000000"/>
                </a:solidFill>
                <a:effectLst>
                  <a:outerShdw blurRad="38100" dist="38100" dir="2700000" algn="tl">
                    <a:srgbClr val="C0C0C0"/>
                  </a:outerShdw>
                </a:effectLst>
                <a:latin typeface="+mn-ea"/>
              </a:rPr>
              <a:t>：</a:t>
            </a:r>
            <a:r>
              <a:rPr lang="en-US" altLang="zh-CN" b="1" dirty="0">
                <a:solidFill>
                  <a:srgbClr val="000000"/>
                </a:solidFill>
                <a:effectLst>
                  <a:outerShdw blurRad="38100" dist="38100" dir="2700000" algn="tl">
                    <a:srgbClr val="C0C0C0"/>
                  </a:outerShdw>
                </a:effectLst>
                <a:latin typeface="+mn-ea"/>
              </a:rPr>
              <a:t>RIP/IS-IS/OSPF</a:t>
            </a:r>
            <a:endParaRPr lang="zh-CN" altLang="en-US" b="1" dirty="0">
              <a:solidFill>
                <a:srgbClr val="000000"/>
              </a:solidFill>
              <a:latin typeface="+mn-ea"/>
            </a:endParaRPr>
          </a:p>
        </p:txBody>
      </p:sp>
      <p:sp>
        <p:nvSpPr>
          <p:cNvPr id="24" name="矩形 23">
            <a:extLst>
              <a:ext uri="{FF2B5EF4-FFF2-40B4-BE49-F238E27FC236}">
                <a16:creationId xmlns:a16="http://schemas.microsoft.com/office/drawing/2014/main" id="{0A95A431-F1AB-45D0-B931-66F4FB59890A}"/>
              </a:ext>
            </a:extLst>
          </p:cNvPr>
          <p:cNvSpPr/>
          <p:nvPr/>
        </p:nvSpPr>
        <p:spPr>
          <a:xfrm>
            <a:off x="660401" y="5523422"/>
            <a:ext cx="9813767" cy="888326"/>
          </a:xfrm>
          <a:prstGeom prst="rect">
            <a:avLst/>
          </a:prstGeom>
          <a:noFill/>
        </p:spPr>
        <p:txBody>
          <a:bodyPr wrap="square">
            <a:spAutoFit/>
          </a:bodyPr>
          <a:lstStyle/>
          <a:p>
            <a:pPr marL="342900" marR="0" lvl="0" indent="-342900" defTabSz="914400" eaLnBrk="1" fontAlgn="auto" latinLnBrk="0" hangingPunct="1">
              <a:lnSpc>
                <a:spcPts val="3200"/>
              </a:lnSpc>
              <a:spcBef>
                <a:spcPts val="0"/>
              </a:spcBef>
              <a:spcAft>
                <a:spcPts val="0"/>
              </a:spcAft>
              <a:buClrTx/>
              <a:buSzTx/>
              <a:buFont typeface="Wingdings" panose="05000000000000000000" pitchFamily="2" charset="2"/>
              <a:buChar char="ü"/>
              <a:tabLst/>
              <a:defRPr/>
            </a:pPr>
            <a:r>
              <a:rPr kumimoji="0" lang="zh-CN" altLang="en-US" sz="2000" i="0" u="none" strike="noStrike" kern="0" cap="none" spc="0" normalizeH="0" baseline="0" noProof="0" dirty="0">
                <a:ln>
                  <a:noFill/>
                </a:ln>
                <a:solidFill>
                  <a:schemeClr val="accent1"/>
                </a:solidFill>
                <a:effectLst/>
                <a:uLnTx/>
                <a:uFillTx/>
                <a:latin typeface="+mn-ea"/>
              </a:rPr>
              <a:t>通过一整套路由协议，构建了一张开放的、可扩展的互联互通的网络</a:t>
            </a:r>
            <a:endParaRPr kumimoji="0" lang="en-US" altLang="zh-CN" sz="2000" i="0" u="none" strike="noStrike" kern="0" cap="none" spc="0" normalizeH="0" baseline="0" noProof="0" dirty="0">
              <a:ln>
                <a:noFill/>
              </a:ln>
              <a:solidFill>
                <a:schemeClr val="accent1"/>
              </a:solidFill>
              <a:effectLst/>
              <a:uLnTx/>
              <a:uFillTx/>
              <a:latin typeface="+mn-ea"/>
            </a:endParaRPr>
          </a:p>
          <a:p>
            <a:pPr marL="342900" marR="0" lvl="0" indent="-342900" defTabSz="914400" eaLnBrk="1" fontAlgn="auto" latinLnBrk="0" hangingPunct="1">
              <a:lnSpc>
                <a:spcPts val="3200"/>
              </a:lnSpc>
              <a:spcBef>
                <a:spcPts val="0"/>
              </a:spcBef>
              <a:spcAft>
                <a:spcPts val="0"/>
              </a:spcAft>
              <a:buClrTx/>
              <a:buSzTx/>
              <a:buFont typeface="Wingdings" panose="05000000000000000000" pitchFamily="2" charset="2"/>
              <a:buChar char="ü"/>
              <a:tabLst/>
              <a:defRPr/>
            </a:pPr>
            <a:r>
              <a:rPr lang="zh-CN" altLang="en-US" sz="2000" kern="0" dirty="0">
                <a:solidFill>
                  <a:schemeClr val="accent1"/>
                </a:solidFill>
                <a:latin typeface="+mn-ea"/>
              </a:rPr>
              <a:t>路由协议是网络系统的核心技术</a:t>
            </a:r>
            <a:endParaRPr kumimoji="0" lang="zh-CN" altLang="en-US" sz="2000" i="0" u="none" strike="noStrike" kern="0" cap="none" spc="0" normalizeH="0" baseline="0" noProof="0" dirty="0">
              <a:ln>
                <a:noFill/>
              </a:ln>
              <a:solidFill>
                <a:schemeClr val="accent1"/>
              </a:solidFill>
              <a:effectLst/>
              <a:uLnTx/>
              <a:uFillTx/>
              <a:latin typeface="+mn-ea"/>
            </a:endParaRPr>
          </a:p>
        </p:txBody>
      </p:sp>
      <p:sp>
        <p:nvSpPr>
          <p:cNvPr id="25" name="矩形 24">
            <a:extLst>
              <a:ext uri="{FF2B5EF4-FFF2-40B4-BE49-F238E27FC236}">
                <a16:creationId xmlns:a16="http://schemas.microsoft.com/office/drawing/2014/main" id="{072ECA61-3996-4F44-9A6F-332DCDEF7AC7}"/>
              </a:ext>
            </a:extLst>
          </p:cNvPr>
          <p:cNvSpPr/>
          <p:nvPr/>
        </p:nvSpPr>
        <p:spPr>
          <a:xfrm>
            <a:off x="6396260" y="4158902"/>
            <a:ext cx="5549900" cy="738536"/>
          </a:xfrm>
          <a:prstGeom prst="rect">
            <a:avLst/>
          </a:prstGeom>
        </p:spPr>
        <p:txBody>
          <a:bodyPr wrap="square">
            <a:spAutoFit/>
          </a:bodyPr>
          <a:lstStyle/>
          <a:p>
            <a:pPr>
              <a:lnSpc>
                <a:spcPts val="2600"/>
              </a:lnSpc>
            </a:pPr>
            <a:r>
              <a:rPr kumimoji="1" lang="en-US" altLang="zh-CN" dirty="0">
                <a:solidFill>
                  <a:schemeClr val="accent1"/>
                </a:solidFill>
                <a:latin typeface="+mn-ea"/>
              </a:rPr>
              <a:t>EGP</a:t>
            </a:r>
            <a:r>
              <a:rPr kumimoji="1" lang="zh-CN" altLang="en-US" dirty="0">
                <a:solidFill>
                  <a:schemeClr val="accent1"/>
                </a:solidFill>
                <a:latin typeface="+mn-ea"/>
              </a:rPr>
              <a:t>（外部网关协议，</a:t>
            </a:r>
            <a:r>
              <a:rPr kumimoji="1" lang="en-US" altLang="zh-CN" dirty="0">
                <a:solidFill>
                  <a:schemeClr val="accent1"/>
                </a:solidFill>
                <a:latin typeface="+mn-ea"/>
              </a:rPr>
              <a:t>Exterior Gateway Protocol</a:t>
            </a:r>
            <a:r>
              <a:rPr kumimoji="1" lang="zh-CN" altLang="en-US" dirty="0">
                <a:solidFill>
                  <a:schemeClr val="accent1"/>
                </a:solidFill>
                <a:latin typeface="+mn-ea"/>
              </a:rPr>
              <a:t>）：</a:t>
            </a:r>
            <a:endParaRPr kumimoji="1" lang="en-US" altLang="zh-CN" dirty="0">
              <a:solidFill>
                <a:schemeClr val="accent1"/>
              </a:solidFill>
              <a:latin typeface="+mn-ea"/>
            </a:endParaRPr>
          </a:p>
          <a:p>
            <a:pPr marL="285750" indent="-285750">
              <a:lnSpc>
                <a:spcPts val="2600"/>
              </a:lnSpc>
              <a:buSzPct val="50000"/>
              <a:buFont typeface="Wingdings" panose="05000000000000000000" pitchFamily="2" charset="2"/>
              <a:buChar char="l"/>
            </a:pPr>
            <a:r>
              <a:rPr kumimoji="1" lang="en-US" altLang="zh-CN" dirty="0">
                <a:solidFill>
                  <a:schemeClr val="accent1"/>
                </a:solidFill>
                <a:latin typeface="+mn-ea"/>
              </a:rPr>
              <a:t>BGP</a:t>
            </a:r>
            <a:r>
              <a:rPr kumimoji="1" lang="zh-CN" altLang="en-US" dirty="0">
                <a:solidFill>
                  <a:schemeClr val="accent1"/>
                </a:solidFill>
                <a:latin typeface="+mn-ea"/>
              </a:rPr>
              <a:t>：</a:t>
            </a:r>
            <a:r>
              <a:rPr kumimoji="1" lang="en-US" altLang="zh-CN" dirty="0">
                <a:solidFill>
                  <a:schemeClr val="accent1"/>
                </a:solidFill>
                <a:latin typeface="+mn-ea"/>
              </a:rPr>
              <a:t>Border Gateway Protocol</a:t>
            </a:r>
          </a:p>
        </p:txBody>
      </p:sp>
      <p:sp>
        <p:nvSpPr>
          <p:cNvPr id="28" name="灯片编号占位符 27">
            <a:extLst>
              <a:ext uri="{FF2B5EF4-FFF2-40B4-BE49-F238E27FC236}">
                <a16:creationId xmlns:a16="http://schemas.microsoft.com/office/drawing/2014/main" id="{C92CB0C3-861C-46EA-8779-2A07A2943EF7}"/>
              </a:ext>
            </a:extLst>
          </p:cNvPr>
          <p:cNvSpPr>
            <a:spLocks noGrp="1"/>
          </p:cNvSpPr>
          <p:nvPr>
            <p:ph type="sldNum" sz="quarter" idx="12"/>
          </p:nvPr>
        </p:nvSpPr>
        <p:spPr/>
        <p:txBody>
          <a:bodyPr/>
          <a:lstStyle/>
          <a:p>
            <a:fld id="{C8BB1146-E542-4D4E-B8E9-6919A11DDD48}" type="slidenum">
              <a:rPr lang="en-US" smtClean="0"/>
              <a:pPr/>
              <a:t>17</a:t>
            </a:fld>
            <a:endParaRPr lang="en-US"/>
          </a:p>
        </p:txBody>
      </p:sp>
    </p:spTree>
    <p:extLst>
      <p:ext uri="{BB962C8B-B14F-4D97-AF65-F5344CB8AC3E}">
        <p14:creationId xmlns:p14="http://schemas.microsoft.com/office/powerpoint/2010/main" val="2649429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2"/>
          <p:cNvSpPr>
            <a:spLocks noChangeArrowheads="1"/>
          </p:cNvSpPr>
          <p:nvPr/>
        </p:nvSpPr>
        <p:spPr bwMode="auto">
          <a:xfrm>
            <a:off x="660400" y="4889734"/>
            <a:ext cx="10858500" cy="18401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626" indent="-342626">
              <a:lnSpc>
                <a:spcPct val="120000"/>
              </a:lnSpc>
              <a:buFont typeface="Wingdings" panose="05000000000000000000" pitchFamily="2" charset="2"/>
              <a:buChar char="Ø"/>
            </a:pPr>
            <a:r>
              <a:rPr lang="zh-CN" altLang="en-US" sz="1600" dirty="0">
                <a:solidFill>
                  <a:schemeClr val="accent1"/>
                </a:solidFill>
                <a:latin typeface="+mn-ea"/>
              </a:rPr>
              <a:t>收到数据包时，报文头解封装，先检查</a:t>
            </a:r>
            <a:r>
              <a:rPr lang="en-US" altLang="zh-CN" sz="1600" dirty="0">
                <a:solidFill>
                  <a:schemeClr val="accent1"/>
                </a:solidFill>
                <a:latin typeface="+mn-ea"/>
              </a:rPr>
              <a:t>MAC</a:t>
            </a:r>
            <a:r>
              <a:rPr lang="zh-CN" altLang="en-US" sz="1600" dirty="0">
                <a:solidFill>
                  <a:schemeClr val="accent1"/>
                </a:solidFill>
                <a:latin typeface="+mn-ea"/>
              </a:rPr>
              <a:t>地址是否设备本机地址，如果</a:t>
            </a:r>
            <a:r>
              <a:rPr lang="en-US" altLang="zh-CN" sz="1600" dirty="0">
                <a:solidFill>
                  <a:schemeClr val="accent1"/>
                </a:solidFill>
                <a:latin typeface="+mn-ea"/>
              </a:rPr>
              <a:t>MAC</a:t>
            </a:r>
            <a:r>
              <a:rPr lang="zh-CN" altLang="en-US" sz="1600" dirty="0">
                <a:solidFill>
                  <a:schemeClr val="accent1"/>
                </a:solidFill>
                <a:latin typeface="+mn-ea"/>
              </a:rPr>
              <a:t>地址不是设备 </a:t>
            </a:r>
            <a:r>
              <a:rPr lang="en-US" altLang="zh-CN" sz="1600" dirty="0">
                <a:solidFill>
                  <a:schemeClr val="accent1"/>
                </a:solidFill>
                <a:latin typeface="+mn-ea"/>
              </a:rPr>
              <a:t>MAC</a:t>
            </a:r>
            <a:r>
              <a:rPr lang="zh-CN" altLang="en-US" sz="1600" dirty="0">
                <a:solidFill>
                  <a:schemeClr val="accent1"/>
                </a:solidFill>
                <a:latin typeface="+mn-ea"/>
              </a:rPr>
              <a:t>，则按照 </a:t>
            </a:r>
            <a:r>
              <a:rPr lang="en-US" altLang="zh-CN" sz="1600" dirty="0">
                <a:solidFill>
                  <a:schemeClr val="accent1"/>
                </a:solidFill>
                <a:latin typeface="+mn-ea"/>
              </a:rPr>
              <a:t>MAC </a:t>
            </a:r>
            <a:r>
              <a:rPr lang="zh-CN" altLang="en-US" sz="1600" dirty="0">
                <a:solidFill>
                  <a:schemeClr val="accent1"/>
                </a:solidFill>
                <a:latin typeface="+mn-ea"/>
              </a:rPr>
              <a:t>表转发（二层交换），如果是本设备的 </a:t>
            </a:r>
            <a:r>
              <a:rPr lang="en-US" altLang="zh-CN" sz="1600" dirty="0">
                <a:solidFill>
                  <a:schemeClr val="accent1"/>
                </a:solidFill>
                <a:latin typeface="+mn-ea"/>
              </a:rPr>
              <a:t>MAC</a:t>
            </a:r>
            <a:r>
              <a:rPr lang="zh-CN" altLang="en-US" sz="1600" dirty="0">
                <a:solidFill>
                  <a:schemeClr val="accent1"/>
                </a:solidFill>
                <a:latin typeface="+mn-ea"/>
              </a:rPr>
              <a:t>，则送交</a:t>
            </a:r>
            <a:r>
              <a:rPr lang="en-US" altLang="zh-CN" sz="1600" dirty="0">
                <a:solidFill>
                  <a:schemeClr val="accent1"/>
                </a:solidFill>
                <a:latin typeface="+mn-ea"/>
              </a:rPr>
              <a:t>IP</a:t>
            </a:r>
            <a:r>
              <a:rPr lang="zh-CN" altLang="en-US" sz="1600" dirty="0">
                <a:solidFill>
                  <a:schemeClr val="accent1"/>
                </a:solidFill>
                <a:latin typeface="+mn-ea"/>
              </a:rPr>
              <a:t>层（三层路由），根据目的</a:t>
            </a:r>
            <a:r>
              <a:rPr lang="en-US" altLang="zh-CN" sz="1600" dirty="0">
                <a:solidFill>
                  <a:schemeClr val="accent1"/>
                </a:solidFill>
                <a:latin typeface="+mn-ea"/>
              </a:rPr>
              <a:t>IP</a:t>
            </a:r>
            <a:r>
              <a:rPr lang="zh-CN" altLang="en-US" sz="1600" dirty="0">
                <a:solidFill>
                  <a:schemeClr val="accent1"/>
                </a:solidFill>
                <a:latin typeface="+mn-ea"/>
              </a:rPr>
              <a:t>地址在路由表中查找通往目的网络的最佳路径</a:t>
            </a:r>
            <a:r>
              <a:rPr lang="en-US" altLang="zh-CN" sz="1600" dirty="0">
                <a:solidFill>
                  <a:schemeClr val="accent1"/>
                </a:solidFill>
                <a:latin typeface="+mn-ea"/>
              </a:rPr>
              <a:t>(</a:t>
            </a:r>
            <a:r>
              <a:rPr lang="zh-CN" altLang="en-US" sz="1600" dirty="0">
                <a:solidFill>
                  <a:schemeClr val="accent1"/>
                </a:solidFill>
                <a:latin typeface="+mn-ea"/>
              </a:rPr>
              <a:t>下一跳</a:t>
            </a:r>
            <a:r>
              <a:rPr lang="en-US" altLang="zh-CN" sz="1600" dirty="0">
                <a:solidFill>
                  <a:schemeClr val="accent1"/>
                </a:solidFill>
                <a:latin typeface="+mn-ea"/>
              </a:rPr>
              <a:t>)</a:t>
            </a:r>
            <a:r>
              <a:rPr lang="zh-CN" altLang="en-US" sz="1600" dirty="0">
                <a:solidFill>
                  <a:schemeClr val="accent1"/>
                </a:solidFill>
                <a:latin typeface="+mn-ea"/>
              </a:rPr>
              <a:t>；</a:t>
            </a:r>
            <a:endParaRPr lang="en-US" altLang="zh-CN" sz="1600" dirty="0">
              <a:solidFill>
                <a:schemeClr val="accent1"/>
              </a:solidFill>
              <a:latin typeface="+mn-ea"/>
            </a:endParaRPr>
          </a:p>
          <a:p>
            <a:pPr marL="342626" indent="-342626">
              <a:lnSpc>
                <a:spcPct val="120000"/>
              </a:lnSpc>
              <a:buFont typeface="Wingdings" panose="05000000000000000000" pitchFamily="2" charset="2"/>
              <a:buChar char="Ø"/>
            </a:pPr>
            <a:r>
              <a:rPr lang="zh-CN" altLang="en-US" sz="1600" dirty="0">
                <a:solidFill>
                  <a:schemeClr val="accent1"/>
                </a:solidFill>
                <a:latin typeface="+mn-ea"/>
              </a:rPr>
              <a:t>根据查找结果进行不同处理：如果找到目的网络，将报文中的存活时间减一，存活时间</a:t>
            </a:r>
            <a:r>
              <a:rPr lang="en-US" altLang="zh-CN" sz="1600" dirty="0">
                <a:solidFill>
                  <a:schemeClr val="accent1"/>
                </a:solidFill>
                <a:latin typeface="+mn-ea"/>
              </a:rPr>
              <a:t>&gt;0</a:t>
            </a:r>
            <a:r>
              <a:rPr lang="zh-CN" altLang="en-US" sz="1600" dirty="0">
                <a:solidFill>
                  <a:schemeClr val="accent1"/>
                </a:solidFill>
                <a:latin typeface="+mn-ea"/>
              </a:rPr>
              <a:t>则从指示的下一跳</a:t>
            </a:r>
            <a:r>
              <a:rPr lang="en-US" altLang="zh-CN" sz="1600" dirty="0">
                <a:solidFill>
                  <a:schemeClr val="accent1"/>
                </a:solidFill>
                <a:latin typeface="+mn-ea"/>
              </a:rPr>
              <a:t>IP</a:t>
            </a:r>
            <a:r>
              <a:rPr lang="zh-CN" altLang="en-US" sz="1600" dirty="0">
                <a:solidFill>
                  <a:schemeClr val="accent1"/>
                </a:solidFill>
                <a:latin typeface="+mn-ea"/>
              </a:rPr>
              <a:t>地址或出接口将数据包重新封装，发送出去；否则将数据包丢弃。过程中还根据 </a:t>
            </a:r>
            <a:r>
              <a:rPr lang="en-US" altLang="zh-CN" sz="1600" dirty="0">
                <a:solidFill>
                  <a:schemeClr val="accent1"/>
                </a:solidFill>
                <a:latin typeface="+mn-ea"/>
              </a:rPr>
              <a:t>QoS </a:t>
            </a:r>
            <a:r>
              <a:rPr lang="zh-CN" altLang="en-US" sz="1600" dirty="0">
                <a:solidFill>
                  <a:schemeClr val="accent1"/>
                </a:solidFill>
                <a:latin typeface="+mn-ea"/>
              </a:rPr>
              <a:t>要求，进行调度优先级控制，优先级高的业务优先转发</a:t>
            </a:r>
          </a:p>
        </p:txBody>
      </p:sp>
      <p:sp>
        <p:nvSpPr>
          <p:cNvPr id="8" name="Text Box 2"/>
          <p:cNvSpPr txBox="1">
            <a:spLocks noChangeArrowheads="1"/>
          </p:cNvSpPr>
          <p:nvPr/>
        </p:nvSpPr>
        <p:spPr bwMode="auto">
          <a:xfrm>
            <a:off x="660400" y="0"/>
            <a:ext cx="10858500" cy="1028700"/>
          </a:xfrm>
          <a:prstGeom prst="rect">
            <a:avLst/>
          </a:prstGeom>
        </p:spPr>
        <p:txBody>
          <a:bodyPr vert="horz" lIns="91440" tIns="45720" rIns="91440" bIns="45720" rtlCol="0" anchor="b">
            <a:normAutofit/>
          </a:bodyPr>
          <a:lstStyle>
            <a:defPPr>
              <a:defRPr lang="en-US"/>
            </a:defPPr>
            <a:lvl1pPr>
              <a:lnSpc>
                <a:spcPct val="100000"/>
              </a:lnSpc>
              <a:spcBef>
                <a:spcPct val="0"/>
              </a:spcBef>
              <a:buNone/>
              <a:defRPr sz="3200" b="1">
                <a:solidFill>
                  <a:schemeClr val="accent1"/>
                </a:solidFill>
                <a:latin typeface="+mj-lt"/>
                <a:ea typeface="+mj-ea"/>
                <a:cs typeface="+mj-cs"/>
              </a:defRPr>
            </a:lvl1pPr>
            <a:lvl2pPr marL="742727" indent="-285664" fontAlgn="base">
              <a:spcBef>
                <a:spcPct val="20000"/>
              </a:spcBef>
              <a:spcAft>
                <a:spcPct val="0"/>
              </a:spcAft>
              <a:buFont typeface="Arial" pitchFamily="34" charset="0"/>
              <a:buChar char="›"/>
              <a:defRPr sz="1999"/>
            </a:lvl2pPr>
            <a:lvl3pPr marL="1142657" indent="-228531" fontAlgn="base">
              <a:spcBef>
                <a:spcPct val="20000"/>
              </a:spcBef>
              <a:spcAft>
                <a:spcPct val="0"/>
              </a:spcAft>
              <a:buFont typeface="FrutigerNext LT Medium" pitchFamily="34" charset="0"/>
              <a:buChar char="»"/>
            </a:lvl3pPr>
            <a:lvl4pPr marL="1599720" indent="-228531" fontAlgn="base">
              <a:spcBef>
                <a:spcPct val="20000"/>
              </a:spcBef>
              <a:spcAft>
                <a:spcPct val="0"/>
              </a:spcAft>
              <a:buChar char="–"/>
              <a:defRPr sz="1600"/>
            </a:lvl4pPr>
            <a:lvl5pPr marL="2056783" indent="-228531" fontAlgn="base">
              <a:spcBef>
                <a:spcPct val="20000"/>
              </a:spcBef>
              <a:spcAft>
                <a:spcPct val="0"/>
              </a:spcAft>
              <a:buFont typeface="Arial" pitchFamily="34" charset="0"/>
              <a:buChar char="~"/>
              <a:defRPr sz="1600"/>
            </a:lvl5pPr>
            <a:lvl6pPr marL="2513846" indent="-228531" fontAlgn="base">
              <a:spcBef>
                <a:spcPct val="20000"/>
              </a:spcBef>
              <a:spcAft>
                <a:spcPct val="0"/>
              </a:spcAft>
              <a:buFont typeface="Arial" pitchFamily="34" charset="0"/>
              <a:buChar char="~"/>
              <a:defRPr sz="1600"/>
            </a:lvl6pPr>
            <a:lvl7pPr marL="2970908" indent="-228531" fontAlgn="base">
              <a:spcBef>
                <a:spcPct val="20000"/>
              </a:spcBef>
              <a:spcAft>
                <a:spcPct val="0"/>
              </a:spcAft>
              <a:buFont typeface="Arial" pitchFamily="34" charset="0"/>
              <a:buChar char="~"/>
              <a:defRPr sz="1600"/>
            </a:lvl7pPr>
            <a:lvl8pPr marL="3427971" indent="-228531" fontAlgn="base">
              <a:spcBef>
                <a:spcPct val="20000"/>
              </a:spcBef>
              <a:spcAft>
                <a:spcPct val="0"/>
              </a:spcAft>
              <a:buFont typeface="Arial" pitchFamily="34" charset="0"/>
              <a:buChar char="~"/>
              <a:defRPr sz="1600"/>
            </a:lvl8pPr>
            <a:lvl9pPr marL="3885034" indent="-228531" fontAlgn="base">
              <a:spcBef>
                <a:spcPct val="20000"/>
              </a:spcBef>
              <a:spcAft>
                <a:spcPct val="0"/>
              </a:spcAft>
              <a:buFont typeface="Arial" pitchFamily="34" charset="0"/>
              <a:buChar char="~"/>
              <a:defRPr sz="1600"/>
            </a:lvl9pPr>
          </a:lstStyle>
          <a:p>
            <a:r>
              <a:rPr lang="zh-CN" altLang="en-US" dirty="0"/>
              <a:t>网络设备的报文转发模型被公认</a:t>
            </a:r>
          </a:p>
        </p:txBody>
      </p:sp>
      <p:pic>
        <p:nvPicPr>
          <p:cNvPr id="9" name="图片 8"/>
          <p:cNvPicPr>
            <a:picLocks noChangeAspect="1"/>
          </p:cNvPicPr>
          <p:nvPr/>
        </p:nvPicPr>
        <p:blipFill>
          <a:blip r:embed="rId2"/>
          <a:stretch>
            <a:fillRect/>
          </a:stretch>
        </p:blipFill>
        <p:spPr>
          <a:xfrm>
            <a:off x="981489" y="1136858"/>
            <a:ext cx="10404061" cy="3752876"/>
          </a:xfrm>
          <a:prstGeom prst="rect">
            <a:avLst/>
          </a:prstGeom>
        </p:spPr>
      </p:pic>
      <p:sp>
        <p:nvSpPr>
          <p:cNvPr id="4" name="灯片编号占位符 3">
            <a:extLst>
              <a:ext uri="{FF2B5EF4-FFF2-40B4-BE49-F238E27FC236}">
                <a16:creationId xmlns:a16="http://schemas.microsoft.com/office/drawing/2014/main" id="{7C4159E5-1E1A-400A-AB47-4C2C86D7C1E6}"/>
              </a:ext>
            </a:extLst>
          </p:cNvPr>
          <p:cNvSpPr>
            <a:spLocks noGrp="1"/>
          </p:cNvSpPr>
          <p:nvPr>
            <p:ph type="sldNum" sz="quarter" idx="12"/>
          </p:nvPr>
        </p:nvSpPr>
        <p:spPr/>
        <p:txBody>
          <a:bodyPr/>
          <a:lstStyle/>
          <a:p>
            <a:fld id="{C8BB1146-E542-4D4E-B8E9-6919A11DDD48}" type="slidenum">
              <a:rPr lang="en-US" smtClean="0"/>
              <a:t>18</a:t>
            </a:fld>
            <a:endParaRPr lang="en-US"/>
          </a:p>
        </p:txBody>
      </p:sp>
    </p:spTree>
    <p:extLst>
      <p:ext uri="{BB962C8B-B14F-4D97-AF65-F5344CB8AC3E}">
        <p14:creationId xmlns:p14="http://schemas.microsoft.com/office/powerpoint/2010/main" val="4103903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505A4-6838-4552-B2C2-C4C266846F26}"/>
              </a:ext>
            </a:extLst>
          </p:cNvPr>
          <p:cNvSpPr>
            <a:spLocks noGrp="1"/>
          </p:cNvSpPr>
          <p:nvPr>
            <p:ph type="title"/>
          </p:nvPr>
        </p:nvSpPr>
        <p:spPr/>
        <p:txBody>
          <a:bodyPr>
            <a:normAutofit/>
          </a:bodyPr>
          <a:lstStyle/>
          <a:p>
            <a:r>
              <a:rPr lang="zh-CN" altLang="en-US" dirty="0"/>
              <a:t>互联网发展过程中核心技术的发展</a:t>
            </a:r>
          </a:p>
        </p:txBody>
      </p:sp>
      <p:sp>
        <p:nvSpPr>
          <p:cNvPr id="3" name="内容占位符 2">
            <a:extLst>
              <a:ext uri="{FF2B5EF4-FFF2-40B4-BE49-F238E27FC236}">
                <a16:creationId xmlns:a16="http://schemas.microsoft.com/office/drawing/2014/main" id="{18F55FA6-5026-4B77-A726-EB5E669951DE}"/>
              </a:ext>
            </a:extLst>
          </p:cNvPr>
          <p:cNvSpPr>
            <a:spLocks noGrp="1"/>
          </p:cNvSpPr>
          <p:nvPr>
            <p:ph idx="1"/>
          </p:nvPr>
        </p:nvSpPr>
        <p:spPr/>
        <p:txBody>
          <a:bodyPr>
            <a:normAutofit lnSpcReduction="10000"/>
          </a:bodyPr>
          <a:lstStyle/>
          <a:p>
            <a:r>
              <a:rPr lang="zh-CN" altLang="en-US" dirty="0"/>
              <a:t>链路层</a:t>
            </a:r>
          </a:p>
          <a:p>
            <a:pPr lvl="1"/>
            <a:r>
              <a:rPr lang="zh-CN" altLang="en-US" dirty="0"/>
              <a:t>低速链路逐步淘汰：帧中继、</a:t>
            </a:r>
            <a:r>
              <a:rPr lang="en-US" altLang="zh-CN" dirty="0"/>
              <a:t>X.25</a:t>
            </a:r>
            <a:r>
              <a:rPr lang="zh-CN" altLang="en-US" dirty="0"/>
              <a:t>、</a:t>
            </a:r>
            <a:r>
              <a:rPr lang="en-US" altLang="zh-CN" dirty="0"/>
              <a:t>ISDN</a:t>
            </a:r>
            <a:r>
              <a:rPr lang="zh-CN" altLang="en-US" dirty="0"/>
              <a:t>、</a:t>
            </a:r>
            <a:r>
              <a:rPr lang="en-US" altLang="zh-CN" dirty="0"/>
              <a:t>E1/T1</a:t>
            </a:r>
            <a:r>
              <a:rPr lang="zh-CN" altLang="en-US" dirty="0"/>
              <a:t>、</a:t>
            </a:r>
            <a:r>
              <a:rPr lang="en-US" altLang="zh-CN" dirty="0"/>
              <a:t>E3/T3 </a:t>
            </a:r>
            <a:r>
              <a:rPr lang="zh-CN" altLang="en-US" dirty="0"/>
              <a:t>等低速链路逐渐减少</a:t>
            </a:r>
          </a:p>
          <a:p>
            <a:pPr lvl="1"/>
            <a:r>
              <a:rPr lang="zh-CN" altLang="en-US" dirty="0"/>
              <a:t>高速链路广泛使用：</a:t>
            </a:r>
            <a:r>
              <a:rPr lang="en-US" altLang="zh-CN" dirty="0"/>
              <a:t>IP over ATM, IP over SDH</a:t>
            </a:r>
            <a:r>
              <a:rPr lang="zh-CN" altLang="en-US" dirty="0"/>
              <a:t>，尤其</a:t>
            </a:r>
            <a:r>
              <a:rPr lang="en-US" altLang="zh-CN" dirty="0"/>
              <a:t>FE/GE/10GE</a:t>
            </a:r>
            <a:r>
              <a:rPr lang="zh-CN" altLang="en-US" dirty="0"/>
              <a:t>等高速以太链路开始广泛使用</a:t>
            </a:r>
          </a:p>
          <a:p>
            <a:pPr lvl="1"/>
            <a:r>
              <a:rPr lang="zh-CN" altLang="en-US" dirty="0"/>
              <a:t>无线</a:t>
            </a:r>
            <a:r>
              <a:rPr lang="en-US" altLang="zh-CN" dirty="0" err="1"/>
              <a:t>WiFi</a:t>
            </a:r>
            <a:r>
              <a:rPr lang="zh-CN" altLang="en-US" dirty="0"/>
              <a:t>接入：无线以太 </a:t>
            </a:r>
            <a:r>
              <a:rPr lang="en-US" altLang="zh-CN" dirty="0"/>
              <a:t>WLAN </a:t>
            </a:r>
            <a:r>
              <a:rPr lang="zh-CN" altLang="en-US" dirty="0"/>
              <a:t>应用，使得终端接入更加便捷</a:t>
            </a:r>
          </a:p>
          <a:p>
            <a:r>
              <a:rPr lang="zh-CN" altLang="en-US" dirty="0"/>
              <a:t>网络层</a:t>
            </a:r>
          </a:p>
          <a:p>
            <a:pPr lvl="1"/>
            <a:r>
              <a:rPr lang="zh-CN" altLang="en-US" dirty="0"/>
              <a:t>模型：</a:t>
            </a:r>
            <a:r>
              <a:rPr lang="en-US" altLang="zh-CN" dirty="0"/>
              <a:t>TCP/IP</a:t>
            </a:r>
            <a:r>
              <a:rPr lang="zh-CN" altLang="en-US" dirty="0"/>
              <a:t>分层模型、转发控制分离模型、数据转发模型、端到端的通信模型</a:t>
            </a:r>
          </a:p>
          <a:p>
            <a:pPr lvl="1"/>
            <a:r>
              <a:rPr lang="zh-CN" altLang="en-US" dirty="0"/>
              <a:t>路由技术：多种路由协议提出与完善，路由表规模持续增长，百万路由表下收敛速度、查表速度性能提升</a:t>
            </a:r>
          </a:p>
          <a:p>
            <a:pPr lvl="1"/>
            <a:r>
              <a:rPr lang="zh-CN" altLang="en-US" dirty="0"/>
              <a:t>转发技术：从通用 </a:t>
            </a:r>
            <a:r>
              <a:rPr lang="en-US" altLang="zh-CN" dirty="0"/>
              <a:t>CPU </a:t>
            </a:r>
            <a:r>
              <a:rPr lang="zh-CN" altLang="en-US" dirty="0"/>
              <a:t>的软件转发到专用芯片的硬件转发，从集中式转发到分布式转发</a:t>
            </a:r>
          </a:p>
          <a:p>
            <a:pPr lvl="1"/>
            <a:r>
              <a:rPr lang="zh-CN" altLang="en-US" dirty="0"/>
              <a:t>吞吐能力：单机吞吐能力从 </a:t>
            </a:r>
            <a:r>
              <a:rPr lang="en-US" altLang="zh-CN" dirty="0"/>
              <a:t>1Mbps  </a:t>
            </a:r>
            <a:r>
              <a:rPr lang="zh-CN" altLang="en-US" dirty="0"/>
              <a:t>到数百 </a:t>
            </a:r>
            <a:r>
              <a:rPr lang="en-US" altLang="zh-CN" dirty="0"/>
              <a:t>Gbps</a:t>
            </a:r>
          </a:p>
          <a:p>
            <a:pPr lvl="1"/>
            <a:r>
              <a:rPr lang="en-US" altLang="zh-CN" dirty="0"/>
              <a:t>QoS</a:t>
            </a:r>
            <a:r>
              <a:rPr lang="zh-CN" altLang="en-US" dirty="0"/>
              <a:t>：提出 </a:t>
            </a:r>
            <a:r>
              <a:rPr lang="en-US" altLang="zh-CN" dirty="0"/>
              <a:t>Quality of Service</a:t>
            </a:r>
            <a:r>
              <a:rPr lang="zh-CN" altLang="en-US" dirty="0"/>
              <a:t>（</a:t>
            </a:r>
            <a:r>
              <a:rPr lang="en-US" altLang="zh-CN" dirty="0"/>
              <a:t>QoS)</a:t>
            </a:r>
            <a:r>
              <a:rPr lang="zh-CN" altLang="en-US" dirty="0"/>
              <a:t>，开始了区分服务、队列管理、队列调度算法研究</a:t>
            </a:r>
          </a:p>
          <a:p>
            <a:endParaRPr lang="zh-CN" altLang="en-US" dirty="0"/>
          </a:p>
        </p:txBody>
      </p:sp>
      <p:sp>
        <p:nvSpPr>
          <p:cNvPr id="6" name="灯片编号占位符 5">
            <a:extLst>
              <a:ext uri="{FF2B5EF4-FFF2-40B4-BE49-F238E27FC236}">
                <a16:creationId xmlns:a16="http://schemas.microsoft.com/office/drawing/2014/main" id="{EB7C16F2-06A8-4D11-9509-1B6C3C17FA32}"/>
              </a:ext>
            </a:extLst>
          </p:cNvPr>
          <p:cNvSpPr>
            <a:spLocks noGrp="1"/>
          </p:cNvSpPr>
          <p:nvPr>
            <p:ph type="sldNum" sz="quarter" idx="12"/>
          </p:nvPr>
        </p:nvSpPr>
        <p:spPr/>
        <p:txBody>
          <a:bodyPr/>
          <a:lstStyle/>
          <a:p>
            <a:fld id="{C8BB1146-E542-4D4E-B8E9-6919A11DDD48}" type="slidenum">
              <a:rPr lang="en-US" smtClean="0"/>
              <a:t>19</a:t>
            </a:fld>
            <a:endParaRPr lang="en-US"/>
          </a:p>
        </p:txBody>
      </p:sp>
    </p:spTree>
    <p:extLst>
      <p:ext uri="{BB962C8B-B14F-4D97-AF65-F5344CB8AC3E}">
        <p14:creationId xmlns:p14="http://schemas.microsoft.com/office/powerpoint/2010/main" val="3375717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b="1" dirty="0">
                <a:solidFill>
                  <a:srgbClr val="3333FF"/>
                </a:solidFill>
              </a:rPr>
              <a:t>计算机网络的基本概念</a:t>
            </a:r>
          </a:p>
          <a:p>
            <a:r>
              <a:rPr lang="zh-CN" altLang="en-US" dirty="0"/>
              <a:t>网络的发展历史</a:t>
            </a:r>
          </a:p>
          <a:p>
            <a:r>
              <a:rPr lang="zh-CN" altLang="en-US" dirty="0"/>
              <a:t>网络的组成、拓扑与分类</a:t>
            </a:r>
          </a:p>
          <a:p>
            <a:r>
              <a:rPr lang="zh-CN" altLang="en-US" dirty="0"/>
              <a:t>网络功能与用途</a:t>
            </a:r>
          </a:p>
          <a:p>
            <a:r>
              <a:rPr lang="zh-CN" altLang="en-US" dirty="0"/>
              <a:t>网络的体系结构</a:t>
            </a:r>
          </a:p>
          <a:p>
            <a:r>
              <a:rPr lang="zh-CN" altLang="en-US" dirty="0"/>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83142D19-D6DA-4A04-9AA5-3C7E6423C639}"/>
              </a:ext>
            </a:extLst>
          </p:cNvPr>
          <p:cNvSpPr>
            <a:spLocks noGrp="1"/>
          </p:cNvSpPr>
          <p:nvPr>
            <p:ph type="sldNum" sz="quarter" idx="12"/>
          </p:nvPr>
        </p:nvSpPr>
        <p:spPr/>
        <p:txBody>
          <a:bodyPr/>
          <a:lstStyle/>
          <a:p>
            <a:fld id="{C8BB1146-E542-4D4E-B8E9-6919A11DDD48}" type="slidenum">
              <a:rPr lang="en-US" smtClean="0"/>
              <a:pPr/>
              <a:t>2</a:t>
            </a:fld>
            <a:endParaRPr lang="en-US"/>
          </a:p>
        </p:txBody>
      </p:sp>
    </p:spTree>
    <p:extLst>
      <p:ext uri="{BB962C8B-B14F-4D97-AF65-F5344CB8AC3E}">
        <p14:creationId xmlns:p14="http://schemas.microsoft.com/office/powerpoint/2010/main" val="3863853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50D37-CFFC-4F18-9D1B-CDB765CE7762}"/>
              </a:ext>
            </a:extLst>
          </p:cNvPr>
          <p:cNvSpPr>
            <a:spLocks noGrp="1"/>
          </p:cNvSpPr>
          <p:nvPr>
            <p:ph type="title"/>
          </p:nvPr>
        </p:nvSpPr>
        <p:spPr/>
        <p:txBody>
          <a:bodyPr>
            <a:normAutofit/>
          </a:bodyPr>
          <a:lstStyle/>
          <a:p>
            <a:r>
              <a:rPr lang="zh-CN" altLang="en-US" dirty="0"/>
              <a:t>互联网在中国</a:t>
            </a:r>
          </a:p>
        </p:txBody>
      </p:sp>
      <p:sp>
        <p:nvSpPr>
          <p:cNvPr id="3" name="内容占位符 2">
            <a:extLst>
              <a:ext uri="{FF2B5EF4-FFF2-40B4-BE49-F238E27FC236}">
                <a16:creationId xmlns:a16="http://schemas.microsoft.com/office/drawing/2014/main" id="{D818C0C2-A1D9-4FE8-86EB-177AD3558351}"/>
              </a:ext>
            </a:extLst>
          </p:cNvPr>
          <p:cNvSpPr>
            <a:spLocks noGrp="1"/>
          </p:cNvSpPr>
          <p:nvPr>
            <p:ph idx="1"/>
          </p:nvPr>
        </p:nvSpPr>
        <p:spPr/>
        <p:txBody>
          <a:bodyPr>
            <a:normAutofit fontScale="92500"/>
          </a:bodyPr>
          <a:lstStyle/>
          <a:p>
            <a:r>
              <a:rPr lang="en-US" altLang="zh-CN" dirty="0"/>
              <a:t>1994 </a:t>
            </a:r>
            <a:r>
              <a:rPr lang="zh-CN" altLang="en-US" dirty="0"/>
              <a:t>年：</a:t>
            </a:r>
          </a:p>
          <a:p>
            <a:pPr lvl="1"/>
            <a:r>
              <a:rPr lang="zh-CN" altLang="en-US" dirty="0"/>
              <a:t>以中科院、清华、北大为核心的“中国国家计算机网络”用 </a:t>
            </a:r>
            <a:r>
              <a:rPr lang="en-US" altLang="zh-CN" dirty="0"/>
              <a:t>64kb/s </a:t>
            </a:r>
            <a:r>
              <a:rPr lang="zh-CN" altLang="en-US" dirty="0"/>
              <a:t>的专线正式接入 </a:t>
            </a:r>
            <a:r>
              <a:rPr lang="en-US" altLang="zh-CN" dirty="0"/>
              <a:t>Internet</a:t>
            </a:r>
            <a:endParaRPr lang="zh-CN" altLang="en-US" dirty="0"/>
          </a:p>
          <a:p>
            <a:r>
              <a:rPr lang="en-US" altLang="zh-CN" dirty="0"/>
              <a:t>1995 </a:t>
            </a:r>
            <a:r>
              <a:rPr lang="zh-CN" altLang="en-US" dirty="0"/>
              <a:t>年：</a:t>
            </a:r>
          </a:p>
          <a:p>
            <a:pPr lvl="1"/>
            <a:r>
              <a:rPr lang="zh-CN" altLang="en-US" dirty="0"/>
              <a:t>高校的教育科研网 </a:t>
            </a:r>
            <a:r>
              <a:rPr lang="en-US" altLang="zh-CN" dirty="0"/>
              <a:t>CERNET </a:t>
            </a:r>
            <a:r>
              <a:rPr lang="zh-CN" altLang="en-US" dirty="0"/>
              <a:t>建成</a:t>
            </a:r>
          </a:p>
          <a:p>
            <a:pPr lvl="1"/>
            <a:r>
              <a:rPr lang="zh-CN" altLang="en-US" dirty="0"/>
              <a:t>邮电部开通了中国公用 </a:t>
            </a:r>
            <a:r>
              <a:rPr lang="en-US" altLang="zh-CN" dirty="0"/>
              <a:t>Internet </a:t>
            </a:r>
            <a:r>
              <a:rPr lang="zh-CN" altLang="en-US" dirty="0"/>
              <a:t>网，即 </a:t>
            </a:r>
            <a:r>
              <a:rPr lang="en-US" altLang="zh-CN" dirty="0" err="1"/>
              <a:t>ChinaNET</a:t>
            </a:r>
            <a:r>
              <a:rPr lang="zh-CN" altLang="en-US" dirty="0"/>
              <a:t>（早期用户</a:t>
            </a:r>
            <a:r>
              <a:rPr lang="en-US" altLang="zh-CN" dirty="0"/>
              <a:t>163 </a:t>
            </a:r>
            <a:r>
              <a:rPr lang="zh-CN" altLang="en-US" dirty="0"/>
              <a:t>拨号接入，故简称 </a:t>
            </a:r>
            <a:r>
              <a:rPr lang="en-US" altLang="zh-CN" dirty="0"/>
              <a:t>163</a:t>
            </a:r>
            <a:r>
              <a:rPr lang="zh-CN" altLang="en-US" dirty="0"/>
              <a:t>网）</a:t>
            </a:r>
          </a:p>
          <a:p>
            <a:r>
              <a:rPr lang="en-US" altLang="zh-CN" dirty="0"/>
              <a:t>1997</a:t>
            </a:r>
            <a:r>
              <a:rPr lang="zh-CN" altLang="en-US" dirty="0"/>
              <a:t>年：</a:t>
            </a:r>
          </a:p>
          <a:p>
            <a:pPr lvl="1"/>
            <a:r>
              <a:rPr lang="zh-CN" altLang="en-US" dirty="0"/>
              <a:t>中国互联网管理和服务机构</a:t>
            </a:r>
            <a:r>
              <a:rPr lang="en-US" altLang="zh-CN" dirty="0"/>
              <a:t>——</a:t>
            </a:r>
            <a:r>
              <a:rPr lang="zh-CN" altLang="en-US" dirty="0"/>
              <a:t>中国互联网络信息中心（</a:t>
            </a:r>
            <a:r>
              <a:rPr lang="en-US" altLang="zh-CN" dirty="0"/>
              <a:t>China Internet Network Information Center</a:t>
            </a:r>
            <a:r>
              <a:rPr lang="zh-CN" altLang="en-US" dirty="0"/>
              <a:t>，简称</a:t>
            </a:r>
            <a:r>
              <a:rPr lang="en-US" altLang="zh-CN" dirty="0"/>
              <a:t>CNNIC</a:t>
            </a:r>
            <a:r>
              <a:rPr lang="zh-CN" altLang="en-US" dirty="0"/>
              <a:t>）成立</a:t>
            </a:r>
          </a:p>
          <a:p>
            <a:pPr lvl="1"/>
            <a:r>
              <a:rPr lang="en-US" altLang="zh-CN" dirty="0"/>
              <a:t>CN </a:t>
            </a:r>
            <a:r>
              <a:rPr lang="zh-CN" altLang="en-US" dirty="0"/>
              <a:t>注册的域名数为</a:t>
            </a:r>
            <a:r>
              <a:rPr lang="en-US" altLang="zh-CN" dirty="0"/>
              <a:t>4066</a:t>
            </a:r>
            <a:r>
              <a:rPr lang="zh-CN" altLang="en-US" dirty="0"/>
              <a:t>个</a:t>
            </a:r>
          </a:p>
          <a:p>
            <a:r>
              <a:rPr lang="en-US" altLang="zh-CN" dirty="0"/>
              <a:t>2001</a:t>
            </a:r>
            <a:r>
              <a:rPr lang="zh-CN" altLang="en-US" dirty="0"/>
              <a:t>年：</a:t>
            </a:r>
          </a:p>
          <a:p>
            <a:pPr lvl="1"/>
            <a:r>
              <a:rPr lang="zh-CN" altLang="en-US" dirty="0"/>
              <a:t>中国互联网协会成立，中国互联网发展进入快车道</a:t>
            </a:r>
          </a:p>
          <a:p>
            <a:endParaRPr lang="zh-CN" altLang="en-US" dirty="0"/>
          </a:p>
        </p:txBody>
      </p:sp>
      <p:sp>
        <p:nvSpPr>
          <p:cNvPr id="6" name="灯片编号占位符 5">
            <a:extLst>
              <a:ext uri="{FF2B5EF4-FFF2-40B4-BE49-F238E27FC236}">
                <a16:creationId xmlns:a16="http://schemas.microsoft.com/office/drawing/2014/main" id="{25ED783C-38EB-4306-9F11-82DFE3E48BBE}"/>
              </a:ext>
            </a:extLst>
          </p:cNvPr>
          <p:cNvSpPr>
            <a:spLocks noGrp="1"/>
          </p:cNvSpPr>
          <p:nvPr>
            <p:ph type="sldNum" sz="quarter" idx="12"/>
          </p:nvPr>
        </p:nvSpPr>
        <p:spPr/>
        <p:txBody>
          <a:bodyPr/>
          <a:lstStyle/>
          <a:p>
            <a:fld id="{C8BB1146-E542-4D4E-B8E9-6919A11DDD48}" type="slidenum">
              <a:rPr lang="en-US" smtClean="0"/>
              <a:t>20</a:t>
            </a:fld>
            <a:endParaRPr lang="en-US"/>
          </a:p>
        </p:txBody>
      </p:sp>
    </p:spTree>
    <p:extLst>
      <p:ext uri="{BB962C8B-B14F-4D97-AF65-F5344CB8AC3E}">
        <p14:creationId xmlns:p14="http://schemas.microsoft.com/office/powerpoint/2010/main" val="3077698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9B923B-3558-44DB-8571-50D76AA16AFF}"/>
              </a:ext>
            </a:extLst>
          </p:cNvPr>
          <p:cNvSpPr>
            <a:spLocks noGrp="1"/>
          </p:cNvSpPr>
          <p:nvPr>
            <p:ph type="title"/>
          </p:nvPr>
        </p:nvSpPr>
        <p:spPr/>
        <p:txBody>
          <a:bodyPr>
            <a:normAutofit/>
          </a:bodyPr>
          <a:lstStyle/>
          <a:p>
            <a:r>
              <a:rPr lang="en-US" altLang="zh-CN" dirty="0"/>
              <a:t>IP2.0 </a:t>
            </a:r>
            <a:r>
              <a:rPr lang="zh-CN" altLang="en-US" dirty="0"/>
              <a:t>时代</a:t>
            </a:r>
            <a:r>
              <a:rPr lang="en-US" altLang="zh-CN" dirty="0"/>
              <a:t>(2000</a:t>
            </a:r>
            <a:r>
              <a:rPr lang="zh-CN" altLang="en-US" dirty="0"/>
              <a:t>年</a:t>
            </a:r>
            <a:r>
              <a:rPr lang="en-US" altLang="zh-CN" dirty="0"/>
              <a:t>~2010</a:t>
            </a:r>
            <a:r>
              <a:rPr lang="zh-CN" altLang="en-US" dirty="0"/>
              <a:t>年</a:t>
            </a:r>
            <a:r>
              <a:rPr lang="en-US" altLang="zh-CN" dirty="0"/>
              <a:t>)</a:t>
            </a:r>
            <a:endParaRPr lang="zh-CN" altLang="en-US" dirty="0"/>
          </a:p>
        </p:txBody>
      </p:sp>
      <p:sp>
        <p:nvSpPr>
          <p:cNvPr id="3" name="内容占位符 2">
            <a:extLst>
              <a:ext uri="{FF2B5EF4-FFF2-40B4-BE49-F238E27FC236}">
                <a16:creationId xmlns:a16="http://schemas.microsoft.com/office/drawing/2014/main" id="{A52EC96A-DF93-469C-9720-F243DAF7CE61}"/>
              </a:ext>
            </a:extLst>
          </p:cNvPr>
          <p:cNvSpPr>
            <a:spLocks noGrp="1"/>
          </p:cNvSpPr>
          <p:nvPr>
            <p:ph idx="1"/>
          </p:nvPr>
        </p:nvSpPr>
        <p:spPr/>
        <p:txBody>
          <a:bodyPr/>
          <a:lstStyle/>
          <a:p>
            <a:r>
              <a:rPr lang="zh-CN" altLang="en-US" dirty="0"/>
              <a:t>互联网本身继续发展：网络规模更大（网络节点数、链路端口数指数式增长，路由表规模百万条）、网络性能更强（</a:t>
            </a:r>
            <a:r>
              <a:rPr lang="en-US" altLang="zh-CN" dirty="0"/>
              <a:t>T </a:t>
            </a:r>
            <a:r>
              <a:rPr lang="zh-CN" altLang="en-US" dirty="0"/>
              <a:t>比特带宽、</a:t>
            </a:r>
            <a:r>
              <a:rPr lang="zh-CN" altLang="en-US" dirty="0">
                <a:sym typeface="Symbol" panose="05050102010706020507" pitchFamily="18" charset="2"/>
              </a:rPr>
              <a:t></a:t>
            </a:r>
            <a:r>
              <a:rPr lang="en-US" altLang="zh-CN" dirty="0"/>
              <a:t>s</a:t>
            </a:r>
            <a:r>
              <a:rPr lang="zh-CN" altLang="en-US" dirty="0"/>
              <a:t>级时延、</a:t>
            </a:r>
            <a:r>
              <a:rPr lang="en-US" altLang="zh-CN" dirty="0" err="1"/>
              <a:t>ms</a:t>
            </a:r>
            <a:r>
              <a:rPr lang="zh-CN" altLang="en-US" dirty="0"/>
              <a:t>级故障恢复）</a:t>
            </a:r>
          </a:p>
          <a:p>
            <a:r>
              <a:rPr lang="en-US" altLang="zh-CN" dirty="0"/>
              <a:t>IP</a:t>
            </a:r>
            <a:r>
              <a:rPr lang="zh-CN" altLang="en-US" dirty="0"/>
              <a:t>网络向电信化方向发展：电信运营商将电话语音业务、企业数据专线业务、</a:t>
            </a:r>
            <a:r>
              <a:rPr lang="en-US" altLang="zh-CN" dirty="0"/>
              <a:t>3G/4G/5G </a:t>
            </a:r>
            <a:r>
              <a:rPr lang="zh-CN" altLang="en-US" dirty="0"/>
              <a:t>移动业务统一迁移到 </a:t>
            </a:r>
            <a:r>
              <a:rPr lang="en-US" altLang="zh-CN" dirty="0"/>
              <a:t>IP </a:t>
            </a:r>
            <a:r>
              <a:rPr lang="zh-CN" altLang="en-US" dirty="0"/>
              <a:t>网络上，将电信业务 </a:t>
            </a:r>
            <a:r>
              <a:rPr lang="en-US" altLang="zh-CN" dirty="0"/>
              <a:t>IP </a:t>
            </a:r>
            <a:r>
              <a:rPr lang="zh-CN" altLang="en-US" dirty="0"/>
              <a:t>化。</a:t>
            </a:r>
            <a:r>
              <a:rPr lang="en-US" altLang="zh-CN" dirty="0"/>
              <a:t>IP</a:t>
            </a:r>
            <a:r>
              <a:rPr lang="zh-CN" altLang="en-US" dirty="0"/>
              <a:t>网络承载电信业务后，网络在带宽、时延、可靠性、安全性方面必须要提供电信级的服务质量，</a:t>
            </a:r>
            <a:r>
              <a:rPr lang="en-US" altLang="zh-CN" dirty="0"/>
              <a:t>IP</a:t>
            </a:r>
            <a:r>
              <a:rPr lang="zh-CN" altLang="en-US" dirty="0"/>
              <a:t>网络需要电信化。</a:t>
            </a:r>
          </a:p>
          <a:p>
            <a:endParaRPr lang="zh-CN" altLang="en-US" dirty="0"/>
          </a:p>
        </p:txBody>
      </p:sp>
      <p:sp>
        <p:nvSpPr>
          <p:cNvPr id="6" name="灯片编号占位符 5">
            <a:extLst>
              <a:ext uri="{FF2B5EF4-FFF2-40B4-BE49-F238E27FC236}">
                <a16:creationId xmlns:a16="http://schemas.microsoft.com/office/drawing/2014/main" id="{804BE68B-9278-4C3F-B1F3-9F6A985B02C8}"/>
              </a:ext>
            </a:extLst>
          </p:cNvPr>
          <p:cNvSpPr>
            <a:spLocks noGrp="1"/>
          </p:cNvSpPr>
          <p:nvPr>
            <p:ph type="sldNum" sz="quarter" idx="12"/>
          </p:nvPr>
        </p:nvSpPr>
        <p:spPr/>
        <p:txBody>
          <a:bodyPr/>
          <a:lstStyle/>
          <a:p>
            <a:fld id="{C8BB1146-E542-4D4E-B8E9-6919A11DDD48}" type="slidenum">
              <a:rPr lang="en-US" smtClean="0"/>
              <a:t>21</a:t>
            </a:fld>
            <a:endParaRPr lang="en-US"/>
          </a:p>
        </p:txBody>
      </p:sp>
    </p:spTree>
    <p:extLst>
      <p:ext uri="{BB962C8B-B14F-4D97-AF65-F5344CB8AC3E}">
        <p14:creationId xmlns:p14="http://schemas.microsoft.com/office/powerpoint/2010/main" val="372551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8DB9F-7648-4017-91A7-2D0383407241}"/>
              </a:ext>
            </a:extLst>
          </p:cNvPr>
          <p:cNvSpPr>
            <a:spLocks noGrp="1"/>
          </p:cNvSpPr>
          <p:nvPr>
            <p:ph type="title"/>
          </p:nvPr>
        </p:nvSpPr>
        <p:spPr/>
        <p:txBody>
          <a:bodyPr>
            <a:normAutofit/>
          </a:bodyPr>
          <a:lstStyle/>
          <a:p>
            <a:r>
              <a:rPr lang="en-US" altLang="zh-CN" dirty="0"/>
              <a:t>IP3.0</a:t>
            </a:r>
            <a:r>
              <a:rPr lang="zh-CN" altLang="en-US" dirty="0"/>
              <a:t>万物智联网络： </a:t>
            </a:r>
            <a:r>
              <a:rPr lang="en-US" altLang="zh-CN" dirty="0"/>
              <a:t>2010</a:t>
            </a:r>
            <a:r>
              <a:rPr lang="zh-CN" altLang="en-US" dirty="0"/>
              <a:t>年后向万物智联演进</a:t>
            </a:r>
          </a:p>
        </p:txBody>
      </p:sp>
      <p:cxnSp>
        <p:nvCxnSpPr>
          <p:cNvPr id="3" name="直接箭头连接符 2">
            <a:extLst>
              <a:ext uri="{FF2B5EF4-FFF2-40B4-BE49-F238E27FC236}">
                <a16:creationId xmlns:a16="http://schemas.microsoft.com/office/drawing/2014/main" id="{55009C86-BB93-4BDA-9C70-3658B01508B2}"/>
              </a:ext>
            </a:extLst>
          </p:cNvPr>
          <p:cNvCxnSpPr>
            <a:stCxn id="8" idx="0"/>
          </p:cNvCxnSpPr>
          <p:nvPr/>
        </p:nvCxnSpPr>
        <p:spPr>
          <a:xfrm flipH="1" flipV="1">
            <a:off x="1191051" y="3857804"/>
            <a:ext cx="1" cy="1032628"/>
          </a:xfrm>
          <a:prstGeom prst="straightConnector1">
            <a:avLst/>
          </a:prstGeom>
          <a:ln w="28575">
            <a:solidFill>
              <a:srgbClr val="898989"/>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37BD6824-9492-410A-9A9E-711B5463EA10}"/>
              </a:ext>
            </a:extLst>
          </p:cNvPr>
          <p:cNvCxnSpPr/>
          <p:nvPr/>
        </p:nvCxnSpPr>
        <p:spPr>
          <a:xfrm flipH="1" flipV="1">
            <a:off x="4955758" y="3899913"/>
            <a:ext cx="1" cy="1032628"/>
          </a:xfrm>
          <a:prstGeom prst="straightConnector1">
            <a:avLst/>
          </a:prstGeom>
          <a:ln w="28575">
            <a:solidFill>
              <a:srgbClr val="898989"/>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D9A2D29A-805C-4E2B-852E-EFD7BE9620FE}"/>
              </a:ext>
            </a:extLst>
          </p:cNvPr>
          <p:cNvCxnSpPr/>
          <p:nvPr/>
        </p:nvCxnSpPr>
        <p:spPr>
          <a:xfrm flipH="1" flipV="1">
            <a:off x="10091237" y="3885517"/>
            <a:ext cx="1" cy="1032628"/>
          </a:xfrm>
          <a:prstGeom prst="straightConnector1">
            <a:avLst/>
          </a:prstGeom>
          <a:ln w="28575">
            <a:solidFill>
              <a:srgbClr val="898989"/>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9BABABC1-9423-4614-BA89-EED261B47959}"/>
              </a:ext>
            </a:extLst>
          </p:cNvPr>
          <p:cNvCxnSpPr/>
          <p:nvPr/>
        </p:nvCxnSpPr>
        <p:spPr>
          <a:xfrm>
            <a:off x="744236" y="4961175"/>
            <a:ext cx="10793621" cy="0"/>
          </a:xfrm>
          <a:prstGeom prst="straightConnector1">
            <a:avLst/>
          </a:prstGeom>
          <a:ln w="57150">
            <a:solidFill>
              <a:srgbClr val="898989"/>
            </a:solidFill>
            <a:tailEnd type="triangle"/>
          </a:ln>
        </p:spPr>
        <p:style>
          <a:lnRef idx="1">
            <a:schemeClr val="accent1"/>
          </a:lnRef>
          <a:fillRef idx="0">
            <a:schemeClr val="accent1"/>
          </a:fillRef>
          <a:effectRef idx="0">
            <a:schemeClr val="accent1"/>
          </a:effectRef>
          <a:fontRef idx="minor">
            <a:schemeClr val="tx1"/>
          </a:fontRef>
        </p:style>
      </p:cxnSp>
      <p:sp>
        <p:nvSpPr>
          <p:cNvPr id="7" name="任意多边形 14">
            <a:extLst>
              <a:ext uri="{FF2B5EF4-FFF2-40B4-BE49-F238E27FC236}">
                <a16:creationId xmlns:a16="http://schemas.microsoft.com/office/drawing/2014/main" id="{E772D4B4-4B41-447E-80F7-C6C113D87313}"/>
              </a:ext>
            </a:extLst>
          </p:cNvPr>
          <p:cNvSpPr/>
          <p:nvPr/>
        </p:nvSpPr>
        <p:spPr>
          <a:xfrm rot="21324561" flipV="1">
            <a:off x="2342080" y="3103064"/>
            <a:ext cx="8117442" cy="1356380"/>
          </a:xfrm>
          <a:custGeom>
            <a:avLst/>
            <a:gdLst>
              <a:gd name="connsiteX0" fmla="*/ 0 w 7795034"/>
              <a:gd name="connsiteY0" fmla="*/ 40562 h 1353315"/>
              <a:gd name="connsiteX1" fmla="*/ 2562131 w 7795034"/>
              <a:gd name="connsiteY1" fmla="*/ 112990 h 1353315"/>
              <a:gd name="connsiteX2" fmla="*/ 5278170 w 7795034"/>
              <a:gd name="connsiteY2" fmla="*/ 1000230 h 1353315"/>
              <a:gd name="connsiteX3" fmla="*/ 7795034 w 7795034"/>
              <a:gd name="connsiteY3" fmla="*/ 1353315 h 1353315"/>
            </a:gdLst>
            <a:ahLst/>
            <a:cxnLst>
              <a:cxn ang="0">
                <a:pos x="connsiteX0" y="connsiteY0"/>
              </a:cxn>
              <a:cxn ang="0">
                <a:pos x="connsiteX1" y="connsiteY1"/>
              </a:cxn>
              <a:cxn ang="0">
                <a:pos x="connsiteX2" y="connsiteY2"/>
              </a:cxn>
              <a:cxn ang="0">
                <a:pos x="connsiteX3" y="connsiteY3"/>
              </a:cxn>
            </a:cxnLst>
            <a:rect l="l" t="t" r="r" b="b"/>
            <a:pathLst>
              <a:path w="7795034" h="1353315">
                <a:moveTo>
                  <a:pt x="0" y="40562"/>
                </a:moveTo>
                <a:cubicBezTo>
                  <a:pt x="841218" y="-3197"/>
                  <a:pt x="1682436" y="-46955"/>
                  <a:pt x="2562131" y="112990"/>
                </a:cubicBezTo>
                <a:cubicBezTo>
                  <a:pt x="3441826" y="272935"/>
                  <a:pt x="4406020" y="793509"/>
                  <a:pt x="5278170" y="1000230"/>
                </a:cubicBezTo>
                <a:cubicBezTo>
                  <a:pt x="6150320" y="1206951"/>
                  <a:pt x="6972677" y="1280133"/>
                  <a:pt x="7795034" y="1353315"/>
                </a:cubicBezTo>
              </a:path>
            </a:pathLst>
          </a:custGeom>
          <a:noFill/>
          <a:ln w="19050">
            <a:solidFill>
              <a:schemeClr val="accent3"/>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8" name="椭圆 7">
            <a:extLst>
              <a:ext uri="{FF2B5EF4-FFF2-40B4-BE49-F238E27FC236}">
                <a16:creationId xmlns:a16="http://schemas.microsoft.com/office/drawing/2014/main" id="{8659FB5A-2B4D-4176-895A-B9D03FE8F5A4}"/>
              </a:ext>
            </a:extLst>
          </p:cNvPr>
          <p:cNvSpPr/>
          <p:nvPr/>
        </p:nvSpPr>
        <p:spPr>
          <a:xfrm>
            <a:off x="1102999" y="4890432"/>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9" name="椭圆 8">
            <a:extLst>
              <a:ext uri="{FF2B5EF4-FFF2-40B4-BE49-F238E27FC236}">
                <a16:creationId xmlns:a16="http://schemas.microsoft.com/office/drawing/2014/main" id="{3308FF79-733C-421F-9D20-DD9326E69FFF}"/>
              </a:ext>
            </a:extLst>
          </p:cNvPr>
          <p:cNvSpPr/>
          <p:nvPr/>
        </p:nvSpPr>
        <p:spPr>
          <a:xfrm>
            <a:off x="4866779" y="4890432"/>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10" name="椭圆 9">
            <a:extLst>
              <a:ext uri="{FF2B5EF4-FFF2-40B4-BE49-F238E27FC236}">
                <a16:creationId xmlns:a16="http://schemas.microsoft.com/office/drawing/2014/main" id="{E6CB8ECD-B0CC-4D50-84F4-1F69B78BB77B}"/>
              </a:ext>
            </a:extLst>
          </p:cNvPr>
          <p:cNvSpPr/>
          <p:nvPr/>
        </p:nvSpPr>
        <p:spPr>
          <a:xfrm>
            <a:off x="7976185" y="4889587"/>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sp>
        <p:nvSpPr>
          <p:cNvPr id="11" name="文本框 10">
            <a:extLst>
              <a:ext uri="{FF2B5EF4-FFF2-40B4-BE49-F238E27FC236}">
                <a16:creationId xmlns:a16="http://schemas.microsoft.com/office/drawing/2014/main" id="{82A2D8E2-F05A-4E50-9105-90175152F00F}"/>
              </a:ext>
            </a:extLst>
          </p:cNvPr>
          <p:cNvSpPr txBox="1"/>
          <p:nvPr/>
        </p:nvSpPr>
        <p:spPr>
          <a:xfrm>
            <a:off x="645375" y="1326690"/>
            <a:ext cx="1424833" cy="584547"/>
          </a:xfrm>
          <a:prstGeom prst="rect">
            <a:avLst/>
          </a:prstGeom>
          <a:noFill/>
        </p:spPr>
        <p:txBody>
          <a:bodyPr wrap="none" rtlCol="0">
            <a:spAutoFit/>
          </a:bodyPr>
          <a:lstStyle/>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计算机互联网</a:t>
            </a:r>
            <a:endParaRPr lang="en-US" altLang="zh-CN" sz="1599" b="1" dirty="0">
              <a:latin typeface="微软雅黑" panose="020B0503020204020204" pitchFamily="34" charset="-122"/>
              <a:ea typeface="方正兰亭黑简体" panose="02000000000000000000"/>
              <a:sym typeface="Arial" panose="020B0604020202020204" pitchFamily="34" charset="0"/>
            </a:endParaRPr>
          </a:p>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IT</a:t>
            </a:r>
            <a:r>
              <a:rPr lang="zh-CN" altLang="en-US" sz="1599" b="1" dirty="0">
                <a:latin typeface="微软雅黑" panose="020B0503020204020204" pitchFamily="34" charset="-122"/>
                <a:ea typeface="方正兰亭黑简体" panose="02000000000000000000"/>
                <a:sym typeface="Arial" panose="020B0604020202020204" pitchFamily="34" charset="0"/>
              </a:rPr>
              <a:t>技术）</a:t>
            </a:r>
          </a:p>
        </p:txBody>
      </p:sp>
      <p:sp>
        <p:nvSpPr>
          <p:cNvPr id="12" name="文本框 11">
            <a:extLst>
              <a:ext uri="{FF2B5EF4-FFF2-40B4-BE49-F238E27FC236}">
                <a16:creationId xmlns:a16="http://schemas.microsoft.com/office/drawing/2014/main" id="{68523F3A-DCFF-4482-92E6-617A0AB62CC1}"/>
              </a:ext>
            </a:extLst>
          </p:cNvPr>
          <p:cNvSpPr txBox="1"/>
          <p:nvPr/>
        </p:nvSpPr>
        <p:spPr>
          <a:xfrm>
            <a:off x="4146874" y="1280809"/>
            <a:ext cx="1681214" cy="584547"/>
          </a:xfrm>
          <a:prstGeom prst="rect">
            <a:avLst/>
          </a:prstGeom>
          <a:noFill/>
        </p:spPr>
        <p:txBody>
          <a:bodyPr wrap="none" rtlCol="0">
            <a:spAutoFit/>
          </a:bodyPr>
          <a:lstStyle/>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移动互联网</a:t>
            </a:r>
            <a:endParaRPr lang="en-US" altLang="zh-CN" sz="1599" b="1" dirty="0">
              <a:latin typeface="微软雅黑" panose="020B0503020204020204" pitchFamily="34" charset="-122"/>
              <a:ea typeface="方正兰亭黑简体" panose="02000000000000000000"/>
              <a:sym typeface="Arial" panose="020B0604020202020204" pitchFamily="34" charset="0"/>
            </a:endParaRPr>
          </a:p>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IT</a:t>
            </a:r>
            <a:r>
              <a:rPr lang="zh-CN" altLang="en-US" sz="1599" b="1" dirty="0">
                <a:latin typeface="微软雅黑" panose="020B0503020204020204" pitchFamily="34" charset="-122"/>
                <a:ea typeface="方正兰亭黑简体" panose="02000000000000000000"/>
                <a:sym typeface="Arial" panose="020B0604020202020204" pitchFamily="34" charset="0"/>
              </a:rPr>
              <a:t>和</a:t>
            </a:r>
            <a:r>
              <a:rPr lang="en-US" altLang="zh-CN" sz="1599" b="1" dirty="0">
                <a:latin typeface="微软雅黑" panose="020B0503020204020204" pitchFamily="34" charset="-122"/>
                <a:ea typeface="方正兰亭黑简体" panose="02000000000000000000"/>
                <a:sym typeface="Arial" panose="020B0604020202020204" pitchFamily="34" charset="0"/>
              </a:rPr>
              <a:t>CT</a:t>
            </a:r>
            <a:r>
              <a:rPr lang="zh-CN" altLang="en-US" sz="1599" b="1" dirty="0">
                <a:latin typeface="微软雅黑" panose="020B0503020204020204" pitchFamily="34" charset="-122"/>
                <a:ea typeface="方正兰亭黑简体" panose="02000000000000000000"/>
                <a:sym typeface="Arial" panose="020B0604020202020204" pitchFamily="34" charset="0"/>
              </a:rPr>
              <a:t>融合）</a:t>
            </a:r>
          </a:p>
        </p:txBody>
      </p:sp>
      <p:sp>
        <p:nvSpPr>
          <p:cNvPr id="13" name="文本框 12">
            <a:extLst>
              <a:ext uri="{FF2B5EF4-FFF2-40B4-BE49-F238E27FC236}">
                <a16:creationId xmlns:a16="http://schemas.microsoft.com/office/drawing/2014/main" id="{A61138FF-6294-406C-A167-E18B652EF1FF}"/>
              </a:ext>
            </a:extLst>
          </p:cNvPr>
          <p:cNvSpPr txBox="1"/>
          <p:nvPr/>
        </p:nvSpPr>
        <p:spPr>
          <a:xfrm>
            <a:off x="9033902" y="1230683"/>
            <a:ext cx="2244354" cy="830673"/>
          </a:xfrm>
          <a:prstGeom prst="rect">
            <a:avLst/>
          </a:prstGeom>
          <a:noFill/>
        </p:spPr>
        <p:txBody>
          <a:bodyPr wrap="none" rtlCol="0">
            <a:spAutoFit/>
          </a:bodyPr>
          <a:lstStyle/>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工业互联网</a:t>
            </a:r>
            <a:endParaRPr lang="en-US" altLang="zh-CN" sz="1599" b="1" dirty="0">
              <a:latin typeface="微软雅黑" panose="020B0503020204020204" pitchFamily="34" charset="-122"/>
              <a:ea typeface="方正兰亭黑简体" panose="02000000000000000000"/>
              <a:sym typeface="Arial" panose="020B0604020202020204" pitchFamily="34" charset="0"/>
            </a:endParaRPr>
          </a:p>
          <a:p>
            <a:pPr algn="ctr" defTabSz="685019"/>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IT</a:t>
            </a:r>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CT</a:t>
            </a:r>
            <a:r>
              <a:rPr lang="zh-CN" altLang="en-US" sz="1599" b="1" dirty="0">
                <a:latin typeface="微软雅黑" panose="020B0503020204020204" pitchFamily="34" charset="-122"/>
                <a:ea typeface="方正兰亭黑简体" panose="02000000000000000000"/>
                <a:sym typeface="Arial" panose="020B0604020202020204" pitchFamily="34" charset="0"/>
              </a:rPr>
              <a:t>、</a:t>
            </a:r>
            <a:r>
              <a:rPr lang="en-US" altLang="zh-CN" sz="1599" b="1" dirty="0">
                <a:latin typeface="微软雅黑" panose="020B0503020204020204" pitchFamily="34" charset="-122"/>
                <a:ea typeface="方正兰亭黑简体" panose="02000000000000000000"/>
                <a:sym typeface="Arial" panose="020B0604020202020204" pitchFamily="34" charset="0"/>
              </a:rPr>
              <a:t>IOT</a:t>
            </a:r>
            <a:r>
              <a:rPr lang="zh-CN" altLang="en-US" sz="1599" b="1" dirty="0">
                <a:latin typeface="微软雅黑" panose="020B0503020204020204" pitchFamily="34" charset="-122"/>
                <a:ea typeface="方正兰亭黑简体" panose="02000000000000000000"/>
                <a:sym typeface="Arial" panose="020B0604020202020204" pitchFamily="34" charset="0"/>
              </a:rPr>
              <a:t>融合）</a:t>
            </a:r>
          </a:p>
          <a:p>
            <a:pPr algn="ctr" defTabSz="685019"/>
            <a:endParaRPr lang="zh-CN" altLang="en-US" sz="1599" b="1" dirty="0">
              <a:latin typeface="微软雅黑" panose="020B0503020204020204" pitchFamily="34" charset="-122"/>
              <a:ea typeface="方正兰亭黑简体" panose="02000000000000000000"/>
              <a:sym typeface="Arial" panose="020B0604020202020204" pitchFamily="34" charset="0"/>
            </a:endParaRPr>
          </a:p>
        </p:txBody>
      </p:sp>
      <p:sp>
        <p:nvSpPr>
          <p:cNvPr id="14" name="椭圆 13">
            <a:extLst>
              <a:ext uri="{FF2B5EF4-FFF2-40B4-BE49-F238E27FC236}">
                <a16:creationId xmlns:a16="http://schemas.microsoft.com/office/drawing/2014/main" id="{014506BA-6A12-41AD-A9EF-AFFA1C5CA91F}"/>
              </a:ext>
            </a:extLst>
          </p:cNvPr>
          <p:cNvSpPr/>
          <p:nvPr/>
        </p:nvSpPr>
        <p:spPr>
          <a:xfrm>
            <a:off x="10016744" y="4879054"/>
            <a:ext cx="176101" cy="178216"/>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9"/>
            <a:endParaRPr lang="zh-CN" altLang="en-US" sz="2798">
              <a:solidFill>
                <a:srgbClr val="1D1D1A"/>
              </a:solidFill>
              <a:latin typeface="微软雅黑" panose="020B0503020204020204" pitchFamily="34" charset="-122"/>
              <a:ea typeface="方正兰亭黑简体" panose="02000000000000000000"/>
              <a:sym typeface="Arial" panose="020B0604020202020204" pitchFamily="34" charset="0"/>
            </a:endParaRPr>
          </a:p>
        </p:txBody>
      </p:sp>
      <p:grpSp>
        <p:nvGrpSpPr>
          <p:cNvPr id="15" name="组合 150">
            <a:extLst>
              <a:ext uri="{FF2B5EF4-FFF2-40B4-BE49-F238E27FC236}">
                <a16:creationId xmlns:a16="http://schemas.microsoft.com/office/drawing/2014/main" id="{B8EB21F4-2914-4D39-911E-001BD91B1D32}"/>
              </a:ext>
            </a:extLst>
          </p:cNvPr>
          <p:cNvGrpSpPr/>
          <p:nvPr/>
        </p:nvGrpSpPr>
        <p:grpSpPr>
          <a:xfrm>
            <a:off x="4883105" y="1849827"/>
            <a:ext cx="251403" cy="424548"/>
            <a:chOff x="-2672216" y="4015921"/>
            <a:chExt cx="795338" cy="1327150"/>
          </a:xfrm>
          <a:solidFill>
            <a:schemeClr val="bg1"/>
          </a:solidFill>
        </p:grpSpPr>
        <p:sp>
          <p:nvSpPr>
            <p:cNvPr id="16" name="Freeform 13">
              <a:extLst>
                <a:ext uri="{FF2B5EF4-FFF2-40B4-BE49-F238E27FC236}">
                  <a16:creationId xmlns:a16="http://schemas.microsoft.com/office/drawing/2014/main" id="{F6ABB3F3-5042-4BCC-BB3B-DD1147233C60}"/>
                </a:ext>
              </a:extLst>
            </p:cNvPr>
            <p:cNvSpPr>
              <a:spLocks noEditPoints="1"/>
            </p:cNvSpPr>
            <p:nvPr/>
          </p:nvSpPr>
          <p:spPr bwMode="auto">
            <a:xfrm>
              <a:off x="-2672216" y="4015921"/>
              <a:ext cx="795338" cy="1327150"/>
            </a:xfrm>
            <a:custGeom>
              <a:avLst/>
              <a:gdLst/>
              <a:ahLst/>
              <a:cxnLst>
                <a:cxn ang="0">
                  <a:pos x="188" y="0"/>
                </a:cxn>
                <a:cxn ang="0">
                  <a:pos x="23" y="0"/>
                </a:cxn>
                <a:cxn ang="0">
                  <a:pos x="0" y="24"/>
                </a:cxn>
                <a:cxn ang="0">
                  <a:pos x="0" y="330"/>
                </a:cxn>
                <a:cxn ang="0">
                  <a:pos x="23" y="354"/>
                </a:cxn>
                <a:cxn ang="0">
                  <a:pos x="188" y="354"/>
                </a:cxn>
                <a:cxn ang="0">
                  <a:pos x="212" y="330"/>
                </a:cxn>
                <a:cxn ang="0">
                  <a:pos x="212" y="24"/>
                </a:cxn>
                <a:cxn ang="0">
                  <a:pos x="188" y="0"/>
                </a:cxn>
                <a:cxn ang="0">
                  <a:pos x="200" y="330"/>
                </a:cxn>
                <a:cxn ang="0">
                  <a:pos x="188" y="342"/>
                </a:cxn>
                <a:cxn ang="0">
                  <a:pos x="23" y="342"/>
                </a:cxn>
                <a:cxn ang="0">
                  <a:pos x="12" y="330"/>
                </a:cxn>
                <a:cxn ang="0">
                  <a:pos x="12" y="24"/>
                </a:cxn>
                <a:cxn ang="0">
                  <a:pos x="23" y="12"/>
                </a:cxn>
                <a:cxn ang="0">
                  <a:pos x="188" y="12"/>
                </a:cxn>
                <a:cxn ang="0">
                  <a:pos x="200" y="24"/>
                </a:cxn>
                <a:cxn ang="0">
                  <a:pos x="200" y="330"/>
                </a:cxn>
              </a:cxnLst>
              <a:rect l="0" t="0" r="r" b="b"/>
              <a:pathLst>
                <a:path w="212" h="354">
                  <a:moveTo>
                    <a:pt x="188" y="0"/>
                  </a:moveTo>
                  <a:cubicBezTo>
                    <a:pt x="23" y="0"/>
                    <a:pt x="23" y="0"/>
                    <a:pt x="23" y="0"/>
                  </a:cubicBezTo>
                  <a:cubicBezTo>
                    <a:pt x="10" y="0"/>
                    <a:pt x="0" y="11"/>
                    <a:pt x="0" y="24"/>
                  </a:cubicBezTo>
                  <a:cubicBezTo>
                    <a:pt x="0" y="330"/>
                    <a:pt x="0" y="330"/>
                    <a:pt x="0" y="330"/>
                  </a:cubicBezTo>
                  <a:cubicBezTo>
                    <a:pt x="0" y="343"/>
                    <a:pt x="10" y="354"/>
                    <a:pt x="23" y="354"/>
                  </a:cubicBezTo>
                  <a:cubicBezTo>
                    <a:pt x="188" y="354"/>
                    <a:pt x="188" y="354"/>
                    <a:pt x="188" y="354"/>
                  </a:cubicBezTo>
                  <a:cubicBezTo>
                    <a:pt x="201" y="354"/>
                    <a:pt x="212" y="343"/>
                    <a:pt x="212" y="330"/>
                  </a:cubicBezTo>
                  <a:cubicBezTo>
                    <a:pt x="212" y="24"/>
                    <a:pt x="212" y="24"/>
                    <a:pt x="212" y="24"/>
                  </a:cubicBezTo>
                  <a:cubicBezTo>
                    <a:pt x="212" y="11"/>
                    <a:pt x="201" y="0"/>
                    <a:pt x="188" y="0"/>
                  </a:cubicBezTo>
                  <a:close/>
                  <a:moveTo>
                    <a:pt x="200" y="330"/>
                  </a:moveTo>
                  <a:cubicBezTo>
                    <a:pt x="200" y="337"/>
                    <a:pt x="195" y="342"/>
                    <a:pt x="188" y="342"/>
                  </a:cubicBezTo>
                  <a:cubicBezTo>
                    <a:pt x="23" y="342"/>
                    <a:pt x="23" y="342"/>
                    <a:pt x="23" y="342"/>
                  </a:cubicBezTo>
                  <a:cubicBezTo>
                    <a:pt x="17" y="342"/>
                    <a:pt x="12" y="337"/>
                    <a:pt x="12" y="330"/>
                  </a:cubicBezTo>
                  <a:cubicBezTo>
                    <a:pt x="12" y="24"/>
                    <a:pt x="12" y="24"/>
                    <a:pt x="12" y="24"/>
                  </a:cubicBezTo>
                  <a:cubicBezTo>
                    <a:pt x="12" y="17"/>
                    <a:pt x="17" y="12"/>
                    <a:pt x="23" y="12"/>
                  </a:cubicBezTo>
                  <a:cubicBezTo>
                    <a:pt x="188" y="12"/>
                    <a:pt x="188" y="12"/>
                    <a:pt x="188" y="12"/>
                  </a:cubicBezTo>
                  <a:cubicBezTo>
                    <a:pt x="195" y="12"/>
                    <a:pt x="200" y="17"/>
                    <a:pt x="200" y="24"/>
                  </a:cubicBezTo>
                  <a:lnTo>
                    <a:pt x="200" y="330"/>
                  </a:lnTo>
                  <a:close/>
                </a:path>
              </a:pathLst>
            </a:custGeom>
            <a:grpFill/>
            <a:ln w="12700">
              <a:solidFill>
                <a:srgbClr val="898989"/>
              </a:solid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17" name="Freeform 14">
              <a:extLst>
                <a:ext uri="{FF2B5EF4-FFF2-40B4-BE49-F238E27FC236}">
                  <a16:creationId xmlns:a16="http://schemas.microsoft.com/office/drawing/2014/main" id="{6E11F618-6929-4A93-BDA1-A74970C8B24A}"/>
                </a:ext>
              </a:extLst>
            </p:cNvPr>
            <p:cNvSpPr>
              <a:spLocks noEditPoints="1"/>
            </p:cNvSpPr>
            <p:nvPr/>
          </p:nvSpPr>
          <p:spPr bwMode="auto">
            <a:xfrm>
              <a:off x="-2581729" y="4150858"/>
              <a:ext cx="614364" cy="990599"/>
            </a:xfrm>
            <a:custGeom>
              <a:avLst/>
              <a:gdLst/>
              <a:ahLst/>
              <a:cxnLst>
                <a:cxn ang="0">
                  <a:pos x="158" y="0"/>
                </a:cxn>
                <a:cxn ang="0">
                  <a:pos x="5" y="0"/>
                </a:cxn>
                <a:cxn ang="0">
                  <a:pos x="0" y="6"/>
                </a:cxn>
                <a:cxn ang="0">
                  <a:pos x="0" y="258"/>
                </a:cxn>
                <a:cxn ang="0">
                  <a:pos x="5" y="264"/>
                </a:cxn>
                <a:cxn ang="0">
                  <a:pos x="82" y="264"/>
                </a:cxn>
                <a:cxn ang="0">
                  <a:pos x="158" y="264"/>
                </a:cxn>
                <a:cxn ang="0">
                  <a:pos x="164" y="258"/>
                </a:cxn>
                <a:cxn ang="0">
                  <a:pos x="164" y="6"/>
                </a:cxn>
                <a:cxn ang="0">
                  <a:pos x="158" y="0"/>
                </a:cxn>
                <a:cxn ang="0">
                  <a:pos x="152" y="252"/>
                </a:cxn>
                <a:cxn ang="0">
                  <a:pos x="11" y="252"/>
                </a:cxn>
                <a:cxn ang="0">
                  <a:pos x="11" y="12"/>
                </a:cxn>
                <a:cxn ang="0">
                  <a:pos x="152" y="12"/>
                </a:cxn>
                <a:cxn ang="0">
                  <a:pos x="152" y="252"/>
                </a:cxn>
              </a:cxnLst>
              <a:rect l="0" t="0" r="r" b="b"/>
              <a:pathLst>
                <a:path w="164" h="264">
                  <a:moveTo>
                    <a:pt x="158" y="0"/>
                  </a:moveTo>
                  <a:cubicBezTo>
                    <a:pt x="5" y="0"/>
                    <a:pt x="5" y="0"/>
                    <a:pt x="5" y="0"/>
                  </a:cubicBezTo>
                  <a:cubicBezTo>
                    <a:pt x="2" y="0"/>
                    <a:pt x="0" y="3"/>
                    <a:pt x="0" y="6"/>
                  </a:cubicBezTo>
                  <a:cubicBezTo>
                    <a:pt x="0" y="258"/>
                    <a:pt x="0" y="258"/>
                    <a:pt x="0" y="258"/>
                  </a:cubicBezTo>
                  <a:cubicBezTo>
                    <a:pt x="0" y="261"/>
                    <a:pt x="2" y="264"/>
                    <a:pt x="5" y="264"/>
                  </a:cubicBezTo>
                  <a:cubicBezTo>
                    <a:pt x="82" y="264"/>
                    <a:pt x="82" y="264"/>
                    <a:pt x="82" y="264"/>
                  </a:cubicBezTo>
                  <a:cubicBezTo>
                    <a:pt x="158" y="264"/>
                    <a:pt x="158" y="264"/>
                    <a:pt x="158" y="264"/>
                  </a:cubicBezTo>
                  <a:cubicBezTo>
                    <a:pt x="162" y="264"/>
                    <a:pt x="164" y="261"/>
                    <a:pt x="164" y="258"/>
                  </a:cubicBezTo>
                  <a:cubicBezTo>
                    <a:pt x="164" y="6"/>
                    <a:pt x="164" y="6"/>
                    <a:pt x="164" y="6"/>
                  </a:cubicBezTo>
                  <a:cubicBezTo>
                    <a:pt x="164" y="3"/>
                    <a:pt x="162" y="0"/>
                    <a:pt x="158" y="0"/>
                  </a:cubicBezTo>
                  <a:close/>
                  <a:moveTo>
                    <a:pt x="152" y="252"/>
                  </a:moveTo>
                  <a:cubicBezTo>
                    <a:pt x="11" y="252"/>
                    <a:pt x="11" y="252"/>
                    <a:pt x="11" y="252"/>
                  </a:cubicBezTo>
                  <a:cubicBezTo>
                    <a:pt x="11" y="12"/>
                    <a:pt x="11" y="12"/>
                    <a:pt x="11" y="12"/>
                  </a:cubicBezTo>
                  <a:cubicBezTo>
                    <a:pt x="152" y="12"/>
                    <a:pt x="152" y="12"/>
                    <a:pt x="152" y="12"/>
                  </a:cubicBezTo>
                  <a:lnTo>
                    <a:pt x="152" y="252"/>
                  </a:lnTo>
                  <a:close/>
                </a:path>
              </a:pathLst>
            </a:custGeom>
            <a:grpFill/>
            <a:ln w="12700">
              <a:solidFill>
                <a:srgbClr val="898989"/>
              </a:solid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18" name="Freeform 15">
              <a:extLst>
                <a:ext uri="{FF2B5EF4-FFF2-40B4-BE49-F238E27FC236}">
                  <a16:creationId xmlns:a16="http://schemas.microsoft.com/office/drawing/2014/main" id="{40EC6936-85FB-4637-97D8-298888A86CDA}"/>
                </a:ext>
              </a:extLst>
            </p:cNvPr>
            <p:cNvSpPr>
              <a:spLocks noEditPoints="1"/>
            </p:cNvSpPr>
            <p:nvPr/>
          </p:nvSpPr>
          <p:spPr bwMode="auto">
            <a:xfrm>
              <a:off x="-2342016" y="5141459"/>
              <a:ext cx="131763" cy="134938"/>
            </a:xfrm>
            <a:custGeom>
              <a:avLst/>
              <a:gdLst/>
              <a:ahLst/>
              <a:cxnLst>
                <a:cxn ang="0">
                  <a:pos x="0" y="18"/>
                </a:cxn>
                <a:cxn ang="0">
                  <a:pos x="18" y="36"/>
                </a:cxn>
                <a:cxn ang="0">
                  <a:pos x="35" y="18"/>
                </a:cxn>
                <a:cxn ang="0">
                  <a:pos x="18" y="0"/>
                </a:cxn>
                <a:cxn ang="0">
                  <a:pos x="0" y="18"/>
                </a:cxn>
                <a:cxn ang="0">
                  <a:pos x="18" y="12"/>
                </a:cxn>
                <a:cxn ang="0">
                  <a:pos x="24" y="18"/>
                </a:cxn>
                <a:cxn ang="0">
                  <a:pos x="18" y="24"/>
                </a:cxn>
                <a:cxn ang="0">
                  <a:pos x="12" y="18"/>
                </a:cxn>
                <a:cxn ang="0">
                  <a:pos x="18" y="12"/>
                </a:cxn>
              </a:cxnLst>
              <a:rect l="0" t="0" r="r" b="b"/>
              <a:pathLst>
                <a:path w="35" h="36">
                  <a:moveTo>
                    <a:pt x="0" y="18"/>
                  </a:moveTo>
                  <a:cubicBezTo>
                    <a:pt x="0" y="28"/>
                    <a:pt x="8" y="36"/>
                    <a:pt x="18" y="36"/>
                  </a:cubicBezTo>
                  <a:cubicBezTo>
                    <a:pt x="28" y="36"/>
                    <a:pt x="35" y="28"/>
                    <a:pt x="35" y="18"/>
                  </a:cubicBezTo>
                  <a:cubicBezTo>
                    <a:pt x="35" y="8"/>
                    <a:pt x="28" y="0"/>
                    <a:pt x="18" y="0"/>
                  </a:cubicBezTo>
                  <a:cubicBezTo>
                    <a:pt x="8" y="0"/>
                    <a:pt x="0" y="8"/>
                    <a:pt x="0" y="18"/>
                  </a:cubicBezTo>
                  <a:close/>
                  <a:moveTo>
                    <a:pt x="18" y="12"/>
                  </a:moveTo>
                  <a:cubicBezTo>
                    <a:pt x="21" y="12"/>
                    <a:pt x="24" y="15"/>
                    <a:pt x="24" y="18"/>
                  </a:cubicBezTo>
                  <a:cubicBezTo>
                    <a:pt x="24" y="21"/>
                    <a:pt x="21" y="24"/>
                    <a:pt x="18" y="24"/>
                  </a:cubicBezTo>
                  <a:cubicBezTo>
                    <a:pt x="15" y="24"/>
                    <a:pt x="12" y="21"/>
                    <a:pt x="12" y="18"/>
                  </a:cubicBezTo>
                  <a:cubicBezTo>
                    <a:pt x="12" y="15"/>
                    <a:pt x="15" y="12"/>
                    <a:pt x="18" y="12"/>
                  </a:cubicBezTo>
                  <a:close/>
                </a:path>
              </a:pathLst>
            </a:custGeom>
            <a:grpFill/>
            <a:ln w="12700">
              <a:solidFill>
                <a:srgbClr val="898989"/>
              </a:solid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grpSp>
      <p:sp>
        <p:nvSpPr>
          <p:cNvPr id="19" name="Freeform 18">
            <a:extLst>
              <a:ext uri="{FF2B5EF4-FFF2-40B4-BE49-F238E27FC236}">
                <a16:creationId xmlns:a16="http://schemas.microsoft.com/office/drawing/2014/main" id="{CAA17752-D992-44E5-B22D-42F3B50B0D7E}"/>
              </a:ext>
            </a:extLst>
          </p:cNvPr>
          <p:cNvSpPr>
            <a:spLocks/>
          </p:cNvSpPr>
          <p:nvPr/>
        </p:nvSpPr>
        <p:spPr bwMode="auto">
          <a:xfrm>
            <a:off x="9696384" y="1945488"/>
            <a:ext cx="360329" cy="386537"/>
          </a:xfrm>
          <a:custGeom>
            <a:avLst/>
            <a:gdLst/>
            <a:ahLst/>
            <a:cxnLst>
              <a:cxn ang="0">
                <a:pos x="132" y="124"/>
              </a:cxn>
              <a:cxn ang="0">
                <a:pos x="124" y="126"/>
              </a:cxn>
              <a:cxn ang="0">
                <a:pos x="88" y="91"/>
              </a:cxn>
              <a:cxn ang="0">
                <a:pos x="91" y="82"/>
              </a:cxn>
              <a:cxn ang="0">
                <a:pos x="91" y="80"/>
              </a:cxn>
              <a:cxn ang="0">
                <a:pos x="119" y="68"/>
              </a:cxn>
              <a:cxn ang="0">
                <a:pos x="132" y="74"/>
              </a:cxn>
              <a:cxn ang="0">
                <a:pos x="148" y="58"/>
              </a:cxn>
              <a:cxn ang="0">
                <a:pos x="132" y="41"/>
              </a:cxn>
              <a:cxn ang="0">
                <a:pos x="115" y="58"/>
              </a:cxn>
              <a:cxn ang="0">
                <a:pos x="116" y="60"/>
              </a:cxn>
              <a:cxn ang="0">
                <a:pos x="87" y="72"/>
              </a:cxn>
              <a:cxn ang="0">
                <a:pos x="78" y="66"/>
              </a:cxn>
              <a:cxn ang="0">
                <a:pos x="78" y="32"/>
              </a:cxn>
              <a:cxn ang="0">
                <a:pos x="91" y="16"/>
              </a:cxn>
              <a:cxn ang="0">
                <a:pos x="74" y="0"/>
              </a:cxn>
              <a:cxn ang="0">
                <a:pos x="58" y="16"/>
              </a:cxn>
              <a:cxn ang="0">
                <a:pos x="70" y="32"/>
              </a:cxn>
              <a:cxn ang="0">
                <a:pos x="70" y="66"/>
              </a:cxn>
              <a:cxn ang="0">
                <a:pos x="61" y="72"/>
              </a:cxn>
              <a:cxn ang="0">
                <a:pos x="33" y="60"/>
              </a:cxn>
              <a:cxn ang="0">
                <a:pos x="33" y="58"/>
              </a:cxn>
              <a:cxn ang="0">
                <a:pos x="17" y="41"/>
              </a:cxn>
              <a:cxn ang="0">
                <a:pos x="0" y="58"/>
              </a:cxn>
              <a:cxn ang="0">
                <a:pos x="17" y="74"/>
              </a:cxn>
              <a:cxn ang="0">
                <a:pos x="30" y="68"/>
              </a:cxn>
              <a:cxn ang="0">
                <a:pos x="58" y="80"/>
              </a:cxn>
              <a:cxn ang="0">
                <a:pos x="58" y="82"/>
              </a:cxn>
              <a:cxn ang="0">
                <a:pos x="60" y="91"/>
              </a:cxn>
              <a:cxn ang="0">
                <a:pos x="25" y="126"/>
              </a:cxn>
              <a:cxn ang="0">
                <a:pos x="17" y="124"/>
              </a:cxn>
              <a:cxn ang="0">
                <a:pos x="0" y="140"/>
              </a:cxn>
              <a:cxn ang="0">
                <a:pos x="17" y="157"/>
              </a:cxn>
              <a:cxn ang="0">
                <a:pos x="33" y="140"/>
              </a:cxn>
              <a:cxn ang="0">
                <a:pos x="31" y="132"/>
              </a:cxn>
              <a:cxn ang="0">
                <a:pos x="66" y="97"/>
              </a:cxn>
              <a:cxn ang="0">
                <a:pos x="70" y="98"/>
              </a:cxn>
              <a:cxn ang="0">
                <a:pos x="70" y="116"/>
              </a:cxn>
              <a:cxn ang="0">
                <a:pos x="58" y="132"/>
              </a:cxn>
              <a:cxn ang="0">
                <a:pos x="74" y="148"/>
              </a:cxn>
              <a:cxn ang="0">
                <a:pos x="91" y="132"/>
              </a:cxn>
              <a:cxn ang="0">
                <a:pos x="78" y="116"/>
              </a:cxn>
              <a:cxn ang="0">
                <a:pos x="78" y="98"/>
              </a:cxn>
              <a:cxn ang="0">
                <a:pos x="83" y="97"/>
              </a:cxn>
              <a:cxn ang="0">
                <a:pos x="118" y="132"/>
              </a:cxn>
              <a:cxn ang="0">
                <a:pos x="115" y="140"/>
              </a:cxn>
              <a:cxn ang="0">
                <a:pos x="132" y="157"/>
              </a:cxn>
              <a:cxn ang="0">
                <a:pos x="148" y="140"/>
              </a:cxn>
              <a:cxn ang="0">
                <a:pos x="132" y="124"/>
              </a:cxn>
            </a:cxnLst>
            <a:rect l="0" t="0" r="r" b="b"/>
            <a:pathLst>
              <a:path w="148" h="157">
                <a:moveTo>
                  <a:pt x="132" y="124"/>
                </a:moveTo>
                <a:cubicBezTo>
                  <a:pt x="129" y="124"/>
                  <a:pt x="126" y="124"/>
                  <a:pt x="124" y="126"/>
                </a:cubicBezTo>
                <a:cubicBezTo>
                  <a:pt x="88" y="91"/>
                  <a:pt x="88" y="91"/>
                  <a:pt x="88" y="91"/>
                </a:cubicBezTo>
                <a:cubicBezTo>
                  <a:pt x="90" y="88"/>
                  <a:pt x="91" y="85"/>
                  <a:pt x="91" y="82"/>
                </a:cubicBezTo>
                <a:cubicBezTo>
                  <a:pt x="91" y="82"/>
                  <a:pt x="91" y="81"/>
                  <a:pt x="91" y="80"/>
                </a:cubicBezTo>
                <a:cubicBezTo>
                  <a:pt x="119" y="68"/>
                  <a:pt x="119" y="68"/>
                  <a:pt x="119" y="68"/>
                </a:cubicBezTo>
                <a:cubicBezTo>
                  <a:pt x="122" y="72"/>
                  <a:pt x="127" y="74"/>
                  <a:pt x="132" y="74"/>
                </a:cubicBezTo>
                <a:cubicBezTo>
                  <a:pt x="141" y="74"/>
                  <a:pt x="148" y="67"/>
                  <a:pt x="148" y="58"/>
                </a:cubicBezTo>
                <a:cubicBezTo>
                  <a:pt x="148" y="49"/>
                  <a:pt x="141" y="41"/>
                  <a:pt x="132" y="41"/>
                </a:cubicBezTo>
                <a:cubicBezTo>
                  <a:pt x="123" y="41"/>
                  <a:pt x="115" y="49"/>
                  <a:pt x="115" y="58"/>
                </a:cubicBezTo>
                <a:cubicBezTo>
                  <a:pt x="115" y="59"/>
                  <a:pt x="116" y="59"/>
                  <a:pt x="116" y="60"/>
                </a:cubicBezTo>
                <a:cubicBezTo>
                  <a:pt x="87" y="72"/>
                  <a:pt x="87" y="72"/>
                  <a:pt x="87" y="72"/>
                </a:cubicBezTo>
                <a:cubicBezTo>
                  <a:pt x="85" y="70"/>
                  <a:pt x="82" y="67"/>
                  <a:pt x="78" y="66"/>
                </a:cubicBezTo>
                <a:cubicBezTo>
                  <a:pt x="78" y="32"/>
                  <a:pt x="78" y="32"/>
                  <a:pt x="78" y="32"/>
                </a:cubicBezTo>
                <a:cubicBezTo>
                  <a:pt x="85" y="31"/>
                  <a:pt x="91" y="24"/>
                  <a:pt x="91" y="16"/>
                </a:cubicBezTo>
                <a:cubicBezTo>
                  <a:pt x="91" y="7"/>
                  <a:pt x="83" y="0"/>
                  <a:pt x="74" y="0"/>
                </a:cubicBezTo>
                <a:cubicBezTo>
                  <a:pt x="65" y="0"/>
                  <a:pt x="58" y="7"/>
                  <a:pt x="58" y="16"/>
                </a:cubicBezTo>
                <a:cubicBezTo>
                  <a:pt x="58" y="24"/>
                  <a:pt x="63" y="31"/>
                  <a:pt x="70" y="32"/>
                </a:cubicBezTo>
                <a:cubicBezTo>
                  <a:pt x="70" y="66"/>
                  <a:pt x="70" y="66"/>
                  <a:pt x="70" y="66"/>
                </a:cubicBezTo>
                <a:cubicBezTo>
                  <a:pt x="67" y="67"/>
                  <a:pt x="64" y="70"/>
                  <a:pt x="61" y="72"/>
                </a:cubicBezTo>
                <a:cubicBezTo>
                  <a:pt x="33" y="60"/>
                  <a:pt x="33" y="60"/>
                  <a:pt x="33" y="60"/>
                </a:cubicBezTo>
                <a:cubicBezTo>
                  <a:pt x="33" y="59"/>
                  <a:pt x="33" y="59"/>
                  <a:pt x="33" y="58"/>
                </a:cubicBezTo>
                <a:cubicBezTo>
                  <a:pt x="33" y="49"/>
                  <a:pt x="26" y="41"/>
                  <a:pt x="17" y="41"/>
                </a:cubicBezTo>
                <a:cubicBezTo>
                  <a:pt x="8" y="41"/>
                  <a:pt x="0" y="49"/>
                  <a:pt x="0" y="58"/>
                </a:cubicBezTo>
                <a:cubicBezTo>
                  <a:pt x="0" y="67"/>
                  <a:pt x="8" y="74"/>
                  <a:pt x="17" y="74"/>
                </a:cubicBezTo>
                <a:cubicBezTo>
                  <a:pt x="22" y="74"/>
                  <a:pt x="27" y="72"/>
                  <a:pt x="30" y="68"/>
                </a:cubicBezTo>
                <a:cubicBezTo>
                  <a:pt x="58" y="80"/>
                  <a:pt x="58" y="80"/>
                  <a:pt x="58" y="80"/>
                </a:cubicBezTo>
                <a:cubicBezTo>
                  <a:pt x="58" y="81"/>
                  <a:pt x="58" y="82"/>
                  <a:pt x="58" y="82"/>
                </a:cubicBezTo>
                <a:cubicBezTo>
                  <a:pt x="58" y="85"/>
                  <a:pt x="59" y="88"/>
                  <a:pt x="60" y="91"/>
                </a:cubicBezTo>
                <a:cubicBezTo>
                  <a:pt x="25" y="126"/>
                  <a:pt x="25" y="126"/>
                  <a:pt x="25" y="126"/>
                </a:cubicBezTo>
                <a:cubicBezTo>
                  <a:pt x="23" y="124"/>
                  <a:pt x="20" y="124"/>
                  <a:pt x="17" y="124"/>
                </a:cubicBezTo>
                <a:cubicBezTo>
                  <a:pt x="8" y="124"/>
                  <a:pt x="0" y="131"/>
                  <a:pt x="0" y="140"/>
                </a:cubicBezTo>
                <a:cubicBezTo>
                  <a:pt x="0" y="149"/>
                  <a:pt x="8" y="157"/>
                  <a:pt x="17" y="157"/>
                </a:cubicBezTo>
                <a:cubicBezTo>
                  <a:pt x="26" y="157"/>
                  <a:pt x="33" y="149"/>
                  <a:pt x="33" y="140"/>
                </a:cubicBezTo>
                <a:cubicBezTo>
                  <a:pt x="33" y="137"/>
                  <a:pt x="32" y="134"/>
                  <a:pt x="31" y="132"/>
                </a:cubicBezTo>
                <a:cubicBezTo>
                  <a:pt x="66" y="97"/>
                  <a:pt x="66" y="97"/>
                  <a:pt x="66" y="97"/>
                </a:cubicBezTo>
                <a:cubicBezTo>
                  <a:pt x="67" y="97"/>
                  <a:pt x="69" y="98"/>
                  <a:pt x="70" y="98"/>
                </a:cubicBezTo>
                <a:cubicBezTo>
                  <a:pt x="70" y="116"/>
                  <a:pt x="70" y="116"/>
                  <a:pt x="70" y="116"/>
                </a:cubicBezTo>
                <a:cubicBezTo>
                  <a:pt x="63" y="118"/>
                  <a:pt x="58" y="124"/>
                  <a:pt x="58" y="132"/>
                </a:cubicBezTo>
                <a:cubicBezTo>
                  <a:pt x="58" y="141"/>
                  <a:pt x="65" y="148"/>
                  <a:pt x="74" y="148"/>
                </a:cubicBezTo>
                <a:cubicBezTo>
                  <a:pt x="83" y="148"/>
                  <a:pt x="91" y="141"/>
                  <a:pt x="91" y="132"/>
                </a:cubicBezTo>
                <a:cubicBezTo>
                  <a:pt x="91" y="124"/>
                  <a:pt x="85" y="118"/>
                  <a:pt x="78" y="116"/>
                </a:cubicBezTo>
                <a:cubicBezTo>
                  <a:pt x="78" y="98"/>
                  <a:pt x="78" y="98"/>
                  <a:pt x="78" y="98"/>
                </a:cubicBezTo>
                <a:cubicBezTo>
                  <a:pt x="80" y="98"/>
                  <a:pt x="81" y="97"/>
                  <a:pt x="83" y="97"/>
                </a:cubicBezTo>
                <a:cubicBezTo>
                  <a:pt x="118" y="132"/>
                  <a:pt x="118" y="132"/>
                  <a:pt x="118" y="132"/>
                </a:cubicBezTo>
                <a:cubicBezTo>
                  <a:pt x="116" y="134"/>
                  <a:pt x="115" y="137"/>
                  <a:pt x="115" y="140"/>
                </a:cubicBezTo>
                <a:cubicBezTo>
                  <a:pt x="115" y="149"/>
                  <a:pt x="123" y="157"/>
                  <a:pt x="132" y="157"/>
                </a:cubicBezTo>
                <a:cubicBezTo>
                  <a:pt x="141" y="157"/>
                  <a:pt x="148" y="149"/>
                  <a:pt x="148" y="140"/>
                </a:cubicBezTo>
                <a:cubicBezTo>
                  <a:pt x="148" y="131"/>
                  <a:pt x="141" y="124"/>
                  <a:pt x="132" y="124"/>
                </a:cubicBezTo>
                <a:close/>
              </a:path>
            </a:pathLst>
          </a:custGeom>
          <a:solidFill>
            <a:srgbClr val="898989"/>
          </a:solidFill>
          <a:ln w="9525">
            <a:noFill/>
            <a:round/>
            <a:headEnd/>
            <a:tailEnd/>
          </a:ln>
        </p:spPr>
        <p:txBody>
          <a:bodyPr vert="horz" wrap="square" lIns="68499" tIns="34251" rIns="68499" bIns="34251" numCol="1" anchor="t" anchorCtr="0" compatLnSpc="1">
            <a:prstTxWarp prst="textNoShape">
              <a:avLst/>
            </a:prstTxWarp>
          </a:bodyPr>
          <a:lstStyle/>
          <a:p>
            <a:pPr defTabSz="685019"/>
            <a:endParaRPr lang="zh-CN" altLang="en-US" sz="2798">
              <a:solidFill>
                <a:prstClr val="black"/>
              </a:solidFill>
              <a:latin typeface="微软雅黑" panose="020B0503020204020204" pitchFamily="34" charset="-122"/>
              <a:ea typeface="方正兰亭黑简体" panose="02000000000000000000"/>
              <a:sym typeface="Arial" panose="020B0604020202020204" pitchFamily="34" charset="0"/>
            </a:endParaRPr>
          </a:p>
        </p:txBody>
      </p:sp>
      <p:grpSp>
        <p:nvGrpSpPr>
          <p:cNvPr id="20" name="组合 6">
            <a:extLst>
              <a:ext uri="{FF2B5EF4-FFF2-40B4-BE49-F238E27FC236}">
                <a16:creationId xmlns:a16="http://schemas.microsoft.com/office/drawing/2014/main" id="{C2896243-9799-42CF-B801-213D3EFC93FF}"/>
              </a:ext>
            </a:extLst>
          </p:cNvPr>
          <p:cNvGrpSpPr/>
          <p:nvPr/>
        </p:nvGrpSpPr>
        <p:grpSpPr>
          <a:xfrm>
            <a:off x="1021362" y="2032009"/>
            <a:ext cx="420872" cy="378974"/>
            <a:chOff x="6053777" y="2409910"/>
            <a:chExt cx="290326" cy="318545"/>
          </a:xfrm>
          <a:noFill/>
        </p:grpSpPr>
        <p:sp>
          <p:nvSpPr>
            <p:cNvPr id="21" name="Freeform 5">
              <a:extLst>
                <a:ext uri="{FF2B5EF4-FFF2-40B4-BE49-F238E27FC236}">
                  <a16:creationId xmlns:a16="http://schemas.microsoft.com/office/drawing/2014/main" id="{A135FDA2-3EF7-44F9-A6CC-1157ADB53D5D}"/>
                </a:ext>
              </a:extLst>
            </p:cNvPr>
            <p:cNvSpPr>
              <a:spLocks noEditPoints="1"/>
            </p:cNvSpPr>
            <p:nvPr/>
          </p:nvSpPr>
          <p:spPr bwMode="auto">
            <a:xfrm>
              <a:off x="6053777" y="2409910"/>
              <a:ext cx="290326" cy="244660"/>
            </a:xfrm>
            <a:custGeom>
              <a:avLst/>
              <a:gdLst>
                <a:gd name="T0" fmla="*/ 0 w 992"/>
                <a:gd name="T1" fmla="*/ 599 h 662"/>
                <a:gd name="T2" fmla="*/ 0 w 992"/>
                <a:gd name="T3" fmla="*/ 62 h 662"/>
                <a:gd name="T4" fmla="*/ 18 w 992"/>
                <a:gd name="T5" fmla="*/ 27 h 662"/>
                <a:gd name="T6" fmla="*/ 64 w 992"/>
                <a:gd name="T7" fmla="*/ 0 h 662"/>
                <a:gd name="T8" fmla="*/ 928 w 992"/>
                <a:gd name="T9" fmla="*/ 0 h 662"/>
                <a:gd name="T10" fmla="*/ 981 w 992"/>
                <a:gd name="T11" fmla="*/ 36 h 662"/>
                <a:gd name="T12" fmla="*/ 992 w 992"/>
                <a:gd name="T13" fmla="*/ 62 h 662"/>
                <a:gd name="T14" fmla="*/ 992 w 992"/>
                <a:gd name="T15" fmla="*/ 599 h 662"/>
                <a:gd name="T16" fmla="*/ 990 w 992"/>
                <a:gd name="T17" fmla="*/ 602 h 662"/>
                <a:gd name="T18" fmla="*/ 912 w 992"/>
                <a:gd name="T19" fmla="*/ 662 h 662"/>
                <a:gd name="T20" fmla="*/ 742 w 992"/>
                <a:gd name="T21" fmla="*/ 662 h 662"/>
                <a:gd name="T22" fmla="*/ 77 w 992"/>
                <a:gd name="T23" fmla="*/ 662 h 662"/>
                <a:gd name="T24" fmla="*/ 9 w 992"/>
                <a:gd name="T25" fmla="*/ 622 h 662"/>
                <a:gd name="T26" fmla="*/ 0 w 992"/>
                <a:gd name="T27" fmla="*/ 599 h 662"/>
                <a:gd name="T28" fmla="*/ 74 w 992"/>
                <a:gd name="T29" fmla="*/ 478 h 662"/>
                <a:gd name="T30" fmla="*/ 918 w 992"/>
                <a:gd name="T31" fmla="*/ 478 h 662"/>
                <a:gd name="T32" fmla="*/ 918 w 992"/>
                <a:gd name="T33" fmla="*/ 75 h 662"/>
                <a:gd name="T34" fmla="*/ 74 w 992"/>
                <a:gd name="T35" fmla="*/ 75 h 662"/>
                <a:gd name="T36" fmla="*/ 74 w 992"/>
                <a:gd name="T37" fmla="*/ 478 h 662"/>
                <a:gd name="T38" fmla="*/ 492 w 992"/>
                <a:gd name="T39" fmla="*/ 606 h 662"/>
                <a:gd name="T40" fmla="*/ 528 w 992"/>
                <a:gd name="T41" fmla="*/ 570 h 662"/>
                <a:gd name="T42" fmla="*/ 492 w 992"/>
                <a:gd name="T43" fmla="*/ 533 h 662"/>
                <a:gd name="T44" fmla="*/ 455 w 992"/>
                <a:gd name="T45" fmla="*/ 571 h 662"/>
                <a:gd name="T46" fmla="*/ 492 w 992"/>
                <a:gd name="T47" fmla="*/ 606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2" h="662">
                  <a:moveTo>
                    <a:pt x="0" y="599"/>
                  </a:moveTo>
                  <a:cubicBezTo>
                    <a:pt x="0" y="420"/>
                    <a:pt x="0" y="241"/>
                    <a:pt x="0" y="62"/>
                  </a:cubicBezTo>
                  <a:cubicBezTo>
                    <a:pt x="6" y="50"/>
                    <a:pt x="11" y="38"/>
                    <a:pt x="18" y="27"/>
                  </a:cubicBezTo>
                  <a:cubicBezTo>
                    <a:pt x="29" y="12"/>
                    <a:pt x="47" y="5"/>
                    <a:pt x="64" y="0"/>
                  </a:cubicBezTo>
                  <a:cubicBezTo>
                    <a:pt x="352" y="0"/>
                    <a:pt x="640" y="0"/>
                    <a:pt x="928" y="0"/>
                  </a:cubicBezTo>
                  <a:cubicBezTo>
                    <a:pt x="950" y="6"/>
                    <a:pt x="969" y="16"/>
                    <a:pt x="981" y="36"/>
                  </a:cubicBezTo>
                  <a:cubicBezTo>
                    <a:pt x="986" y="45"/>
                    <a:pt x="989" y="54"/>
                    <a:pt x="992" y="62"/>
                  </a:cubicBezTo>
                  <a:cubicBezTo>
                    <a:pt x="992" y="241"/>
                    <a:pt x="992" y="420"/>
                    <a:pt x="992" y="599"/>
                  </a:cubicBezTo>
                  <a:cubicBezTo>
                    <a:pt x="992" y="600"/>
                    <a:pt x="991" y="601"/>
                    <a:pt x="990" y="602"/>
                  </a:cubicBezTo>
                  <a:cubicBezTo>
                    <a:pt x="980" y="642"/>
                    <a:pt x="954" y="662"/>
                    <a:pt x="912" y="662"/>
                  </a:cubicBezTo>
                  <a:cubicBezTo>
                    <a:pt x="856" y="662"/>
                    <a:pt x="799" y="662"/>
                    <a:pt x="742" y="662"/>
                  </a:cubicBezTo>
                  <a:cubicBezTo>
                    <a:pt x="520" y="662"/>
                    <a:pt x="299" y="662"/>
                    <a:pt x="77" y="662"/>
                  </a:cubicBezTo>
                  <a:cubicBezTo>
                    <a:pt x="47" y="662"/>
                    <a:pt x="24" y="649"/>
                    <a:pt x="9" y="622"/>
                  </a:cubicBezTo>
                  <a:cubicBezTo>
                    <a:pt x="5" y="615"/>
                    <a:pt x="3" y="607"/>
                    <a:pt x="0" y="599"/>
                  </a:cubicBezTo>
                  <a:close/>
                  <a:moveTo>
                    <a:pt x="74" y="478"/>
                  </a:moveTo>
                  <a:cubicBezTo>
                    <a:pt x="356" y="478"/>
                    <a:pt x="637" y="478"/>
                    <a:pt x="918" y="478"/>
                  </a:cubicBezTo>
                  <a:cubicBezTo>
                    <a:pt x="918" y="343"/>
                    <a:pt x="918" y="209"/>
                    <a:pt x="918" y="75"/>
                  </a:cubicBezTo>
                  <a:cubicBezTo>
                    <a:pt x="637" y="75"/>
                    <a:pt x="356" y="75"/>
                    <a:pt x="74" y="75"/>
                  </a:cubicBezTo>
                  <a:cubicBezTo>
                    <a:pt x="74" y="209"/>
                    <a:pt x="74" y="343"/>
                    <a:pt x="74" y="478"/>
                  </a:cubicBezTo>
                  <a:close/>
                  <a:moveTo>
                    <a:pt x="492" y="606"/>
                  </a:moveTo>
                  <a:cubicBezTo>
                    <a:pt x="512" y="606"/>
                    <a:pt x="528" y="590"/>
                    <a:pt x="528" y="570"/>
                  </a:cubicBezTo>
                  <a:cubicBezTo>
                    <a:pt x="528" y="550"/>
                    <a:pt x="512" y="533"/>
                    <a:pt x="492" y="533"/>
                  </a:cubicBezTo>
                  <a:cubicBezTo>
                    <a:pt x="471" y="533"/>
                    <a:pt x="455" y="550"/>
                    <a:pt x="455" y="571"/>
                  </a:cubicBezTo>
                  <a:cubicBezTo>
                    <a:pt x="455" y="590"/>
                    <a:pt x="472" y="606"/>
                    <a:pt x="492" y="606"/>
                  </a:cubicBezTo>
                  <a:close/>
                </a:path>
              </a:pathLst>
            </a:custGeom>
            <a:grpFill/>
            <a:ln w="19050">
              <a:solidFill>
                <a:schemeClr val="tx1">
                  <a:lumMod val="50000"/>
                  <a:lumOff val="50000"/>
                </a:schemeClr>
              </a:solidFill>
              <a:round/>
              <a:headEnd/>
              <a:tailEnd/>
            </a:ln>
            <a:extLst/>
          </p:spPr>
          <p:txBody>
            <a:bodyPr vert="horz" wrap="square" lIns="68499" tIns="34251" rIns="68499" bIns="34251" numCol="1" anchor="t" anchorCtr="0" compatLnSpc="1">
              <a:prstTxWarp prst="textNoShape">
                <a:avLst/>
              </a:prstTxWarp>
            </a:bodyPr>
            <a:lstStyle/>
            <a:p>
              <a:pPr defTabSz="685019" fontAlgn="ctr"/>
              <a:endParaRPr lang="en-US" altLang="zh-CN" sz="8792">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22" name="Freeform 6">
              <a:extLst>
                <a:ext uri="{FF2B5EF4-FFF2-40B4-BE49-F238E27FC236}">
                  <a16:creationId xmlns:a16="http://schemas.microsoft.com/office/drawing/2014/main" id="{3A6D01E5-CD4F-4704-8EA5-AF42DB0DA7ED}"/>
                </a:ext>
              </a:extLst>
            </p:cNvPr>
            <p:cNvSpPr>
              <a:spLocks/>
            </p:cNvSpPr>
            <p:nvPr/>
          </p:nvSpPr>
          <p:spPr bwMode="auto">
            <a:xfrm>
              <a:off x="6148841" y="2689082"/>
              <a:ext cx="96981" cy="39373"/>
            </a:xfrm>
            <a:custGeom>
              <a:avLst/>
              <a:gdLst>
                <a:gd name="T0" fmla="*/ 1 w 331"/>
                <a:gd name="T1" fmla="*/ 111 h 111"/>
                <a:gd name="T2" fmla="*/ 1 w 331"/>
                <a:gd name="T3" fmla="*/ 81 h 111"/>
                <a:gd name="T4" fmla="*/ 11 w 331"/>
                <a:gd name="T5" fmla="*/ 73 h 111"/>
                <a:gd name="T6" fmla="*/ 97 w 331"/>
                <a:gd name="T7" fmla="*/ 59 h 111"/>
                <a:gd name="T8" fmla="*/ 111 w 331"/>
                <a:gd name="T9" fmla="*/ 56 h 111"/>
                <a:gd name="T10" fmla="*/ 111 w 331"/>
                <a:gd name="T11" fmla="*/ 0 h 111"/>
                <a:gd name="T12" fmla="*/ 220 w 331"/>
                <a:gd name="T13" fmla="*/ 0 h 111"/>
                <a:gd name="T14" fmla="*/ 220 w 331"/>
                <a:gd name="T15" fmla="*/ 56 h 111"/>
                <a:gd name="T16" fmla="*/ 293 w 331"/>
                <a:gd name="T17" fmla="*/ 70 h 111"/>
                <a:gd name="T18" fmla="*/ 300 w 331"/>
                <a:gd name="T19" fmla="*/ 71 h 111"/>
                <a:gd name="T20" fmla="*/ 327 w 331"/>
                <a:gd name="T21" fmla="*/ 111 h 111"/>
                <a:gd name="T22" fmla="*/ 1 w 331"/>
                <a:gd name="T2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1">
                  <a:moveTo>
                    <a:pt x="1" y="111"/>
                  </a:moveTo>
                  <a:cubicBezTo>
                    <a:pt x="1" y="100"/>
                    <a:pt x="0" y="90"/>
                    <a:pt x="1" y="81"/>
                  </a:cubicBezTo>
                  <a:cubicBezTo>
                    <a:pt x="2" y="78"/>
                    <a:pt x="7" y="74"/>
                    <a:pt x="11" y="73"/>
                  </a:cubicBezTo>
                  <a:cubicBezTo>
                    <a:pt x="40" y="68"/>
                    <a:pt x="69" y="63"/>
                    <a:pt x="97" y="59"/>
                  </a:cubicBezTo>
                  <a:cubicBezTo>
                    <a:pt x="102" y="58"/>
                    <a:pt x="106" y="57"/>
                    <a:pt x="111" y="56"/>
                  </a:cubicBezTo>
                  <a:cubicBezTo>
                    <a:pt x="111" y="37"/>
                    <a:pt x="111" y="19"/>
                    <a:pt x="111" y="0"/>
                  </a:cubicBezTo>
                  <a:cubicBezTo>
                    <a:pt x="148" y="0"/>
                    <a:pt x="183" y="0"/>
                    <a:pt x="220" y="0"/>
                  </a:cubicBezTo>
                  <a:cubicBezTo>
                    <a:pt x="220" y="18"/>
                    <a:pt x="220" y="36"/>
                    <a:pt x="220" y="56"/>
                  </a:cubicBezTo>
                  <a:cubicBezTo>
                    <a:pt x="245" y="61"/>
                    <a:pt x="269" y="66"/>
                    <a:pt x="293" y="70"/>
                  </a:cubicBezTo>
                  <a:cubicBezTo>
                    <a:pt x="296" y="71"/>
                    <a:pt x="298" y="71"/>
                    <a:pt x="300" y="71"/>
                  </a:cubicBezTo>
                  <a:cubicBezTo>
                    <a:pt x="331" y="78"/>
                    <a:pt x="331" y="78"/>
                    <a:pt x="327" y="111"/>
                  </a:cubicBezTo>
                  <a:cubicBezTo>
                    <a:pt x="219" y="111"/>
                    <a:pt x="111" y="111"/>
                    <a:pt x="1" y="111"/>
                  </a:cubicBezTo>
                  <a:close/>
                </a:path>
              </a:pathLst>
            </a:custGeom>
            <a:grpFill/>
            <a:ln w="19050">
              <a:solidFill>
                <a:schemeClr val="tx1">
                  <a:lumMod val="50000"/>
                  <a:lumOff val="50000"/>
                </a:schemeClr>
              </a:solidFill>
              <a:round/>
              <a:headEnd/>
              <a:tailEnd/>
            </a:ln>
            <a:extLst/>
          </p:spPr>
          <p:txBody>
            <a:bodyPr vert="horz" wrap="square" lIns="68499" tIns="34251" rIns="68499" bIns="34251" numCol="1" anchor="t" anchorCtr="0" compatLnSpc="1">
              <a:prstTxWarp prst="textNoShape">
                <a:avLst/>
              </a:prstTxWarp>
            </a:bodyPr>
            <a:lstStyle/>
            <a:p>
              <a:pPr defTabSz="685019" fontAlgn="ctr"/>
              <a:endParaRPr lang="en-US" altLang="zh-CN" sz="8792">
                <a:solidFill>
                  <a:prstClr val="black"/>
                </a:solidFill>
                <a:latin typeface="微软雅黑" panose="020B0503020204020204" pitchFamily="34" charset="-122"/>
                <a:ea typeface="方正兰亭黑简体" panose="02000000000000000000"/>
                <a:sym typeface="Arial" panose="020B0604020202020204" pitchFamily="34" charset="0"/>
              </a:endParaRPr>
            </a:p>
          </p:txBody>
        </p:sp>
      </p:grpSp>
      <p:sp>
        <p:nvSpPr>
          <p:cNvPr id="23" name="1116077366">
            <a:extLst>
              <a:ext uri="{FF2B5EF4-FFF2-40B4-BE49-F238E27FC236}">
                <a16:creationId xmlns:a16="http://schemas.microsoft.com/office/drawing/2014/main" id="{FCBA85FA-BF55-4543-867F-3CA286BDF999}"/>
              </a:ext>
            </a:extLst>
          </p:cNvPr>
          <p:cNvSpPr>
            <a:spLocks noEditPoints="1"/>
          </p:cNvSpPr>
          <p:nvPr/>
        </p:nvSpPr>
        <p:spPr bwMode="auto">
          <a:xfrm>
            <a:off x="10192845" y="1971042"/>
            <a:ext cx="379546" cy="359687"/>
          </a:xfrm>
          <a:custGeom>
            <a:avLst/>
            <a:gdLst/>
            <a:ahLst/>
            <a:cxnLst>
              <a:cxn ang="0">
                <a:pos x="4041" y="6727"/>
              </a:cxn>
              <a:cxn ang="0">
                <a:pos x="1464" y="6885"/>
              </a:cxn>
              <a:cxn ang="0">
                <a:pos x="509" y="6378"/>
              </a:cxn>
              <a:cxn ang="0">
                <a:pos x="1146" y="7426"/>
              </a:cxn>
              <a:cxn ang="0">
                <a:pos x="1781" y="8505"/>
              </a:cxn>
              <a:cxn ang="0">
                <a:pos x="2418" y="9583"/>
              </a:cxn>
              <a:cxn ang="0">
                <a:pos x="3055" y="10662"/>
              </a:cxn>
              <a:cxn ang="0">
                <a:pos x="3690" y="11741"/>
              </a:cxn>
              <a:cxn ang="0">
                <a:pos x="4327" y="12820"/>
              </a:cxn>
              <a:cxn ang="0">
                <a:pos x="12441" y="13581"/>
              </a:cxn>
              <a:cxn ang="0">
                <a:pos x="8686" y="12629"/>
              </a:cxn>
              <a:cxn ang="0">
                <a:pos x="8050" y="11550"/>
              </a:cxn>
              <a:cxn ang="0">
                <a:pos x="7413" y="10440"/>
              </a:cxn>
              <a:cxn ang="0">
                <a:pos x="6778" y="9361"/>
              </a:cxn>
              <a:cxn ang="0">
                <a:pos x="6141" y="8283"/>
              </a:cxn>
              <a:cxn ang="0">
                <a:pos x="5504" y="7203"/>
              </a:cxn>
              <a:cxn ang="0">
                <a:pos x="4869" y="6092"/>
              </a:cxn>
              <a:cxn ang="0">
                <a:pos x="1845" y="4157"/>
              </a:cxn>
              <a:cxn ang="0">
                <a:pos x="3055" y="4030"/>
              </a:cxn>
              <a:cxn ang="0">
                <a:pos x="11995" y="158"/>
              </a:cxn>
              <a:cxn ang="0">
                <a:pos x="11327" y="952"/>
              </a:cxn>
              <a:cxn ang="0">
                <a:pos x="10691" y="1745"/>
              </a:cxn>
              <a:cxn ang="0">
                <a:pos x="5504" y="2824"/>
              </a:cxn>
              <a:cxn ang="0">
                <a:pos x="8813" y="5426"/>
              </a:cxn>
              <a:cxn ang="0">
                <a:pos x="11009" y="6157"/>
              </a:cxn>
              <a:cxn ang="0">
                <a:pos x="11645" y="6949"/>
              </a:cxn>
              <a:cxn ang="0">
                <a:pos x="12918" y="7362"/>
              </a:cxn>
              <a:cxn ang="0">
                <a:pos x="13968" y="6727"/>
              </a:cxn>
              <a:cxn ang="0">
                <a:pos x="15018" y="6092"/>
              </a:cxn>
              <a:cxn ang="0">
                <a:pos x="16036" y="5458"/>
              </a:cxn>
              <a:cxn ang="0">
                <a:pos x="15272" y="4410"/>
              </a:cxn>
              <a:cxn ang="0">
                <a:pos x="14222" y="5045"/>
              </a:cxn>
              <a:cxn ang="0">
                <a:pos x="13140" y="5680"/>
              </a:cxn>
              <a:cxn ang="0">
                <a:pos x="12282" y="5617"/>
              </a:cxn>
              <a:cxn ang="0">
                <a:pos x="11645" y="4823"/>
              </a:cxn>
              <a:cxn ang="0">
                <a:pos x="11423" y="2951"/>
              </a:cxn>
              <a:cxn ang="0">
                <a:pos x="12059" y="2157"/>
              </a:cxn>
              <a:cxn ang="0">
                <a:pos x="12759" y="1587"/>
              </a:cxn>
              <a:cxn ang="0">
                <a:pos x="13809" y="2221"/>
              </a:cxn>
              <a:cxn ang="0">
                <a:pos x="14890" y="2856"/>
              </a:cxn>
              <a:cxn ang="0">
                <a:pos x="16164" y="2761"/>
              </a:cxn>
              <a:cxn ang="0">
                <a:pos x="15368" y="1618"/>
              </a:cxn>
              <a:cxn ang="0">
                <a:pos x="14318" y="984"/>
              </a:cxn>
              <a:cxn ang="0">
                <a:pos x="13268" y="349"/>
              </a:cxn>
              <a:cxn ang="0">
                <a:pos x="1336" y="1587"/>
              </a:cxn>
              <a:cxn ang="0">
                <a:pos x="509" y="2253"/>
              </a:cxn>
              <a:cxn ang="0">
                <a:pos x="95" y="4443"/>
              </a:cxn>
              <a:cxn ang="0">
                <a:pos x="732" y="5489"/>
              </a:cxn>
              <a:cxn ang="0">
                <a:pos x="1973" y="6124"/>
              </a:cxn>
              <a:cxn ang="0">
                <a:pos x="3977" y="5585"/>
              </a:cxn>
              <a:cxn ang="0">
                <a:pos x="4614" y="4760"/>
              </a:cxn>
              <a:cxn ang="0">
                <a:pos x="4391" y="2348"/>
              </a:cxn>
              <a:cxn ang="0">
                <a:pos x="3659" y="1682"/>
              </a:cxn>
              <a:cxn ang="0">
                <a:pos x="1778" y="2578"/>
              </a:cxn>
              <a:cxn ang="0">
                <a:pos x="1340" y="2946"/>
              </a:cxn>
              <a:cxn ang="0">
                <a:pos x="1147" y="4189"/>
              </a:cxn>
              <a:cxn ang="0">
                <a:pos x="1498" y="4732"/>
              </a:cxn>
              <a:cxn ang="0">
                <a:pos x="2323" y="5083"/>
              </a:cxn>
              <a:cxn ang="0">
                <a:pos x="3289" y="4749"/>
              </a:cxn>
              <a:cxn ang="0">
                <a:pos x="3640" y="4277"/>
              </a:cxn>
              <a:cxn ang="0">
                <a:pos x="3482" y="2964"/>
              </a:cxn>
              <a:cxn ang="0">
                <a:pos x="3061" y="2596"/>
              </a:cxn>
            </a:cxnLst>
            <a:rect l="0" t="0" r="r" b="b"/>
            <a:pathLst>
              <a:path w="16195" h="14309">
                <a:moveTo>
                  <a:pt x="4772" y="6092"/>
                </a:moveTo>
                <a:lnTo>
                  <a:pt x="4741" y="6124"/>
                </a:lnTo>
                <a:lnTo>
                  <a:pt x="4709" y="6157"/>
                </a:lnTo>
                <a:lnTo>
                  <a:pt x="4677" y="6188"/>
                </a:lnTo>
                <a:lnTo>
                  <a:pt x="4646" y="6252"/>
                </a:lnTo>
                <a:lnTo>
                  <a:pt x="4614" y="6283"/>
                </a:lnTo>
                <a:lnTo>
                  <a:pt x="4582" y="6314"/>
                </a:lnTo>
                <a:lnTo>
                  <a:pt x="4550" y="6346"/>
                </a:lnTo>
                <a:lnTo>
                  <a:pt x="4518" y="6378"/>
                </a:lnTo>
                <a:lnTo>
                  <a:pt x="4486" y="6410"/>
                </a:lnTo>
                <a:lnTo>
                  <a:pt x="4455" y="6441"/>
                </a:lnTo>
                <a:lnTo>
                  <a:pt x="4391" y="6474"/>
                </a:lnTo>
                <a:lnTo>
                  <a:pt x="4359" y="6505"/>
                </a:lnTo>
                <a:lnTo>
                  <a:pt x="4327" y="6536"/>
                </a:lnTo>
                <a:lnTo>
                  <a:pt x="4263" y="6569"/>
                </a:lnTo>
                <a:lnTo>
                  <a:pt x="4232" y="6600"/>
                </a:lnTo>
                <a:lnTo>
                  <a:pt x="4200" y="6632"/>
                </a:lnTo>
                <a:lnTo>
                  <a:pt x="4137" y="6663"/>
                </a:lnTo>
                <a:lnTo>
                  <a:pt x="4073" y="6696"/>
                </a:lnTo>
                <a:lnTo>
                  <a:pt x="4041" y="6727"/>
                </a:lnTo>
                <a:lnTo>
                  <a:pt x="3977" y="6759"/>
                </a:lnTo>
                <a:lnTo>
                  <a:pt x="3913" y="6791"/>
                </a:lnTo>
                <a:lnTo>
                  <a:pt x="3850" y="6822"/>
                </a:lnTo>
                <a:lnTo>
                  <a:pt x="3787" y="6854"/>
                </a:lnTo>
                <a:lnTo>
                  <a:pt x="3723" y="6885"/>
                </a:lnTo>
                <a:lnTo>
                  <a:pt x="3628" y="6918"/>
                </a:lnTo>
                <a:lnTo>
                  <a:pt x="3532" y="6949"/>
                </a:lnTo>
                <a:lnTo>
                  <a:pt x="3436" y="6981"/>
                </a:lnTo>
                <a:lnTo>
                  <a:pt x="3309" y="7013"/>
                </a:lnTo>
                <a:lnTo>
                  <a:pt x="3181" y="7044"/>
                </a:lnTo>
                <a:lnTo>
                  <a:pt x="2991" y="7076"/>
                </a:lnTo>
                <a:lnTo>
                  <a:pt x="2641" y="7108"/>
                </a:lnTo>
                <a:lnTo>
                  <a:pt x="2513" y="7108"/>
                </a:lnTo>
                <a:lnTo>
                  <a:pt x="2163" y="7076"/>
                </a:lnTo>
                <a:lnTo>
                  <a:pt x="1973" y="7044"/>
                </a:lnTo>
                <a:lnTo>
                  <a:pt x="1845" y="7013"/>
                </a:lnTo>
                <a:lnTo>
                  <a:pt x="1719" y="6981"/>
                </a:lnTo>
                <a:lnTo>
                  <a:pt x="1623" y="6949"/>
                </a:lnTo>
                <a:lnTo>
                  <a:pt x="1559" y="6918"/>
                </a:lnTo>
                <a:lnTo>
                  <a:pt x="1464" y="6885"/>
                </a:lnTo>
                <a:lnTo>
                  <a:pt x="1368" y="6854"/>
                </a:lnTo>
                <a:lnTo>
                  <a:pt x="1305" y="6822"/>
                </a:lnTo>
                <a:lnTo>
                  <a:pt x="1241" y="6791"/>
                </a:lnTo>
                <a:lnTo>
                  <a:pt x="1177" y="6759"/>
                </a:lnTo>
                <a:lnTo>
                  <a:pt x="1113" y="6727"/>
                </a:lnTo>
                <a:lnTo>
                  <a:pt x="1082" y="6696"/>
                </a:lnTo>
                <a:lnTo>
                  <a:pt x="1018" y="6663"/>
                </a:lnTo>
                <a:lnTo>
                  <a:pt x="987" y="6632"/>
                </a:lnTo>
                <a:lnTo>
                  <a:pt x="923" y="6600"/>
                </a:lnTo>
                <a:lnTo>
                  <a:pt x="891" y="6569"/>
                </a:lnTo>
                <a:lnTo>
                  <a:pt x="827" y="6536"/>
                </a:lnTo>
                <a:lnTo>
                  <a:pt x="796" y="6505"/>
                </a:lnTo>
                <a:lnTo>
                  <a:pt x="763" y="6474"/>
                </a:lnTo>
                <a:lnTo>
                  <a:pt x="700" y="6441"/>
                </a:lnTo>
                <a:lnTo>
                  <a:pt x="668" y="6410"/>
                </a:lnTo>
                <a:lnTo>
                  <a:pt x="637" y="6378"/>
                </a:lnTo>
                <a:lnTo>
                  <a:pt x="604" y="6346"/>
                </a:lnTo>
                <a:lnTo>
                  <a:pt x="573" y="6314"/>
                </a:lnTo>
                <a:lnTo>
                  <a:pt x="509" y="6314"/>
                </a:lnTo>
                <a:lnTo>
                  <a:pt x="509" y="6378"/>
                </a:lnTo>
                <a:lnTo>
                  <a:pt x="541" y="6410"/>
                </a:lnTo>
                <a:lnTo>
                  <a:pt x="573" y="6474"/>
                </a:lnTo>
                <a:lnTo>
                  <a:pt x="604" y="6536"/>
                </a:lnTo>
                <a:lnTo>
                  <a:pt x="637" y="6569"/>
                </a:lnTo>
                <a:lnTo>
                  <a:pt x="668" y="6632"/>
                </a:lnTo>
                <a:lnTo>
                  <a:pt x="700" y="6696"/>
                </a:lnTo>
                <a:lnTo>
                  <a:pt x="732" y="6727"/>
                </a:lnTo>
                <a:lnTo>
                  <a:pt x="763" y="6791"/>
                </a:lnTo>
                <a:lnTo>
                  <a:pt x="796" y="6854"/>
                </a:lnTo>
                <a:lnTo>
                  <a:pt x="827" y="6918"/>
                </a:lnTo>
                <a:lnTo>
                  <a:pt x="859" y="6949"/>
                </a:lnTo>
                <a:lnTo>
                  <a:pt x="891" y="7013"/>
                </a:lnTo>
                <a:lnTo>
                  <a:pt x="923" y="7076"/>
                </a:lnTo>
                <a:lnTo>
                  <a:pt x="954" y="7108"/>
                </a:lnTo>
                <a:lnTo>
                  <a:pt x="987" y="7171"/>
                </a:lnTo>
                <a:lnTo>
                  <a:pt x="1018" y="7235"/>
                </a:lnTo>
                <a:lnTo>
                  <a:pt x="1050" y="7267"/>
                </a:lnTo>
                <a:lnTo>
                  <a:pt x="1082" y="7330"/>
                </a:lnTo>
                <a:lnTo>
                  <a:pt x="1113" y="7393"/>
                </a:lnTo>
                <a:lnTo>
                  <a:pt x="1146" y="7426"/>
                </a:lnTo>
                <a:lnTo>
                  <a:pt x="1177" y="7489"/>
                </a:lnTo>
                <a:lnTo>
                  <a:pt x="1210" y="7552"/>
                </a:lnTo>
                <a:lnTo>
                  <a:pt x="1241" y="7615"/>
                </a:lnTo>
                <a:lnTo>
                  <a:pt x="1272" y="7648"/>
                </a:lnTo>
                <a:lnTo>
                  <a:pt x="1305" y="7711"/>
                </a:lnTo>
                <a:lnTo>
                  <a:pt x="1336" y="7775"/>
                </a:lnTo>
                <a:lnTo>
                  <a:pt x="1368" y="7806"/>
                </a:lnTo>
                <a:lnTo>
                  <a:pt x="1400" y="7870"/>
                </a:lnTo>
                <a:lnTo>
                  <a:pt x="1432" y="7933"/>
                </a:lnTo>
                <a:lnTo>
                  <a:pt x="1464" y="7965"/>
                </a:lnTo>
                <a:lnTo>
                  <a:pt x="1495" y="8028"/>
                </a:lnTo>
                <a:lnTo>
                  <a:pt x="1527" y="8092"/>
                </a:lnTo>
                <a:lnTo>
                  <a:pt x="1559" y="8123"/>
                </a:lnTo>
                <a:lnTo>
                  <a:pt x="1591" y="8187"/>
                </a:lnTo>
                <a:lnTo>
                  <a:pt x="1623" y="8250"/>
                </a:lnTo>
                <a:lnTo>
                  <a:pt x="1655" y="8314"/>
                </a:lnTo>
                <a:lnTo>
                  <a:pt x="1686" y="8345"/>
                </a:lnTo>
                <a:lnTo>
                  <a:pt x="1719" y="8409"/>
                </a:lnTo>
                <a:lnTo>
                  <a:pt x="1750" y="8472"/>
                </a:lnTo>
                <a:lnTo>
                  <a:pt x="1781" y="8505"/>
                </a:lnTo>
                <a:lnTo>
                  <a:pt x="1814" y="8567"/>
                </a:lnTo>
                <a:lnTo>
                  <a:pt x="1845" y="8631"/>
                </a:lnTo>
                <a:lnTo>
                  <a:pt x="1878" y="8663"/>
                </a:lnTo>
                <a:lnTo>
                  <a:pt x="1909" y="8727"/>
                </a:lnTo>
                <a:lnTo>
                  <a:pt x="1941" y="8790"/>
                </a:lnTo>
                <a:lnTo>
                  <a:pt x="1973" y="8853"/>
                </a:lnTo>
                <a:lnTo>
                  <a:pt x="2005" y="8885"/>
                </a:lnTo>
                <a:lnTo>
                  <a:pt x="2037" y="8949"/>
                </a:lnTo>
                <a:lnTo>
                  <a:pt x="2068" y="9012"/>
                </a:lnTo>
                <a:lnTo>
                  <a:pt x="2100" y="9044"/>
                </a:lnTo>
                <a:lnTo>
                  <a:pt x="2132" y="9107"/>
                </a:lnTo>
                <a:lnTo>
                  <a:pt x="2163" y="9171"/>
                </a:lnTo>
                <a:lnTo>
                  <a:pt x="2195" y="9202"/>
                </a:lnTo>
                <a:lnTo>
                  <a:pt x="2228" y="9266"/>
                </a:lnTo>
                <a:lnTo>
                  <a:pt x="2259" y="9329"/>
                </a:lnTo>
                <a:lnTo>
                  <a:pt x="2291" y="9361"/>
                </a:lnTo>
                <a:lnTo>
                  <a:pt x="2323" y="9424"/>
                </a:lnTo>
                <a:lnTo>
                  <a:pt x="2354" y="9488"/>
                </a:lnTo>
                <a:lnTo>
                  <a:pt x="2386" y="9551"/>
                </a:lnTo>
                <a:lnTo>
                  <a:pt x="2418" y="9583"/>
                </a:lnTo>
                <a:lnTo>
                  <a:pt x="2451" y="9646"/>
                </a:lnTo>
                <a:lnTo>
                  <a:pt x="2482" y="9710"/>
                </a:lnTo>
                <a:lnTo>
                  <a:pt x="2513" y="9741"/>
                </a:lnTo>
                <a:lnTo>
                  <a:pt x="2546" y="9805"/>
                </a:lnTo>
                <a:lnTo>
                  <a:pt x="2577" y="9868"/>
                </a:lnTo>
                <a:lnTo>
                  <a:pt x="2609" y="9901"/>
                </a:lnTo>
                <a:lnTo>
                  <a:pt x="2641" y="9963"/>
                </a:lnTo>
                <a:lnTo>
                  <a:pt x="2672" y="10027"/>
                </a:lnTo>
                <a:lnTo>
                  <a:pt x="2705" y="10059"/>
                </a:lnTo>
                <a:lnTo>
                  <a:pt x="2736" y="10123"/>
                </a:lnTo>
                <a:lnTo>
                  <a:pt x="2768" y="10186"/>
                </a:lnTo>
                <a:lnTo>
                  <a:pt x="2800" y="10249"/>
                </a:lnTo>
                <a:lnTo>
                  <a:pt x="2832" y="10281"/>
                </a:lnTo>
                <a:lnTo>
                  <a:pt x="2863" y="10345"/>
                </a:lnTo>
                <a:lnTo>
                  <a:pt x="2895" y="10408"/>
                </a:lnTo>
                <a:lnTo>
                  <a:pt x="2927" y="10440"/>
                </a:lnTo>
                <a:lnTo>
                  <a:pt x="2959" y="10503"/>
                </a:lnTo>
                <a:lnTo>
                  <a:pt x="2991" y="10567"/>
                </a:lnTo>
                <a:lnTo>
                  <a:pt x="3022" y="10598"/>
                </a:lnTo>
                <a:lnTo>
                  <a:pt x="3055" y="10662"/>
                </a:lnTo>
                <a:lnTo>
                  <a:pt x="3086" y="10725"/>
                </a:lnTo>
                <a:lnTo>
                  <a:pt x="3119" y="10789"/>
                </a:lnTo>
                <a:lnTo>
                  <a:pt x="3150" y="10820"/>
                </a:lnTo>
                <a:lnTo>
                  <a:pt x="3181" y="10884"/>
                </a:lnTo>
                <a:lnTo>
                  <a:pt x="3214" y="10948"/>
                </a:lnTo>
                <a:lnTo>
                  <a:pt x="3245" y="10979"/>
                </a:lnTo>
                <a:lnTo>
                  <a:pt x="3277" y="11042"/>
                </a:lnTo>
                <a:lnTo>
                  <a:pt x="3309" y="11106"/>
                </a:lnTo>
                <a:lnTo>
                  <a:pt x="3341" y="11138"/>
                </a:lnTo>
                <a:lnTo>
                  <a:pt x="3373" y="11201"/>
                </a:lnTo>
                <a:lnTo>
                  <a:pt x="3404" y="11264"/>
                </a:lnTo>
                <a:lnTo>
                  <a:pt x="3436" y="11297"/>
                </a:lnTo>
                <a:lnTo>
                  <a:pt x="3468" y="11360"/>
                </a:lnTo>
                <a:lnTo>
                  <a:pt x="3500" y="11423"/>
                </a:lnTo>
                <a:lnTo>
                  <a:pt x="3532" y="11487"/>
                </a:lnTo>
                <a:lnTo>
                  <a:pt x="3564" y="11519"/>
                </a:lnTo>
                <a:lnTo>
                  <a:pt x="3595" y="11582"/>
                </a:lnTo>
                <a:lnTo>
                  <a:pt x="3628" y="11646"/>
                </a:lnTo>
                <a:lnTo>
                  <a:pt x="3659" y="11677"/>
                </a:lnTo>
                <a:lnTo>
                  <a:pt x="3690" y="11741"/>
                </a:lnTo>
                <a:lnTo>
                  <a:pt x="3723" y="11805"/>
                </a:lnTo>
                <a:lnTo>
                  <a:pt x="3754" y="11836"/>
                </a:lnTo>
                <a:lnTo>
                  <a:pt x="3787" y="11899"/>
                </a:lnTo>
                <a:lnTo>
                  <a:pt x="3818" y="11963"/>
                </a:lnTo>
                <a:lnTo>
                  <a:pt x="3850" y="11994"/>
                </a:lnTo>
                <a:lnTo>
                  <a:pt x="3882" y="12058"/>
                </a:lnTo>
                <a:lnTo>
                  <a:pt x="3913" y="12122"/>
                </a:lnTo>
                <a:lnTo>
                  <a:pt x="3946" y="12185"/>
                </a:lnTo>
                <a:lnTo>
                  <a:pt x="3977" y="12216"/>
                </a:lnTo>
                <a:lnTo>
                  <a:pt x="4009" y="12280"/>
                </a:lnTo>
                <a:lnTo>
                  <a:pt x="4041" y="12344"/>
                </a:lnTo>
                <a:lnTo>
                  <a:pt x="4073" y="12376"/>
                </a:lnTo>
                <a:lnTo>
                  <a:pt x="4104" y="12438"/>
                </a:lnTo>
                <a:lnTo>
                  <a:pt x="4137" y="12502"/>
                </a:lnTo>
                <a:lnTo>
                  <a:pt x="4168" y="12534"/>
                </a:lnTo>
                <a:lnTo>
                  <a:pt x="4200" y="12598"/>
                </a:lnTo>
                <a:lnTo>
                  <a:pt x="4232" y="12662"/>
                </a:lnTo>
                <a:lnTo>
                  <a:pt x="4263" y="12724"/>
                </a:lnTo>
                <a:lnTo>
                  <a:pt x="4296" y="12756"/>
                </a:lnTo>
                <a:lnTo>
                  <a:pt x="4327" y="12820"/>
                </a:lnTo>
                <a:lnTo>
                  <a:pt x="4359" y="12884"/>
                </a:lnTo>
                <a:lnTo>
                  <a:pt x="4391" y="12915"/>
                </a:lnTo>
                <a:lnTo>
                  <a:pt x="4422" y="12979"/>
                </a:lnTo>
                <a:lnTo>
                  <a:pt x="4455" y="13042"/>
                </a:lnTo>
                <a:lnTo>
                  <a:pt x="4486" y="13073"/>
                </a:lnTo>
                <a:lnTo>
                  <a:pt x="1655" y="13106"/>
                </a:lnTo>
                <a:lnTo>
                  <a:pt x="1527" y="13137"/>
                </a:lnTo>
                <a:lnTo>
                  <a:pt x="1464" y="13169"/>
                </a:lnTo>
                <a:lnTo>
                  <a:pt x="1432" y="13201"/>
                </a:lnTo>
                <a:lnTo>
                  <a:pt x="1368" y="13232"/>
                </a:lnTo>
                <a:lnTo>
                  <a:pt x="1336" y="13264"/>
                </a:lnTo>
                <a:lnTo>
                  <a:pt x="1305" y="13296"/>
                </a:lnTo>
                <a:lnTo>
                  <a:pt x="1272" y="13328"/>
                </a:lnTo>
                <a:lnTo>
                  <a:pt x="1241" y="13391"/>
                </a:lnTo>
                <a:lnTo>
                  <a:pt x="1210" y="13423"/>
                </a:lnTo>
                <a:lnTo>
                  <a:pt x="1177" y="13486"/>
                </a:lnTo>
                <a:lnTo>
                  <a:pt x="1146" y="13581"/>
                </a:lnTo>
                <a:lnTo>
                  <a:pt x="1146" y="14309"/>
                </a:lnTo>
                <a:lnTo>
                  <a:pt x="12441" y="14309"/>
                </a:lnTo>
                <a:lnTo>
                  <a:pt x="12441" y="13581"/>
                </a:lnTo>
                <a:lnTo>
                  <a:pt x="12408" y="13486"/>
                </a:lnTo>
                <a:lnTo>
                  <a:pt x="12377" y="13423"/>
                </a:lnTo>
                <a:lnTo>
                  <a:pt x="12345" y="13359"/>
                </a:lnTo>
                <a:lnTo>
                  <a:pt x="12313" y="13328"/>
                </a:lnTo>
                <a:lnTo>
                  <a:pt x="12282" y="13296"/>
                </a:lnTo>
                <a:lnTo>
                  <a:pt x="12249" y="13264"/>
                </a:lnTo>
                <a:lnTo>
                  <a:pt x="12218" y="13232"/>
                </a:lnTo>
                <a:lnTo>
                  <a:pt x="12186" y="13201"/>
                </a:lnTo>
                <a:lnTo>
                  <a:pt x="12122" y="13169"/>
                </a:lnTo>
                <a:lnTo>
                  <a:pt x="12059" y="13137"/>
                </a:lnTo>
                <a:lnTo>
                  <a:pt x="11963" y="13106"/>
                </a:lnTo>
                <a:lnTo>
                  <a:pt x="8941" y="13073"/>
                </a:lnTo>
                <a:lnTo>
                  <a:pt x="8909" y="13010"/>
                </a:lnTo>
                <a:lnTo>
                  <a:pt x="8877" y="12947"/>
                </a:lnTo>
                <a:lnTo>
                  <a:pt x="8846" y="12884"/>
                </a:lnTo>
                <a:lnTo>
                  <a:pt x="8813" y="12851"/>
                </a:lnTo>
                <a:lnTo>
                  <a:pt x="8782" y="12788"/>
                </a:lnTo>
                <a:lnTo>
                  <a:pt x="8749" y="12724"/>
                </a:lnTo>
                <a:lnTo>
                  <a:pt x="8718" y="12693"/>
                </a:lnTo>
                <a:lnTo>
                  <a:pt x="8686" y="12629"/>
                </a:lnTo>
                <a:lnTo>
                  <a:pt x="8654" y="12566"/>
                </a:lnTo>
                <a:lnTo>
                  <a:pt x="8623" y="12502"/>
                </a:lnTo>
                <a:lnTo>
                  <a:pt x="8590" y="12471"/>
                </a:lnTo>
                <a:lnTo>
                  <a:pt x="8559" y="12407"/>
                </a:lnTo>
                <a:lnTo>
                  <a:pt x="8527" y="12344"/>
                </a:lnTo>
                <a:lnTo>
                  <a:pt x="8495" y="12312"/>
                </a:lnTo>
                <a:lnTo>
                  <a:pt x="8463" y="12249"/>
                </a:lnTo>
                <a:lnTo>
                  <a:pt x="8432" y="12185"/>
                </a:lnTo>
                <a:lnTo>
                  <a:pt x="8400" y="12154"/>
                </a:lnTo>
                <a:lnTo>
                  <a:pt x="8368" y="12090"/>
                </a:lnTo>
                <a:lnTo>
                  <a:pt x="8336" y="12027"/>
                </a:lnTo>
                <a:lnTo>
                  <a:pt x="8304" y="11963"/>
                </a:lnTo>
                <a:lnTo>
                  <a:pt x="8273" y="11932"/>
                </a:lnTo>
                <a:lnTo>
                  <a:pt x="8240" y="11868"/>
                </a:lnTo>
                <a:lnTo>
                  <a:pt x="8209" y="11805"/>
                </a:lnTo>
                <a:lnTo>
                  <a:pt x="8177" y="11772"/>
                </a:lnTo>
                <a:lnTo>
                  <a:pt x="8145" y="11709"/>
                </a:lnTo>
                <a:lnTo>
                  <a:pt x="8114" y="11646"/>
                </a:lnTo>
                <a:lnTo>
                  <a:pt x="8081" y="11582"/>
                </a:lnTo>
                <a:lnTo>
                  <a:pt x="8050" y="11550"/>
                </a:lnTo>
                <a:lnTo>
                  <a:pt x="8018" y="11487"/>
                </a:lnTo>
                <a:lnTo>
                  <a:pt x="7986" y="11423"/>
                </a:lnTo>
                <a:lnTo>
                  <a:pt x="7955" y="11392"/>
                </a:lnTo>
                <a:lnTo>
                  <a:pt x="7922" y="11328"/>
                </a:lnTo>
                <a:lnTo>
                  <a:pt x="7891" y="11264"/>
                </a:lnTo>
                <a:lnTo>
                  <a:pt x="7859" y="11201"/>
                </a:lnTo>
                <a:lnTo>
                  <a:pt x="7827" y="11170"/>
                </a:lnTo>
                <a:lnTo>
                  <a:pt x="7795" y="11106"/>
                </a:lnTo>
                <a:lnTo>
                  <a:pt x="7763" y="11042"/>
                </a:lnTo>
                <a:lnTo>
                  <a:pt x="7732" y="11011"/>
                </a:lnTo>
                <a:lnTo>
                  <a:pt x="7700" y="10948"/>
                </a:lnTo>
                <a:lnTo>
                  <a:pt x="7668" y="10884"/>
                </a:lnTo>
                <a:lnTo>
                  <a:pt x="7636" y="10820"/>
                </a:lnTo>
                <a:lnTo>
                  <a:pt x="7605" y="10789"/>
                </a:lnTo>
                <a:lnTo>
                  <a:pt x="7572" y="10725"/>
                </a:lnTo>
                <a:lnTo>
                  <a:pt x="7541" y="10662"/>
                </a:lnTo>
                <a:lnTo>
                  <a:pt x="7509" y="10631"/>
                </a:lnTo>
                <a:lnTo>
                  <a:pt x="7477" y="10567"/>
                </a:lnTo>
                <a:lnTo>
                  <a:pt x="7446" y="10503"/>
                </a:lnTo>
                <a:lnTo>
                  <a:pt x="7413" y="10440"/>
                </a:lnTo>
                <a:lnTo>
                  <a:pt x="7382" y="10408"/>
                </a:lnTo>
                <a:lnTo>
                  <a:pt x="7349" y="10345"/>
                </a:lnTo>
                <a:lnTo>
                  <a:pt x="7318" y="10281"/>
                </a:lnTo>
                <a:lnTo>
                  <a:pt x="7286" y="10249"/>
                </a:lnTo>
                <a:lnTo>
                  <a:pt x="7254" y="10186"/>
                </a:lnTo>
                <a:lnTo>
                  <a:pt x="7223" y="10123"/>
                </a:lnTo>
                <a:lnTo>
                  <a:pt x="7191" y="10059"/>
                </a:lnTo>
                <a:lnTo>
                  <a:pt x="7159" y="10027"/>
                </a:lnTo>
                <a:lnTo>
                  <a:pt x="7127" y="9963"/>
                </a:lnTo>
                <a:lnTo>
                  <a:pt x="7095" y="9901"/>
                </a:lnTo>
                <a:lnTo>
                  <a:pt x="7063" y="9868"/>
                </a:lnTo>
                <a:lnTo>
                  <a:pt x="7032" y="9805"/>
                </a:lnTo>
                <a:lnTo>
                  <a:pt x="7000" y="9741"/>
                </a:lnTo>
                <a:lnTo>
                  <a:pt x="6968" y="9679"/>
                </a:lnTo>
                <a:lnTo>
                  <a:pt x="6937" y="9646"/>
                </a:lnTo>
                <a:lnTo>
                  <a:pt x="6904" y="9583"/>
                </a:lnTo>
                <a:lnTo>
                  <a:pt x="6873" y="9519"/>
                </a:lnTo>
                <a:lnTo>
                  <a:pt x="6840" y="9488"/>
                </a:lnTo>
                <a:lnTo>
                  <a:pt x="6809" y="9424"/>
                </a:lnTo>
                <a:lnTo>
                  <a:pt x="6778" y="9361"/>
                </a:lnTo>
                <a:lnTo>
                  <a:pt x="6745" y="9298"/>
                </a:lnTo>
                <a:lnTo>
                  <a:pt x="6714" y="9266"/>
                </a:lnTo>
                <a:lnTo>
                  <a:pt x="6681" y="9202"/>
                </a:lnTo>
                <a:lnTo>
                  <a:pt x="6650" y="9139"/>
                </a:lnTo>
                <a:lnTo>
                  <a:pt x="6618" y="9107"/>
                </a:lnTo>
                <a:lnTo>
                  <a:pt x="6586" y="9044"/>
                </a:lnTo>
                <a:lnTo>
                  <a:pt x="6554" y="8980"/>
                </a:lnTo>
                <a:lnTo>
                  <a:pt x="6523" y="8917"/>
                </a:lnTo>
                <a:lnTo>
                  <a:pt x="6491" y="8885"/>
                </a:lnTo>
                <a:lnTo>
                  <a:pt x="6459" y="8822"/>
                </a:lnTo>
                <a:lnTo>
                  <a:pt x="6427" y="8758"/>
                </a:lnTo>
                <a:lnTo>
                  <a:pt x="6395" y="8727"/>
                </a:lnTo>
                <a:lnTo>
                  <a:pt x="6364" y="8663"/>
                </a:lnTo>
                <a:lnTo>
                  <a:pt x="6331" y="8600"/>
                </a:lnTo>
                <a:lnTo>
                  <a:pt x="6300" y="8536"/>
                </a:lnTo>
                <a:lnTo>
                  <a:pt x="6267" y="8505"/>
                </a:lnTo>
                <a:lnTo>
                  <a:pt x="6236" y="8441"/>
                </a:lnTo>
                <a:lnTo>
                  <a:pt x="6205" y="8377"/>
                </a:lnTo>
                <a:lnTo>
                  <a:pt x="6172" y="8345"/>
                </a:lnTo>
                <a:lnTo>
                  <a:pt x="6141" y="8283"/>
                </a:lnTo>
                <a:lnTo>
                  <a:pt x="6109" y="8219"/>
                </a:lnTo>
                <a:lnTo>
                  <a:pt x="6077" y="8155"/>
                </a:lnTo>
                <a:lnTo>
                  <a:pt x="6045" y="8123"/>
                </a:lnTo>
                <a:lnTo>
                  <a:pt x="6013" y="8059"/>
                </a:lnTo>
                <a:lnTo>
                  <a:pt x="5982" y="7997"/>
                </a:lnTo>
                <a:lnTo>
                  <a:pt x="5950" y="7965"/>
                </a:lnTo>
                <a:lnTo>
                  <a:pt x="5918" y="7901"/>
                </a:lnTo>
                <a:lnTo>
                  <a:pt x="5886" y="7837"/>
                </a:lnTo>
                <a:lnTo>
                  <a:pt x="5854" y="7775"/>
                </a:lnTo>
                <a:lnTo>
                  <a:pt x="5822" y="7743"/>
                </a:lnTo>
                <a:lnTo>
                  <a:pt x="5791" y="7679"/>
                </a:lnTo>
                <a:lnTo>
                  <a:pt x="5759" y="7615"/>
                </a:lnTo>
                <a:lnTo>
                  <a:pt x="5727" y="7584"/>
                </a:lnTo>
                <a:lnTo>
                  <a:pt x="5696" y="7520"/>
                </a:lnTo>
                <a:lnTo>
                  <a:pt x="5663" y="7457"/>
                </a:lnTo>
                <a:lnTo>
                  <a:pt x="5632" y="7393"/>
                </a:lnTo>
                <a:lnTo>
                  <a:pt x="5599" y="7362"/>
                </a:lnTo>
                <a:lnTo>
                  <a:pt x="5568" y="7298"/>
                </a:lnTo>
                <a:lnTo>
                  <a:pt x="5537" y="7235"/>
                </a:lnTo>
                <a:lnTo>
                  <a:pt x="5504" y="7203"/>
                </a:lnTo>
                <a:lnTo>
                  <a:pt x="5473" y="7140"/>
                </a:lnTo>
                <a:lnTo>
                  <a:pt x="5441" y="7076"/>
                </a:lnTo>
                <a:lnTo>
                  <a:pt x="5409" y="7013"/>
                </a:lnTo>
                <a:lnTo>
                  <a:pt x="5377" y="6981"/>
                </a:lnTo>
                <a:lnTo>
                  <a:pt x="5345" y="6918"/>
                </a:lnTo>
                <a:lnTo>
                  <a:pt x="5314" y="6854"/>
                </a:lnTo>
                <a:lnTo>
                  <a:pt x="5282" y="6822"/>
                </a:lnTo>
                <a:lnTo>
                  <a:pt x="5249" y="6759"/>
                </a:lnTo>
                <a:lnTo>
                  <a:pt x="5218" y="6696"/>
                </a:lnTo>
                <a:lnTo>
                  <a:pt x="5186" y="6632"/>
                </a:lnTo>
                <a:lnTo>
                  <a:pt x="5154" y="6600"/>
                </a:lnTo>
                <a:lnTo>
                  <a:pt x="5123" y="6536"/>
                </a:lnTo>
                <a:lnTo>
                  <a:pt x="5091" y="6474"/>
                </a:lnTo>
                <a:lnTo>
                  <a:pt x="5059" y="6441"/>
                </a:lnTo>
                <a:lnTo>
                  <a:pt x="5028" y="6378"/>
                </a:lnTo>
                <a:lnTo>
                  <a:pt x="4995" y="6314"/>
                </a:lnTo>
                <a:lnTo>
                  <a:pt x="4964" y="6252"/>
                </a:lnTo>
                <a:lnTo>
                  <a:pt x="4931" y="6219"/>
                </a:lnTo>
                <a:lnTo>
                  <a:pt x="4900" y="6157"/>
                </a:lnTo>
                <a:lnTo>
                  <a:pt x="4869" y="6092"/>
                </a:lnTo>
                <a:lnTo>
                  <a:pt x="4836" y="6061"/>
                </a:lnTo>
                <a:lnTo>
                  <a:pt x="4805" y="6061"/>
                </a:lnTo>
                <a:lnTo>
                  <a:pt x="4772" y="6092"/>
                </a:lnTo>
                <a:close/>
                <a:moveTo>
                  <a:pt x="2132" y="3110"/>
                </a:moveTo>
                <a:lnTo>
                  <a:pt x="2068" y="3141"/>
                </a:lnTo>
                <a:lnTo>
                  <a:pt x="2005" y="3173"/>
                </a:lnTo>
                <a:lnTo>
                  <a:pt x="1973" y="3205"/>
                </a:lnTo>
                <a:lnTo>
                  <a:pt x="1941" y="3236"/>
                </a:lnTo>
                <a:lnTo>
                  <a:pt x="1909" y="3269"/>
                </a:lnTo>
                <a:lnTo>
                  <a:pt x="1878" y="3300"/>
                </a:lnTo>
                <a:lnTo>
                  <a:pt x="1845" y="3332"/>
                </a:lnTo>
                <a:lnTo>
                  <a:pt x="1814" y="3395"/>
                </a:lnTo>
                <a:lnTo>
                  <a:pt x="1781" y="3427"/>
                </a:lnTo>
                <a:lnTo>
                  <a:pt x="1750" y="3522"/>
                </a:lnTo>
                <a:lnTo>
                  <a:pt x="1719" y="3649"/>
                </a:lnTo>
                <a:lnTo>
                  <a:pt x="1719" y="3840"/>
                </a:lnTo>
                <a:lnTo>
                  <a:pt x="1750" y="3998"/>
                </a:lnTo>
                <a:lnTo>
                  <a:pt x="1781" y="4062"/>
                </a:lnTo>
                <a:lnTo>
                  <a:pt x="1814" y="4126"/>
                </a:lnTo>
                <a:lnTo>
                  <a:pt x="1845" y="4157"/>
                </a:lnTo>
                <a:lnTo>
                  <a:pt x="1878" y="4188"/>
                </a:lnTo>
                <a:lnTo>
                  <a:pt x="1909" y="4252"/>
                </a:lnTo>
                <a:lnTo>
                  <a:pt x="1973" y="4284"/>
                </a:lnTo>
                <a:lnTo>
                  <a:pt x="2005" y="4315"/>
                </a:lnTo>
                <a:lnTo>
                  <a:pt x="2037" y="4348"/>
                </a:lnTo>
                <a:lnTo>
                  <a:pt x="2100" y="4379"/>
                </a:lnTo>
                <a:lnTo>
                  <a:pt x="2195" y="4410"/>
                </a:lnTo>
                <a:lnTo>
                  <a:pt x="2323" y="4443"/>
                </a:lnTo>
                <a:lnTo>
                  <a:pt x="2482" y="4443"/>
                </a:lnTo>
                <a:lnTo>
                  <a:pt x="2641" y="4410"/>
                </a:lnTo>
                <a:lnTo>
                  <a:pt x="2705" y="4379"/>
                </a:lnTo>
                <a:lnTo>
                  <a:pt x="2768" y="4348"/>
                </a:lnTo>
                <a:lnTo>
                  <a:pt x="2832" y="4315"/>
                </a:lnTo>
                <a:lnTo>
                  <a:pt x="2863" y="4284"/>
                </a:lnTo>
                <a:lnTo>
                  <a:pt x="2895" y="4252"/>
                </a:lnTo>
                <a:lnTo>
                  <a:pt x="2927" y="4221"/>
                </a:lnTo>
                <a:lnTo>
                  <a:pt x="2959" y="4188"/>
                </a:lnTo>
                <a:lnTo>
                  <a:pt x="2991" y="4157"/>
                </a:lnTo>
                <a:lnTo>
                  <a:pt x="3022" y="4093"/>
                </a:lnTo>
                <a:lnTo>
                  <a:pt x="3055" y="4030"/>
                </a:lnTo>
                <a:lnTo>
                  <a:pt x="3086" y="3935"/>
                </a:lnTo>
                <a:lnTo>
                  <a:pt x="3086" y="3554"/>
                </a:lnTo>
                <a:lnTo>
                  <a:pt x="3055" y="3458"/>
                </a:lnTo>
                <a:lnTo>
                  <a:pt x="3022" y="3395"/>
                </a:lnTo>
                <a:lnTo>
                  <a:pt x="2991" y="3363"/>
                </a:lnTo>
                <a:lnTo>
                  <a:pt x="2959" y="3300"/>
                </a:lnTo>
                <a:lnTo>
                  <a:pt x="2927" y="3269"/>
                </a:lnTo>
                <a:lnTo>
                  <a:pt x="2895" y="3236"/>
                </a:lnTo>
                <a:lnTo>
                  <a:pt x="2863" y="3205"/>
                </a:lnTo>
                <a:lnTo>
                  <a:pt x="2800" y="3173"/>
                </a:lnTo>
                <a:lnTo>
                  <a:pt x="2768" y="3141"/>
                </a:lnTo>
                <a:lnTo>
                  <a:pt x="2705" y="3110"/>
                </a:lnTo>
                <a:lnTo>
                  <a:pt x="2609" y="3078"/>
                </a:lnTo>
                <a:lnTo>
                  <a:pt x="2228" y="3078"/>
                </a:lnTo>
                <a:lnTo>
                  <a:pt x="2132" y="3110"/>
                </a:lnTo>
                <a:close/>
                <a:moveTo>
                  <a:pt x="12154" y="31"/>
                </a:moveTo>
                <a:lnTo>
                  <a:pt x="12091" y="64"/>
                </a:lnTo>
                <a:lnTo>
                  <a:pt x="12059" y="95"/>
                </a:lnTo>
                <a:lnTo>
                  <a:pt x="12027" y="127"/>
                </a:lnTo>
                <a:lnTo>
                  <a:pt x="11995" y="158"/>
                </a:lnTo>
                <a:lnTo>
                  <a:pt x="11932" y="191"/>
                </a:lnTo>
                <a:lnTo>
                  <a:pt x="11899" y="253"/>
                </a:lnTo>
                <a:lnTo>
                  <a:pt x="11868" y="286"/>
                </a:lnTo>
                <a:lnTo>
                  <a:pt x="11837" y="317"/>
                </a:lnTo>
                <a:lnTo>
                  <a:pt x="11804" y="349"/>
                </a:lnTo>
                <a:lnTo>
                  <a:pt x="11773" y="413"/>
                </a:lnTo>
                <a:lnTo>
                  <a:pt x="11740" y="444"/>
                </a:lnTo>
                <a:lnTo>
                  <a:pt x="11709" y="476"/>
                </a:lnTo>
                <a:lnTo>
                  <a:pt x="11677" y="508"/>
                </a:lnTo>
                <a:lnTo>
                  <a:pt x="11645" y="571"/>
                </a:lnTo>
                <a:lnTo>
                  <a:pt x="11614" y="603"/>
                </a:lnTo>
                <a:lnTo>
                  <a:pt x="11581" y="635"/>
                </a:lnTo>
                <a:lnTo>
                  <a:pt x="11550" y="666"/>
                </a:lnTo>
                <a:lnTo>
                  <a:pt x="11518" y="730"/>
                </a:lnTo>
                <a:lnTo>
                  <a:pt x="11486" y="762"/>
                </a:lnTo>
                <a:lnTo>
                  <a:pt x="11454" y="793"/>
                </a:lnTo>
                <a:lnTo>
                  <a:pt x="11423" y="825"/>
                </a:lnTo>
                <a:lnTo>
                  <a:pt x="11390" y="888"/>
                </a:lnTo>
                <a:lnTo>
                  <a:pt x="11359" y="921"/>
                </a:lnTo>
                <a:lnTo>
                  <a:pt x="11327" y="952"/>
                </a:lnTo>
                <a:lnTo>
                  <a:pt x="11295" y="984"/>
                </a:lnTo>
                <a:lnTo>
                  <a:pt x="11264" y="1047"/>
                </a:lnTo>
                <a:lnTo>
                  <a:pt x="11231" y="1079"/>
                </a:lnTo>
                <a:lnTo>
                  <a:pt x="11200" y="1110"/>
                </a:lnTo>
                <a:lnTo>
                  <a:pt x="11167" y="1143"/>
                </a:lnTo>
                <a:lnTo>
                  <a:pt x="11136" y="1206"/>
                </a:lnTo>
                <a:lnTo>
                  <a:pt x="11104" y="1238"/>
                </a:lnTo>
                <a:lnTo>
                  <a:pt x="11072" y="1269"/>
                </a:lnTo>
                <a:lnTo>
                  <a:pt x="11041" y="1301"/>
                </a:lnTo>
                <a:lnTo>
                  <a:pt x="11009" y="1365"/>
                </a:lnTo>
                <a:lnTo>
                  <a:pt x="10977" y="1396"/>
                </a:lnTo>
                <a:lnTo>
                  <a:pt x="10945" y="1428"/>
                </a:lnTo>
                <a:lnTo>
                  <a:pt x="10913" y="1460"/>
                </a:lnTo>
                <a:lnTo>
                  <a:pt x="10881" y="1523"/>
                </a:lnTo>
                <a:lnTo>
                  <a:pt x="10850" y="1555"/>
                </a:lnTo>
                <a:lnTo>
                  <a:pt x="10818" y="1587"/>
                </a:lnTo>
                <a:lnTo>
                  <a:pt x="10786" y="1618"/>
                </a:lnTo>
                <a:lnTo>
                  <a:pt x="10754" y="1682"/>
                </a:lnTo>
                <a:lnTo>
                  <a:pt x="10722" y="1713"/>
                </a:lnTo>
                <a:lnTo>
                  <a:pt x="10691" y="1745"/>
                </a:lnTo>
                <a:lnTo>
                  <a:pt x="10658" y="1777"/>
                </a:lnTo>
                <a:lnTo>
                  <a:pt x="10627" y="1840"/>
                </a:lnTo>
                <a:lnTo>
                  <a:pt x="9100" y="1873"/>
                </a:lnTo>
                <a:lnTo>
                  <a:pt x="9036" y="1904"/>
                </a:lnTo>
                <a:lnTo>
                  <a:pt x="8972" y="1935"/>
                </a:lnTo>
                <a:lnTo>
                  <a:pt x="8909" y="1967"/>
                </a:lnTo>
                <a:lnTo>
                  <a:pt x="8877" y="1999"/>
                </a:lnTo>
                <a:lnTo>
                  <a:pt x="8846" y="2031"/>
                </a:lnTo>
                <a:lnTo>
                  <a:pt x="8813" y="2062"/>
                </a:lnTo>
                <a:lnTo>
                  <a:pt x="8782" y="2095"/>
                </a:lnTo>
                <a:lnTo>
                  <a:pt x="8749" y="2157"/>
                </a:lnTo>
                <a:lnTo>
                  <a:pt x="8718" y="2190"/>
                </a:lnTo>
                <a:lnTo>
                  <a:pt x="8686" y="2284"/>
                </a:lnTo>
                <a:lnTo>
                  <a:pt x="8654" y="2412"/>
                </a:lnTo>
                <a:lnTo>
                  <a:pt x="8654" y="2475"/>
                </a:lnTo>
                <a:lnTo>
                  <a:pt x="5409" y="2475"/>
                </a:lnTo>
                <a:lnTo>
                  <a:pt x="5409" y="2570"/>
                </a:lnTo>
                <a:lnTo>
                  <a:pt x="5441" y="2666"/>
                </a:lnTo>
                <a:lnTo>
                  <a:pt x="5473" y="2761"/>
                </a:lnTo>
                <a:lnTo>
                  <a:pt x="5504" y="2824"/>
                </a:lnTo>
                <a:lnTo>
                  <a:pt x="5537" y="2919"/>
                </a:lnTo>
                <a:lnTo>
                  <a:pt x="5568" y="3047"/>
                </a:lnTo>
                <a:lnTo>
                  <a:pt x="5599" y="3205"/>
                </a:lnTo>
                <a:lnTo>
                  <a:pt x="5632" y="3427"/>
                </a:lnTo>
                <a:lnTo>
                  <a:pt x="5632" y="3966"/>
                </a:lnTo>
                <a:lnTo>
                  <a:pt x="5599" y="4221"/>
                </a:lnTo>
                <a:lnTo>
                  <a:pt x="5568" y="4379"/>
                </a:lnTo>
                <a:lnTo>
                  <a:pt x="5537" y="4506"/>
                </a:lnTo>
                <a:lnTo>
                  <a:pt x="5504" y="4633"/>
                </a:lnTo>
                <a:lnTo>
                  <a:pt x="5473" y="4728"/>
                </a:lnTo>
                <a:lnTo>
                  <a:pt x="5441" y="4823"/>
                </a:lnTo>
                <a:lnTo>
                  <a:pt x="5409" y="4918"/>
                </a:lnTo>
                <a:lnTo>
                  <a:pt x="5409" y="5014"/>
                </a:lnTo>
                <a:lnTo>
                  <a:pt x="8654" y="5014"/>
                </a:lnTo>
                <a:lnTo>
                  <a:pt x="8654" y="5109"/>
                </a:lnTo>
                <a:lnTo>
                  <a:pt x="8686" y="5236"/>
                </a:lnTo>
                <a:lnTo>
                  <a:pt x="8718" y="5300"/>
                </a:lnTo>
                <a:lnTo>
                  <a:pt x="8749" y="5363"/>
                </a:lnTo>
                <a:lnTo>
                  <a:pt x="8782" y="5395"/>
                </a:lnTo>
                <a:lnTo>
                  <a:pt x="8813" y="5426"/>
                </a:lnTo>
                <a:lnTo>
                  <a:pt x="8846" y="5458"/>
                </a:lnTo>
                <a:lnTo>
                  <a:pt x="8877" y="5489"/>
                </a:lnTo>
                <a:lnTo>
                  <a:pt x="8909" y="5522"/>
                </a:lnTo>
                <a:lnTo>
                  <a:pt x="8941" y="5553"/>
                </a:lnTo>
                <a:lnTo>
                  <a:pt x="9004" y="5585"/>
                </a:lnTo>
                <a:lnTo>
                  <a:pt x="9068" y="5617"/>
                </a:lnTo>
                <a:lnTo>
                  <a:pt x="9227" y="5648"/>
                </a:lnTo>
                <a:lnTo>
                  <a:pt x="10627" y="5680"/>
                </a:lnTo>
                <a:lnTo>
                  <a:pt x="10658" y="5711"/>
                </a:lnTo>
                <a:lnTo>
                  <a:pt x="10691" y="5744"/>
                </a:lnTo>
                <a:lnTo>
                  <a:pt x="10722" y="5775"/>
                </a:lnTo>
                <a:lnTo>
                  <a:pt x="10754" y="5839"/>
                </a:lnTo>
                <a:lnTo>
                  <a:pt x="10786" y="5870"/>
                </a:lnTo>
                <a:lnTo>
                  <a:pt x="10818" y="5902"/>
                </a:lnTo>
                <a:lnTo>
                  <a:pt x="10850" y="5934"/>
                </a:lnTo>
                <a:lnTo>
                  <a:pt x="10881" y="5997"/>
                </a:lnTo>
                <a:lnTo>
                  <a:pt x="10913" y="6029"/>
                </a:lnTo>
                <a:lnTo>
                  <a:pt x="10945" y="6061"/>
                </a:lnTo>
                <a:lnTo>
                  <a:pt x="10977" y="6092"/>
                </a:lnTo>
                <a:lnTo>
                  <a:pt x="11009" y="6157"/>
                </a:lnTo>
                <a:lnTo>
                  <a:pt x="11041" y="6188"/>
                </a:lnTo>
                <a:lnTo>
                  <a:pt x="11072" y="6219"/>
                </a:lnTo>
                <a:lnTo>
                  <a:pt x="11104" y="6252"/>
                </a:lnTo>
                <a:lnTo>
                  <a:pt x="11136" y="6314"/>
                </a:lnTo>
                <a:lnTo>
                  <a:pt x="11167" y="6346"/>
                </a:lnTo>
                <a:lnTo>
                  <a:pt x="11200" y="6378"/>
                </a:lnTo>
                <a:lnTo>
                  <a:pt x="11231" y="6410"/>
                </a:lnTo>
                <a:lnTo>
                  <a:pt x="11264" y="6474"/>
                </a:lnTo>
                <a:lnTo>
                  <a:pt x="11295" y="6505"/>
                </a:lnTo>
                <a:lnTo>
                  <a:pt x="11327" y="6536"/>
                </a:lnTo>
                <a:lnTo>
                  <a:pt x="11359" y="6569"/>
                </a:lnTo>
                <a:lnTo>
                  <a:pt x="11390" y="6632"/>
                </a:lnTo>
                <a:lnTo>
                  <a:pt x="11423" y="6663"/>
                </a:lnTo>
                <a:lnTo>
                  <a:pt x="11454" y="6696"/>
                </a:lnTo>
                <a:lnTo>
                  <a:pt x="11486" y="6727"/>
                </a:lnTo>
                <a:lnTo>
                  <a:pt x="11518" y="6791"/>
                </a:lnTo>
                <a:lnTo>
                  <a:pt x="11550" y="6822"/>
                </a:lnTo>
                <a:lnTo>
                  <a:pt x="11581" y="6854"/>
                </a:lnTo>
                <a:lnTo>
                  <a:pt x="11614" y="6885"/>
                </a:lnTo>
                <a:lnTo>
                  <a:pt x="11645" y="6949"/>
                </a:lnTo>
                <a:lnTo>
                  <a:pt x="11677" y="6981"/>
                </a:lnTo>
                <a:lnTo>
                  <a:pt x="11709" y="7013"/>
                </a:lnTo>
                <a:lnTo>
                  <a:pt x="11740" y="7044"/>
                </a:lnTo>
                <a:lnTo>
                  <a:pt x="11773" y="7108"/>
                </a:lnTo>
                <a:lnTo>
                  <a:pt x="11804" y="7140"/>
                </a:lnTo>
                <a:lnTo>
                  <a:pt x="11837" y="7171"/>
                </a:lnTo>
                <a:lnTo>
                  <a:pt x="11868" y="7203"/>
                </a:lnTo>
                <a:lnTo>
                  <a:pt x="11899" y="7267"/>
                </a:lnTo>
                <a:lnTo>
                  <a:pt x="11932" y="7298"/>
                </a:lnTo>
                <a:lnTo>
                  <a:pt x="11963" y="7330"/>
                </a:lnTo>
                <a:lnTo>
                  <a:pt x="11995" y="7362"/>
                </a:lnTo>
                <a:lnTo>
                  <a:pt x="12059" y="7393"/>
                </a:lnTo>
                <a:lnTo>
                  <a:pt x="12091" y="7426"/>
                </a:lnTo>
                <a:lnTo>
                  <a:pt x="12154" y="7457"/>
                </a:lnTo>
                <a:lnTo>
                  <a:pt x="12218" y="7489"/>
                </a:lnTo>
                <a:lnTo>
                  <a:pt x="12631" y="7489"/>
                </a:lnTo>
                <a:lnTo>
                  <a:pt x="12727" y="7457"/>
                </a:lnTo>
                <a:lnTo>
                  <a:pt x="12791" y="7426"/>
                </a:lnTo>
                <a:lnTo>
                  <a:pt x="12854" y="7393"/>
                </a:lnTo>
                <a:lnTo>
                  <a:pt x="12918" y="7362"/>
                </a:lnTo>
                <a:lnTo>
                  <a:pt x="12950" y="7330"/>
                </a:lnTo>
                <a:lnTo>
                  <a:pt x="13014" y="7298"/>
                </a:lnTo>
                <a:lnTo>
                  <a:pt x="13076" y="7267"/>
                </a:lnTo>
                <a:lnTo>
                  <a:pt x="13109" y="7235"/>
                </a:lnTo>
                <a:lnTo>
                  <a:pt x="13173" y="7203"/>
                </a:lnTo>
                <a:lnTo>
                  <a:pt x="13236" y="7171"/>
                </a:lnTo>
                <a:lnTo>
                  <a:pt x="13268" y="7140"/>
                </a:lnTo>
                <a:lnTo>
                  <a:pt x="13332" y="7108"/>
                </a:lnTo>
                <a:lnTo>
                  <a:pt x="13395" y="7076"/>
                </a:lnTo>
                <a:lnTo>
                  <a:pt x="13427" y="7044"/>
                </a:lnTo>
                <a:lnTo>
                  <a:pt x="13490" y="7013"/>
                </a:lnTo>
                <a:lnTo>
                  <a:pt x="13554" y="6981"/>
                </a:lnTo>
                <a:lnTo>
                  <a:pt x="13586" y="6949"/>
                </a:lnTo>
                <a:lnTo>
                  <a:pt x="13649" y="6918"/>
                </a:lnTo>
                <a:lnTo>
                  <a:pt x="13713" y="6885"/>
                </a:lnTo>
                <a:lnTo>
                  <a:pt x="13746" y="6854"/>
                </a:lnTo>
                <a:lnTo>
                  <a:pt x="13809" y="6822"/>
                </a:lnTo>
                <a:lnTo>
                  <a:pt x="13872" y="6791"/>
                </a:lnTo>
                <a:lnTo>
                  <a:pt x="13904" y="6759"/>
                </a:lnTo>
                <a:lnTo>
                  <a:pt x="13968" y="6727"/>
                </a:lnTo>
                <a:lnTo>
                  <a:pt x="14032" y="6696"/>
                </a:lnTo>
                <a:lnTo>
                  <a:pt x="14063" y="6663"/>
                </a:lnTo>
                <a:lnTo>
                  <a:pt x="14127" y="6632"/>
                </a:lnTo>
                <a:lnTo>
                  <a:pt x="14191" y="6600"/>
                </a:lnTo>
                <a:lnTo>
                  <a:pt x="14222" y="6569"/>
                </a:lnTo>
                <a:lnTo>
                  <a:pt x="14286" y="6536"/>
                </a:lnTo>
                <a:lnTo>
                  <a:pt x="14350" y="6505"/>
                </a:lnTo>
                <a:lnTo>
                  <a:pt x="14381" y="6474"/>
                </a:lnTo>
                <a:lnTo>
                  <a:pt x="14445" y="6441"/>
                </a:lnTo>
                <a:lnTo>
                  <a:pt x="14509" y="6410"/>
                </a:lnTo>
                <a:lnTo>
                  <a:pt x="14541" y="6378"/>
                </a:lnTo>
                <a:lnTo>
                  <a:pt x="14604" y="6346"/>
                </a:lnTo>
                <a:lnTo>
                  <a:pt x="14668" y="6314"/>
                </a:lnTo>
                <a:lnTo>
                  <a:pt x="14700" y="6283"/>
                </a:lnTo>
                <a:lnTo>
                  <a:pt x="14763" y="6252"/>
                </a:lnTo>
                <a:lnTo>
                  <a:pt x="14827" y="6219"/>
                </a:lnTo>
                <a:lnTo>
                  <a:pt x="14859" y="6188"/>
                </a:lnTo>
                <a:lnTo>
                  <a:pt x="14923" y="6157"/>
                </a:lnTo>
                <a:lnTo>
                  <a:pt x="14985" y="6124"/>
                </a:lnTo>
                <a:lnTo>
                  <a:pt x="15018" y="6092"/>
                </a:lnTo>
                <a:lnTo>
                  <a:pt x="15082" y="6061"/>
                </a:lnTo>
                <a:lnTo>
                  <a:pt x="15145" y="6029"/>
                </a:lnTo>
                <a:lnTo>
                  <a:pt x="15177" y="5997"/>
                </a:lnTo>
                <a:lnTo>
                  <a:pt x="15241" y="5966"/>
                </a:lnTo>
                <a:lnTo>
                  <a:pt x="15304" y="5934"/>
                </a:lnTo>
                <a:lnTo>
                  <a:pt x="15336" y="5902"/>
                </a:lnTo>
                <a:lnTo>
                  <a:pt x="15399" y="5870"/>
                </a:lnTo>
                <a:lnTo>
                  <a:pt x="15463" y="5839"/>
                </a:lnTo>
                <a:lnTo>
                  <a:pt x="15495" y="5807"/>
                </a:lnTo>
                <a:lnTo>
                  <a:pt x="15558" y="5775"/>
                </a:lnTo>
                <a:lnTo>
                  <a:pt x="15622" y="5744"/>
                </a:lnTo>
                <a:lnTo>
                  <a:pt x="15654" y="5711"/>
                </a:lnTo>
                <a:lnTo>
                  <a:pt x="15717" y="5680"/>
                </a:lnTo>
                <a:lnTo>
                  <a:pt x="15781" y="5648"/>
                </a:lnTo>
                <a:lnTo>
                  <a:pt x="15813" y="5617"/>
                </a:lnTo>
                <a:lnTo>
                  <a:pt x="15877" y="5585"/>
                </a:lnTo>
                <a:lnTo>
                  <a:pt x="15909" y="5553"/>
                </a:lnTo>
                <a:lnTo>
                  <a:pt x="15941" y="5522"/>
                </a:lnTo>
                <a:lnTo>
                  <a:pt x="16004" y="5489"/>
                </a:lnTo>
                <a:lnTo>
                  <a:pt x="16036" y="5458"/>
                </a:lnTo>
                <a:lnTo>
                  <a:pt x="16067" y="5426"/>
                </a:lnTo>
                <a:lnTo>
                  <a:pt x="16100" y="5395"/>
                </a:lnTo>
                <a:lnTo>
                  <a:pt x="16131" y="5331"/>
                </a:lnTo>
                <a:lnTo>
                  <a:pt x="16164" y="5267"/>
                </a:lnTo>
                <a:lnTo>
                  <a:pt x="16195" y="5204"/>
                </a:lnTo>
                <a:lnTo>
                  <a:pt x="16195" y="4823"/>
                </a:lnTo>
                <a:lnTo>
                  <a:pt x="16164" y="4728"/>
                </a:lnTo>
                <a:lnTo>
                  <a:pt x="16131" y="4665"/>
                </a:lnTo>
                <a:lnTo>
                  <a:pt x="16100" y="4633"/>
                </a:lnTo>
                <a:lnTo>
                  <a:pt x="16067" y="4570"/>
                </a:lnTo>
                <a:lnTo>
                  <a:pt x="16036" y="4537"/>
                </a:lnTo>
                <a:lnTo>
                  <a:pt x="16004" y="4506"/>
                </a:lnTo>
                <a:lnTo>
                  <a:pt x="15941" y="4474"/>
                </a:lnTo>
                <a:lnTo>
                  <a:pt x="15909" y="4443"/>
                </a:lnTo>
                <a:lnTo>
                  <a:pt x="15877" y="4410"/>
                </a:lnTo>
                <a:lnTo>
                  <a:pt x="15750" y="4379"/>
                </a:lnTo>
                <a:lnTo>
                  <a:pt x="15654" y="4348"/>
                </a:lnTo>
                <a:lnTo>
                  <a:pt x="15591" y="4348"/>
                </a:lnTo>
                <a:lnTo>
                  <a:pt x="15368" y="4379"/>
                </a:lnTo>
                <a:lnTo>
                  <a:pt x="15272" y="4410"/>
                </a:lnTo>
                <a:lnTo>
                  <a:pt x="15208" y="4443"/>
                </a:lnTo>
                <a:lnTo>
                  <a:pt x="15177" y="4474"/>
                </a:lnTo>
                <a:lnTo>
                  <a:pt x="15113" y="4506"/>
                </a:lnTo>
                <a:lnTo>
                  <a:pt x="15049" y="4537"/>
                </a:lnTo>
                <a:lnTo>
                  <a:pt x="15018" y="4570"/>
                </a:lnTo>
                <a:lnTo>
                  <a:pt x="14954" y="4601"/>
                </a:lnTo>
                <a:lnTo>
                  <a:pt x="14890" y="4633"/>
                </a:lnTo>
                <a:lnTo>
                  <a:pt x="14859" y="4665"/>
                </a:lnTo>
                <a:lnTo>
                  <a:pt x="14795" y="4696"/>
                </a:lnTo>
                <a:lnTo>
                  <a:pt x="14731" y="4728"/>
                </a:lnTo>
                <a:lnTo>
                  <a:pt x="14700" y="4760"/>
                </a:lnTo>
                <a:lnTo>
                  <a:pt x="14636" y="4792"/>
                </a:lnTo>
                <a:lnTo>
                  <a:pt x="14572" y="4823"/>
                </a:lnTo>
                <a:lnTo>
                  <a:pt x="14541" y="4855"/>
                </a:lnTo>
                <a:lnTo>
                  <a:pt x="14477" y="4887"/>
                </a:lnTo>
                <a:lnTo>
                  <a:pt x="14414" y="4918"/>
                </a:lnTo>
                <a:lnTo>
                  <a:pt x="14381" y="4950"/>
                </a:lnTo>
                <a:lnTo>
                  <a:pt x="14318" y="4982"/>
                </a:lnTo>
                <a:lnTo>
                  <a:pt x="14255" y="5014"/>
                </a:lnTo>
                <a:lnTo>
                  <a:pt x="14222" y="5045"/>
                </a:lnTo>
                <a:lnTo>
                  <a:pt x="14158" y="5078"/>
                </a:lnTo>
                <a:lnTo>
                  <a:pt x="14095" y="5109"/>
                </a:lnTo>
                <a:lnTo>
                  <a:pt x="14063" y="5141"/>
                </a:lnTo>
                <a:lnTo>
                  <a:pt x="14000" y="5172"/>
                </a:lnTo>
                <a:lnTo>
                  <a:pt x="13936" y="5204"/>
                </a:lnTo>
                <a:lnTo>
                  <a:pt x="13904" y="5236"/>
                </a:lnTo>
                <a:lnTo>
                  <a:pt x="13841" y="5267"/>
                </a:lnTo>
                <a:lnTo>
                  <a:pt x="13777" y="5300"/>
                </a:lnTo>
                <a:lnTo>
                  <a:pt x="13746" y="5331"/>
                </a:lnTo>
                <a:lnTo>
                  <a:pt x="13682" y="5363"/>
                </a:lnTo>
                <a:lnTo>
                  <a:pt x="13618" y="5395"/>
                </a:lnTo>
                <a:lnTo>
                  <a:pt x="13586" y="5426"/>
                </a:lnTo>
                <a:lnTo>
                  <a:pt x="13523" y="5458"/>
                </a:lnTo>
                <a:lnTo>
                  <a:pt x="13459" y="5489"/>
                </a:lnTo>
                <a:lnTo>
                  <a:pt x="13427" y="5522"/>
                </a:lnTo>
                <a:lnTo>
                  <a:pt x="13363" y="5553"/>
                </a:lnTo>
                <a:lnTo>
                  <a:pt x="13300" y="5585"/>
                </a:lnTo>
                <a:lnTo>
                  <a:pt x="13268" y="5617"/>
                </a:lnTo>
                <a:lnTo>
                  <a:pt x="13204" y="5648"/>
                </a:lnTo>
                <a:lnTo>
                  <a:pt x="13140" y="5680"/>
                </a:lnTo>
                <a:lnTo>
                  <a:pt x="13109" y="5711"/>
                </a:lnTo>
                <a:lnTo>
                  <a:pt x="13045" y="5744"/>
                </a:lnTo>
                <a:lnTo>
                  <a:pt x="12981" y="5775"/>
                </a:lnTo>
                <a:lnTo>
                  <a:pt x="12950" y="5807"/>
                </a:lnTo>
                <a:lnTo>
                  <a:pt x="12886" y="5839"/>
                </a:lnTo>
                <a:lnTo>
                  <a:pt x="12822" y="5870"/>
                </a:lnTo>
                <a:lnTo>
                  <a:pt x="12791" y="5902"/>
                </a:lnTo>
                <a:lnTo>
                  <a:pt x="12727" y="5934"/>
                </a:lnTo>
                <a:lnTo>
                  <a:pt x="12663" y="5966"/>
                </a:lnTo>
                <a:lnTo>
                  <a:pt x="12631" y="5997"/>
                </a:lnTo>
                <a:lnTo>
                  <a:pt x="12567" y="5997"/>
                </a:lnTo>
                <a:lnTo>
                  <a:pt x="12536" y="5934"/>
                </a:lnTo>
                <a:lnTo>
                  <a:pt x="12505" y="5902"/>
                </a:lnTo>
                <a:lnTo>
                  <a:pt x="12472" y="5870"/>
                </a:lnTo>
                <a:lnTo>
                  <a:pt x="12441" y="5839"/>
                </a:lnTo>
                <a:lnTo>
                  <a:pt x="12408" y="5775"/>
                </a:lnTo>
                <a:lnTo>
                  <a:pt x="12377" y="5744"/>
                </a:lnTo>
                <a:lnTo>
                  <a:pt x="12345" y="5711"/>
                </a:lnTo>
                <a:lnTo>
                  <a:pt x="12313" y="5680"/>
                </a:lnTo>
                <a:lnTo>
                  <a:pt x="12282" y="5617"/>
                </a:lnTo>
                <a:lnTo>
                  <a:pt x="12249" y="5585"/>
                </a:lnTo>
                <a:lnTo>
                  <a:pt x="12218" y="5553"/>
                </a:lnTo>
                <a:lnTo>
                  <a:pt x="12186" y="5522"/>
                </a:lnTo>
                <a:lnTo>
                  <a:pt x="12154" y="5458"/>
                </a:lnTo>
                <a:lnTo>
                  <a:pt x="12122" y="5426"/>
                </a:lnTo>
                <a:lnTo>
                  <a:pt x="12091" y="5395"/>
                </a:lnTo>
                <a:lnTo>
                  <a:pt x="12059" y="5363"/>
                </a:lnTo>
                <a:lnTo>
                  <a:pt x="12027" y="5300"/>
                </a:lnTo>
                <a:lnTo>
                  <a:pt x="11995" y="5267"/>
                </a:lnTo>
                <a:lnTo>
                  <a:pt x="11963" y="5236"/>
                </a:lnTo>
                <a:lnTo>
                  <a:pt x="11932" y="5204"/>
                </a:lnTo>
                <a:lnTo>
                  <a:pt x="11899" y="5141"/>
                </a:lnTo>
                <a:lnTo>
                  <a:pt x="11868" y="5109"/>
                </a:lnTo>
                <a:lnTo>
                  <a:pt x="11837" y="5078"/>
                </a:lnTo>
                <a:lnTo>
                  <a:pt x="11804" y="5045"/>
                </a:lnTo>
                <a:lnTo>
                  <a:pt x="11773" y="4982"/>
                </a:lnTo>
                <a:lnTo>
                  <a:pt x="11740" y="4950"/>
                </a:lnTo>
                <a:lnTo>
                  <a:pt x="11709" y="4918"/>
                </a:lnTo>
                <a:lnTo>
                  <a:pt x="11677" y="4887"/>
                </a:lnTo>
                <a:lnTo>
                  <a:pt x="11645" y="4823"/>
                </a:lnTo>
                <a:lnTo>
                  <a:pt x="11614" y="4792"/>
                </a:lnTo>
                <a:lnTo>
                  <a:pt x="11581" y="4760"/>
                </a:lnTo>
                <a:lnTo>
                  <a:pt x="11550" y="4728"/>
                </a:lnTo>
                <a:lnTo>
                  <a:pt x="11518" y="4665"/>
                </a:lnTo>
                <a:lnTo>
                  <a:pt x="11486" y="4633"/>
                </a:lnTo>
                <a:lnTo>
                  <a:pt x="11454" y="4601"/>
                </a:lnTo>
                <a:lnTo>
                  <a:pt x="11423" y="4570"/>
                </a:lnTo>
                <a:lnTo>
                  <a:pt x="11390" y="4506"/>
                </a:lnTo>
                <a:lnTo>
                  <a:pt x="11359" y="4474"/>
                </a:lnTo>
                <a:lnTo>
                  <a:pt x="11327" y="4443"/>
                </a:lnTo>
                <a:lnTo>
                  <a:pt x="11295" y="4410"/>
                </a:lnTo>
                <a:lnTo>
                  <a:pt x="11264" y="4348"/>
                </a:lnTo>
                <a:lnTo>
                  <a:pt x="11231" y="4315"/>
                </a:lnTo>
                <a:lnTo>
                  <a:pt x="11231" y="3173"/>
                </a:lnTo>
                <a:lnTo>
                  <a:pt x="11264" y="3141"/>
                </a:lnTo>
                <a:lnTo>
                  <a:pt x="11295" y="3110"/>
                </a:lnTo>
                <a:lnTo>
                  <a:pt x="11327" y="3047"/>
                </a:lnTo>
                <a:lnTo>
                  <a:pt x="11359" y="3014"/>
                </a:lnTo>
                <a:lnTo>
                  <a:pt x="11390" y="2983"/>
                </a:lnTo>
                <a:lnTo>
                  <a:pt x="11423" y="2951"/>
                </a:lnTo>
                <a:lnTo>
                  <a:pt x="11454" y="2888"/>
                </a:lnTo>
                <a:lnTo>
                  <a:pt x="11486" y="2856"/>
                </a:lnTo>
                <a:lnTo>
                  <a:pt x="11518" y="2824"/>
                </a:lnTo>
                <a:lnTo>
                  <a:pt x="11550" y="2792"/>
                </a:lnTo>
                <a:lnTo>
                  <a:pt x="11581" y="2729"/>
                </a:lnTo>
                <a:lnTo>
                  <a:pt x="11614" y="2697"/>
                </a:lnTo>
                <a:lnTo>
                  <a:pt x="11645" y="2666"/>
                </a:lnTo>
                <a:lnTo>
                  <a:pt x="11677" y="2634"/>
                </a:lnTo>
                <a:lnTo>
                  <a:pt x="11709" y="2570"/>
                </a:lnTo>
                <a:lnTo>
                  <a:pt x="11740" y="2539"/>
                </a:lnTo>
                <a:lnTo>
                  <a:pt x="11773" y="2506"/>
                </a:lnTo>
                <a:lnTo>
                  <a:pt x="11804" y="2475"/>
                </a:lnTo>
                <a:lnTo>
                  <a:pt x="11837" y="2412"/>
                </a:lnTo>
                <a:lnTo>
                  <a:pt x="11868" y="2379"/>
                </a:lnTo>
                <a:lnTo>
                  <a:pt x="11899" y="2348"/>
                </a:lnTo>
                <a:lnTo>
                  <a:pt x="11932" y="2317"/>
                </a:lnTo>
                <a:lnTo>
                  <a:pt x="11963" y="2253"/>
                </a:lnTo>
                <a:lnTo>
                  <a:pt x="11995" y="2221"/>
                </a:lnTo>
                <a:lnTo>
                  <a:pt x="12027" y="2190"/>
                </a:lnTo>
                <a:lnTo>
                  <a:pt x="12059" y="2157"/>
                </a:lnTo>
                <a:lnTo>
                  <a:pt x="12091" y="2095"/>
                </a:lnTo>
                <a:lnTo>
                  <a:pt x="12122" y="2062"/>
                </a:lnTo>
                <a:lnTo>
                  <a:pt x="12154" y="2031"/>
                </a:lnTo>
                <a:lnTo>
                  <a:pt x="12186" y="1999"/>
                </a:lnTo>
                <a:lnTo>
                  <a:pt x="12218" y="1935"/>
                </a:lnTo>
                <a:lnTo>
                  <a:pt x="12249" y="1904"/>
                </a:lnTo>
                <a:lnTo>
                  <a:pt x="12282" y="1873"/>
                </a:lnTo>
                <a:lnTo>
                  <a:pt x="12313" y="1840"/>
                </a:lnTo>
                <a:lnTo>
                  <a:pt x="12345" y="1777"/>
                </a:lnTo>
                <a:lnTo>
                  <a:pt x="12377" y="1745"/>
                </a:lnTo>
                <a:lnTo>
                  <a:pt x="12408" y="1713"/>
                </a:lnTo>
                <a:lnTo>
                  <a:pt x="12441" y="1682"/>
                </a:lnTo>
                <a:lnTo>
                  <a:pt x="12472" y="1618"/>
                </a:lnTo>
                <a:lnTo>
                  <a:pt x="12505" y="1587"/>
                </a:lnTo>
                <a:lnTo>
                  <a:pt x="12536" y="1555"/>
                </a:lnTo>
                <a:lnTo>
                  <a:pt x="12567" y="1523"/>
                </a:lnTo>
                <a:lnTo>
                  <a:pt x="12600" y="1491"/>
                </a:lnTo>
                <a:lnTo>
                  <a:pt x="12663" y="1523"/>
                </a:lnTo>
                <a:lnTo>
                  <a:pt x="12695" y="1555"/>
                </a:lnTo>
                <a:lnTo>
                  <a:pt x="12759" y="1587"/>
                </a:lnTo>
                <a:lnTo>
                  <a:pt x="12822" y="1618"/>
                </a:lnTo>
                <a:lnTo>
                  <a:pt x="12854" y="1650"/>
                </a:lnTo>
                <a:lnTo>
                  <a:pt x="12918" y="1682"/>
                </a:lnTo>
                <a:lnTo>
                  <a:pt x="12981" y="1713"/>
                </a:lnTo>
                <a:lnTo>
                  <a:pt x="13014" y="1745"/>
                </a:lnTo>
                <a:lnTo>
                  <a:pt x="13076" y="1777"/>
                </a:lnTo>
                <a:lnTo>
                  <a:pt x="13140" y="1809"/>
                </a:lnTo>
                <a:lnTo>
                  <a:pt x="13173" y="1840"/>
                </a:lnTo>
                <a:lnTo>
                  <a:pt x="13236" y="1873"/>
                </a:lnTo>
                <a:lnTo>
                  <a:pt x="13300" y="1904"/>
                </a:lnTo>
                <a:lnTo>
                  <a:pt x="13332" y="1935"/>
                </a:lnTo>
                <a:lnTo>
                  <a:pt x="13395" y="1967"/>
                </a:lnTo>
                <a:lnTo>
                  <a:pt x="13459" y="1999"/>
                </a:lnTo>
                <a:lnTo>
                  <a:pt x="13490" y="2031"/>
                </a:lnTo>
                <a:lnTo>
                  <a:pt x="13554" y="2062"/>
                </a:lnTo>
                <a:lnTo>
                  <a:pt x="13618" y="2095"/>
                </a:lnTo>
                <a:lnTo>
                  <a:pt x="13649" y="2126"/>
                </a:lnTo>
                <a:lnTo>
                  <a:pt x="13713" y="2157"/>
                </a:lnTo>
                <a:lnTo>
                  <a:pt x="13777" y="2190"/>
                </a:lnTo>
                <a:lnTo>
                  <a:pt x="13809" y="2221"/>
                </a:lnTo>
                <a:lnTo>
                  <a:pt x="13872" y="2253"/>
                </a:lnTo>
                <a:lnTo>
                  <a:pt x="13936" y="2284"/>
                </a:lnTo>
                <a:lnTo>
                  <a:pt x="13968" y="2317"/>
                </a:lnTo>
                <a:lnTo>
                  <a:pt x="14032" y="2348"/>
                </a:lnTo>
                <a:lnTo>
                  <a:pt x="14095" y="2379"/>
                </a:lnTo>
                <a:lnTo>
                  <a:pt x="14127" y="2412"/>
                </a:lnTo>
                <a:lnTo>
                  <a:pt x="14191" y="2443"/>
                </a:lnTo>
                <a:lnTo>
                  <a:pt x="14255" y="2475"/>
                </a:lnTo>
                <a:lnTo>
                  <a:pt x="14286" y="2506"/>
                </a:lnTo>
                <a:lnTo>
                  <a:pt x="14350" y="2539"/>
                </a:lnTo>
                <a:lnTo>
                  <a:pt x="14414" y="2570"/>
                </a:lnTo>
                <a:lnTo>
                  <a:pt x="14445" y="2602"/>
                </a:lnTo>
                <a:lnTo>
                  <a:pt x="14509" y="2634"/>
                </a:lnTo>
                <a:lnTo>
                  <a:pt x="14572" y="2666"/>
                </a:lnTo>
                <a:lnTo>
                  <a:pt x="14604" y="2697"/>
                </a:lnTo>
                <a:lnTo>
                  <a:pt x="14668" y="2729"/>
                </a:lnTo>
                <a:lnTo>
                  <a:pt x="14731" y="2761"/>
                </a:lnTo>
                <a:lnTo>
                  <a:pt x="14763" y="2792"/>
                </a:lnTo>
                <a:lnTo>
                  <a:pt x="14827" y="2824"/>
                </a:lnTo>
                <a:lnTo>
                  <a:pt x="14890" y="2856"/>
                </a:lnTo>
                <a:lnTo>
                  <a:pt x="14923" y="2888"/>
                </a:lnTo>
                <a:lnTo>
                  <a:pt x="14985" y="2919"/>
                </a:lnTo>
                <a:lnTo>
                  <a:pt x="15049" y="2951"/>
                </a:lnTo>
                <a:lnTo>
                  <a:pt x="15082" y="2983"/>
                </a:lnTo>
                <a:lnTo>
                  <a:pt x="15145" y="3014"/>
                </a:lnTo>
                <a:lnTo>
                  <a:pt x="15208" y="3047"/>
                </a:lnTo>
                <a:lnTo>
                  <a:pt x="15272" y="3078"/>
                </a:lnTo>
                <a:lnTo>
                  <a:pt x="15336" y="3110"/>
                </a:lnTo>
                <a:lnTo>
                  <a:pt x="15431" y="3141"/>
                </a:lnTo>
                <a:lnTo>
                  <a:pt x="15686" y="3141"/>
                </a:lnTo>
                <a:lnTo>
                  <a:pt x="15781" y="3110"/>
                </a:lnTo>
                <a:lnTo>
                  <a:pt x="15877" y="3078"/>
                </a:lnTo>
                <a:lnTo>
                  <a:pt x="15941" y="3047"/>
                </a:lnTo>
                <a:lnTo>
                  <a:pt x="15972" y="3014"/>
                </a:lnTo>
                <a:lnTo>
                  <a:pt x="16004" y="2983"/>
                </a:lnTo>
                <a:lnTo>
                  <a:pt x="16036" y="2951"/>
                </a:lnTo>
                <a:lnTo>
                  <a:pt x="16067" y="2919"/>
                </a:lnTo>
                <a:lnTo>
                  <a:pt x="16100" y="2888"/>
                </a:lnTo>
                <a:lnTo>
                  <a:pt x="16131" y="2824"/>
                </a:lnTo>
                <a:lnTo>
                  <a:pt x="16164" y="2761"/>
                </a:lnTo>
                <a:lnTo>
                  <a:pt x="16195" y="2697"/>
                </a:lnTo>
                <a:lnTo>
                  <a:pt x="16195" y="2317"/>
                </a:lnTo>
                <a:lnTo>
                  <a:pt x="16164" y="2221"/>
                </a:lnTo>
                <a:lnTo>
                  <a:pt x="16131" y="2157"/>
                </a:lnTo>
                <a:lnTo>
                  <a:pt x="16100" y="2126"/>
                </a:lnTo>
                <a:lnTo>
                  <a:pt x="16067" y="2062"/>
                </a:lnTo>
                <a:lnTo>
                  <a:pt x="16036" y="2031"/>
                </a:lnTo>
                <a:lnTo>
                  <a:pt x="15972" y="1999"/>
                </a:lnTo>
                <a:lnTo>
                  <a:pt x="15941" y="1967"/>
                </a:lnTo>
                <a:lnTo>
                  <a:pt x="15909" y="1935"/>
                </a:lnTo>
                <a:lnTo>
                  <a:pt x="15845" y="1904"/>
                </a:lnTo>
                <a:lnTo>
                  <a:pt x="15813" y="1873"/>
                </a:lnTo>
                <a:lnTo>
                  <a:pt x="15750" y="1840"/>
                </a:lnTo>
                <a:lnTo>
                  <a:pt x="15686" y="1809"/>
                </a:lnTo>
                <a:lnTo>
                  <a:pt x="15654" y="1777"/>
                </a:lnTo>
                <a:lnTo>
                  <a:pt x="15591" y="1745"/>
                </a:lnTo>
                <a:lnTo>
                  <a:pt x="15527" y="1713"/>
                </a:lnTo>
                <a:lnTo>
                  <a:pt x="15495" y="1682"/>
                </a:lnTo>
                <a:lnTo>
                  <a:pt x="15431" y="1650"/>
                </a:lnTo>
                <a:lnTo>
                  <a:pt x="15368" y="1618"/>
                </a:lnTo>
                <a:lnTo>
                  <a:pt x="15336" y="1587"/>
                </a:lnTo>
                <a:lnTo>
                  <a:pt x="15272" y="1555"/>
                </a:lnTo>
                <a:lnTo>
                  <a:pt x="15208" y="1523"/>
                </a:lnTo>
                <a:lnTo>
                  <a:pt x="15177" y="1491"/>
                </a:lnTo>
                <a:lnTo>
                  <a:pt x="15113" y="1460"/>
                </a:lnTo>
                <a:lnTo>
                  <a:pt x="15049" y="1428"/>
                </a:lnTo>
                <a:lnTo>
                  <a:pt x="15018" y="1396"/>
                </a:lnTo>
                <a:lnTo>
                  <a:pt x="14954" y="1365"/>
                </a:lnTo>
                <a:lnTo>
                  <a:pt x="14890" y="1332"/>
                </a:lnTo>
                <a:lnTo>
                  <a:pt x="14859" y="1301"/>
                </a:lnTo>
                <a:lnTo>
                  <a:pt x="14795" y="1269"/>
                </a:lnTo>
                <a:lnTo>
                  <a:pt x="14731" y="1238"/>
                </a:lnTo>
                <a:lnTo>
                  <a:pt x="14700" y="1206"/>
                </a:lnTo>
                <a:lnTo>
                  <a:pt x="14636" y="1174"/>
                </a:lnTo>
                <a:lnTo>
                  <a:pt x="14572" y="1143"/>
                </a:lnTo>
                <a:lnTo>
                  <a:pt x="14541" y="1110"/>
                </a:lnTo>
                <a:lnTo>
                  <a:pt x="14477" y="1079"/>
                </a:lnTo>
                <a:lnTo>
                  <a:pt x="14414" y="1047"/>
                </a:lnTo>
                <a:lnTo>
                  <a:pt x="14381" y="1016"/>
                </a:lnTo>
                <a:lnTo>
                  <a:pt x="14318" y="984"/>
                </a:lnTo>
                <a:lnTo>
                  <a:pt x="14255" y="952"/>
                </a:lnTo>
                <a:lnTo>
                  <a:pt x="14222" y="921"/>
                </a:lnTo>
                <a:lnTo>
                  <a:pt x="14158" y="888"/>
                </a:lnTo>
                <a:lnTo>
                  <a:pt x="14095" y="857"/>
                </a:lnTo>
                <a:lnTo>
                  <a:pt x="14063" y="825"/>
                </a:lnTo>
                <a:lnTo>
                  <a:pt x="14000" y="793"/>
                </a:lnTo>
                <a:lnTo>
                  <a:pt x="13936" y="762"/>
                </a:lnTo>
                <a:lnTo>
                  <a:pt x="13904" y="730"/>
                </a:lnTo>
                <a:lnTo>
                  <a:pt x="13841" y="699"/>
                </a:lnTo>
                <a:lnTo>
                  <a:pt x="13777" y="666"/>
                </a:lnTo>
                <a:lnTo>
                  <a:pt x="13746" y="635"/>
                </a:lnTo>
                <a:lnTo>
                  <a:pt x="13682" y="603"/>
                </a:lnTo>
                <a:lnTo>
                  <a:pt x="13618" y="571"/>
                </a:lnTo>
                <a:lnTo>
                  <a:pt x="13586" y="539"/>
                </a:lnTo>
                <a:lnTo>
                  <a:pt x="13523" y="508"/>
                </a:lnTo>
                <a:lnTo>
                  <a:pt x="13459" y="476"/>
                </a:lnTo>
                <a:lnTo>
                  <a:pt x="13427" y="444"/>
                </a:lnTo>
                <a:lnTo>
                  <a:pt x="13363" y="413"/>
                </a:lnTo>
                <a:lnTo>
                  <a:pt x="13300" y="381"/>
                </a:lnTo>
                <a:lnTo>
                  <a:pt x="13268" y="349"/>
                </a:lnTo>
                <a:lnTo>
                  <a:pt x="13204" y="317"/>
                </a:lnTo>
                <a:lnTo>
                  <a:pt x="13140" y="286"/>
                </a:lnTo>
                <a:lnTo>
                  <a:pt x="13109" y="253"/>
                </a:lnTo>
                <a:lnTo>
                  <a:pt x="13045" y="222"/>
                </a:lnTo>
                <a:lnTo>
                  <a:pt x="12981" y="191"/>
                </a:lnTo>
                <a:lnTo>
                  <a:pt x="12950" y="158"/>
                </a:lnTo>
                <a:lnTo>
                  <a:pt x="12886" y="127"/>
                </a:lnTo>
                <a:lnTo>
                  <a:pt x="12822" y="95"/>
                </a:lnTo>
                <a:lnTo>
                  <a:pt x="12791" y="64"/>
                </a:lnTo>
                <a:lnTo>
                  <a:pt x="12695" y="31"/>
                </a:lnTo>
                <a:lnTo>
                  <a:pt x="12631" y="0"/>
                </a:lnTo>
                <a:lnTo>
                  <a:pt x="12249" y="0"/>
                </a:lnTo>
                <a:lnTo>
                  <a:pt x="12154" y="31"/>
                </a:lnTo>
                <a:close/>
                <a:moveTo>
                  <a:pt x="1878" y="1396"/>
                </a:moveTo>
                <a:lnTo>
                  <a:pt x="1750" y="1428"/>
                </a:lnTo>
                <a:lnTo>
                  <a:pt x="1655" y="1460"/>
                </a:lnTo>
                <a:lnTo>
                  <a:pt x="1559" y="1491"/>
                </a:lnTo>
                <a:lnTo>
                  <a:pt x="1464" y="1523"/>
                </a:lnTo>
                <a:lnTo>
                  <a:pt x="1400" y="1555"/>
                </a:lnTo>
                <a:lnTo>
                  <a:pt x="1336" y="1587"/>
                </a:lnTo>
                <a:lnTo>
                  <a:pt x="1272" y="1618"/>
                </a:lnTo>
                <a:lnTo>
                  <a:pt x="1210" y="1650"/>
                </a:lnTo>
                <a:lnTo>
                  <a:pt x="1177" y="1682"/>
                </a:lnTo>
                <a:lnTo>
                  <a:pt x="1113" y="1713"/>
                </a:lnTo>
                <a:lnTo>
                  <a:pt x="1050" y="1745"/>
                </a:lnTo>
                <a:lnTo>
                  <a:pt x="1018" y="1777"/>
                </a:lnTo>
                <a:lnTo>
                  <a:pt x="987" y="1809"/>
                </a:lnTo>
                <a:lnTo>
                  <a:pt x="923" y="1840"/>
                </a:lnTo>
                <a:lnTo>
                  <a:pt x="891" y="1873"/>
                </a:lnTo>
                <a:lnTo>
                  <a:pt x="859" y="1904"/>
                </a:lnTo>
                <a:lnTo>
                  <a:pt x="827" y="1935"/>
                </a:lnTo>
                <a:lnTo>
                  <a:pt x="796" y="1967"/>
                </a:lnTo>
                <a:lnTo>
                  <a:pt x="732" y="1999"/>
                </a:lnTo>
                <a:lnTo>
                  <a:pt x="700" y="2031"/>
                </a:lnTo>
                <a:lnTo>
                  <a:pt x="668" y="2062"/>
                </a:lnTo>
                <a:lnTo>
                  <a:pt x="637" y="2126"/>
                </a:lnTo>
                <a:lnTo>
                  <a:pt x="604" y="2157"/>
                </a:lnTo>
                <a:lnTo>
                  <a:pt x="573" y="2190"/>
                </a:lnTo>
                <a:lnTo>
                  <a:pt x="541" y="2221"/>
                </a:lnTo>
                <a:lnTo>
                  <a:pt x="509" y="2253"/>
                </a:lnTo>
                <a:lnTo>
                  <a:pt x="478" y="2284"/>
                </a:lnTo>
                <a:lnTo>
                  <a:pt x="445" y="2348"/>
                </a:lnTo>
                <a:lnTo>
                  <a:pt x="414" y="2379"/>
                </a:lnTo>
                <a:lnTo>
                  <a:pt x="382" y="2443"/>
                </a:lnTo>
                <a:lnTo>
                  <a:pt x="350" y="2475"/>
                </a:lnTo>
                <a:lnTo>
                  <a:pt x="318" y="2539"/>
                </a:lnTo>
                <a:lnTo>
                  <a:pt x="286" y="2602"/>
                </a:lnTo>
                <a:lnTo>
                  <a:pt x="254" y="2666"/>
                </a:lnTo>
                <a:lnTo>
                  <a:pt x="223" y="2729"/>
                </a:lnTo>
                <a:lnTo>
                  <a:pt x="191" y="2792"/>
                </a:lnTo>
                <a:lnTo>
                  <a:pt x="159" y="2856"/>
                </a:lnTo>
                <a:lnTo>
                  <a:pt x="128" y="2951"/>
                </a:lnTo>
                <a:lnTo>
                  <a:pt x="95" y="3047"/>
                </a:lnTo>
                <a:lnTo>
                  <a:pt x="64" y="3173"/>
                </a:lnTo>
                <a:lnTo>
                  <a:pt x="31" y="3300"/>
                </a:lnTo>
                <a:lnTo>
                  <a:pt x="0" y="3554"/>
                </a:lnTo>
                <a:lnTo>
                  <a:pt x="0" y="3935"/>
                </a:lnTo>
                <a:lnTo>
                  <a:pt x="31" y="4188"/>
                </a:lnTo>
                <a:lnTo>
                  <a:pt x="64" y="4348"/>
                </a:lnTo>
                <a:lnTo>
                  <a:pt x="95" y="4443"/>
                </a:lnTo>
                <a:lnTo>
                  <a:pt x="128" y="4537"/>
                </a:lnTo>
                <a:lnTo>
                  <a:pt x="159" y="4633"/>
                </a:lnTo>
                <a:lnTo>
                  <a:pt x="191" y="4728"/>
                </a:lnTo>
                <a:lnTo>
                  <a:pt x="223" y="4792"/>
                </a:lnTo>
                <a:lnTo>
                  <a:pt x="254" y="4855"/>
                </a:lnTo>
                <a:lnTo>
                  <a:pt x="286" y="4918"/>
                </a:lnTo>
                <a:lnTo>
                  <a:pt x="318" y="4950"/>
                </a:lnTo>
                <a:lnTo>
                  <a:pt x="350" y="5014"/>
                </a:lnTo>
                <a:lnTo>
                  <a:pt x="382" y="5078"/>
                </a:lnTo>
                <a:lnTo>
                  <a:pt x="414" y="5109"/>
                </a:lnTo>
                <a:lnTo>
                  <a:pt x="445" y="5141"/>
                </a:lnTo>
                <a:lnTo>
                  <a:pt x="478" y="5204"/>
                </a:lnTo>
                <a:lnTo>
                  <a:pt x="509" y="5236"/>
                </a:lnTo>
                <a:lnTo>
                  <a:pt x="541" y="5267"/>
                </a:lnTo>
                <a:lnTo>
                  <a:pt x="573" y="5331"/>
                </a:lnTo>
                <a:lnTo>
                  <a:pt x="604" y="5363"/>
                </a:lnTo>
                <a:lnTo>
                  <a:pt x="637" y="5395"/>
                </a:lnTo>
                <a:lnTo>
                  <a:pt x="668" y="5426"/>
                </a:lnTo>
                <a:lnTo>
                  <a:pt x="700" y="5458"/>
                </a:lnTo>
                <a:lnTo>
                  <a:pt x="732" y="5489"/>
                </a:lnTo>
                <a:lnTo>
                  <a:pt x="763" y="5522"/>
                </a:lnTo>
                <a:lnTo>
                  <a:pt x="796" y="5553"/>
                </a:lnTo>
                <a:lnTo>
                  <a:pt x="827" y="5585"/>
                </a:lnTo>
                <a:lnTo>
                  <a:pt x="891" y="5617"/>
                </a:lnTo>
                <a:lnTo>
                  <a:pt x="923" y="5648"/>
                </a:lnTo>
                <a:lnTo>
                  <a:pt x="954" y="5680"/>
                </a:lnTo>
                <a:lnTo>
                  <a:pt x="1018" y="5711"/>
                </a:lnTo>
                <a:lnTo>
                  <a:pt x="1050" y="5744"/>
                </a:lnTo>
                <a:lnTo>
                  <a:pt x="1082" y="5775"/>
                </a:lnTo>
                <a:lnTo>
                  <a:pt x="1146" y="5807"/>
                </a:lnTo>
                <a:lnTo>
                  <a:pt x="1210" y="5839"/>
                </a:lnTo>
                <a:lnTo>
                  <a:pt x="1241" y="5870"/>
                </a:lnTo>
                <a:lnTo>
                  <a:pt x="1305" y="5902"/>
                </a:lnTo>
                <a:lnTo>
                  <a:pt x="1368" y="5934"/>
                </a:lnTo>
                <a:lnTo>
                  <a:pt x="1432" y="5966"/>
                </a:lnTo>
                <a:lnTo>
                  <a:pt x="1527" y="5997"/>
                </a:lnTo>
                <a:lnTo>
                  <a:pt x="1623" y="6029"/>
                </a:lnTo>
                <a:lnTo>
                  <a:pt x="1719" y="6061"/>
                </a:lnTo>
                <a:lnTo>
                  <a:pt x="1845" y="6092"/>
                </a:lnTo>
                <a:lnTo>
                  <a:pt x="1973" y="6124"/>
                </a:lnTo>
                <a:lnTo>
                  <a:pt x="2259" y="6157"/>
                </a:lnTo>
                <a:lnTo>
                  <a:pt x="2577" y="6157"/>
                </a:lnTo>
                <a:lnTo>
                  <a:pt x="2832" y="6124"/>
                </a:lnTo>
                <a:lnTo>
                  <a:pt x="2991" y="6092"/>
                </a:lnTo>
                <a:lnTo>
                  <a:pt x="3119" y="6061"/>
                </a:lnTo>
                <a:lnTo>
                  <a:pt x="3214" y="6029"/>
                </a:lnTo>
                <a:lnTo>
                  <a:pt x="3309" y="5997"/>
                </a:lnTo>
                <a:lnTo>
                  <a:pt x="3373" y="5966"/>
                </a:lnTo>
                <a:lnTo>
                  <a:pt x="3436" y="5934"/>
                </a:lnTo>
                <a:lnTo>
                  <a:pt x="3500" y="5902"/>
                </a:lnTo>
                <a:lnTo>
                  <a:pt x="3564" y="5870"/>
                </a:lnTo>
                <a:lnTo>
                  <a:pt x="3628" y="5839"/>
                </a:lnTo>
                <a:lnTo>
                  <a:pt x="3659" y="5807"/>
                </a:lnTo>
                <a:lnTo>
                  <a:pt x="3723" y="5775"/>
                </a:lnTo>
                <a:lnTo>
                  <a:pt x="3787" y="5744"/>
                </a:lnTo>
                <a:lnTo>
                  <a:pt x="3818" y="5711"/>
                </a:lnTo>
                <a:lnTo>
                  <a:pt x="3850" y="5680"/>
                </a:lnTo>
                <a:lnTo>
                  <a:pt x="3913" y="5648"/>
                </a:lnTo>
                <a:lnTo>
                  <a:pt x="3946" y="5617"/>
                </a:lnTo>
                <a:lnTo>
                  <a:pt x="3977" y="5585"/>
                </a:lnTo>
                <a:lnTo>
                  <a:pt x="4009" y="5553"/>
                </a:lnTo>
                <a:lnTo>
                  <a:pt x="4041" y="5522"/>
                </a:lnTo>
                <a:lnTo>
                  <a:pt x="4073" y="5489"/>
                </a:lnTo>
                <a:lnTo>
                  <a:pt x="4104" y="5458"/>
                </a:lnTo>
                <a:lnTo>
                  <a:pt x="4137" y="5426"/>
                </a:lnTo>
                <a:lnTo>
                  <a:pt x="4168" y="5395"/>
                </a:lnTo>
                <a:lnTo>
                  <a:pt x="4200" y="5363"/>
                </a:lnTo>
                <a:lnTo>
                  <a:pt x="4232" y="5331"/>
                </a:lnTo>
                <a:lnTo>
                  <a:pt x="4263" y="5300"/>
                </a:lnTo>
                <a:lnTo>
                  <a:pt x="4296" y="5267"/>
                </a:lnTo>
                <a:lnTo>
                  <a:pt x="4327" y="5236"/>
                </a:lnTo>
                <a:lnTo>
                  <a:pt x="4359" y="5172"/>
                </a:lnTo>
                <a:lnTo>
                  <a:pt x="4391" y="5141"/>
                </a:lnTo>
                <a:lnTo>
                  <a:pt x="4422" y="5109"/>
                </a:lnTo>
                <a:lnTo>
                  <a:pt x="4455" y="5045"/>
                </a:lnTo>
                <a:lnTo>
                  <a:pt x="4486" y="4982"/>
                </a:lnTo>
                <a:lnTo>
                  <a:pt x="4518" y="4950"/>
                </a:lnTo>
                <a:lnTo>
                  <a:pt x="4550" y="4887"/>
                </a:lnTo>
                <a:lnTo>
                  <a:pt x="4582" y="4823"/>
                </a:lnTo>
                <a:lnTo>
                  <a:pt x="4614" y="4760"/>
                </a:lnTo>
                <a:lnTo>
                  <a:pt x="4646" y="4696"/>
                </a:lnTo>
                <a:lnTo>
                  <a:pt x="4677" y="4601"/>
                </a:lnTo>
                <a:lnTo>
                  <a:pt x="4709" y="4506"/>
                </a:lnTo>
                <a:lnTo>
                  <a:pt x="4741" y="4410"/>
                </a:lnTo>
                <a:lnTo>
                  <a:pt x="4772" y="4284"/>
                </a:lnTo>
                <a:lnTo>
                  <a:pt x="4805" y="4093"/>
                </a:lnTo>
                <a:lnTo>
                  <a:pt x="4805" y="3395"/>
                </a:lnTo>
                <a:lnTo>
                  <a:pt x="4772" y="3205"/>
                </a:lnTo>
                <a:lnTo>
                  <a:pt x="4741" y="3110"/>
                </a:lnTo>
                <a:lnTo>
                  <a:pt x="4709" y="2983"/>
                </a:lnTo>
                <a:lnTo>
                  <a:pt x="4677" y="2888"/>
                </a:lnTo>
                <a:lnTo>
                  <a:pt x="4646" y="2824"/>
                </a:lnTo>
                <a:lnTo>
                  <a:pt x="4614" y="2761"/>
                </a:lnTo>
                <a:lnTo>
                  <a:pt x="4582" y="2697"/>
                </a:lnTo>
                <a:lnTo>
                  <a:pt x="4550" y="2602"/>
                </a:lnTo>
                <a:lnTo>
                  <a:pt x="4518" y="2570"/>
                </a:lnTo>
                <a:lnTo>
                  <a:pt x="4486" y="2506"/>
                </a:lnTo>
                <a:lnTo>
                  <a:pt x="4455" y="2443"/>
                </a:lnTo>
                <a:lnTo>
                  <a:pt x="4422" y="2412"/>
                </a:lnTo>
                <a:lnTo>
                  <a:pt x="4391" y="2348"/>
                </a:lnTo>
                <a:lnTo>
                  <a:pt x="4359" y="2317"/>
                </a:lnTo>
                <a:lnTo>
                  <a:pt x="4327" y="2284"/>
                </a:lnTo>
                <a:lnTo>
                  <a:pt x="4296" y="2221"/>
                </a:lnTo>
                <a:lnTo>
                  <a:pt x="4263" y="2190"/>
                </a:lnTo>
                <a:lnTo>
                  <a:pt x="4232" y="2157"/>
                </a:lnTo>
                <a:lnTo>
                  <a:pt x="4200" y="2126"/>
                </a:lnTo>
                <a:lnTo>
                  <a:pt x="4168" y="2095"/>
                </a:lnTo>
                <a:lnTo>
                  <a:pt x="4137" y="2062"/>
                </a:lnTo>
                <a:lnTo>
                  <a:pt x="4104" y="2031"/>
                </a:lnTo>
                <a:lnTo>
                  <a:pt x="4073" y="1999"/>
                </a:lnTo>
                <a:lnTo>
                  <a:pt x="4041" y="1967"/>
                </a:lnTo>
                <a:lnTo>
                  <a:pt x="4009" y="1935"/>
                </a:lnTo>
                <a:lnTo>
                  <a:pt x="3977" y="1904"/>
                </a:lnTo>
                <a:lnTo>
                  <a:pt x="3946" y="1873"/>
                </a:lnTo>
                <a:lnTo>
                  <a:pt x="3882" y="1840"/>
                </a:lnTo>
                <a:lnTo>
                  <a:pt x="3850" y="1809"/>
                </a:lnTo>
                <a:lnTo>
                  <a:pt x="3818" y="1777"/>
                </a:lnTo>
                <a:lnTo>
                  <a:pt x="3754" y="1745"/>
                </a:lnTo>
                <a:lnTo>
                  <a:pt x="3723" y="1713"/>
                </a:lnTo>
                <a:lnTo>
                  <a:pt x="3659" y="1682"/>
                </a:lnTo>
                <a:lnTo>
                  <a:pt x="3595" y="1650"/>
                </a:lnTo>
                <a:lnTo>
                  <a:pt x="3564" y="1618"/>
                </a:lnTo>
                <a:lnTo>
                  <a:pt x="3468" y="1587"/>
                </a:lnTo>
                <a:lnTo>
                  <a:pt x="3404" y="1555"/>
                </a:lnTo>
                <a:lnTo>
                  <a:pt x="3341" y="1523"/>
                </a:lnTo>
                <a:lnTo>
                  <a:pt x="3277" y="1491"/>
                </a:lnTo>
                <a:lnTo>
                  <a:pt x="3181" y="1460"/>
                </a:lnTo>
                <a:lnTo>
                  <a:pt x="3086" y="1428"/>
                </a:lnTo>
                <a:lnTo>
                  <a:pt x="2959" y="1396"/>
                </a:lnTo>
                <a:lnTo>
                  <a:pt x="2768" y="1365"/>
                </a:lnTo>
                <a:lnTo>
                  <a:pt x="2037" y="1365"/>
                </a:lnTo>
                <a:lnTo>
                  <a:pt x="1878" y="1396"/>
                </a:lnTo>
                <a:close/>
                <a:moveTo>
                  <a:pt x="2112" y="2456"/>
                </a:moveTo>
                <a:lnTo>
                  <a:pt x="2043" y="2473"/>
                </a:lnTo>
                <a:lnTo>
                  <a:pt x="1990" y="2490"/>
                </a:lnTo>
                <a:lnTo>
                  <a:pt x="1937" y="2508"/>
                </a:lnTo>
                <a:lnTo>
                  <a:pt x="1885" y="2526"/>
                </a:lnTo>
                <a:lnTo>
                  <a:pt x="1849" y="2543"/>
                </a:lnTo>
                <a:lnTo>
                  <a:pt x="1814" y="2561"/>
                </a:lnTo>
                <a:lnTo>
                  <a:pt x="1778" y="2578"/>
                </a:lnTo>
                <a:lnTo>
                  <a:pt x="1744" y="2596"/>
                </a:lnTo>
                <a:lnTo>
                  <a:pt x="1726" y="2613"/>
                </a:lnTo>
                <a:lnTo>
                  <a:pt x="1691" y="2631"/>
                </a:lnTo>
                <a:lnTo>
                  <a:pt x="1656" y="2648"/>
                </a:lnTo>
                <a:lnTo>
                  <a:pt x="1639" y="2666"/>
                </a:lnTo>
                <a:lnTo>
                  <a:pt x="1621" y="2683"/>
                </a:lnTo>
                <a:lnTo>
                  <a:pt x="1586" y="2701"/>
                </a:lnTo>
                <a:lnTo>
                  <a:pt x="1568" y="2718"/>
                </a:lnTo>
                <a:lnTo>
                  <a:pt x="1551" y="2736"/>
                </a:lnTo>
                <a:lnTo>
                  <a:pt x="1533" y="2754"/>
                </a:lnTo>
                <a:lnTo>
                  <a:pt x="1515" y="2771"/>
                </a:lnTo>
                <a:lnTo>
                  <a:pt x="1481" y="2788"/>
                </a:lnTo>
                <a:lnTo>
                  <a:pt x="1463" y="2806"/>
                </a:lnTo>
                <a:lnTo>
                  <a:pt x="1445" y="2823"/>
                </a:lnTo>
                <a:lnTo>
                  <a:pt x="1427" y="2859"/>
                </a:lnTo>
                <a:lnTo>
                  <a:pt x="1410" y="2876"/>
                </a:lnTo>
                <a:lnTo>
                  <a:pt x="1393" y="2893"/>
                </a:lnTo>
                <a:lnTo>
                  <a:pt x="1375" y="2911"/>
                </a:lnTo>
                <a:lnTo>
                  <a:pt x="1357" y="2928"/>
                </a:lnTo>
                <a:lnTo>
                  <a:pt x="1340" y="2946"/>
                </a:lnTo>
                <a:lnTo>
                  <a:pt x="1322" y="2981"/>
                </a:lnTo>
                <a:lnTo>
                  <a:pt x="1305" y="2998"/>
                </a:lnTo>
                <a:lnTo>
                  <a:pt x="1288" y="3033"/>
                </a:lnTo>
                <a:lnTo>
                  <a:pt x="1269" y="3051"/>
                </a:lnTo>
                <a:lnTo>
                  <a:pt x="1252" y="3086"/>
                </a:lnTo>
                <a:lnTo>
                  <a:pt x="1235" y="3121"/>
                </a:lnTo>
                <a:lnTo>
                  <a:pt x="1217" y="3157"/>
                </a:lnTo>
                <a:lnTo>
                  <a:pt x="1199" y="3191"/>
                </a:lnTo>
                <a:lnTo>
                  <a:pt x="1182" y="3226"/>
                </a:lnTo>
                <a:lnTo>
                  <a:pt x="1164" y="3262"/>
                </a:lnTo>
                <a:lnTo>
                  <a:pt x="1147" y="3314"/>
                </a:lnTo>
                <a:lnTo>
                  <a:pt x="1130" y="3367"/>
                </a:lnTo>
                <a:lnTo>
                  <a:pt x="1111" y="3436"/>
                </a:lnTo>
                <a:lnTo>
                  <a:pt x="1094" y="3506"/>
                </a:lnTo>
                <a:lnTo>
                  <a:pt x="1077" y="3646"/>
                </a:lnTo>
                <a:lnTo>
                  <a:pt x="1077" y="3856"/>
                </a:lnTo>
                <a:lnTo>
                  <a:pt x="1094" y="3996"/>
                </a:lnTo>
                <a:lnTo>
                  <a:pt x="1111" y="4084"/>
                </a:lnTo>
                <a:lnTo>
                  <a:pt x="1130" y="4137"/>
                </a:lnTo>
                <a:lnTo>
                  <a:pt x="1147" y="4189"/>
                </a:lnTo>
                <a:lnTo>
                  <a:pt x="1164" y="4242"/>
                </a:lnTo>
                <a:lnTo>
                  <a:pt x="1182" y="4294"/>
                </a:lnTo>
                <a:lnTo>
                  <a:pt x="1199" y="4330"/>
                </a:lnTo>
                <a:lnTo>
                  <a:pt x="1217" y="4364"/>
                </a:lnTo>
                <a:lnTo>
                  <a:pt x="1235" y="4399"/>
                </a:lnTo>
                <a:lnTo>
                  <a:pt x="1252" y="4417"/>
                </a:lnTo>
                <a:lnTo>
                  <a:pt x="1269" y="4452"/>
                </a:lnTo>
                <a:lnTo>
                  <a:pt x="1288" y="4487"/>
                </a:lnTo>
                <a:lnTo>
                  <a:pt x="1305" y="4504"/>
                </a:lnTo>
                <a:lnTo>
                  <a:pt x="1322" y="4522"/>
                </a:lnTo>
                <a:lnTo>
                  <a:pt x="1340" y="4557"/>
                </a:lnTo>
                <a:lnTo>
                  <a:pt x="1357" y="4575"/>
                </a:lnTo>
                <a:lnTo>
                  <a:pt x="1375" y="4592"/>
                </a:lnTo>
                <a:lnTo>
                  <a:pt x="1393" y="4627"/>
                </a:lnTo>
                <a:lnTo>
                  <a:pt x="1410" y="4644"/>
                </a:lnTo>
                <a:lnTo>
                  <a:pt x="1427" y="4662"/>
                </a:lnTo>
                <a:lnTo>
                  <a:pt x="1445" y="4680"/>
                </a:lnTo>
                <a:lnTo>
                  <a:pt x="1463" y="4697"/>
                </a:lnTo>
                <a:lnTo>
                  <a:pt x="1481" y="4714"/>
                </a:lnTo>
                <a:lnTo>
                  <a:pt x="1498" y="4732"/>
                </a:lnTo>
                <a:lnTo>
                  <a:pt x="1515" y="4749"/>
                </a:lnTo>
                <a:lnTo>
                  <a:pt x="1533" y="4768"/>
                </a:lnTo>
                <a:lnTo>
                  <a:pt x="1568" y="4785"/>
                </a:lnTo>
                <a:lnTo>
                  <a:pt x="1586" y="4802"/>
                </a:lnTo>
                <a:lnTo>
                  <a:pt x="1603" y="4820"/>
                </a:lnTo>
                <a:lnTo>
                  <a:pt x="1639" y="4837"/>
                </a:lnTo>
                <a:lnTo>
                  <a:pt x="1656" y="4854"/>
                </a:lnTo>
                <a:lnTo>
                  <a:pt x="1673" y="4873"/>
                </a:lnTo>
                <a:lnTo>
                  <a:pt x="1709" y="4890"/>
                </a:lnTo>
                <a:lnTo>
                  <a:pt x="1744" y="4907"/>
                </a:lnTo>
                <a:lnTo>
                  <a:pt x="1761" y="4925"/>
                </a:lnTo>
                <a:lnTo>
                  <a:pt x="1797" y="4942"/>
                </a:lnTo>
                <a:lnTo>
                  <a:pt x="1832" y="4959"/>
                </a:lnTo>
                <a:lnTo>
                  <a:pt x="1866" y="4978"/>
                </a:lnTo>
                <a:lnTo>
                  <a:pt x="1919" y="4995"/>
                </a:lnTo>
                <a:lnTo>
                  <a:pt x="1972" y="5012"/>
                </a:lnTo>
                <a:lnTo>
                  <a:pt x="2024" y="5030"/>
                </a:lnTo>
                <a:lnTo>
                  <a:pt x="2095" y="5047"/>
                </a:lnTo>
                <a:lnTo>
                  <a:pt x="2165" y="5064"/>
                </a:lnTo>
                <a:lnTo>
                  <a:pt x="2323" y="5083"/>
                </a:lnTo>
                <a:lnTo>
                  <a:pt x="2499" y="5083"/>
                </a:lnTo>
                <a:lnTo>
                  <a:pt x="2639" y="5064"/>
                </a:lnTo>
                <a:lnTo>
                  <a:pt x="2727" y="5047"/>
                </a:lnTo>
                <a:lnTo>
                  <a:pt x="2798" y="5030"/>
                </a:lnTo>
                <a:lnTo>
                  <a:pt x="2850" y="5012"/>
                </a:lnTo>
                <a:lnTo>
                  <a:pt x="2903" y="4995"/>
                </a:lnTo>
                <a:lnTo>
                  <a:pt x="2937" y="4978"/>
                </a:lnTo>
                <a:lnTo>
                  <a:pt x="2973" y="4959"/>
                </a:lnTo>
                <a:lnTo>
                  <a:pt x="3008" y="4942"/>
                </a:lnTo>
                <a:lnTo>
                  <a:pt x="3043" y="4925"/>
                </a:lnTo>
                <a:lnTo>
                  <a:pt x="3078" y="4907"/>
                </a:lnTo>
                <a:lnTo>
                  <a:pt x="3096" y="4890"/>
                </a:lnTo>
                <a:lnTo>
                  <a:pt x="3131" y="4873"/>
                </a:lnTo>
                <a:lnTo>
                  <a:pt x="3166" y="4854"/>
                </a:lnTo>
                <a:lnTo>
                  <a:pt x="3183" y="4837"/>
                </a:lnTo>
                <a:lnTo>
                  <a:pt x="3202" y="4820"/>
                </a:lnTo>
                <a:lnTo>
                  <a:pt x="3236" y="4802"/>
                </a:lnTo>
                <a:lnTo>
                  <a:pt x="3254" y="4785"/>
                </a:lnTo>
                <a:lnTo>
                  <a:pt x="3271" y="4768"/>
                </a:lnTo>
                <a:lnTo>
                  <a:pt x="3289" y="4749"/>
                </a:lnTo>
                <a:lnTo>
                  <a:pt x="3307" y="4732"/>
                </a:lnTo>
                <a:lnTo>
                  <a:pt x="3324" y="4714"/>
                </a:lnTo>
                <a:lnTo>
                  <a:pt x="3341" y="4697"/>
                </a:lnTo>
                <a:lnTo>
                  <a:pt x="3359" y="4680"/>
                </a:lnTo>
                <a:lnTo>
                  <a:pt x="3377" y="4662"/>
                </a:lnTo>
                <a:lnTo>
                  <a:pt x="3394" y="4644"/>
                </a:lnTo>
                <a:lnTo>
                  <a:pt x="3412" y="4627"/>
                </a:lnTo>
                <a:lnTo>
                  <a:pt x="3429" y="4609"/>
                </a:lnTo>
                <a:lnTo>
                  <a:pt x="3446" y="4592"/>
                </a:lnTo>
                <a:lnTo>
                  <a:pt x="3465" y="4575"/>
                </a:lnTo>
                <a:lnTo>
                  <a:pt x="3482" y="4540"/>
                </a:lnTo>
                <a:lnTo>
                  <a:pt x="3499" y="4522"/>
                </a:lnTo>
                <a:lnTo>
                  <a:pt x="3517" y="4504"/>
                </a:lnTo>
                <a:lnTo>
                  <a:pt x="3535" y="4470"/>
                </a:lnTo>
                <a:lnTo>
                  <a:pt x="3552" y="4435"/>
                </a:lnTo>
                <a:lnTo>
                  <a:pt x="3570" y="4417"/>
                </a:lnTo>
                <a:lnTo>
                  <a:pt x="3587" y="4382"/>
                </a:lnTo>
                <a:lnTo>
                  <a:pt x="3604" y="4347"/>
                </a:lnTo>
                <a:lnTo>
                  <a:pt x="3623" y="4311"/>
                </a:lnTo>
                <a:lnTo>
                  <a:pt x="3640" y="4277"/>
                </a:lnTo>
                <a:lnTo>
                  <a:pt x="3658" y="4225"/>
                </a:lnTo>
                <a:lnTo>
                  <a:pt x="3675" y="4172"/>
                </a:lnTo>
                <a:lnTo>
                  <a:pt x="3692" y="4120"/>
                </a:lnTo>
                <a:lnTo>
                  <a:pt x="3711" y="4049"/>
                </a:lnTo>
                <a:lnTo>
                  <a:pt x="3728" y="3944"/>
                </a:lnTo>
                <a:lnTo>
                  <a:pt x="3728" y="3558"/>
                </a:lnTo>
                <a:lnTo>
                  <a:pt x="3711" y="3454"/>
                </a:lnTo>
                <a:lnTo>
                  <a:pt x="3692" y="3402"/>
                </a:lnTo>
                <a:lnTo>
                  <a:pt x="3675" y="3331"/>
                </a:lnTo>
                <a:lnTo>
                  <a:pt x="3658" y="3279"/>
                </a:lnTo>
                <a:lnTo>
                  <a:pt x="3640" y="3243"/>
                </a:lnTo>
                <a:lnTo>
                  <a:pt x="3623" y="3209"/>
                </a:lnTo>
                <a:lnTo>
                  <a:pt x="3604" y="3174"/>
                </a:lnTo>
                <a:lnTo>
                  <a:pt x="3587" y="3121"/>
                </a:lnTo>
                <a:lnTo>
                  <a:pt x="3570" y="3104"/>
                </a:lnTo>
                <a:lnTo>
                  <a:pt x="3552" y="3069"/>
                </a:lnTo>
                <a:lnTo>
                  <a:pt x="3535" y="3033"/>
                </a:lnTo>
                <a:lnTo>
                  <a:pt x="3517" y="3016"/>
                </a:lnTo>
                <a:lnTo>
                  <a:pt x="3499" y="2981"/>
                </a:lnTo>
                <a:lnTo>
                  <a:pt x="3482" y="2964"/>
                </a:lnTo>
                <a:lnTo>
                  <a:pt x="3465" y="2946"/>
                </a:lnTo>
                <a:lnTo>
                  <a:pt x="3446" y="2911"/>
                </a:lnTo>
                <a:lnTo>
                  <a:pt x="3429" y="2893"/>
                </a:lnTo>
                <a:lnTo>
                  <a:pt x="3412" y="2876"/>
                </a:lnTo>
                <a:lnTo>
                  <a:pt x="3394" y="2859"/>
                </a:lnTo>
                <a:lnTo>
                  <a:pt x="3377" y="2842"/>
                </a:lnTo>
                <a:lnTo>
                  <a:pt x="3359" y="2823"/>
                </a:lnTo>
                <a:lnTo>
                  <a:pt x="3341" y="2806"/>
                </a:lnTo>
                <a:lnTo>
                  <a:pt x="3324" y="2788"/>
                </a:lnTo>
                <a:lnTo>
                  <a:pt x="3307" y="2771"/>
                </a:lnTo>
                <a:lnTo>
                  <a:pt x="3289" y="2754"/>
                </a:lnTo>
                <a:lnTo>
                  <a:pt x="3271" y="2736"/>
                </a:lnTo>
                <a:lnTo>
                  <a:pt x="3254" y="2718"/>
                </a:lnTo>
                <a:lnTo>
                  <a:pt x="3219" y="2701"/>
                </a:lnTo>
                <a:lnTo>
                  <a:pt x="3202" y="2683"/>
                </a:lnTo>
                <a:lnTo>
                  <a:pt x="3183" y="2666"/>
                </a:lnTo>
                <a:lnTo>
                  <a:pt x="3149" y="2648"/>
                </a:lnTo>
                <a:lnTo>
                  <a:pt x="3131" y="2631"/>
                </a:lnTo>
                <a:lnTo>
                  <a:pt x="3096" y="2613"/>
                </a:lnTo>
                <a:lnTo>
                  <a:pt x="3061" y="2596"/>
                </a:lnTo>
                <a:lnTo>
                  <a:pt x="3043" y="2578"/>
                </a:lnTo>
                <a:lnTo>
                  <a:pt x="2990" y="2561"/>
                </a:lnTo>
                <a:lnTo>
                  <a:pt x="2956" y="2543"/>
                </a:lnTo>
                <a:lnTo>
                  <a:pt x="2920" y="2526"/>
                </a:lnTo>
                <a:lnTo>
                  <a:pt x="2885" y="2508"/>
                </a:lnTo>
                <a:lnTo>
                  <a:pt x="2832" y="2490"/>
                </a:lnTo>
                <a:lnTo>
                  <a:pt x="2779" y="2473"/>
                </a:lnTo>
                <a:lnTo>
                  <a:pt x="2710" y="2456"/>
                </a:lnTo>
                <a:lnTo>
                  <a:pt x="2604" y="2438"/>
                </a:lnTo>
                <a:lnTo>
                  <a:pt x="2200" y="2438"/>
                </a:lnTo>
                <a:lnTo>
                  <a:pt x="2112" y="2456"/>
                </a:lnTo>
                <a:close/>
              </a:path>
            </a:pathLst>
          </a:custGeom>
          <a:noFill/>
          <a:ln w="19050">
            <a:solidFill>
              <a:schemeClr val="tx1">
                <a:lumMod val="50000"/>
                <a:lumOff val="50000"/>
              </a:schemeClr>
            </a:solidFill>
          </a:ln>
          <a:effectLst/>
        </p:spPr>
        <p:txBody>
          <a:bodyPr vert="horz" wrap="square" lIns="68499" tIns="34251" rIns="68499" bIns="34251" numCol="1" anchor="t" anchorCtr="0" compatLnSpc="1">
            <a:prstTxWarp prst="textNoShape">
              <a:avLst/>
            </a:prstTxWarp>
          </a:bodyPr>
          <a:lstStyle/>
          <a:p>
            <a:pPr defTabSz="608167">
              <a:defRPr/>
            </a:pPr>
            <a:endParaRPr lang="zh-CN" altLang="en-US" sz="2798" kern="0">
              <a:solidFill>
                <a:prstClr val="black"/>
              </a:solidFill>
              <a:latin typeface="微软雅黑" panose="020B0503020204020204" pitchFamily="34" charset="-122"/>
              <a:ea typeface="方正兰亭黑简体" panose="02000000000000000000"/>
              <a:sym typeface="Arial" panose="020B0604020202020204" pitchFamily="34" charset="0"/>
            </a:endParaRPr>
          </a:p>
        </p:txBody>
      </p:sp>
      <p:sp>
        <p:nvSpPr>
          <p:cNvPr id="24" name="文本框 23">
            <a:extLst>
              <a:ext uri="{FF2B5EF4-FFF2-40B4-BE49-F238E27FC236}">
                <a16:creationId xmlns:a16="http://schemas.microsoft.com/office/drawing/2014/main" id="{15DC7875-0371-49A3-AF25-23BA6DC5BE32}"/>
              </a:ext>
            </a:extLst>
          </p:cNvPr>
          <p:cNvSpPr txBox="1"/>
          <p:nvPr/>
        </p:nvSpPr>
        <p:spPr>
          <a:xfrm>
            <a:off x="9386774" y="2452750"/>
            <a:ext cx="1690828" cy="338422"/>
          </a:xfrm>
          <a:prstGeom prst="rect">
            <a:avLst/>
          </a:prstGeom>
          <a:noFill/>
        </p:spPr>
        <p:txBody>
          <a:bodyPr wrap="none" rtlCol="0">
            <a:spAutoFit/>
          </a:bodyPr>
          <a:lstStyle/>
          <a:p>
            <a:pPr defTabSz="685019"/>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联接数：</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1000</a:t>
            </a:r>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亿</a:t>
            </a:r>
            <a:endPar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endParaRPr>
          </a:p>
        </p:txBody>
      </p:sp>
      <p:sp>
        <p:nvSpPr>
          <p:cNvPr id="25" name="文本框 24">
            <a:extLst>
              <a:ext uri="{FF2B5EF4-FFF2-40B4-BE49-F238E27FC236}">
                <a16:creationId xmlns:a16="http://schemas.microsoft.com/office/drawing/2014/main" id="{A20222BE-77C8-42CC-A739-CBD0EE4C1AD5}"/>
              </a:ext>
            </a:extLst>
          </p:cNvPr>
          <p:cNvSpPr txBox="1"/>
          <p:nvPr/>
        </p:nvSpPr>
        <p:spPr>
          <a:xfrm>
            <a:off x="596111" y="2538590"/>
            <a:ext cx="1602698" cy="338422"/>
          </a:xfrm>
          <a:prstGeom prst="rect">
            <a:avLst/>
          </a:prstGeom>
          <a:noFill/>
        </p:spPr>
        <p:txBody>
          <a:bodyPr wrap="none" rtlCol="0">
            <a:spAutoFit/>
          </a:bodyPr>
          <a:lstStyle/>
          <a:p>
            <a:pPr defTabSz="685019"/>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用户数：</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10</a:t>
            </a:r>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亿</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a:t>
            </a:r>
          </a:p>
        </p:txBody>
      </p:sp>
      <p:sp>
        <p:nvSpPr>
          <p:cNvPr id="26" name="文本框 25">
            <a:extLst>
              <a:ext uri="{FF2B5EF4-FFF2-40B4-BE49-F238E27FC236}">
                <a16:creationId xmlns:a16="http://schemas.microsoft.com/office/drawing/2014/main" id="{930B0700-BCEB-4A92-A40D-02A463C972B1}"/>
              </a:ext>
            </a:extLst>
          </p:cNvPr>
          <p:cNvSpPr txBox="1"/>
          <p:nvPr/>
        </p:nvSpPr>
        <p:spPr>
          <a:xfrm>
            <a:off x="4169805" y="2516593"/>
            <a:ext cx="1602698" cy="338422"/>
          </a:xfrm>
          <a:prstGeom prst="rect">
            <a:avLst/>
          </a:prstGeom>
          <a:noFill/>
        </p:spPr>
        <p:txBody>
          <a:bodyPr wrap="none" rtlCol="0">
            <a:spAutoFit/>
          </a:bodyPr>
          <a:lstStyle/>
          <a:p>
            <a:pPr defTabSz="685019"/>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用户数：</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40</a:t>
            </a:r>
            <a:r>
              <a:rPr lang="zh-CN" altLang="en-US"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亿</a:t>
            </a:r>
            <a:r>
              <a:rPr lang="en-US" altLang="zh-CN" sz="1599" dirty="0">
                <a:solidFill>
                  <a:srgbClr val="666666">
                    <a:lumMod val="95000"/>
                  </a:srgbClr>
                </a:solidFill>
                <a:latin typeface="微软雅黑" panose="020B0503020204020204" pitchFamily="34" charset="-122"/>
                <a:ea typeface="方正兰亭黑简体" panose="02000000000000000000"/>
                <a:sym typeface="Arial" panose="020B0604020202020204" pitchFamily="34" charset="0"/>
              </a:rPr>
              <a:t>+</a:t>
            </a:r>
          </a:p>
        </p:txBody>
      </p:sp>
      <p:sp>
        <p:nvSpPr>
          <p:cNvPr id="27" name="箭头: 右 26">
            <a:extLst>
              <a:ext uri="{FF2B5EF4-FFF2-40B4-BE49-F238E27FC236}">
                <a16:creationId xmlns:a16="http://schemas.microsoft.com/office/drawing/2014/main" id="{8723C295-E477-4431-B1CD-AE8561BEB28C}"/>
              </a:ext>
            </a:extLst>
          </p:cNvPr>
          <p:cNvSpPr/>
          <p:nvPr/>
        </p:nvSpPr>
        <p:spPr bwMode="auto">
          <a:xfrm>
            <a:off x="645375" y="5716804"/>
            <a:ext cx="10937025" cy="702814"/>
          </a:xfrm>
          <a:prstGeom prst="rightArrow">
            <a:avLst/>
          </a:prstGeom>
          <a:solidFill>
            <a:schemeClr val="accent6">
              <a:lumMod val="20000"/>
              <a:lumOff val="80000"/>
            </a:schemeClr>
          </a:solidFill>
          <a:ln>
            <a:noFill/>
          </a:ln>
          <a:effectLst/>
          <a:extLst/>
        </p:spPr>
        <p:txBody>
          <a:bodyPr rtlCol="0" anchor="ctr"/>
          <a:lstStyle/>
          <a:p>
            <a:pPr algn="l">
              <a:buClr>
                <a:srgbClr val="FF0000"/>
              </a:buClr>
            </a:pPr>
            <a:r>
              <a:rPr lang="zh-CN" altLang="en-US" sz="1999" b="1" dirty="0">
                <a:ea typeface="方正兰亭黑简体" panose="02000000000000000000"/>
              </a:rPr>
              <a:t>                                  </a:t>
            </a:r>
            <a:r>
              <a:rPr lang="zh-CN" altLang="en-US" sz="1799" b="1" dirty="0">
                <a:ea typeface="方正兰亭黑简体" panose="02000000000000000000"/>
              </a:rPr>
              <a:t>信息消费的互联网                                               工业产业的互联网</a:t>
            </a:r>
            <a:endParaRPr lang="zh-CN" altLang="en-US" sz="1999" b="1" dirty="0">
              <a:ea typeface="方正兰亭黑简体" panose="02000000000000000000"/>
            </a:endParaRPr>
          </a:p>
        </p:txBody>
      </p:sp>
      <p:sp>
        <p:nvSpPr>
          <p:cNvPr id="28" name="文本框 27">
            <a:extLst>
              <a:ext uri="{FF2B5EF4-FFF2-40B4-BE49-F238E27FC236}">
                <a16:creationId xmlns:a16="http://schemas.microsoft.com/office/drawing/2014/main" id="{128C6B63-0319-46E3-AA45-8A0B79F5D9E2}"/>
              </a:ext>
            </a:extLst>
          </p:cNvPr>
          <p:cNvSpPr txBox="1"/>
          <p:nvPr/>
        </p:nvSpPr>
        <p:spPr>
          <a:xfrm flipH="1">
            <a:off x="782146" y="5100418"/>
            <a:ext cx="985654" cy="369188"/>
          </a:xfrm>
          <a:prstGeom prst="rect">
            <a:avLst/>
          </a:prstGeom>
          <a:noFill/>
        </p:spPr>
        <p:txBody>
          <a:bodyPr wrap="square" rtlCol="0">
            <a:spAutoFit/>
          </a:bodyPr>
          <a:lstStyle/>
          <a:p>
            <a:r>
              <a:rPr lang="en-US" altLang="zh-CN" sz="1799" dirty="0">
                <a:ea typeface="方正兰亭黑简体" panose="02000000000000000000"/>
              </a:rPr>
              <a:t>2010</a:t>
            </a:r>
            <a:r>
              <a:rPr lang="zh-CN" altLang="en-US" sz="1799" dirty="0">
                <a:ea typeface="方正兰亭黑简体" panose="02000000000000000000"/>
              </a:rPr>
              <a:t>年</a:t>
            </a:r>
          </a:p>
        </p:txBody>
      </p:sp>
      <p:sp>
        <p:nvSpPr>
          <p:cNvPr id="29" name="文本框 28">
            <a:extLst>
              <a:ext uri="{FF2B5EF4-FFF2-40B4-BE49-F238E27FC236}">
                <a16:creationId xmlns:a16="http://schemas.microsoft.com/office/drawing/2014/main" id="{562643B8-83E5-40D0-A0EA-CE88A85E74C9}"/>
              </a:ext>
            </a:extLst>
          </p:cNvPr>
          <p:cNvSpPr txBox="1"/>
          <p:nvPr/>
        </p:nvSpPr>
        <p:spPr>
          <a:xfrm flipH="1">
            <a:off x="4557695" y="5110208"/>
            <a:ext cx="985654" cy="369188"/>
          </a:xfrm>
          <a:prstGeom prst="rect">
            <a:avLst/>
          </a:prstGeom>
          <a:noFill/>
        </p:spPr>
        <p:txBody>
          <a:bodyPr wrap="square" rtlCol="0">
            <a:spAutoFit/>
          </a:bodyPr>
          <a:lstStyle/>
          <a:p>
            <a:r>
              <a:rPr lang="en-US" altLang="zh-CN" sz="1799" dirty="0">
                <a:ea typeface="方正兰亭黑简体" panose="02000000000000000000"/>
              </a:rPr>
              <a:t>2015</a:t>
            </a:r>
            <a:r>
              <a:rPr lang="zh-CN" altLang="en-US" sz="1799" dirty="0">
                <a:ea typeface="方正兰亭黑简体" panose="02000000000000000000"/>
              </a:rPr>
              <a:t>年</a:t>
            </a:r>
          </a:p>
        </p:txBody>
      </p:sp>
      <p:sp>
        <p:nvSpPr>
          <p:cNvPr id="30" name="文本框 29">
            <a:extLst>
              <a:ext uri="{FF2B5EF4-FFF2-40B4-BE49-F238E27FC236}">
                <a16:creationId xmlns:a16="http://schemas.microsoft.com/office/drawing/2014/main" id="{36155FF7-2F30-4603-B681-4EE424B50955}"/>
              </a:ext>
            </a:extLst>
          </p:cNvPr>
          <p:cNvSpPr txBox="1"/>
          <p:nvPr/>
        </p:nvSpPr>
        <p:spPr>
          <a:xfrm flipH="1">
            <a:off x="9730165" y="5146773"/>
            <a:ext cx="985654" cy="369188"/>
          </a:xfrm>
          <a:prstGeom prst="rect">
            <a:avLst/>
          </a:prstGeom>
          <a:noFill/>
        </p:spPr>
        <p:txBody>
          <a:bodyPr wrap="square" rtlCol="0">
            <a:spAutoFit/>
          </a:bodyPr>
          <a:lstStyle/>
          <a:p>
            <a:r>
              <a:rPr lang="en-US" altLang="zh-CN" sz="1799" dirty="0">
                <a:ea typeface="方正兰亭黑简体" panose="02000000000000000000"/>
              </a:rPr>
              <a:t>2025</a:t>
            </a:r>
            <a:r>
              <a:rPr lang="zh-CN" altLang="en-US" sz="1799" dirty="0">
                <a:ea typeface="方正兰亭黑简体" panose="02000000000000000000"/>
              </a:rPr>
              <a:t>年</a:t>
            </a:r>
          </a:p>
        </p:txBody>
      </p:sp>
      <p:sp>
        <p:nvSpPr>
          <p:cNvPr id="31" name="文本框 30">
            <a:extLst>
              <a:ext uri="{FF2B5EF4-FFF2-40B4-BE49-F238E27FC236}">
                <a16:creationId xmlns:a16="http://schemas.microsoft.com/office/drawing/2014/main" id="{A7A83E7B-F48A-49B1-A7BA-9D90870AE1DC}"/>
              </a:ext>
            </a:extLst>
          </p:cNvPr>
          <p:cNvSpPr txBox="1"/>
          <p:nvPr/>
        </p:nvSpPr>
        <p:spPr>
          <a:xfrm flipH="1">
            <a:off x="7662578" y="5118397"/>
            <a:ext cx="985654" cy="369188"/>
          </a:xfrm>
          <a:prstGeom prst="rect">
            <a:avLst/>
          </a:prstGeom>
          <a:noFill/>
        </p:spPr>
        <p:txBody>
          <a:bodyPr wrap="square" rtlCol="0">
            <a:spAutoFit/>
          </a:bodyPr>
          <a:lstStyle/>
          <a:p>
            <a:r>
              <a:rPr lang="en-US" altLang="zh-CN" sz="1799" dirty="0">
                <a:ea typeface="方正兰亭黑简体" panose="02000000000000000000"/>
              </a:rPr>
              <a:t>2020</a:t>
            </a:r>
            <a:r>
              <a:rPr lang="zh-CN" altLang="en-US" sz="1799" dirty="0">
                <a:ea typeface="方正兰亭黑简体" panose="02000000000000000000"/>
              </a:rPr>
              <a:t>年</a:t>
            </a:r>
          </a:p>
        </p:txBody>
      </p:sp>
      <p:sp>
        <p:nvSpPr>
          <p:cNvPr id="34" name="灯片编号占位符 33">
            <a:extLst>
              <a:ext uri="{FF2B5EF4-FFF2-40B4-BE49-F238E27FC236}">
                <a16:creationId xmlns:a16="http://schemas.microsoft.com/office/drawing/2014/main" id="{1FB7BBE4-FA66-4DA0-B94B-595896972253}"/>
              </a:ext>
            </a:extLst>
          </p:cNvPr>
          <p:cNvSpPr>
            <a:spLocks noGrp="1"/>
          </p:cNvSpPr>
          <p:nvPr>
            <p:ph type="sldNum" sz="quarter" idx="12"/>
          </p:nvPr>
        </p:nvSpPr>
        <p:spPr/>
        <p:txBody>
          <a:bodyPr/>
          <a:lstStyle/>
          <a:p>
            <a:fld id="{C8BB1146-E542-4D4E-B8E9-6919A11DDD48}" type="slidenum">
              <a:rPr lang="en-US" smtClean="0"/>
              <a:pPr/>
              <a:t>22</a:t>
            </a:fld>
            <a:endParaRPr lang="en-US"/>
          </a:p>
        </p:txBody>
      </p:sp>
    </p:spTree>
    <p:extLst>
      <p:ext uri="{BB962C8B-B14F-4D97-AF65-F5344CB8AC3E}">
        <p14:creationId xmlns:p14="http://schemas.microsoft.com/office/powerpoint/2010/main" val="428651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0F775-1D86-4C9D-B21F-BE24CA775BEE}"/>
              </a:ext>
            </a:extLst>
          </p:cNvPr>
          <p:cNvSpPr>
            <a:spLocks noGrp="1"/>
          </p:cNvSpPr>
          <p:nvPr>
            <p:ph type="title"/>
          </p:nvPr>
        </p:nvSpPr>
        <p:spPr/>
        <p:txBody>
          <a:bodyPr>
            <a:normAutofit/>
          </a:bodyPr>
          <a:lstStyle/>
          <a:p>
            <a:r>
              <a:rPr lang="en-US" altLang="zh-CN" dirty="0"/>
              <a:t>IP</a:t>
            </a:r>
            <a:r>
              <a:rPr lang="zh-CN" altLang="en-US" dirty="0"/>
              <a:t>网络的发展历程（从几台计算机互联到万物智联）</a:t>
            </a:r>
          </a:p>
        </p:txBody>
      </p:sp>
      <p:sp>
        <p:nvSpPr>
          <p:cNvPr id="3" name="箭头: 右 4">
            <a:extLst>
              <a:ext uri="{FF2B5EF4-FFF2-40B4-BE49-F238E27FC236}">
                <a16:creationId xmlns:a16="http://schemas.microsoft.com/office/drawing/2014/main" id="{89809612-3B2A-4C6C-8D25-ECC615C977E5}"/>
              </a:ext>
            </a:extLst>
          </p:cNvPr>
          <p:cNvSpPr/>
          <p:nvPr/>
        </p:nvSpPr>
        <p:spPr bwMode="auto">
          <a:xfrm rot="21072037">
            <a:off x="2602790" y="3671245"/>
            <a:ext cx="1779298" cy="564348"/>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cxnSp>
        <p:nvCxnSpPr>
          <p:cNvPr id="4" name="直接连接符 3">
            <a:extLst>
              <a:ext uri="{FF2B5EF4-FFF2-40B4-BE49-F238E27FC236}">
                <a16:creationId xmlns:a16="http://schemas.microsoft.com/office/drawing/2014/main" id="{CD3DBCB0-B346-438E-B7DE-C0C30986A179}"/>
              </a:ext>
            </a:extLst>
          </p:cNvPr>
          <p:cNvCxnSpPr>
            <a:cxnSpLocks/>
          </p:cNvCxnSpPr>
          <p:nvPr/>
        </p:nvCxnSpPr>
        <p:spPr bwMode="auto">
          <a:xfrm>
            <a:off x="2426943" y="2430390"/>
            <a:ext cx="19859" cy="2216163"/>
          </a:xfrm>
          <a:prstGeom prst="line">
            <a:avLst/>
          </a:prstGeom>
          <a:noFill/>
          <a:ln w="38100" cap="flat" cmpd="sng" algn="ctr">
            <a:solidFill>
              <a:srgbClr val="FFE2B8">
                <a:lumMod val="50000"/>
              </a:srgbClr>
            </a:solidFill>
            <a:prstDash val="dash"/>
            <a:round/>
            <a:headEnd type="none" w="med" len="med"/>
            <a:tailEnd type="none" w="med" len="med"/>
          </a:ln>
          <a:effectLst/>
        </p:spPr>
      </p:cxnSp>
      <p:cxnSp>
        <p:nvCxnSpPr>
          <p:cNvPr id="5" name="直接连接符 4">
            <a:extLst>
              <a:ext uri="{FF2B5EF4-FFF2-40B4-BE49-F238E27FC236}">
                <a16:creationId xmlns:a16="http://schemas.microsoft.com/office/drawing/2014/main" id="{459FAC77-1F75-4AF3-B3D5-DFF9A39E7754}"/>
              </a:ext>
            </a:extLst>
          </p:cNvPr>
          <p:cNvCxnSpPr>
            <a:cxnSpLocks/>
          </p:cNvCxnSpPr>
          <p:nvPr/>
        </p:nvCxnSpPr>
        <p:spPr bwMode="auto">
          <a:xfrm>
            <a:off x="4520111" y="1998666"/>
            <a:ext cx="0" cy="2698890"/>
          </a:xfrm>
          <a:prstGeom prst="line">
            <a:avLst/>
          </a:prstGeom>
          <a:noFill/>
          <a:ln w="38100" cap="flat" cmpd="sng" algn="ctr">
            <a:solidFill>
              <a:srgbClr val="FFE2B8">
                <a:lumMod val="50000"/>
              </a:srgbClr>
            </a:solidFill>
            <a:prstDash val="dash"/>
            <a:round/>
            <a:headEnd type="none" w="med" len="med"/>
            <a:tailEnd type="none" w="med" len="med"/>
          </a:ln>
          <a:effectLst/>
        </p:spPr>
      </p:cxnSp>
      <p:cxnSp>
        <p:nvCxnSpPr>
          <p:cNvPr id="6" name="直接连接符 5">
            <a:extLst>
              <a:ext uri="{FF2B5EF4-FFF2-40B4-BE49-F238E27FC236}">
                <a16:creationId xmlns:a16="http://schemas.microsoft.com/office/drawing/2014/main" id="{3FE70379-0149-4E01-A4D0-28C4CC7208EA}"/>
              </a:ext>
            </a:extLst>
          </p:cNvPr>
          <p:cNvCxnSpPr>
            <a:cxnSpLocks/>
          </p:cNvCxnSpPr>
          <p:nvPr/>
        </p:nvCxnSpPr>
        <p:spPr bwMode="auto">
          <a:xfrm>
            <a:off x="6737805" y="1657680"/>
            <a:ext cx="0" cy="3080036"/>
          </a:xfrm>
          <a:prstGeom prst="line">
            <a:avLst/>
          </a:prstGeom>
          <a:noFill/>
          <a:ln w="38100" cap="flat" cmpd="sng" algn="ctr">
            <a:solidFill>
              <a:srgbClr val="FFE2B8">
                <a:lumMod val="50000"/>
              </a:srgbClr>
            </a:solidFill>
            <a:prstDash val="dash"/>
            <a:round/>
            <a:headEnd type="none" w="med" len="med"/>
            <a:tailEnd type="none" w="med" len="med"/>
          </a:ln>
          <a:effectLst/>
        </p:spPr>
      </p:cxnSp>
      <p:sp>
        <p:nvSpPr>
          <p:cNvPr id="7" name="箭头: 右 22">
            <a:extLst>
              <a:ext uri="{FF2B5EF4-FFF2-40B4-BE49-F238E27FC236}">
                <a16:creationId xmlns:a16="http://schemas.microsoft.com/office/drawing/2014/main" id="{6119306B-F1FB-49F8-B0C3-97B16C0ADD14}"/>
              </a:ext>
            </a:extLst>
          </p:cNvPr>
          <p:cNvSpPr/>
          <p:nvPr/>
        </p:nvSpPr>
        <p:spPr bwMode="auto">
          <a:xfrm rot="21071042">
            <a:off x="7080503" y="2917420"/>
            <a:ext cx="2037323" cy="538864"/>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8" name="箭头: 右 23">
            <a:extLst>
              <a:ext uri="{FF2B5EF4-FFF2-40B4-BE49-F238E27FC236}">
                <a16:creationId xmlns:a16="http://schemas.microsoft.com/office/drawing/2014/main" id="{8FCE9480-61DC-4BD6-B3E0-63E3203FDCFE}"/>
              </a:ext>
            </a:extLst>
          </p:cNvPr>
          <p:cNvSpPr/>
          <p:nvPr/>
        </p:nvSpPr>
        <p:spPr bwMode="auto">
          <a:xfrm rot="21020447">
            <a:off x="4700657" y="3343925"/>
            <a:ext cx="1777042" cy="562267"/>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9" name="文本框 8">
            <a:extLst>
              <a:ext uri="{FF2B5EF4-FFF2-40B4-BE49-F238E27FC236}">
                <a16:creationId xmlns:a16="http://schemas.microsoft.com/office/drawing/2014/main" id="{261B8628-0BB5-4C49-9B34-5D4B01DE3237}"/>
              </a:ext>
            </a:extLst>
          </p:cNvPr>
          <p:cNvSpPr txBox="1"/>
          <p:nvPr/>
        </p:nvSpPr>
        <p:spPr>
          <a:xfrm>
            <a:off x="3153010" y="5000703"/>
            <a:ext cx="835485"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80</a:t>
            </a:r>
            <a:r>
              <a:rPr lang="zh-CN" altLang="en-US" sz="1600" dirty="0">
                <a:solidFill>
                  <a:srgbClr val="000000"/>
                </a:solidFill>
                <a:latin typeface="微软雅黑" panose="020B0503020204020204" pitchFamily="34" charset="-122"/>
                <a:ea typeface="方正兰亭黑简体" panose="02000000000000000000"/>
              </a:rPr>
              <a:t>年代</a:t>
            </a:r>
          </a:p>
        </p:txBody>
      </p:sp>
      <p:sp>
        <p:nvSpPr>
          <p:cNvPr id="10" name="文本框 9">
            <a:extLst>
              <a:ext uri="{FF2B5EF4-FFF2-40B4-BE49-F238E27FC236}">
                <a16:creationId xmlns:a16="http://schemas.microsoft.com/office/drawing/2014/main" id="{C89E15FF-F05A-47F7-B0E1-BDDCBB36F316}"/>
              </a:ext>
            </a:extLst>
          </p:cNvPr>
          <p:cNvSpPr txBox="1"/>
          <p:nvPr/>
        </p:nvSpPr>
        <p:spPr>
          <a:xfrm>
            <a:off x="5062698" y="4963053"/>
            <a:ext cx="835485"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90</a:t>
            </a:r>
            <a:r>
              <a:rPr lang="zh-CN" altLang="en-US" sz="1600" dirty="0">
                <a:solidFill>
                  <a:srgbClr val="000000"/>
                </a:solidFill>
                <a:latin typeface="微软雅黑" panose="020B0503020204020204" pitchFamily="34" charset="-122"/>
                <a:ea typeface="方正兰亭黑简体" panose="02000000000000000000"/>
              </a:rPr>
              <a:t>年代</a:t>
            </a:r>
          </a:p>
        </p:txBody>
      </p:sp>
      <p:sp>
        <p:nvSpPr>
          <p:cNvPr id="11" name="文本框 10">
            <a:extLst>
              <a:ext uri="{FF2B5EF4-FFF2-40B4-BE49-F238E27FC236}">
                <a16:creationId xmlns:a16="http://schemas.microsoft.com/office/drawing/2014/main" id="{30BCA58A-6E60-43CD-849E-5B4C42973706}"/>
              </a:ext>
            </a:extLst>
          </p:cNvPr>
          <p:cNvSpPr txBox="1"/>
          <p:nvPr/>
        </p:nvSpPr>
        <p:spPr>
          <a:xfrm>
            <a:off x="775597" y="5019558"/>
            <a:ext cx="1228221"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60~70</a:t>
            </a:r>
            <a:r>
              <a:rPr lang="zh-CN" altLang="en-US" sz="1600" dirty="0">
                <a:solidFill>
                  <a:srgbClr val="000000"/>
                </a:solidFill>
                <a:latin typeface="微软雅黑" panose="020B0503020204020204" pitchFamily="34" charset="-122"/>
                <a:ea typeface="方正兰亭黑简体" panose="02000000000000000000"/>
              </a:rPr>
              <a:t>年代</a:t>
            </a:r>
          </a:p>
        </p:txBody>
      </p:sp>
      <p:sp>
        <p:nvSpPr>
          <p:cNvPr id="12" name="文本框 11">
            <a:extLst>
              <a:ext uri="{FF2B5EF4-FFF2-40B4-BE49-F238E27FC236}">
                <a16:creationId xmlns:a16="http://schemas.microsoft.com/office/drawing/2014/main" id="{4A6E8EBA-B836-4DF0-8CB2-2AE9F42B7456}"/>
              </a:ext>
            </a:extLst>
          </p:cNvPr>
          <p:cNvSpPr txBox="1"/>
          <p:nvPr/>
        </p:nvSpPr>
        <p:spPr>
          <a:xfrm>
            <a:off x="7660333" y="4973446"/>
            <a:ext cx="1075936"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2000</a:t>
            </a:r>
            <a:r>
              <a:rPr lang="zh-CN" altLang="en-US" sz="1600" dirty="0">
                <a:solidFill>
                  <a:srgbClr val="000000"/>
                </a:solidFill>
                <a:latin typeface="微软雅黑" panose="020B0503020204020204" pitchFamily="34" charset="-122"/>
                <a:ea typeface="方正兰亭黑简体" panose="02000000000000000000"/>
              </a:rPr>
              <a:t>年后</a:t>
            </a:r>
          </a:p>
        </p:txBody>
      </p:sp>
      <p:sp>
        <p:nvSpPr>
          <p:cNvPr id="13" name="矩形 12">
            <a:extLst>
              <a:ext uri="{FF2B5EF4-FFF2-40B4-BE49-F238E27FC236}">
                <a16:creationId xmlns:a16="http://schemas.microsoft.com/office/drawing/2014/main" id="{04B52457-8757-405D-B0ED-EB61D393A25B}"/>
              </a:ext>
            </a:extLst>
          </p:cNvPr>
          <p:cNvSpPr/>
          <p:nvPr/>
        </p:nvSpPr>
        <p:spPr>
          <a:xfrm>
            <a:off x="4528673" y="1998666"/>
            <a:ext cx="2129430" cy="1646605"/>
          </a:xfrm>
          <a:prstGeom prst="rect">
            <a:avLst/>
          </a:prstGeom>
        </p:spPr>
        <p:txBody>
          <a:bodyPr wrap="square">
            <a:spAutoFit/>
          </a:bodyPr>
          <a:lstStyle/>
          <a:p>
            <a:pPr algn="ctr"/>
            <a:r>
              <a:rPr lang="zh-CN" altLang="en-US" sz="1600" b="1" kern="0" dirty="0">
                <a:solidFill>
                  <a:srgbClr val="3E27C9"/>
                </a:solidFill>
                <a:latin typeface="微软雅黑" panose="020B0503020204020204" pitchFamily="34" charset="-122"/>
                <a:ea typeface="方正兰亭黑简体" panose="02000000000000000000"/>
              </a:rPr>
              <a:t>计算机网络全球化</a:t>
            </a:r>
            <a:endParaRPr lang="en-US" altLang="zh-CN" sz="1600" b="1" kern="0" dirty="0">
              <a:solidFill>
                <a:srgbClr val="3E27C9"/>
              </a:solidFill>
              <a:latin typeface="微软雅黑" panose="020B0503020204020204" pitchFamily="34" charset="-122"/>
              <a:ea typeface="方正兰亭黑简体" panose="02000000000000000000"/>
            </a:endParaRPr>
          </a:p>
          <a:p>
            <a:pPr algn="ctr"/>
            <a:r>
              <a:rPr lang="zh-CN" altLang="en-US" sz="1600" b="1" kern="0" dirty="0">
                <a:solidFill>
                  <a:srgbClr val="3E27C9"/>
                </a:solidFill>
                <a:latin typeface="微软雅黑" panose="020B0503020204020204" pitchFamily="34" charset="-122"/>
                <a:ea typeface="方正兰亭黑简体" panose="02000000000000000000"/>
              </a:rPr>
              <a:t>（因特网形成）</a:t>
            </a:r>
            <a:r>
              <a:rPr lang="en-US" altLang="zh-CN" sz="1600" b="1" kern="0" dirty="0">
                <a:solidFill>
                  <a:srgbClr val="3E27C9"/>
                </a:solidFill>
                <a:latin typeface="微软雅黑" panose="020B0503020204020204" pitchFamily="34" charset="-122"/>
                <a:ea typeface="方正兰亭黑简体" panose="02000000000000000000"/>
              </a:rPr>
              <a:t> </a:t>
            </a:r>
          </a:p>
          <a:p>
            <a:pPr>
              <a:spcBef>
                <a:spcPts val="600"/>
              </a:spcBef>
            </a:pPr>
            <a:r>
              <a:rPr lang="zh-CN" altLang="en-US" sz="1600" kern="0" dirty="0">
                <a:solidFill>
                  <a:srgbClr val="1D1D1A"/>
                </a:solidFill>
                <a:latin typeface="微软雅黑" panose="020B0503020204020204" pitchFamily="34" charset="-122"/>
                <a:ea typeface="方正兰亭黑简体" panose="02000000000000000000"/>
              </a:rPr>
              <a:t>网络技术日趋成熟，可支撑全球计算机互联，实现</a:t>
            </a:r>
            <a:r>
              <a:rPr lang="en-US" altLang="zh-CN" sz="1600" kern="0" dirty="0">
                <a:solidFill>
                  <a:srgbClr val="1D1D1A"/>
                </a:solidFill>
                <a:latin typeface="微软雅黑" panose="020B0503020204020204" pitchFamily="34" charset="-122"/>
                <a:ea typeface="方正兰亭黑简体" panose="02000000000000000000"/>
              </a:rPr>
              <a:t>email</a:t>
            </a:r>
            <a:r>
              <a:rPr lang="zh-CN" altLang="en-US" sz="1600" kern="0" dirty="0">
                <a:solidFill>
                  <a:srgbClr val="1D1D1A"/>
                </a:solidFill>
                <a:latin typeface="微软雅黑" panose="020B0503020204020204" pitchFamily="34" charset="-122"/>
                <a:ea typeface="方正兰亭黑简体" panose="02000000000000000000"/>
              </a:rPr>
              <a:t>、</a:t>
            </a:r>
            <a:r>
              <a:rPr lang="en-US" altLang="zh-CN" sz="1600" kern="0" dirty="0">
                <a:solidFill>
                  <a:srgbClr val="1D1D1A"/>
                </a:solidFill>
                <a:latin typeface="微软雅黑" panose="020B0503020204020204" pitchFamily="34" charset="-122"/>
                <a:ea typeface="方正兰亭黑简体" panose="02000000000000000000"/>
              </a:rPr>
              <a:t>WEB</a:t>
            </a:r>
            <a:r>
              <a:rPr lang="zh-CN" altLang="en-US" sz="1600" kern="0" dirty="0">
                <a:solidFill>
                  <a:srgbClr val="1D1D1A"/>
                </a:solidFill>
                <a:latin typeface="微软雅黑" panose="020B0503020204020204" pitchFamily="34" charset="-122"/>
                <a:ea typeface="方正兰亭黑简体" panose="02000000000000000000"/>
              </a:rPr>
              <a:t>业务</a:t>
            </a:r>
            <a:endParaRPr lang="zh-CN" altLang="en-US" sz="1600" dirty="0">
              <a:solidFill>
                <a:srgbClr val="000000"/>
              </a:solidFill>
              <a:latin typeface="微软雅黑" panose="020B0503020204020204" pitchFamily="34" charset="-122"/>
              <a:ea typeface="方正兰亭黑简体" panose="02000000000000000000"/>
            </a:endParaRPr>
          </a:p>
        </p:txBody>
      </p:sp>
      <p:sp>
        <p:nvSpPr>
          <p:cNvPr id="14" name="矩形 13">
            <a:extLst>
              <a:ext uri="{FF2B5EF4-FFF2-40B4-BE49-F238E27FC236}">
                <a16:creationId xmlns:a16="http://schemas.microsoft.com/office/drawing/2014/main" id="{CEA19625-4B02-4A89-B1F1-F2DDA58D1629}"/>
              </a:ext>
            </a:extLst>
          </p:cNvPr>
          <p:cNvSpPr/>
          <p:nvPr/>
        </p:nvSpPr>
        <p:spPr>
          <a:xfrm>
            <a:off x="9638071" y="1192112"/>
            <a:ext cx="2264369" cy="1400383"/>
          </a:xfrm>
          <a:prstGeom prst="rect">
            <a:avLst/>
          </a:prstGeom>
        </p:spPr>
        <p:txBody>
          <a:bodyPr wrap="square">
            <a:spAutoFit/>
          </a:bodyPr>
          <a:lstStyle/>
          <a:p>
            <a:pPr algn="ctr"/>
            <a:r>
              <a:rPr lang="zh-CN" altLang="en-US" sz="1600" b="1" kern="0" dirty="0">
                <a:solidFill>
                  <a:srgbClr val="3E27C9"/>
                </a:solidFill>
                <a:latin typeface="微软雅黑" panose="020B0503020204020204" pitchFamily="34" charset="-122"/>
                <a:ea typeface="方正兰亭黑简体" panose="02000000000000000000"/>
              </a:rPr>
              <a:t>万物智联</a:t>
            </a:r>
            <a:endParaRPr lang="en-US" altLang="zh-CN" sz="1600" b="1" kern="0" dirty="0">
              <a:solidFill>
                <a:srgbClr val="3E27C9"/>
              </a:solidFill>
              <a:latin typeface="微软雅黑" panose="020B0503020204020204" pitchFamily="34" charset="-122"/>
              <a:ea typeface="方正兰亭黑简体" panose="02000000000000000000"/>
            </a:endParaRPr>
          </a:p>
          <a:p>
            <a:pPr algn="just">
              <a:spcBef>
                <a:spcPts val="600"/>
              </a:spcBef>
            </a:pPr>
            <a:r>
              <a:rPr lang="zh-CN" altLang="en-US" sz="1600" kern="0" dirty="0">
                <a:solidFill>
                  <a:srgbClr val="1D1D1A"/>
                </a:solidFill>
                <a:latin typeface="微软雅黑" panose="020B0503020204020204" pitchFamily="34" charset="-122"/>
                <a:ea typeface="方正兰亭黑简体" panose="02000000000000000000"/>
              </a:rPr>
              <a:t>为万物智联提供确定性的数据传输服务，实现</a:t>
            </a:r>
            <a:r>
              <a:rPr lang="en-US" altLang="zh-CN" sz="1600" kern="0" dirty="0">
                <a:solidFill>
                  <a:srgbClr val="1D1D1A"/>
                </a:solidFill>
                <a:latin typeface="微软雅黑" panose="020B0503020204020204" pitchFamily="34" charset="-122"/>
                <a:ea typeface="方正兰亭黑简体" panose="02000000000000000000"/>
              </a:rPr>
              <a:t>voice</a:t>
            </a:r>
            <a:r>
              <a:rPr lang="zh-CN" altLang="en-US" sz="1600" kern="0" dirty="0">
                <a:solidFill>
                  <a:srgbClr val="1D1D1A"/>
                </a:solidFill>
                <a:latin typeface="微软雅黑" panose="020B0503020204020204" pitchFamily="34" charset="-122"/>
                <a:ea typeface="方正兰亭黑简体" panose="02000000000000000000"/>
              </a:rPr>
              <a:t>、</a:t>
            </a:r>
            <a:r>
              <a:rPr lang="en-US" altLang="zh-CN" sz="1600" kern="0" dirty="0">
                <a:solidFill>
                  <a:srgbClr val="1D1D1A"/>
                </a:solidFill>
                <a:latin typeface="微软雅黑" panose="020B0503020204020204" pitchFamily="34" charset="-122"/>
                <a:ea typeface="方正兰亭黑简体" panose="02000000000000000000"/>
              </a:rPr>
              <a:t>video</a:t>
            </a:r>
            <a:r>
              <a:rPr lang="zh-CN" altLang="en-US" sz="1600" kern="0" dirty="0">
                <a:solidFill>
                  <a:srgbClr val="1D1D1A"/>
                </a:solidFill>
                <a:latin typeface="微软雅黑" panose="020B0503020204020204" pitchFamily="34" charset="-122"/>
                <a:ea typeface="方正兰亭黑简体" panose="02000000000000000000"/>
              </a:rPr>
              <a:t>、</a:t>
            </a:r>
            <a:r>
              <a:rPr lang="en-US" altLang="zh-CN" sz="1600" kern="0" dirty="0">
                <a:solidFill>
                  <a:srgbClr val="1D1D1A"/>
                </a:solidFill>
                <a:latin typeface="微软雅黑" panose="020B0503020204020204" pitchFamily="34" charset="-122"/>
                <a:ea typeface="方正兰亭黑简体" panose="02000000000000000000"/>
              </a:rPr>
              <a:t>image</a:t>
            </a:r>
            <a:r>
              <a:rPr lang="zh-CN" altLang="en-US" sz="1600" kern="0" dirty="0">
                <a:solidFill>
                  <a:srgbClr val="1D1D1A"/>
                </a:solidFill>
                <a:latin typeface="微软雅黑" panose="020B0503020204020204" pitchFamily="34" charset="-122"/>
                <a:ea typeface="方正兰亭黑简体" panose="02000000000000000000"/>
              </a:rPr>
              <a:t>、</a:t>
            </a:r>
            <a:r>
              <a:rPr lang="en-US" altLang="zh-CN" sz="1600" kern="0" dirty="0">
                <a:solidFill>
                  <a:srgbClr val="1D1D1A"/>
                </a:solidFill>
                <a:latin typeface="微软雅黑" panose="020B0503020204020204" pitchFamily="34" charset="-122"/>
                <a:ea typeface="方正兰亭黑简体" panose="02000000000000000000"/>
              </a:rPr>
              <a:t>data</a:t>
            </a:r>
            <a:r>
              <a:rPr lang="zh-CN" altLang="en-US" sz="1600" kern="0" dirty="0">
                <a:solidFill>
                  <a:srgbClr val="1D1D1A"/>
                </a:solidFill>
                <a:latin typeface="微软雅黑" panose="020B0503020204020204" pitchFamily="34" charset="-122"/>
                <a:ea typeface="方正兰亭黑简体" panose="02000000000000000000"/>
              </a:rPr>
              <a:t>和各类</a:t>
            </a:r>
            <a:r>
              <a:rPr lang="en-US" altLang="zh-CN" sz="1600" kern="0" dirty="0">
                <a:solidFill>
                  <a:srgbClr val="1D1D1A"/>
                </a:solidFill>
                <a:latin typeface="微软雅黑" panose="020B0503020204020204" pitchFamily="34" charset="-122"/>
                <a:ea typeface="方正兰亭黑简体" panose="02000000000000000000"/>
              </a:rPr>
              <a:t>APP</a:t>
            </a:r>
            <a:r>
              <a:rPr lang="zh-CN" altLang="en-US" sz="1600" kern="0" dirty="0">
                <a:solidFill>
                  <a:srgbClr val="1D1D1A"/>
                </a:solidFill>
                <a:latin typeface="微软雅黑" panose="020B0503020204020204" pitchFamily="34" charset="-122"/>
                <a:ea typeface="方正兰亭黑简体" panose="02000000000000000000"/>
              </a:rPr>
              <a:t>全业务</a:t>
            </a:r>
            <a:endParaRPr lang="zh-CN" altLang="en-US" sz="1600" dirty="0">
              <a:solidFill>
                <a:srgbClr val="000000"/>
              </a:solidFill>
              <a:latin typeface="微软雅黑" panose="020B0503020204020204" pitchFamily="34" charset="-122"/>
              <a:ea typeface="方正兰亭黑简体" panose="02000000000000000000"/>
            </a:endParaRPr>
          </a:p>
        </p:txBody>
      </p:sp>
      <p:sp>
        <p:nvSpPr>
          <p:cNvPr id="15" name="矩形 14">
            <a:extLst>
              <a:ext uri="{FF2B5EF4-FFF2-40B4-BE49-F238E27FC236}">
                <a16:creationId xmlns:a16="http://schemas.microsoft.com/office/drawing/2014/main" id="{F2A072E7-ED4F-463B-A8AC-757E26B655CF}"/>
              </a:ext>
            </a:extLst>
          </p:cNvPr>
          <p:cNvSpPr/>
          <p:nvPr/>
        </p:nvSpPr>
        <p:spPr>
          <a:xfrm>
            <a:off x="2455256" y="2242979"/>
            <a:ext cx="2074367" cy="1646605"/>
          </a:xfrm>
          <a:prstGeom prst="rect">
            <a:avLst/>
          </a:prstGeom>
        </p:spPr>
        <p:txBody>
          <a:bodyPr wrap="square">
            <a:spAutoFit/>
          </a:bodyPr>
          <a:lstStyle/>
          <a:p>
            <a:r>
              <a:rPr lang="zh-CN" altLang="en-US" sz="1600" b="1" kern="0" dirty="0">
                <a:solidFill>
                  <a:srgbClr val="3E27C9"/>
                </a:solidFill>
                <a:latin typeface="微软雅黑" panose="020B0503020204020204" pitchFamily="34" charset="-122"/>
                <a:ea typeface="方正兰亭黑简体" panose="02000000000000000000"/>
              </a:rPr>
              <a:t>计算机网络规模化和互联互通标准化</a:t>
            </a:r>
            <a:endParaRPr lang="en-US" altLang="zh-CN" sz="1600" b="1" kern="0" dirty="0">
              <a:solidFill>
                <a:srgbClr val="3E27C9"/>
              </a:solidFill>
              <a:latin typeface="微软雅黑" panose="020B0503020204020204" pitchFamily="34" charset="-122"/>
              <a:ea typeface="方正兰亭黑简体" panose="02000000000000000000"/>
            </a:endParaRPr>
          </a:p>
          <a:p>
            <a:pPr>
              <a:spcBef>
                <a:spcPts val="600"/>
              </a:spcBef>
            </a:pPr>
            <a:r>
              <a:rPr lang="zh-CN" altLang="en-US" sz="1600" kern="0" dirty="0">
                <a:solidFill>
                  <a:srgbClr val="1D1D1A"/>
                </a:solidFill>
                <a:latin typeface="微软雅黑" panose="020B0503020204020204" pitchFamily="34" charset="-122"/>
              </a:rPr>
              <a:t>数百台计算机在</a:t>
            </a:r>
            <a:r>
              <a:rPr lang="en-US" altLang="zh-CN" sz="1600" kern="0" dirty="0">
                <a:solidFill>
                  <a:srgbClr val="1D1D1A"/>
                </a:solidFill>
                <a:latin typeface="微软雅黑" panose="020B0503020204020204" pitchFamily="34" charset="-122"/>
                <a:ea typeface="方正兰亭黑简体" panose="02000000000000000000"/>
              </a:rPr>
              <a:t>TCP/IP</a:t>
            </a:r>
            <a:r>
              <a:rPr lang="zh-CN" altLang="en-US" sz="1600" kern="0" dirty="0">
                <a:solidFill>
                  <a:srgbClr val="1D1D1A"/>
                </a:solidFill>
                <a:latin typeface="微软雅黑" panose="020B0503020204020204" pitchFamily="34" charset="-122"/>
                <a:ea typeface="方正兰亭黑简体" panose="02000000000000000000"/>
              </a:rPr>
              <a:t>标准下互联互通，实现数据文件传送</a:t>
            </a:r>
            <a:endParaRPr lang="zh-CN" altLang="en-US" sz="1600" dirty="0">
              <a:solidFill>
                <a:srgbClr val="000000"/>
              </a:solidFill>
              <a:latin typeface="微软雅黑" panose="020B0503020204020204" pitchFamily="34" charset="-122"/>
              <a:ea typeface="方正兰亭黑简体" panose="02000000000000000000"/>
            </a:endParaRPr>
          </a:p>
        </p:txBody>
      </p:sp>
      <p:sp>
        <p:nvSpPr>
          <p:cNvPr id="16" name="矩形 15">
            <a:extLst>
              <a:ext uri="{FF2B5EF4-FFF2-40B4-BE49-F238E27FC236}">
                <a16:creationId xmlns:a16="http://schemas.microsoft.com/office/drawing/2014/main" id="{6C7B8455-B27D-4CE5-8490-A4B12420141C}"/>
              </a:ext>
            </a:extLst>
          </p:cNvPr>
          <p:cNvSpPr/>
          <p:nvPr/>
        </p:nvSpPr>
        <p:spPr>
          <a:xfrm>
            <a:off x="586038" y="2870986"/>
            <a:ext cx="1956084" cy="1154162"/>
          </a:xfrm>
          <a:prstGeom prst="rect">
            <a:avLst/>
          </a:prstGeom>
        </p:spPr>
        <p:txBody>
          <a:bodyPr wrap="square">
            <a:spAutoFit/>
          </a:bodyPr>
          <a:lstStyle/>
          <a:p>
            <a:pPr algn="ctr"/>
            <a:r>
              <a:rPr lang="zh-CN" altLang="en-US" sz="1600" b="1" kern="0" dirty="0">
                <a:solidFill>
                  <a:srgbClr val="3E27C9"/>
                </a:solidFill>
                <a:latin typeface="微软雅黑" panose="020B0503020204020204" pitchFamily="34" charset="-122"/>
                <a:ea typeface="方正兰亭黑简体" panose="02000000000000000000"/>
              </a:rPr>
              <a:t>计算机网络诞生</a:t>
            </a:r>
            <a:endParaRPr lang="en-US" altLang="zh-CN" sz="1600" b="1" kern="0" dirty="0">
              <a:solidFill>
                <a:srgbClr val="3E27C9"/>
              </a:solidFill>
              <a:latin typeface="微软雅黑" panose="020B0503020204020204" pitchFamily="34" charset="-122"/>
              <a:ea typeface="方正兰亭黑简体" panose="02000000000000000000"/>
            </a:endParaRPr>
          </a:p>
          <a:p>
            <a:pPr>
              <a:spcBef>
                <a:spcPts val="600"/>
              </a:spcBef>
            </a:pPr>
            <a:r>
              <a:rPr lang="zh-CN" altLang="en-US" sz="1600" kern="0" dirty="0">
                <a:solidFill>
                  <a:srgbClr val="1D1D1A"/>
                </a:solidFill>
                <a:latin typeface="微软雅黑" panose="020B0503020204020204" pitchFamily="34" charset="-122"/>
                <a:ea typeface="方正兰亭黑简体" panose="02000000000000000000"/>
              </a:rPr>
              <a:t>数台计算机通过分组交换实现数据文件传送</a:t>
            </a:r>
            <a:endParaRPr lang="zh-CN" altLang="en-US" sz="1600" dirty="0">
              <a:solidFill>
                <a:srgbClr val="000000"/>
              </a:solidFill>
              <a:latin typeface="微软雅黑" panose="020B0503020204020204" pitchFamily="34" charset="-122"/>
              <a:ea typeface="方正兰亭黑简体" panose="02000000000000000000"/>
            </a:endParaRPr>
          </a:p>
        </p:txBody>
      </p:sp>
      <p:sp>
        <p:nvSpPr>
          <p:cNvPr id="17" name="箭头: 右 16">
            <a:extLst>
              <a:ext uri="{FF2B5EF4-FFF2-40B4-BE49-F238E27FC236}">
                <a16:creationId xmlns:a16="http://schemas.microsoft.com/office/drawing/2014/main" id="{4BB57828-EEAB-4161-931A-8A0CEC3D9B2F}"/>
              </a:ext>
            </a:extLst>
          </p:cNvPr>
          <p:cNvSpPr/>
          <p:nvPr/>
        </p:nvSpPr>
        <p:spPr bwMode="auto">
          <a:xfrm>
            <a:off x="294222" y="4220174"/>
            <a:ext cx="11651684" cy="1081433"/>
          </a:xfrm>
          <a:prstGeom prst="rightArrow">
            <a:avLst/>
          </a:prstGeom>
          <a:gradFill>
            <a:gsLst>
              <a:gs pos="0">
                <a:srgbClr val="7030A0">
                  <a:alpha val="10000"/>
                </a:srgbClr>
              </a:gs>
              <a:gs pos="74000">
                <a:srgbClr val="FFCC66">
                  <a:lumMod val="45000"/>
                  <a:lumOff val="55000"/>
                </a:srgbClr>
              </a:gs>
              <a:gs pos="83000">
                <a:srgbClr val="FFCC66">
                  <a:lumMod val="45000"/>
                  <a:lumOff val="55000"/>
                </a:srgbClr>
              </a:gs>
              <a:gs pos="100000">
                <a:srgbClr val="FFCC66">
                  <a:lumMod val="30000"/>
                  <a:lumOff val="70000"/>
                </a:srgbClr>
              </a:gs>
            </a:gsLst>
            <a:lin ang="0" scaled="1"/>
          </a:gra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endParaRPr>
          </a:p>
        </p:txBody>
      </p:sp>
      <p:sp>
        <p:nvSpPr>
          <p:cNvPr id="18" name="箭头: 右 17">
            <a:extLst>
              <a:ext uri="{FF2B5EF4-FFF2-40B4-BE49-F238E27FC236}">
                <a16:creationId xmlns:a16="http://schemas.microsoft.com/office/drawing/2014/main" id="{C3F6E3A7-B5E8-46FA-9DDB-E4A1F5A0ADFB}"/>
              </a:ext>
            </a:extLst>
          </p:cNvPr>
          <p:cNvSpPr/>
          <p:nvPr/>
        </p:nvSpPr>
        <p:spPr bwMode="auto">
          <a:xfrm rot="16200000">
            <a:off x="-1422187" y="2753079"/>
            <a:ext cx="3827447" cy="705512"/>
          </a:xfrm>
          <a:prstGeom prst="rightArrow">
            <a:avLst/>
          </a:prstGeom>
          <a:gradFill>
            <a:gsLst>
              <a:gs pos="0">
                <a:srgbClr val="7030A0">
                  <a:alpha val="10000"/>
                </a:srgbClr>
              </a:gs>
              <a:gs pos="74000">
                <a:srgbClr val="FFCC66">
                  <a:lumMod val="45000"/>
                  <a:lumOff val="55000"/>
                </a:srgbClr>
              </a:gs>
              <a:gs pos="83000">
                <a:srgbClr val="FFCC66">
                  <a:lumMod val="45000"/>
                  <a:lumOff val="55000"/>
                </a:srgbClr>
              </a:gs>
              <a:gs pos="100000">
                <a:srgbClr val="FFCC66">
                  <a:lumMod val="30000"/>
                  <a:lumOff val="70000"/>
                </a:srgbClr>
              </a:gs>
            </a:gsLst>
            <a:lin ang="0" scaled="1"/>
          </a:gra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19" name="矩形 18">
            <a:extLst>
              <a:ext uri="{FF2B5EF4-FFF2-40B4-BE49-F238E27FC236}">
                <a16:creationId xmlns:a16="http://schemas.microsoft.com/office/drawing/2014/main" id="{E4CD315B-40A1-4F76-8B76-033EB5D29D67}"/>
              </a:ext>
            </a:extLst>
          </p:cNvPr>
          <p:cNvSpPr/>
          <p:nvPr/>
        </p:nvSpPr>
        <p:spPr>
          <a:xfrm>
            <a:off x="303747" y="5402843"/>
            <a:ext cx="11598693" cy="1141210"/>
          </a:xfrm>
          <a:prstGeom prst="rect">
            <a:avLst/>
          </a:prstGeom>
          <a:solidFill>
            <a:schemeClr val="bg1">
              <a:lumMod val="95000"/>
            </a:schemeClr>
          </a:solidFill>
        </p:spPr>
        <p:txBody>
          <a:bodyPr wrap="square">
            <a:spAutoFit/>
          </a:bodyPr>
          <a:lstStyle/>
          <a:p>
            <a:pPr marL="342763" indent="-342763">
              <a:lnSpc>
                <a:spcPts val="2800"/>
              </a:lnSpc>
              <a:buFont typeface="Wingdings" panose="05000000000000000000" pitchFamily="2" charset="2"/>
              <a:buChar char="Ø"/>
              <a:defRPr/>
            </a:pPr>
            <a:r>
              <a:rPr lang="zh-CN" altLang="en-US" b="1" dirty="0"/>
              <a:t>是不断发展的网络：</a:t>
            </a:r>
            <a:r>
              <a:rPr lang="zh-CN" altLang="en-US" dirty="0"/>
              <a:t>一直在追求互联范围更广、带宽更高、传送速度更快、业务更安全更可靠、网络更智能</a:t>
            </a:r>
            <a:endParaRPr lang="en-US" altLang="zh-CN" dirty="0"/>
          </a:p>
          <a:p>
            <a:pPr marL="342763" indent="-342763">
              <a:lnSpc>
                <a:spcPts val="2800"/>
              </a:lnSpc>
              <a:buFont typeface="Wingdings" panose="05000000000000000000" pitchFamily="2" charset="2"/>
              <a:buChar char="Ø"/>
              <a:defRPr/>
            </a:pPr>
            <a:r>
              <a:rPr lang="zh-CN" altLang="en-US" b="1" dirty="0"/>
              <a:t>是一个泛在连接的网络</a:t>
            </a:r>
            <a:r>
              <a:rPr lang="zh-CN" altLang="en-US" dirty="0"/>
              <a:t>：数据通信网（</a:t>
            </a:r>
            <a:r>
              <a:rPr lang="en-US" altLang="zh-CN" dirty="0"/>
              <a:t>IP</a:t>
            </a:r>
            <a:r>
              <a:rPr lang="zh-CN" altLang="en-US" dirty="0"/>
              <a:t>网）无处不在，已经是网络的代名词，也是国家数字经济的基础底座</a:t>
            </a:r>
            <a:endParaRPr lang="en-US" altLang="zh-CN" dirty="0"/>
          </a:p>
          <a:p>
            <a:pPr marL="342763" indent="-342763">
              <a:lnSpc>
                <a:spcPts val="2800"/>
              </a:lnSpc>
              <a:buFont typeface="Wingdings" panose="05000000000000000000" pitchFamily="2" charset="2"/>
              <a:buChar char="Ø"/>
              <a:defRPr/>
            </a:pPr>
            <a:r>
              <a:rPr lang="zh-CN" altLang="en-US" b="1" dirty="0"/>
              <a:t>是一个“种豆得瓜”的网络：</a:t>
            </a:r>
            <a:r>
              <a:rPr lang="zh-CN" altLang="en-US" dirty="0"/>
              <a:t>种的“豆”是用于传送文件的计算机网络，得的“瓜”是用于万物智联的网络</a:t>
            </a:r>
            <a:endParaRPr lang="en-US" altLang="zh-CN" dirty="0"/>
          </a:p>
        </p:txBody>
      </p:sp>
      <p:sp>
        <p:nvSpPr>
          <p:cNvPr id="20" name="矩形 19">
            <a:extLst>
              <a:ext uri="{FF2B5EF4-FFF2-40B4-BE49-F238E27FC236}">
                <a16:creationId xmlns:a16="http://schemas.microsoft.com/office/drawing/2014/main" id="{56B7B4F2-6E81-43E8-B58B-C473BD1594EE}"/>
              </a:ext>
            </a:extLst>
          </p:cNvPr>
          <p:cNvSpPr/>
          <p:nvPr/>
        </p:nvSpPr>
        <p:spPr>
          <a:xfrm>
            <a:off x="6737805" y="1577345"/>
            <a:ext cx="2993221" cy="1400383"/>
          </a:xfrm>
          <a:prstGeom prst="rect">
            <a:avLst/>
          </a:prstGeom>
        </p:spPr>
        <p:txBody>
          <a:bodyPr wrap="square">
            <a:spAutoFit/>
          </a:bodyPr>
          <a:lstStyle/>
          <a:p>
            <a:r>
              <a:rPr lang="zh-CN" altLang="en-US" sz="1600" b="1" kern="0" dirty="0">
                <a:solidFill>
                  <a:srgbClr val="3E27C9"/>
                </a:solidFill>
                <a:latin typeface="微软雅黑" panose="020B0503020204020204" pitchFamily="34" charset="-122"/>
                <a:ea typeface="方正兰亭黑简体" panose="02000000000000000000"/>
              </a:rPr>
              <a:t>   因特网（</a:t>
            </a:r>
            <a:r>
              <a:rPr lang="en-US" altLang="zh-CN" sz="1600" b="1" kern="0" dirty="0">
                <a:solidFill>
                  <a:srgbClr val="3E27C9"/>
                </a:solidFill>
                <a:latin typeface="微软雅黑" panose="020B0503020204020204" pitchFamily="34" charset="-122"/>
                <a:ea typeface="方正兰亭黑简体" panose="02000000000000000000"/>
              </a:rPr>
              <a:t>IP</a:t>
            </a:r>
            <a:r>
              <a:rPr lang="zh-CN" altLang="en-US" sz="1600" b="1" kern="0" dirty="0">
                <a:solidFill>
                  <a:srgbClr val="3E27C9"/>
                </a:solidFill>
                <a:latin typeface="微软雅黑" panose="020B0503020204020204" pitchFamily="34" charset="-122"/>
                <a:ea typeface="方正兰亭黑简体" panose="02000000000000000000"/>
              </a:rPr>
              <a:t>网）电信化</a:t>
            </a:r>
            <a:endParaRPr lang="en-US" altLang="zh-CN" sz="1600" b="1" kern="0" dirty="0">
              <a:solidFill>
                <a:srgbClr val="3E27C9"/>
              </a:solidFill>
              <a:latin typeface="微软雅黑" panose="020B0503020204020204" pitchFamily="34" charset="-122"/>
              <a:ea typeface="方正兰亭黑简体" panose="02000000000000000000"/>
            </a:endParaRPr>
          </a:p>
          <a:p>
            <a:pPr>
              <a:spcBef>
                <a:spcPts val="600"/>
              </a:spcBef>
            </a:pPr>
            <a:r>
              <a:rPr lang="en-US" altLang="zh-CN" sz="1600" kern="0" dirty="0">
                <a:solidFill>
                  <a:srgbClr val="1D1D1A"/>
                </a:solidFill>
                <a:latin typeface="微软雅黑" panose="020B0503020204020204" pitchFamily="34" charset="-122"/>
                <a:ea typeface="方正兰亭黑简体" panose="02000000000000000000"/>
              </a:rPr>
              <a:t>IP</a:t>
            </a:r>
            <a:r>
              <a:rPr lang="zh-CN" altLang="en-US" sz="1600" kern="0" dirty="0">
                <a:solidFill>
                  <a:srgbClr val="1D1D1A"/>
                </a:solidFill>
                <a:latin typeface="微软雅黑" panose="020B0503020204020204" pitchFamily="34" charset="-122"/>
                <a:ea typeface="方正兰亭黑简体" panose="02000000000000000000"/>
              </a:rPr>
              <a:t>网承载语音电话、企业专线等电信业务，网络从“尽力而为”的服务品质向高可靠、高安全、高</a:t>
            </a:r>
            <a:r>
              <a:rPr lang="en-US" altLang="zh-CN" sz="1600" kern="0" dirty="0">
                <a:solidFill>
                  <a:srgbClr val="1D1D1A"/>
                </a:solidFill>
                <a:latin typeface="微软雅黑" panose="020B0503020204020204" pitchFamily="34" charset="-122"/>
                <a:ea typeface="方正兰亭黑简体" panose="02000000000000000000"/>
              </a:rPr>
              <a:t>QoS </a:t>
            </a:r>
            <a:r>
              <a:rPr lang="zh-CN" altLang="en-US" sz="1600" kern="0" dirty="0">
                <a:solidFill>
                  <a:srgbClr val="1D1D1A"/>
                </a:solidFill>
                <a:latin typeface="微软雅黑" panose="020B0503020204020204" pitchFamily="34" charset="-122"/>
                <a:ea typeface="方正兰亭黑简体" panose="02000000000000000000"/>
              </a:rPr>
              <a:t>转变</a:t>
            </a:r>
            <a:endParaRPr lang="zh-CN" altLang="en-US" sz="1600" dirty="0">
              <a:solidFill>
                <a:srgbClr val="000000"/>
              </a:solidFill>
              <a:latin typeface="微软雅黑" panose="020B0503020204020204" pitchFamily="34" charset="-122"/>
              <a:ea typeface="方正兰亭黑简体" panose="02000000000000000000"/>
            </a:endParaRPr>
          </a:p>
        </p:txBody>
      </p:sp>
      <p:cxnSp>
        <p:nvCxnSpPr>
          <p:cNvPr id="21" name="直接连接符 20">
            <a:extLst>
              <a:ext uri="{FF2B5EF4-FFF2-40B4-BE49-F238E27FC236}">
                <a16:creationId xmlns:a16="http://schemas.microsoft.com/office/drawing/2014/main" id="{92AB6791-D645-4CBA-A0B8-4DF9E83334EA}"/>
              </a:ext>
            </a:extLst>
          </p:cNvPr>
          <p:cNvCxnSpPr>
            <a:cxnSpLocks/>
          </p:cNvCxnSpPr>
          <p:nvPr/>
        </p:nvCxnSpPr>
        <p:spPr bwMode="auto">
          <a:xfrm>
            <a:off x="9619931" y="1192112"/>
            <a:ext cx="0" cy="3505444"/>
          </a:xfrm>
          <a:prstGeom prst="line">
            <a:avLst/>
          </a:prstGeom>
          <a:noFill/>
          <a:ln w="38100" cap="flat" cmpd="sng" algn="ctr">
            <a:solidFill>
              <a:srgbClr val="FFE2B8">
                <a:lumMod val="50000"/>
              </a:srgbClr>
            </a:solidFill>
            <a:prstDash val="dash"/>
            <a:round/>
            <a:headEnd type="none" w="med" len="med"/>
            <a:tailEnd type="none" w="med" len="med"/>
          </a:ln>
          <a:effectLst/>
        </p:spPr>
      </p:cxnSp>
      <p:sp>
        <p:nvSpPr>
          <p:cNvPr id="22" name="箭头: 右 35">
            <a:extLst>
              <a:ext uri="{FF2B5EF4-FFF2-40B4-BE49-F238E27FC236}">
                <a16:creationId xmlns:a16="http://schemas.microsoft.com/office/drawing/2014/main" id="{B1AF8CCB-5DA0-4B8A-BB50-ED7F54DDCE7C}"/>
              </a:ext>
            </a:extLst>
          </p:cNvPr>
          <p:cNvSpPr/>
          <p:nvPr/>
        </p:nvSpPr>
        <p:spPr bwMode="auto">
          <a:xfrm rot="21071042">
            <a:off x="9965659" y="2517352"/>
            <a:ext cx="1777042" cy="538864"/>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方正兰亭黑简体" panose="02000000000000000000"/>
            </a:endParaRPr>
          </a:p>
        </p:txBody>
      </p:sp>
      <p:sp>
        <p:nvSpPr>
          <p:cNvPr id="23" name="文本框 22">
            <a:extLst>
              <a:ext uri="{FF2B5EF4-FFF2-40B4-BE49-F238E27FC236}">
                <a16:creationId xmlns:a16="http://schemas.microsoft.com/office/drawing/2014/main" id="{9E431450-985C-4D6E-BD40-4D6B279B37E5}"/>
              </a:ext>
            </a:extLst>
          </p:cNvPr>
          <p:cNvSpPr txBox="1"/>
          <p:nvPr/>
        </p:nvSpPr>
        <p:spPr>
          <a:xfrm>
            <a:off x="10107989" y="5019558"/>
            <a:ext cx="1075936" cy="338554"/>
          </a:xfrm>
          <a:prstGeom prst="rect">
            <a:avLst/>
          </a:prstGeom>
          <a:noFill/>
        </p:spPr>
        <p:txBody>
          <a:bodyPr wrap="none" rtlCol="0">
            <a:spAutoFit/>
          </a:bodyPr>
          <a:lstStyle/>
          <a:p>
            <a:r>
              <a:rPr lang="en-US" altLang="zh-CN" sz="1600" dirty="0">
                <a:solidFill>
                  <a:srgbClr val="000000"/>
                </a:solidFill>
                <a:latin typeface="微软雅黑" panose="020B0503020204020204" pitchFamily="34" charset="-122"/>
                <a:ea typeface="方正兰亭黑简体" panose="02000000000000000000"/>
              </a:rPr>
              <a:t>2010</a:t>
            </a:r>
            <a:r>
              <a:rPr lang="zh-CN" altLang="en-US" sz="1600" dirty="0">
                <a:solidFill>
                  <a:srgbClr val="000000"/>
                </a:solidFill>
                <a:latin typeface="微软雅黑" panose="020B0503020204020204" pitchFamily="34" charset="-122"/>
                <a:ea typeface="方正兰亭黑简体" panose="02000000000000000000"/>
              </a:rPr>
              <a:t>年后</a:t>
            </a:r>
          </a:p>
        </p:txBody>
      </p:sp>
      <p:sp>
        <p:nvSpPr>
          <p:cNvPr id="24" name="箭头: 右 32">
            <a:extLst>
              <a:ext uri="{FF2B5EF4-FFF2-40B4-BE49-F238E27FC236}">
                <a16:creationId xmlns:a16="http://schemas.microsoft.com/office/drawing/2014/main" id="{465CA193-50C2-486D-A769-958573D61F8A}"/>
              </a:ext>
            </a:extLst>
          </p:cNvPr>
          <p:cNvSpPr/>
          <p:nvPr/>
        </p:nvSpPr>
        <p:spPr bwMode="auto">
          <a:xfrm rot="21072037">
            <a:off x="775803" y="3958297"/>
            <a:ext cx="1555226" cy="532159"/>
          </a:xfrm>
          <a:prstGeom prst="rightArrow">
            <a:avLst/>
          </a:prstGeom>
          <a:solidFill>
            <a:srgbClr val="990000">
              <a:lumMod val="40000"/>
              <a:lumOff val="60000"/>
              <a:alpha val="98000"/>
            </a:srgbClr>
          </a:solidFill>
          <a:ln w="9525" cap="flat" cmpd="sng" algn="ctr">
            <a:noFill/>
            <a:prstDash val="dash"/>
            <a:round/>
            <a:headEnd type="none" w="med" len="med"/>
            <a:tailEnd type="none" w="med" len="med"/>
          </a:ln>
          <a:effectLst/>
        </p:spPr>
        <p:txBody>
          <a:bodyPr vert="horz" wrap="none" lIns="79190" tIns="39596" rIns="79190" bIns="39596" numCol="1" rtlCol="0" anchor="t"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方正兰亭黑简体" panose="02000000000000000000"/>
            </a:endParaRPr>
          </a:p>
        </p:txBody>
      </p:sp>
      <p:sp>
        <p:nvSpPr>
          <p:cNvPr id="25" name="文本框 24">
            <a:extLst>
              <a:ext uri="{FF2B5EF4-FFF2-40B4-BE49-F238E27FC236}">
                <a16:creationId xmlns:a16="http://schemas.microsoft.com/office/drawing/2014/main" id="{FAE807EE-DD6B-4D15-A728-9CFCD706E1F3}"/>
              </a:ext>
            </a:extLst>
          </p:cNvPr>
          <p:cNvSpPr txBox="1"/>
          <p:nvPr/>
        </p:nvSpPr>
        <p:spPr>
          <a:xfrm>
            <a:off x="149564" y="4596810"/>
            <a:ext cx="11651683" cy="338554"/>
          </a:xfrm>
          <a:prstGeom prst="rect">
            <a:avLst/>
          </a:prstGeom>
          <a:noFill/>
        </p:spPr>
        <p:txBody>
          <a:bodyPr wrap="square" rtlCol="0">
            <a:spAutoFit/>
          </a:bodyPr>
          <a:lstStyle/>
          <a:p>
            <a:r>
              <a:rPr lang="zh-CN" altLang="en-US" sz="1600" dirty="0">
                <a:solidFill>
                  <a:srgbClr val="000000"/>
                </a:solidFill>
                <a:latin typeface="微软雅黑" panose="020B0503020204020204" pitchFamily="34" charset="-122"/>
                <a:ea typeface="方正兰亭黑简体" panose="02000000000000000000"/>
              </a:rPr>
              <a:t>   商业</a:t>
            </a:r>
            <a:r>
              <a:rPr lang="zh-CN" altLang="en-US" sz="1600" b="1" dirty="0">
                <a:solidFill>
                  <a:srgbClr val="000000"/>
                </a:solidFill>
                <a:latin typeface="微软雅黑" panose="020B0503020204020204" pitchFamily="34" charset="-122"/>
                <a:ea typeface="方正兰亭黑简体" panose="02000000000000000000"/>
              </a:rPr>
              <a:t>用途：                         计算机互联</a:t>
            </a:r>
            <a:r>
              <a:rPr lang="en-US" altLang="zh-CN" sz="1600" b="1" dirty="0">
                <a:solidFill>
                  <a:srgbClr val="000000"/>
                </a:solidFill>
                <a:latin typeface="微软雅黑" panose="020B0503020204020204" pitchFamily="34" charset="-122"/>
                <a:ea typeface="方正兰亭黑简体" panose="02000000000000000000"/>
              </a:rPr>
              <a:t>   </a:t>
            </a:r>
            <a:r>
              <a:rPr lang="zh-CN" altLang="en-US" sz="1600" b="1" dirty="0">
                <a:solidFill>
                  <a:srgbClr val="000000"/>
                </a:solidFill>
                <a:latin typeface="微软雅黑" panose="020B0503020204020204" pitchFamily="34" charset="-122"/>
                <a:ea typeface="方正兰亭黑简体" panose="02000000000000000000"/>
              </a:rPr>
              <a:t>                                                      人和人之间通信                   人、物互联</a:t>
            </a:r>
            <a:r>
              <a:rPr lang="en-US" altLang="zh-CN" sz="1600" b="1" dirty="0">
                <a:solidFill>
                  <a:srgbClr val="000000"/>
                </a:solidFill>
                <a:latin typeface="微软雅黑" panose="020B0503020204020204" pitchFamily="34" charset="-122"/>
                <a:ea typeface="方正兰亭黑简体" panose="02000000000000000000"/>
              </a:rPr>
              <a:t> </a:t>
            </a:r>
            <a:endParaRPr lang="zh-CN" altLang="en-US" sz="1600" b="1" dirty="0">
              <a:solidFill>
                <a:srgbClr val="000000"/>
              </a:solidFill>
              <a:latin typeface="微软雅黑" panose="020B0503020204020204" pitchFamily="34" charset="-122"/>
              <a:ea typeface="方正兰亭黑简体" panose="02000000000000000000"/>
            </a:endParaRPr>
          </a:p>
        </p:txBody>
      </p:sp>
      <p:sp>
        <p:nvSpPr>
          <p:cNvPr id="28" name="灯片编号占位符 27">
            <a:extLst>
              <a:ext uri="{FF2B5EF4-FFF2-40B4-BE49-F238E27FC236}">
                <a16:creationId xmlns:a16="http://schemas.microsoft.com/office/drawing/2014/main" id="{7E549C8A-2387-496F-ACC2-82D58D0CD675}"/>
              </a:ext>
            </a:extLst>
          </p:cNvPr>
          <p:cNvSpPr>
            <a:spLocks noGrp="1"/>
          </p:cNvSpPr>
          <p:nvPr>
            <p:ph type="sldNum" sz="quarter" idx="12"/>
          </p:nvPr>
        </p:nvSpPr>
        <p:spPr/>
        <p:txBody>
          <a:bodyPr/>
          <a:lstStyle/>
          <a:p>
            <a:fld id="{C8BB1146-E542-4D4E-B8E9-6919A11DDD48}" type="slidenum">
              <a:rPr lang="en-US" smtClean="0"/>
              <a:pPr/>
              <a:t>23</a:t>
            </a:fld>
            <a:endParaRPr lang="en-US"/>
          </a:p>
        </p:txBody>
      </p:sp>
    </p:spTree>
    <p:extLst>
      <p:ext uri="{BB962C8B-B14F-4D97-AF65-F5344CB8AC3E}">
        <p14:creationId xmlns:p14="http://schemas.microsoft.com/office/powerpoint/2010/main" val="254667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5B91A7-E561-4724-B3E4-7ECABB843AD8}"/>
              </a:ext>
            </a:extLst>
          </p:cNvPr>
          <p:cNvSpPr>
            <a:spLocks noGrp="1"/>
          </p:cNvSpPr>
          <p:nvPr>
            <p:ph type="title"/>
          </p:nvPr>
        </p:nvSpPr>
        <p:spPr/>
        <p:txBody>
          <a:bodyPr>
            <a:normAutofit/>
          </a:bodyPr>
          <a:lstStyle/>
          <a:p>
            <a:r>
              <a:rPr lang="zh-CN" altLang="en-US" dirty="0"/>
              <a:t>昨天的网络：用于沟通你我他的信息消费</a:t>
            </a:r>
          </a:p>
        </p:txBody>
      </p:sp>
      <p:pic>
        <p:nvPicPr>
          <p:cNvPr id="3" name="图片 2">
            <a:extLst>
              <a:ext uri="{FF2B5EF4-FFF2-40B4-BE49-F238E27FC236}">
                <a16:creationId xmlns:a16="http://schemas.microsoft.com/office/drawing/2014/main" id="{49C1D2DE-0A96-4B51-B9B3-59C46DB67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025" y="1318722"/>
            <a:ext cx="5284335" cy="2868270"/>
          </a:xfrm>
          <a:prstGeom prst="rect">
            <a:avLst/>
          </a:prstGeom>
        </p:spPr>
      </p:pic>
      <p:sp>
        <p:nvSpPr>
          <p:cNvPr id="4" name="矩形 3">
            <a:extLst>
              <a:ext uri="{FF2B5EF4-FFF2-40B4-BE49-F238E27FC236}">
                <a16:creationId xmlns:a16="http://schemas.microsoft.com/office/drawing/2014/main" id="{31A81EC9-8455-4ACF-A872-9B773F3359F1}"/>
              </a:ext>
            </a:extLst>
          </p:cNvPr>
          <p:cNvSpPr/>
          <p:nvPr/>
        </p:nvSpPr>
        <p:spPr>
          <a:xfrm>
            <a:off x="736938" y="4477015"/>
            <a:ext cx="8152725" cy="1310615"/>
          </a:xfrm>
          <a:prstGeom prst="rect">
            <a:avLst/>
          </a:prstGeom>
        </p:spPr>
        <p:txBody>
          <a:bodyPr wrap="square">
            <a:spAutoFit/>
          </a:bodyPr>
          <a:lstStyle/>
          <a:p>
            <a:pPr marL="342626" indent="-342626">
              <a:lnSpc>
                <a:spcPct val="120000"/>
              </a:lnSpc>
              <a:buFont typeface="Wingdings" panose="05000000000000000000" pitchFamily="2" charset="2"/>
              <a:buChar char="Ø"/>
            </a:pPr>
            <a:r>
              <a:rPr lang="zh-CN" altLang="en-US" dirty="0">
                <a:solidFill>
                  <a:schemeClr val="accent1"/>
                </a:solidFill>
                <a:latin typeface="+mn-ea"/>
              </a:rPr>
              <a:t>全球因特网互联，实现</a:t>
            </a:r>
            <a:r>
              <a:rPr lang="en-US" altLang="zh-CN" dirty="0">
                <a:solidFill>
                  <a:schemeClr val="accent1"/>
                </a:solidFill>
                <a:latin typeface="+mn-ea"/>
              </a:rPr>
              <a:t>email</a:t>
            </a:r>
            <a:r>
              <a:rPr lang="zh-CN" altLang="en-US" dirty="0">
                <a:solidFill>
                  <a:schemeClr val="accent1"/>
                </a:solidFill>
                <a:latin typeface="+mn-ea"/>
              </a:rPr>
              <a:t>、</a:t>
            </a:r>
            <a:r>
              <a:rPr lang="en-US" altLang="zh-CN" dirty="0">
                <a:solidFill>
                  <a:schemeClr val="accent1"/>
                </a:solidFill>
                <a:latin typeface="+mn-ea"/>
              </a:rPr>
              <a:t>WEB</a:t>
            </a:r>
            <a:r>
              <a:rPr lang="zh-CN" altLang="en-US" dirty="0">
                <a:solidFill>
                  <a:schemeClr val="accent1"/>
                </a:solidFill>
                <a:latin typeface="+mn-ea"/>
              </a:rPr>
              <a:t>业务</a:t>
            </a:r>
            <a:endParaRPr lang="en-US" altLang="zh-CN" dirty="0">
              <a:solidFill>
                <a:schemeClr val="accent1"/>
              </a:solidFill>
              <a:latin typeface="+mn-ea"/>
            </a:endParaRPr>
          </a:p>
          <a:p>
            <a:pPr marL="342626" indent="-342626">
              <a:lnSpc>
                <a:spcPct val="120000"/>
              </a:lnSpc>
              <a:buFont typeface="Wingdings" panose="05000000000000000000" pitchFamily="2" charset="2"/>
              <a:buChar char="Ø"/>
            </a:pPr>
            <a:r>
              <a:rPr lang="zh-CN" altLang="en-US" dirty="0">
                <a:solidFill>
                  <a:schemeClr val="accent1"/>
                </a:solidFill>
                <a:latin typeface="+mn-ea"/>
              </a:rPr>
              <a:t>聚焦点是网络规模不断扩大下的互联互通、设备容量和网络带宽</a:t>
            </a:r>
            <a:endParaRPr lang="en-US" altLang="zh-CN" dirty="0">
              <a:solidFill>
                <a:schemeClr val="accent1"/>
              </a:solidFill>
              <a:latin typeface="+mn-ea"/>
            </a:endParaRPr>
          </a:p>
          <a:p>
            <a:pPr marL="342626" indent="-342626">
              <a:lnSpc>
                <a:spcPct val="120000"/>
              </a:lnSpc>
              <a:buFont typeface="Wingdings" panose="05000000000000000000" pitchFamily="2" charset="2"/>
              <a:buChar char="Ø"/>
            </a:pPr>
            <a:r>
              <a:rPr lang="zh-CN" altLang="en-US" dirty="0">
                <a:solidFill>
                  <a:schemeClr val="accent1"/>
                </a:solidFill>
                <a:latin typeface="+mn-ea"/>
              </a:rPr>
              <a:t>服务质量是“尽力而为”</a:t>
            </a:r>
          </a:p>
        </p:txBody>
      </p:sp>
      <p:sp>
        <p:nvSpPr>
          <p:cNvPr id="7" name="灯片编号占位符 6">
            <a:extLst>
              <a:ext uri="{FF2B5EF4-FFF2-40B4-BE49-F238E27FC236}">
                <a16:creationId xmlns:a16="http://schemas.microsoft.com/office/drawing/2014/main" id="{D3276F5F-F5AB-4FCC-A6BA-03278AAFB15E}"/>
              </a:ext>
            </a:extLst>
          </p:cNvPr>
          <p:cNvSpPr>
            <a:spLocks noGrp="1"/>
          </p:cNvSpPr>
          <p:nvPr>
            <p:ph type="sldNum" sz="quarter" idx="12"/>
          </p:nvPr>
        </p:nvSpPr>
        <p:spPr/>
        <p:txBody>
          <a:bodyPr/>
          <a:lstStyle/>
          <a:p>
            <a:fld id="{C8BB1146-E542-4D4E-B8E9-6919A11DDD48}" type="slidenum">
              <a:rPr lang="en-US" smtClean="0"/>
              <a:pPr/>
              <a:t>24</a:t>
            </a:fld>
            <a:endParaRPr lang="en-US"/>
          </a:p>
        </p:txBody>
      </p:sp>
    </p:spTree>
    <p:extLst>
      <p:ext uri="{BB962C8B-B14F-4D97-AF65-F5344CB8AC3E}">
        <p14:creationId xmlns:p14="http://schemas.microsoft.com/office/powerpoint/2010/main" val="1899223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8F858-BFBC-4656-A2EB-F9BAD729A0B5}"/>
              </a:ext>
            </a:extLst>
          </p:cNvPr>
          <p:cNvSpPr>
            <a:spLocks noGrp="1"/>
          </p:cNvSpPr>
          <p:nvPr>
            <p:ph type="title"/>
          </p:nvPr>
        </p:nvSpPr>
        <p:spPr/>
        <p:txBody>
          <a:bodyPr>
            <a:normAutofit/>
          </a:bodyPr>
          <a:lstStyle/>
          <a:p>
            <a:r>
              <a:rPr lang="zh-CN" altLang="en-US" dirty="0"/>
              <a:t>今天的网络：用于万物智联的数字经济底座</a:t>
            </a:r>
          </a:p>
        </p:txBody>
      </p:sp>
      <p:pic>
        <p:nvPicPr>
          <p:cNvPr id="4" name="图片 3">
            <a:extLst>
              <a:ext uri="{FF2B5EF4-FFF2-40B4-BE49-F238E27FC236}">
                <a16:creationId xmlns:a16="http://schemas.microsoft.com/office/drawing/2014/main" id="{18A0210C-5192-4F91-B497-2E7DCCD9BDC2}"/>
              </a:ext>
            </a:extLst>
          </p:cNvPr>
          <p:cNvPicPr>
            <a:picLocks noChangeAspect="1"/>
          </p:cNvPicPr>
          <p:nvPr/>
        </p:nvPicPr>
        <p:blipFill>
          <a:blip r:embed="rId2"/>
          <a:srcRect l="7250" t="13682" r="19980" b="20131"/>
          <a:stretch>
            <a:fillRect/>
          </a:stretch>
        </p:blipFill>
        <p:spPr>
          <a:xfrm>
            <a:off x="4496996" y="1886844"/>
            <a:ext cx="2889033" cy="2738102"/>
          </a:xfrm>
          <a:custGeom>
            <a:avLst/>
            <a:gdLst>
              <a:gd name="connsiteX0" fmla="*/ 1716921 w 3433842"/>
              <a:gd name="connsiteY0" fmla="*/ 0 h 3433844"/>
              <a:gd name="connsiteX1" fmla="*/ 3433842 w 3433842"/>
              <a:gd name="connsiteY1" fmla="*/ 1716922 h 3433844"/>
              <a:gd name="connsiteX2" fmla="*/ 1716921 w 3433842"/>
              <a:gd name="connsiteY2" fmla="*/ 3433844 h 3433844"/>
              <a:gd name="connsiteX3" fmla="*/ 0 w 3433842"/>
              <a:gd name="connsiteY3" fmla="*/ 1716922 h 3433844"/>
              <a:gd name="connsiteX4" fmla="*/ 1716921 w 3433842"/>
              <a:gd name="connsiteY4" fmla="*/ 0 h 343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842" h="3433844">
                <a:moveTo>
                  <a:pt x="1716921" y="0"/>
                </a:moveTo>
                <a:cubicBezTo>
                  <a:pt x="2665150" y="0"/>
                  <a:pt x="3433842" y="768692"/>
                  <a:pt x="3433842" y="1716922"/>
                </a:cubicBezTo>
                <a:cubicBezTo>
                  <a:pt x="3433842" y="2665152"/>
                  <a:pt x="2665150" y="3433844"/>
                  <a:pt x="1716921" y="3433844"/>
                </a:cubicBezTo>
                <a:cubicBezTo>
                  <a:pt x="768692" y="3433844"/>
                  <a:pt x="0" y="2665152"/>
                  <a:pt x="0" y="1716922"/>
                </a:cubicBezTo>
                <a:cubicBezTo>
                  <a:pt x="0" y="768692"/>
                  <a:pt x="768692" y="0"/>
                  <a:pt x="1716921" y="0"/>
                </a:cubicBezTo>
                <a:close/>
              </a:path>
            </a:pathLst>
          </a:custGeom>
        </p:spPr>
      </p:pic>
      <p:sp>
        <p:nvSpPr>
          <p:cNvPr id="5" name="任意多边形 229">
            <a:extLst>
              <a:ext uri="{FF2B5EF4-FFF2-40B4-BE49-F238E27FC236}">
                <a16:creationId xmlns:a16="http://schemas.microsoft.com/office/drawing/2014/main" id="{DE0A0DFF-444A-4E2F-B16F-5C5CFEAA4E47}"/>
              </a:ext>
            </a:extLst>
          </p:cNvPr>
          <p:cNvSpPr>
            <a:spLocks/>
          </p:cNvSpPr>
          <p:nvPr/>
        </p:nvSpPr>
        <p:spPr bwMode="auto">
          <a:xfrm rot="5400000">
            <a:off x="6889742" y="2390572"/>
            <a:ext cx="2142680" cy="1800325"/>
          </a:xfrm>
          <a:custGeom>
            <a:avLst/>
            <a:gdLst>
              <a:gd name="connsiteX0" fmla="*/ 0 w 2687127"/>
              <a:gd name="connsiteY0" fmla="*/ 0 h 2139827"/>
              <a:gd name="connsiteX1" fmla="*/ 2687127 w 2687127"/>
              <a:gd name="connsiteY1" fmla="*/ 0 h 2139827"/>
              <a:gd name="connsiteX2" fmla="*/ 2175940 w 2687127"/>
              <a:gd name="connsiteY2" fmla="*/ 1293371 h 2139827"/>
              <a:gd name="connsiteX3" fmla="*/ 2314481 w 2687127"/>
              <a:gd name="connsiteY3" fmla="*/ 2024991 h 2139827"/>
              <a:gd name="connsiteX4" fmla="*/ 2367448 w 2687127"/>
              <a:gd name="connsiteY4" fmla="*/ 2139827 h 2139827"/>
              <a:gd name="connsiteX5" fmla="*/ 2257684 w 2687127"/>
              <a:gd name="connsiteY5" fmla="*/ 2057747 h 2139827"/>
              <a:gd name="connsiteX6" fmla="*/ 1297737 w 2687127"/>
              <a:gd name="connsiteY6" fmla="*/ 1764524 h 2139827"/>
              <a:gd name="connsiteX7" fmla="*/ 479350 w 2687127"/>
              <a:gd name="connsiteY7" fmla="*/ 1971747 h 2139827"/>
              <a:gd name="connsiteX8" fmla="*/ 362825 w 2687127"/>
              <a:gd name="connsiteY8" fmla="*/ 2042537 h 2139827"/>
              <a:gd name="connsiteX9" fmla="*/ 370950 w 2687127"/>
              <a:gd name="connsiteY9" fmla="*/ 2024991 h 2139827"/>
              <a:gd name="connsiteX10" fmla="*/ 511188 w 2687127"/>
              <a:gd name="connsiteY10" fmla="*/ 1293371 h 2139827"/>
              <a:gd name="connsiteX11" fmla="*/ 0 w 2687127"/>
              <a:gd name="connsiteY11" fmla="*/ 0 h 21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7127" h="2139827">
                <a:moveTo>
                  <a:pt x="0" y="0"/>
                </a:moveTo>
                <a:cubicBezTo>
                  <a:pt x="2687127" y="0"/>
                  <a:pt x="2687127" y="0"/>
                  <a:pt x="2687127" y="0"/>
                </a:cubicBezTo>
                <a:cubicBezTo>
                  <a:pt x="2374986" y="298011"/>
                  <a:pt x="2175940" y="768870"/>
                  <a:pt x="2175940" y="1293371"/>
                </a:cubicBezTo>
                <a:cubicBezTo>
                  <a:pt x="2175940" y="1555622"/>
                  <a:pt x="2225701" y="1804462"/>
                  <a:pt x="2314481" y="2024991"/>
                </a:cubicBezTo>
                <a:lnTo>
                  <a:pt x="2367448" y="2139827"/>
                </a:lnTo>
                <a:lnTo>
                  <a:pt x="2257684" y="2057747"/>
                </a:lnTo>
                <a:cubicBezTo>
                  <a:pt x="1983662" y="1872621"/>
                  <a:pt x="1653323" y="1764524"/>
                  <a:pt x="1297737" y="1764524"/>
                </a:cubicBezTo>
                <a:cubicBezTo>
                  <a:pt x="1001415" y="1764524"/>
                  <a:pt x="722626" y="1839591"/>
                  <a:pt x="479350" y="1971747"/>
                </a:cubicBezTo>
                <a:lnTo>
                  <a:pt x="362825" y="2042537"/>
                </a:lnTo>
                <a:lnTo>
                  <a:pt x="370950" y="2024991"/>
                </a:lnTo>
                <a:cubicBezTo>
                  <a:pt x="460295" y="1804462"/>
                  <a:pt x="511188" y="1555622"/>
                  <a:pt x="511188" y="1293371"/>
                </a:cubicBezTo>
                <a:cubicBezTo>
                  <a:pt x="511188" y="768870"/>
                  <a:pt x="307617" y="298011"/>
                  <a:pt x="0" y="0"/>
                </a:cubicBezTo>
                <a:close/>
              </a:path>
            </a:pathLst>
          </a:custGeom>
          <a:gradFill flip="none" rotWithShape="1">
            <a:gsLst>
              <a:gs pos="47000">
                <a:schemeClr val="bg2">
                  <a:lumMod val="75000"/>
                  <a:alpha val="71000"/>
                </a:schemeClr>
              </a:gs>
              <a:gs pos="100000">
                <a:schemeClr val="bg2">
                  <a:lumMod val="75000"/>
                  <a:alpha val="0"/>
                </a:schemeClr>
              </a:gs>
              <a:gs pos="0">
                <a:schemeClr val="bg2">
                  <a:lumMod val="75000"/>
                  <a:alpha val="0"/>
                </a:schemeClr>
              </a:gs>
            </a:gsLst>
            <a:lin ang="16200000" scaled="1"/>
            <a:tileRect/>
          </a:gradFill>
          <a:ln w="9525">
            <a:noFill/>
            <a:miter lim="800000"/>
            <a:headEnd/>
            <a:tailEnd/>
          </a:ln>
        </p:spPr>
        <p:txBody>
          <a:bodyPr wrap="square" lIns="121892" tIns="60946" rIns="121892" bIns="60946">
            <a:noAutofit/>
          </a:bodyPr>
          <a:lstStyle/>
          <a:p>
            <a:pPr indent="-239915" defTabSz="669943">
              <a:lnSpc>
                <a:spcPts val="3732"/>
              </a:lnSpc>
              <a:buClr>
                <a:srgbClr val="CC9900"/>
              </a:buClr>
              <a:buFont typeface="Arial" pitchFamily="34" charset="0"/>
              <a:buChar char="•"/>
              <a:defRPr/>
            </a:pPr>
            <a:endParaRPr lang="zh-CN" altLang="en-US" sz="1000" dirty="0">
              <a:solidFill>
                <a:srgbClr val="EBEBEB">
                  <a:lumMod val="10000"/>
                </a:srgbClr>
              </a:solidFill>
              <a:latin typeface="+mn-ea"/>
              <a:sym typeface="Arial" pitchFamily="34" charset="0"/>
            </a:endParaRPr>
          </a:p>
        </p:txBody>
      </p:sp>
      <p:sp>
        <p:nvSpPr>
          <p:cNvPr id="6" name="任意多边形 230">
            <a:extLst>
              <a:ext uri="{FF2B5EF4-FFF2-40B4-BE49-F238E27FC236}">
                <a16:creationId xmlns:a16="http://schemas.microsoft.com/office/drawing/2014/main" id="{F2F2FD6F-A955-4E50-8BBE-A80454B0CA92}"/>
              </a:ext>
            </a:extLst>
          </p:cNvPr>
          <p:cNvSpPr>
            <a:spLocks/>
          </p:cNvSpPr>
          <p:nvPr/>
        </p:nvSpPr>
        <p:spPr bwMode="auto">
          <a:xfrm rot="5400000">
            <a:off x="2787089" y="2298137"/>
            <a:ext cx="2215767" cy="1912111"/>
          </a:xfrm>
          <a:custGeom>
            <a:avLst/>
            <a:gdLst>
              <a:gd name="connsiteX0" fmla="*/ 0 w 2778785"/>
              <a:gd name="connsiteY0" fmla="*/ 2272693 h 2272693"/>
              <a:gd name="connsiteX1" fmla="*/ 528624 w 2778785"/>
              <a:gd name="connsiteY1" fmla="*/ 979321 h 2272693"/>
              <a:gd name="connsiteX2" fmla="*/ 307055 w 2778785"/>
              <a:gd name="connsiteY2" fmla="*/ 87846 h 2272693"/>
              <a:gd name="connsiteX3" fmla="*/ 253426 w 2778785"/>
              <a:gd name="connsiteY3" fmla="*/ 0 h 2272693"/>
              <a:gd name="connsiteX4" fmla="*/ 297271 w 2778785"/>
              <a:gd name="connsiteY4" fmla="*/ 39848 h 2272693"/>
              <a:gd name="connsiteX5" fmla="*/ 1389393 w 2778785"/>
              <a:gd name="connsiteY5" fmla="*/ 431910 h 2272693"/>
              <a:gd name="connsiteX6" fmla="*/ 2481515 w 2778785"/>
              <a:gd name="connsiteY6" fmla="*/ 39848 h 2272693"/>
              <a:gd name="connsiteX7" fmla="*/ 2520846 w 2778785"/>
              <a:gd name="connsiteY7" fmla="*/ 4102 h 2272693"/>
              <a:gd name="connsiteX8" fmla="*/ 2469675 w 2778785"/>
              <a:gd name="connsiteY8" fmla="*/ 87846 h 2272693"/>
              <a:gd name="connsiteX9" fmla="*/ 2250161 w 2778785"/>
              <a:gd name="connsiteY9" fmla="*/ 979321 h 2272693"/>
              <a:gd name="connsiteX10" fmla="*/ 2778785 w 2778785"/>
              <a:gd name="connsiteY10" fmla="*/ 2272693 h 2272693"/>
              <a:gd name="connsiteX11" fmla="*/ 0 w 2778785"/>
              <a:gd name="connsiteY11" fmla="*/ 2272693 h 227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8785" h="2272693">
                <a:moveTo>
                  <a:pt x="0" y="2272693"/>
                </a:moveTo>
                <a:cubicBezTo>
                  <a:pt x="318110" y="1974681"/>
                  <a:pt x="528624" y="1503822"/>
                  <a:pt x="528624" y="979321"/>
                </a:cubicBezTo>
                <a:cubicBezTo>
                  <a:pt x="528624" y="651508"/>
                  <a:pt x="446392" y="344649"/>
                  <a:pt x="307055" y="87846"/>
                </a:cubicBezTo>
                <a:lnTo>
                  <a:pt x="253426" y="0"/>
                </a:lnTo>
                <a:lnTo>
                  <a:pt x="297271" y="39848"/>
                </a:lnTo>
                <a:cubicBezTo>
                  <a:pt x="594056" y="284777"/>
                  <a:pt x="974542" y="431910"/>
                  <a:pt x="1389393" y="431910"/>
                </a:cubicBezTo>
                <a:cubicBezTo>
                  <a:pt x="1804243" y="431910"/>
                  <a:pt x="2184729" y="284777"/>
                  <a:pt x="2481515" y="39848"/>
                </a:cubicBezTo>
                <a:lnTo>
                  <a:pt x="2520846" y="4102"/>
                </a:lnTo>
                <a:lnTo>
                  <a:pt x="2469675" y="87846"/>
                </a:lnTo>
                <a:cubicBezTo>
                  <a:pt x="2330566" y="344649"/>
                  <a:pt x="2250161" y="651508"/>
                  <a:pt x="2250161" y="979321"/>
                </a:cubicBezTo>
                <a:cubicBezTo>
                  <a:pt x="2250161" y="1503822"/>
                  <a:pt x="2455997" y="1974681"/>
                  <a:pt x="2778785" y="2272693"/>
                </a:cubicBezTo>
                <a:cubicBezTo>
                  <a:pt x="0" y="2272693"/>
                  <a:pt x="0" y="2272693"/>
                  <a:pt x="0" y="2272693"/>
                </a:cubicBezTo>
                <a:close/>
              </a:path>
            </a:pathLst>
          </a:custGeom>
          <a:gradFill flip="none" rotWithShape="1">
            <a:gsLst>
              <a:gs pos="47000">
                <a:schemeClr val="bg2">
                  <a:lumMod val="75000"/>
                  <a:alpha val="71000"/>
                </a:schemeClr>
              </a:gs>
              <a:gs pos="100000">
                <a:schemeClr val="bg2">
                  <a:lumMod val="75000"/>
                  <a:alpha val="0"/>
                </a:schemeClr>
              </a:gs>
              <a:gs pos="0">
                <a:schemeClr val="bg2">
                  <a:lumMod val="75000"/>
                  <a:alpha val="0"/>
                </a:schemeClr>
              </a:gs>
            </a:gsLst>
            <a:lin ang="16200000" scaled="1"/>
            <a:tileRect/>
          </a:gradFill>
          <a:ln w="9525">
            <a:noFill/>
            <a:miter lim="800000"/>
            <a:headEnd/>
            <a:tailEnd/>
          </a:ln>
        </p:spPr>
        <p:txBody>
          <a:bodyPr wrap="square" lIns="121892" tIns="60946" rIns="121892" bIns="60946">
            <a:noAutofit/>
          </a:bodyPr>
          <a:lstStyle/>
          <a:p>
            <a:pPr indent="-239915" defTabSz="669943">
              <a:lnSpc>
                <a:spcPts val="3732"/>
              </a:lnSpc>
              <a:buClr>
                <a:srgbClr val="CC9900"/>
              </a:buClr>
              <a:buFont typeface="Arial" pitchFamily="34" charset="0"/>
              <a:buChar char="•"/>
              <a:defRPr/>
            </a:pPr>
            <a:endParaRPr lang="zh-CN" altLang="en-US" sz="1000" dirty="0">
              <a:solidFill>
                <a:srgbClr val="EBEBEB">
                  <a:lumMod val="10000"/>
                </a:srgbClr>
              </a:solidFill>
              <a:latin typeface="+mn-ea"/>
              <a:sym typeface="Arial" pitchFamily="34" charset="0"/>
            </a:endParaRPr>
          </a:p>
        </p:txBody>
      </p:sp>
      <p:grpSp>
        <p:nvGrpSpPr>
          <p:cNvPr id="7" name="组合 6">
            <a:extLst>
              <a:ext uri="{FF2B5EF4-FFF2-40B4-BE49-F238E27FC236}">
                <a16:creationId xmlns:a16="http://schemas.microsoft.com/office/drawing/2014/main" id="{FC6B668D-2622-4603-A7A9-45CB612C151C}"/>
              </a:ext>
            </a:extLst>
          </p:cNvPr>
          <p:cNvGrpSpPr/>
          <p:nvPr/>
        </p:nvGrpSpPr>
        <p:grpSpPr>
          <a:xfrm>
            <a:off x="2737933" y="2078358"/>
            <a:ext cx="1894506" cy="493409"/>
            <a:chOff x="2346385" y="2410437"/>
            <a:chExt cx="1647645" cy="513918"/>
          </a:xfrm>
        </p:grpSpPr>
        <p:cxnSp>
          <p:nvCxnSpPr>
            <p:cNvPr id="167" name="直接连接符 166">
              <a:extLst>
                <a:ext uri="{FF2B5EF4-FFF2-40B4-BE49-F238E27FC236}">
                  <a16:creationId xmlns:a16="http://schemas.microsoft.com/office/drawing/2014/main" id="{B23584A9-4EEE-4CF7-B1E6-867EE8C6BB56}"/>
                </a:ext>
              </a:extLst>
            </p:cNvPr>
            <p:cNvCxnSpPr/>
            <p:nvPr/>
          </p:nvCxnSpPr>
          <p:spPr>
            <a:xfrm>
              <a:off x="2346385" y="2410437"/>
              <a:ext cx="862641" cy="0"/>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63E57B65-D90A-430F-A253-433E9BC1335E}"/>
                </a:ext>
              </a:extLst>
            </p:cNvPr>
            <p:cNvCxnSpPr/>
            <p:nvPr/>
          </p:nvCxnSpPr>
          <p:spPr>
            <a:xfrm>
              <a:off x="3209026" y="2410437"/>
              <a:ext cx="785004" cy="513918"/>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1617996-EB8C-442B-938E-68ED7A69796F}"/>
              </a:ext>
            </a:extLst>
          </p:cNvPr>
          <p:cNvCxnSpPr/>
          <p:nvPr/>
        </p:nvCxnSpPr>
        <p:spPr>
          <a:xfrm>
            <a:off x="2737933" y="3237993"/>
            <a:ext cx="1714021" cy="0"/>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8D96972-EAF0-4D68-AF90-26E58BD63BEA}"/>
              </a:ext>
            </a:extLst>
          </p:cNvPr>
          <p:cNvGrpSpPr/>
          <p:nvPr/>
        </p:nvGrpSpPr>
        <p:grpSpPr>
          <a:xfrm flipV="1">
            <a:off x="2737933" y="3904219"/>
            <a:ext cx="1894506" cy="493409"/>
            <a:chOff x="2346385" y="2410437"/>
            <a:chExt cx="1647645" cy="513918"/>
          </a:xfrm>
        </p:grpSpPr>
        <p:cxnSp>
          <p:nvCxnSpPr>
            <p:cNvPr id="165" name="直接连接符 164">
              <a:extLst>
                <a:ext uri="{FF2B5EF4-FFF2-40B4-BE49-F238E27FC236}">
                  <a16:creationId xmlns:a16="http://schemas.microsoft.com/office/drawing/2014/main" id="{B5EE80C0-6373-4E76-8DE6-49238D28DF33}"/>
                </a:ext>
              </a:extLst>
            </p:cNvPr>
            <p:cNvCxnSpPr/>
            <p:nvPr/>
          </p:nvCxnSpPr>
          <p:spPr>
            <a:xfrm>
              <a:off x="2346385" y="2410437"/>
              <a:ext cx="862641" cy="0"/>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5DE99217-DE08-47C0-8FCE-6E72FE7CACC3}"/>
                </a:ext>
              </a:extLst>
            </p:cNvPr>
            <p:cNvCxnSpPr/>
            <p:nvPr/>
          </p:nvCxnSpPr>
          <p:spPr>
            <a:xfrm>
              <a:off x="3209026" y="2410437"/>
              <a:ext cx="785004" cy="513918"/>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F4C6C2EC-C306-4542-B992-73650272B6AF}"/>
              </a:ext>
            </a:extLst>
          </p:cNvPr>
          <p:cNvGrpSpPr/>
          <p:nvPr/>
        </p:nvGrpSpPr>
        <p:grpSpPr>
          <a:xfrm rot="1741416">
            <a:off x="3820070" y="2208627"/>
            <a:ext cx="723952" cy="69482"/>
            <a:chOff x="5102681" y="5044249"/>
            <a:chExt cx="995451" cy="100805"/>
          </a:xfrm>
          <a:solidFill>
            <a:schemeClr val="bg2">
              <a:lumMod val="50000"/>
            </a:schemeClr>
          </a:solidFill>
        </p:grpSpPr>
        <p:sp>
          <p:nvSpPr>
            <p:cNvPr id="150" name="Freeform 39">
              <a:extLst>
                <a:ext uri="{FF2B5EF4-FFF2-40B4-BE49-F238E27FC236}">
                  <a16:creationId xmlns:a16="http://schemas.microsoft.com/office/drawing/2014/main" id="{30DCC58C-08FC-48B1-88F2-0994060DF4A6}"/>
                </a:ext>
              </a:extLst>
            </p:cNvPr>
            <p:cNvSpPr>
              <a:spLocks/>
            </p:cNvSpPr>
            <p:nvPr/>
          </p:nvSpPr>
          <p:spPr bwMode="auto">
            <a:xfrm rot="21593933">
              <a:off x="5102681" y="5114358"/>
              <a:ext cx="12489" cy="27695"/>
            </a:xfrm>
            <a:custGeom>
              <a:avLst/>
              <a:gdLst/>
              <a:ahLst/>
              <a:cxnLst>
                <a:cxn ang="0">
                  <a:pos x="3" y="0"/>
                </a:cxn>
                <a:cxn ang="0">
                  <a:pos x="0" y="4"/>
                </a:cxn>
                <a:cxn ang="0">
                  <a:pos x="0" y="7"/>
                </a:cxn>
                <a:cxn ang="0">
                  <a:pos x="3" y="7"/>
                </a:cxn>
                <a:cxn ang="0">
                  <a:pos x="3" y="0"/>
                </a:cxn>
              </a:cxnLst>
              <a:rect l="0" t="0" r="r" b="b"/>
              <a:pathLst>
                <a:path w="3" h="7">
                  <a:moveTo>
                    <a:pt x="3" y="0"/>
                  </a:moveTo>
                  <a:cubicBezTo>
                    <a:pt x="2" y="1"/>
                    <a:pt x="1" y="2"/>
                    <a:pt x="0" y="4"/>
                  </a:cubicBezTo>
                  <a:cubicBezTo>
                    <a:pt x="0" y="7"/>
                    <a:pt x="0" y="7"/>
                    <a:pt x="0" y="7"/>
                  </a:cubicBezTo>
                  <a:cubicBezTo>
                    <a:pt x="3" y="7"/>
                    <a:pt x="3" y="7"/>
                    <a:pt x="3" y="7"/>
                  </a:cubicBezTo>
                  <a:lnTo>
                    <a:pt x="3" y="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1" name="Freeform 40">
              <a:extLst>
                <a:ext uri="{FF2B5EF4-FFF2-40B4-BE49-F238E27FC236}">
                  <a16:creationId xmlns:a16="http://schemas.microsoft.com/office/drawing/2014/main" id="{418DCE64-2F7D-4B23-B5CF-BA50C94C8A72}"/>
                </a:ext>
              </a:extLst>
            </p:cNvPr>
            <p:cNvSpPr>
              <a:spLocks/>
            </p:cNvSpPr>
            <p:nvPr/>
          </p:nvSpPr>
          <p:spPr bwMode="auto">
            <a:xfrm rot="21593933">
              <a:off x="5170372" y="5068631"/>
              <a:ext cx="3568" cy="1630"/>
            </a:xfrm>
            <a:custGeom>
              <a:avLst/>
              <a:gdLst/>
              <a:ahLst/>
              <a:cxnLst>
                <a:cxn ang="0">
                  <a:pos x="1" y="0"/>
                </a:cxn>
                <a:cxn ang="0">
                  <a:pos x="0" y="0"/>
                </a:cxn>
                <a:cxn ang="0">
                  <a:pos x="1"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2" name="Freeform 41">
              <a:extLst>
                <a:ext uri="{FF2B5EF4-FFF2-40B4-BE49-F238E27FC236}">
                  <a16:creationId xmlns:a16="http://schemas.microsoft.com/office/drawing/2014/main" id="{99C6B15E-39E4-4EBE-8567-6626D314D059}"/>
                </a:ext>
              </a:extLst>
            </p:cNvPr>
            <p:cNvSpPr>
              <a:spLocks/>
            </p:cNvSpPr>
            <p:nvPr/>
          </p:nvSpPr>
          <p:spPr bwMode="auto">
            <a:xfrm rot="21593933">
              <a:off x="5173996" y="5060469"/>
              <a:ext cx="14272" cy="81455"/>
            </a:xfrm>
            <a:custGeom>
              <a:avLst/>
              <a:gdLst/>
              <a:ahLst/>
              <a:cxnLst>
                <a:cxn ang="0">
                  <a:pos x="3" y="21"/>
                </a:cxn>
                <a:cxn ang="0">
                  <a:pos x="3" y="0"/>
                </a:cxn>
                <a:cxn ang="0">
                  <a:pos x="0" y="2"/>
                </a:cxn>
                <a:cxn ang="0">
                  <a:pos x="0" y="21"/>
                </a:cxn>
                <a:cxn ang="0">
                  <a:pos x="3" y="21"/>
                </a:cxn>
              </a:cxnLst>
              <a:rect l="0" t="0" r="r" b="b"/>
              <a:pathLst>
                <a:path w="3" h="21">
                  <a:moveTo>
                    <a:pt x="3" y="21"/>
                  </a:moveTo>
                  <a:cubicBezTo>
                    <a:pt x="3" y="0"/>
                    <a:pt x="3" y="0"/>
                    <a:pt x="3" y="0"/>
                  </a:cubicBezTo>
                  <a:cubicBezTo>
                    <a:pt x="2" y="1"/>
                    <a:pt x="1" y="1"/>
                    <a:pt x="0" y="2"/>
                  </a:cubicBezTo>
                  <a:cubicBezTo>
                    <a:pt x="0" y="21"/>
                    <a:pt x="0" y="21"/>
                    <a:pt x="0" y="21"/>
                  </a:cubicBezTo>
                  <a:lnTo>
                    <a:pt x="3" y="21"/>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3" name="Freeform 42">
              <a:extLst>
                <a:ext uri="{FF2B5EF4-FFF2-40B4-BE49-F238E27FC236}">
                  <a16:creationId xmlns:a16="http://schemas.microsoft.com/office/drawing/2014/main" id="{A963DEDE-29A9-48B5-9D1B-1DC4D600641F}"/>
                </a:ext>
              </a:extLst>
            </p:cNvPr>
            <p:cNvSpPr>
              <a:spLocks/>
            </p:cNvSpPr>
            <p:nvPr/>
          </p:nvSpPr>
          <p:spPr bwMode="auto">
            <a:xfrm rot="21593933">
              <a:off x="5148971" y="5068653"/>
              <a:ext cx="21409" cy="11404"/>
            </a:xfrm>
            <a:custGeom>
              <a:avLst/>
              <a:gdLst/>
              <a:ahLst/>
              <a:cxnLst>
                <a:cxn ang="0">
                  <a:pos x="0" y="3"/>
                </a:cxn>
                <a:cxn ang="0">
                  <a:pos x="3" y="2"/>
                </a:cxn>
                <a:cxn ang="0">
                  <a:pos x="5" y="0"/>
                </a:cxn>
                <a:cxn ang="0">
                  <a:pos x="0" y="3"/>
                </a:cxn>
              </a:cxnLst>
              <a:rect l="0" t="0" r="r" b="b"/>
              <a:pathLst>
                <a:path w="5" h="3">
                  <a:moveTo>
                    <a:pt x="0" y="3"/>
                  </a:moveTo>
                  <a:cubicBezTo>
                    <a:pt x="1" y="3"/>
                    <a:pt x="2" y="3"/>
                    <a:pt x="3" y="2"/>
                  </a:cubicBezTo>
                  <a:cubicBezTo>
                    <a:pt x="4" y="1"/>
                    <a:pt x="4" y="1"/>
                    <a:pt x="5" y="0"/>
                  </a:cubicBezTo>
                  <a:cubicBezTo>
                    <a:pt x="3" y="1"/>
                    <a:pt x="2" y="2"/>
                    <a:pt x="0"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4" name="Freeform 43">
              <a:extLst>
                <a:ext uri="{FF2B5EF4-FFF2-40B4-BE49-F238E27FC236}">
                  <a16:creationId xmlns:a16="http://schemas.microsoft.com/office/drawing/2014/main" id="{91468F48-6049-44D8-9864-6196F378DD9D}"/>
                </a:ext>
              </a:extLst>
            </p:cNvPr>
            <p:cNvSpPr>
              <a:spLocks noEditPoints="1"/>
            </p:cNvSpPr>
            <p:nvPr/>
          </p:nvSpPr>
          <p:spPr bwMode="auto">
            <a:xfrm rot="21593933">
              <a:off x="5220372" y="5045678"/>
              <a:ext cx="67795" cy="99376"/>
            </a:xfrm>
            <a:custGeom>
              <a:avLst/>
              <a:gdLst/>
              <a:ahLst/>
              <a:cxnLst>
                <a:cxn ang="0">
                  <a:pos x="8" y="26"/>
                </a:cxn>
                <a:cxn ang="0">
                  <a:pos x="12" y="24"/>
                </a:cxn>
                <a:cxn ang="0">
                  <a:pos x="15" y="20"/>
                </a:cxn>
                <a:cxn ang="0">
                  <a:pos x="16" y="13"/>
                </a:cxn>
                <a:cxn ang="0">
                  <a:pos x="15" y="7"/>
                </a:cxn>
                <a:cxn ang="0">
                  <a:pos x="14" y="3"/>
                </a:cxn>
                <a:cxn ang="0">
                  <a:pos x="11" y="1"/>
                </a:cxn>
                <a:cxn ang="0">
                  <a:pos x="8" y="0"/>
                </a:cxn>
                <a:cxn ang="0">
                  <a:pos x="3" y="2"/>
                </a:cxn>
                <a:cxn ang="0">
                  <a:pos x="1" y="6"/>
                </a:cxn>
                <a:cxn ang="0">
                  <a:pos x="0" y="13"/>
                </a:cxn>
                <a:cxn ang="0">
                  <a:pos x="2" y="23"/>
                </a:cxn>
                <a:cxn ang="0">
                  <a:pos x="8" y="26"/>
                </a:cxn>
                <a:cxn ang="0">
                  <a:pos x="4" y="5"/>
                </a:cxn>
                <a:cxn ang="0">
                  <a:pos x="8" y="3"/>
                </a:cxn>
                <a:cxn ang="0">
                  <a:pos x="11" y="5"/>
                </a:cxn>
                <a:cxn ang="0">
                  <a:pos x="13" y="13"/>
                </a:cxn>
                <a:cxn ang="0">
                  <a:pos x="11" y="21"/>
                </a:cxn>
                <a:cxn ang="0">
                  <a:pos x="8" y="23"/>
                </a:cxn>
                <a:cxn ang="0">
                  <a:pos x="4" y="21"/>
                </a:cxn>
                <a:cxn ang="0">
                  <a:pos x="3" y="13"/>
                </a:cxn>
                <a:cxn ang="0">
                  <a:pos x="4" y="5"/>
                </a:cxn>
              </a:cxnLst>
              <a:rect l="0" t="0" r="r" b="b"/>
              <a:pathLst>
                <a:path w="16" h="26">
                  <a:moveTo>
                    <a:pt x="8" y="26"/>
                  </a:moveTo>
                  <a:cubicBezTo>
                    <a:pt x="10" y="26"/>
                    <a:pt x="11" y="25"/>
                    <a:pt x="12" y="24"/>
                  </a:cubicBezTo>
                  <a:cubicBezTo>
                    <a:pt x="14" y="23"/>
                    <a:pt x="14" y="22"/>
                    <a:pt x="15" y="20"/>
                  </a:cubicBezTo>
                  <a:cubicBezTo>
                    <a:pt x="16" y="18"/>
                    <a:pt x="16" y="16"/>
                    <a:pt x="16" y="13"/>
                  </a:cubicBezTo>
                  <a:cubicBezTo>
                    <a:pt x="16" y="11"/>
                    <a:pt x="16" y="9"/>
                    <a:pt x="15" y="7"/>
                  </a:cubicBezTo>
                  <a:cubicBezTo>
                    <a:pt x="15" y="6"/>
                    <a:pt x="15" y="4"/>
                    <a:pt x="14" y="3"/>
                  </a:cubicBezTo>
                  <a:cubicBezTo>
                    <a:pt x="13" y="2"/>
                    <a:pt x="12" y="2"/>
                    <a:pt x="11" y="1"/>
                  </a:cubicBezTo>
                  <a:cubicBezTo>
                    <a:pt x="10" y="1"/>
                    <a:pt x="9" y="0"/>
                    <a:pt x="8" y="0"/>
                  </a:cubicBezTo>
                  <a:cubicBezTo>
                    <a:pt x="6" y="0"/>
                    <a:pt x="4" y="1"/>
                    <a:pt x="3" y="2"/>
                  </a:cubicBezTo>
                  <a:cubicBezTo>
                    <a:pt x="2" y="3"/>
                    <a:pt x="1" y="4"/>
                    <a:pt x="1" y="6"/>
                  </a:cubicBezTo>
                  <a:cubicBezTo>
                    <a:pt x="0" y="8"/>
                    <a:pt x="0" y="10"/>
                    <a:pt x="0" y="13"/>
                  </a:cubicBezTo>
                  <a:cubicBezTo>
                    <a:pt x="0" y="18"/>
                    <a:pt x="0" y="21"/>
                    <a:pt x="2" y="23"/>
                  </a:cubicBezTo>
                  <a:cubicBezTo>
                    <a:pt x="3" y="25"/>
                    <a:pt x="5" y="26"/>
                    <a:pt x="8" y="26"/>
                  </a:cubicBezTo>
                  <a:close/>
                  <a:moveTo>
                    <a:pt x="4" y="5"/>
                  </a:moveTo>
                  <a:cubicBezTo>
                    <a:pt x="5" y="3"/>
                    <a:pt x="6" y="3"/>
                    <a:pt x="8" y="3"/>
                  </a:cubicBezTo>
                  <a:cubicBezTo>
                    <a:pt x="9" y="3"/>
                    <a:pt x="10" y="4"/>
                    <a:pt x="11" y="5"/>
                  </a:cubicBezTo>
                  <a:cubicBezTo>
                    <a:pt x="12" y="6"/>
                    <a:pt x="13" y="9"/>
                    <a:pt x="13" y="13"/>
                  </a:cubicBezTo>
                  <a:cubicBezTo>
                    <a:pt x="13" y="17"/>
                    <a:pt x="12" y="20"/>
                    <a:pt x="11" y="21"/>
                  </a:cubicBezTo>
                  <a:cubicBezTo>
                    <a:pt x="10" y="23"/>
                    <a:pt x="9" y="23"/>
                    <a:pt x="8" y="23"/>
                  </a:cubicBezTo>
                  <a:cubicBezTo>
                    <a:pt x="6" y="23"/>
                    <a:pt x="5" y="23"/>
                    <a:pt x="4" y="21"/>
                  </a:cubicBezTo>
                  <a:cubicBezTo>
                    <a:pt x="3" y="20"/>
                    <a:pt x="3" y="17"/>
                    <a:pt x="3" y="13"/>
                  </a:cubicBezTo>
                  <a:cubicBezTo>
                    <a:pt x="3" y="9"/>
                    <a:pt x="3" y="6"/>
                    <a:pt x="4"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5" name="Freeform 44">
              <a:extLst>
                <a:ext uri="{FF2B5EF4-FFF2-40B4-BE49-F238E27FC236}">
                  <a16:creationId xmlns:a16="http://schemas.microsoft.com/office/drawing/2014/main" id="{DE325FB1-3CAE-4B18-9E0C-8B7BC17826FE}"/>
                </a:ext>
              </a:extLst>
            </p:cNvPr>
            <p:cNvSpPr>
              <a:spLocks/>
            </p:cNvSpPr>
            <p:nvPr/>
          </p:nvSpPr>
          <p:spPr bwMode="auto">
            <a:xfrm rot="21593933">
              <a:off x="5309572" y="5045543"/>
              <a:ext cx="42817" cy="96117"/>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6" name="Freeform 45">
              <a:extLst>
                <a:ext uri="{FF2B5EF4-FFF2-40B4-BE49-F238E27FC236}">
                  <a16:creationId xmlns:a16="http://schemas.microsoft.com/office/drawing/2014/main" id="{DB364B13-733D-4AA3-AED6-920C23DD8E8D}"/>
                </a:ext>
              </a:extLst>
            </p:cNvPr>
            <p:cNvSpPr>
              <a:spLocks noEditPoints="1"/>
            </p:cNvSpPr>
            <p:nvPr/>
          </p:nvSpPr>
          <p:spPr bwMode="auto">
            <a:xfrm rot="21593933">
              <a:off x="5386289" y="5045388"/>
              <a:ext cx="66011" cy="99376"/>
            </a:xfrm>
            <a:custGeom>
              <a:avLst/>
              <a:gdLst/>
              <a:ahLst/>
              <a:cxnLst>
                <a:cxn ang="0">
                  <a:pos x="11" y="1"/>
                </a:cxn>
                <a:cxn ang="0">
                  <a:pos x="8" y="0"/>
                </a:cxn>
                <a:cxn ang="0">
                  <a:pos x="3" y="2"/>
                </a:cxn>
                <a:cxn ang="0">
                  <a:pos x="0" y="6"/>
                </a:cxn>
                <a:cxn ang="0">
                  <a:pos x="0" y="13"/>
                </a:cxn>
                <a:cxn ang="0">
                  <a:pos x="2" y="23"/>
                </a:cxn>
                <a:cxn ang="0">
                  <a:pos x="8" y="26"/>
                </a:cxn>
                <a:cxn ang="0">
                  <a:pos x="12" y="24"/>
                </a:cxn>
                <a:cxn ang="0">
                  <a:pos x="15" y="20"/>
                </a:cxn>
                <a:cxn ang="0">
                  <a:pos x="16" y="13"/>
                </a:cxn>
                <a:cxn ang="0">
                  <a:pos x="15" y="7"/>
                </a:cxn>
                <a:cxn ang="0">
                  <a:pos x="14" y="3"/>
                </a:cxn>
                <a:cxn ang="0">
                  <a:pos x="11" y="1"/>
                </a:cxn>
                <a:cxn ang="0">
                  <a:pos x="11" y="21"/>
                </a:cxn>
                <a:cxn ang="0">
                  <a:pos x="8" y="23"/>
                </a:cxn>
                <a:cxn ang="0">
                  <a:pos x="4" y="21"/>
                </a:cxn>
                <a:cxn ang="0">
                  <a:pos x="3" y="13"/>
                </a:cxn>
                <a:cxn ang="0">
                  <a:pos x="4" y="5"/>
                </a:cxn>
                <a:cxn ang="0">
                  <a:pos x="8" y="3"/>
                </a:cxn>
                <a:cxn ang="0">
                  <a:pos x="11" y="5"/>
                </a:cxn>
                <a:cxn ang="0">
                  <a:pos x="13" y="13"/>
                </a:cxn>
                <a:cxn ang="0">
                  <a:pos x="11" y="21"/>
                </a:cxn>
              </a:cxnLst>
              <a:rect l="0" t="0" r="r" b="b"/>
              <a:pathLst>
                <a:path w="16" h="26">
                  <a:moveTo>
                    <a:pt x="11" y="1"/>
                  </a:moveTo>
                  <a:cubicBezTo>
                    <a:pt x="10" y="1"/>
                    <a:pt x="9" y="0"/>
                    <a:pt x="8" y="0"/>
                  </a:cubicBezTo>
                  <a:cubicBezTo>
                    <a:pt x="6" y="0"/>
                    <a:pt x="4" y="1"/>
                    <a:pt x="3" y="2"/>
                  </a:cubicBezTo>
                  <a:cubicBezTo>
                    <a:pt x="2" y="3"/>
                    <a:pt x="1" y="4"/>
                    <a:pt x="0" y="6"/>
                  </a:cubicBezTo>
                  <a:cubicBezTo>
                    <a:pt x="0" y="8"/>
                    <a:pt x="0" y="10"/>
                    <a:pt x="0" y="13"/>
                  </a:cubicBezTo>
                  <a:cubicBezTo>
                    <a:pt x="0" y="18"/>
                    <a:pt x="0" y="21"/>
                    <a:pt x="2" y="23"/>
                  </a:cubicBezTo>
                  <a:cubicBezTo>
                    <a:pt x="3" y="25"/>
                    <a:pt x="5" y="26"/>
                    <a:pt x="8" y="26"/>
                  </a:cubicBezTo>
                  <a:cubicBezTo>
                    <a:pt x="10" y="26"/>
                    <a:pt x="11" y="25"/>
                    <a:pt x="12" y="24"/>
                  </a:cubicBezTo>
                  <a:cubicBezTo>
                    <a:pt x="13" y="23"/>
                    <a:pt x="14" y="22"/>
                    <a:pt x="15" y="20"/>
                  </a:cubicBezTo>
                  <a:cubicBezTo>
                    <a:pt x="16" y="18"/>
                    <a:pt x="16" y="16"/>
                    <a:pt x="16" y="13"/>
                  </a:cubicBezTo>
                  <a:cubicBezTo>
                    <a:pt x="16" y="11"/>
                    <a:pt x="16" y="9"/>
                    <a:pt x="15" y="7"/>
                  </a:cubicBezTo>
                  <a:cubicBezTo>
                    <a:pt x="15" y="6"/>
                    <a:pt x="14" y="4"/>
                    <a:pt x="14" y="3"/>
                  </a:cubicBezTo>
                  <a:cubicBezTo>
                    <a:pt x="13" y="2"/>
                    <a:pt x="12" y="2"/>
                    <a:pt x="11" y="1"/>
                  </a:cubicBezTo>
                  <a:close/>
                  <a:moveTo>
                    <a:pt x="11" y="21"/>
                  </a:moveTo>
                  <a:cubicBezTo>
                    <a:pt x="10" y="23"/>
                    <a:pt x="9" y="23"/>
                    <a:pt x="8" y="23"/>
                  </a:cubicBezTo>
                  <a:cubicBezTo>
                    <a:pt x="6" y="23"/>
                    <a:pt x="5" y="23"/>
                    <a:pt x="4" y="21"/>
                  </a:cubicBezTo>
                  <a:cubicBezTo>
                    <a:pt x="3" y="20"/>
                    <a:pt x="3" y="17"/>
                    <a:pt x="3" y="13"/>
                  </a:cubicBezTo>
                  <a:cubicBezTo>
                    <a:pt x="3" y="9"/>
                    <a:pt x="3" y="6"/>
                    <a:pt x="4" y="5"/>
                  </a:cubicBezTo>
                  <a:cubicBezTo>
                    <a:pt x="5" y="3"/>
                    <a:pt x="6" y="3"/>
                    <a:pt x="8" y="3"/>
                  </a:cubicBezTo>
                  <a:cubicBezTo>
                    <a:pt x="9" y="3"/>
                    <a:pt x="10" y="4"/>
                    <a:pt x="11" y="5"/>
                  </a:cubicBezTo>
                  <a:cubicBezTo>
                    <a:pt x="12" y="6"/>
                    <a:pt x="13" y="9"/>
                    <a:pt x="13" y="13"/>
                  </a:cubicBezTo>
                  <a:cubicBezTo>
                    <a:pt x="13" y="17"/>
                    <a:pt x="12" y="20"/>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7" name="Freeform 46">
              <a:extLst>
                <a:ext uri="{FF2B5EF4-FFF2-40B4-BE49-F238E27FC236}">
                  <a16:creationId xmlns:a16="http://schemas.microsoft.com/office/drawing/2014/main" id="{1290F0A2-F232-4DB7-95A3-3EDF06605803}"/>
                </a:ext>
              </a:extLst>
            </p:cNvPr>
            <p:cNvSpPr>
              <a:spLocks/>
            </p:cNvSpPr>
            <p:nvPr/>
          </p:nvSpPr>
          <p:spPr bwMode="auto">
            <a:xfrm rot="21593933">
              <a:off x="5473706" y="5045254"/>
              <a:ext cx="42817" cy="96117"/>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8" name="Freeform 47">
              <a:extLst>
                <a:ext uri="{FF2B5EF4-FFF2-40B4-BE49-F238E27FC236}">
                  <a16:creationId xmlns:a16="http://schemas.microsoft.com/office/drawing/2014/main" id="{7ACAE038-5C79-4172-A094-0C94ADC1C8AD}"/>
                </a:ext>
              </a:extLst>
            </p:cNvPr>
            <p:cNvSpPr>
              <a:spLocks/>
            </p:cNvSpPr>
            <p:nvPr/>
          </p:nvSpPr>
          <p:spPr bwMode="auto">
            <a:xfrm rot="21593933">
              <a:off x="5545068" y="5045128"/>
              <a:ext cx="42817" cy="96117"/>
            </a:xfrm>
            <a:custGeom>
              <a:avLst/>
              <a:gdLst/>
              <a:ahLst/>
              <a:cxnLst>
                <a:cxn ang="0">
                  <a:pos x="10" y="25"/>
                </a:cxn>
                <a:cxn ang="0">
                  <a:pos x="10" y="0"/>
                </a:cxn>
                <a:cxn ang="0">
                  <a:pos x="8" y="0"/>
                </a:cxn>
                <a:cxn ang="0">
                  <a:pos x="5" y="4"/>
                </a:cxn>
                <a:cxn ang="0">
                  <a:pos x="0" y="7"/>
                </a:cxn>
                <a:cxn ang="0">
                  <a:pos x="0" y="10"/>
                </a:cxn>
                <a:cxn ang="0">
                  <a:pos x="4" y="8"/>
                </a:cxn>
                <a:cxn ang="0">
                  <a:pos x="6" y="6"/>
                </a:cxn>
                <a:cxn ang="0">
                  <a:pos x="6" y="25"/>
                </a:cxn>
                <a:cxn ang="0">
                  <a:pos x="10" y="25"/>
                </a:cxn>
              </a:cxnLst>
              <a:rect l="0" t="0" r="r" b="b"/>
              <a:pathLst>
                <a:path w="10" h="25">
                  <a:moveTo>
                    <a:pt x="10" y="25"/>
                  </a:move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6" y="6"/>
                  </a:cubicBezTo>
                  <a:cubicBezTo>
                    <a:pt x="6" y="25"/>
                    <a:pt x="6" y="25"/>
                    <a:pt x="6" y="25"/>
                  </a:cubicBezTo>
                  <a:lnTo>
                    <a:pt x="10"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59" name="Freeform 48">
              <a:extLst>
                <a:ext uri="{FF2B5EF4-FFF2-40B4-BE49-F238E27FC236}">
                  <a16:creationId xmlns:a16="http://schemas.microsoft.com/office/drawing/2014/main" id="{6AF84719-4CA8-421A-9FC3-388E183C796F}"/>
                </a:ext>
              </a:extLst>
            </p:cNvPr>
            <p:cNvSpPr>
              <a:spLocks noEditPoints="1"/>
            </p:cNvSpPr>
            <p:nvPr/>
          </p:nvSpPr>
          <p:spPr bwMode="auto">
            <a:xfrm rot="21593933">
              <a:off x="5618218" y="5044974"/>
              <a:ext cx="71363" cy="99376"/>
            </a:xfrm>
            <a:custGeom>
              <a:avLst/>
              <a:gdLst/>
              <a:ahLst/>
              <a:cxnLst>
                <a:cxn ang="0">
                  <a:pos x="16" y="20"/>
                </a:cxn>
                <a:cxn ang="0">
                  <a:pos x="17" y="13"/>
                </a:cxn>
                <a:cxn ang="0">
                  <a:pos x="16" y="7"/>
                </a:cxn>
                <a:cxn ang="0">
                  <a:pos x="15" y="3"/>
                </a:cxn>
                <a:cxn ang="0">
                  <a:pos x="12" y="1"/>
                </a:cxn>
                <a:cxn ang="0">
                  <a:pos x="9" y="0"/>
                </a:cxn>
                <a:cxn ang="0">
                  <a:pos x="4" y="2"/>
                </a:cxn>
                <a:cxn ang="0">
                  <a:pos x="1" y="6"/>
                </a:cxn>
                <a:cxn ang="0">
                  <a:pos x="0" y="13"/>
                </a:cxn>
                <a:cxn ang="0">
                  <a:pos x="3" y="23"/>
                </a:cxn>
                <a:cxn ang="0">
                  <a:pos x="9" y="26"/>
                </a:cxn>
                <a:cxn ang="0">
                  <a:pos x="13" y="24"/>
                </a:cxn>
                <a:cxn ang="0">
                  <a:pos x="16" y="20"/>
                </a:cxn>
                <a:cxn ang="0">
                  <a:pos x="9" y="23"/>
                </a:cxn>
                <a:cxn ang="0">
                  <a:pos x="5" y="21"/>
                </a:cxn>
                <a:cxn ang="0">
                  <a:pos x="4" y="13"/>
                </a:cxn>
                <a:cxn ang="0">
                  <a:pos x="5" y="5"/>
                </a:cxn>
                <a:cxn ang="0">
                  <a:pos x="9" y="3"/>
                </a:cxn>
                <a:cxn ang="0">
                  <a:pos x="12" y="5"/>
                </a:cxn>
                <a:cxn ang="0">
                  <a:pos x="14" y="13"/>
                </a:cxn>
                <a:cxn ang="0">
                  <a:pos x="12" y="21"/>
                </a:cxn>
                <a:cxn ang="0">
                  <a:pos x="9" y="23"/>
                </a:cxn>
              </a:cxnLst>
              <a:rect l="0" t="0" r="r" b="b"/>
              <a:pathLst>
                <a:path w="17" h="26">
                  <a:moveTo>
                    <a:pt x="16" y="20"/>
                  </a:move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lose/>
                  <a:moveTo>
                    <a:pt x="9" y="23"/>
                  </a:moveTo>
                  <a:cubicBezTo>
                    <a:pt x="7" y="23"/>
                    <a:pt x="6" y="23"/>
                    <a:pt x="5" y="21"/>
                  </a:cubicBezTo>
                  <a:cubicBezTo>
                    <a:pt x="4" y="20"/>
                    <a:pt x="4" y="17"/>
                    <a:pt x="4" y="13"/>
                  </a:cubicBezTo>
                  <a:cubicBezTo>
                    <a:pt x="4" y="9"/>
                    <a:pt x="4" y="6"/>
                    <a:pt x="5" y="5"/>
                  </a:cubicBezTo>
                  <a:cubicBezTo>
                    <a:pt x="6" y="3"/>
                    <a:pt x="7" y="3"/>
                    <a:pt x="9" y="3"/>
                  </a:cubicBezTo>
                  <a:cubicBezTo>
                    <a:pt x="10" y="3"/>
                    <a:pt x="11" y="4"/>
                    <a:pt x="12" y="5"/>
                  </a:cubicBezTo>
                  <a:cubicBezTo>
                    <a:pt x="13" y="6"/>
                    <a:pt x="14" y="9"/>
                    <a:pt x="14" y="13"/>
                  </a:cubicBezTo>
                  <a:cubicBezTo>
                    <a:pt x="14" y="17"/>
                    <a:pt x="13" y="20"/>
                    <a:pt x="12" y="21"/>
                  </a:cubicBezTo>
                  <a:cubicBezTo>
                    <a:pt x="11" y="23"/>
                    <a:pt x="10" y="23"/>
                    <a:pt x="9"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60" name="Freeform 49">
              <a:extLst>
                <a:ext uri="{FF2B5EF4-FFF2-40B4-BE49-F238E27FC236}">
                  <a16:creationId xmlns:a16="http://schemas.microsoft.com/office/drawing/2014/main" id="{59FDB7A2-D046-4565-99C4-8814133E6D78}"/>
                </a:ext>
              </a:extLst>
            </p:cNvPr>
            <p:cNvSpPr>
              <a:spLocks/>
            </p:cNvSpPr>
            <p:nvPr/>
          </p:nvSpPr>
          <p:spPr bwMode="auto">
            <a:xfrm rot="21593933">
              <a:off x="5710985" y="5044840"/>
              <a:ext cx="37467" cy="96117"/>
            </a:xfrm>
            <a:custGeom>
              <a:avLst/>
              <a:gdLst/>
              <a:ahLst/>
              <a:cxnLst>
                <a:cxn ang="0">
                  <a:pos x="0" y="10"/>
                </a:cxn>
                <a:cxn ang="0">
                  <a:pos x="3" y="8"/>
                </a:cxn>
                <a:cxn ang="0">
                  <a:pos x="6" y="6"/>
                </a:cxn>
                <a:cxn ang="0">
                  <a:pos x="6" y="25"/>
                </a:cxn>
                <a:cxn ang="0">
                  <a:pos x="9" y="25"/>
                </a:cxn>
                <a:cxn ang="0">
                  <a:pos x="9" y="0"/>
                </a:cxn>
                <a:cxn ang="0">
                  <a:pos x="7" y="0"/>
                </a:cxn>
                <a:cxn ang="0">
                  <a:pos x="5" y="4"/>
                </a:cxn>
                <a:cxn ang="0">
                  <a:pos x="0" y="7"/>
                </a:cxn>
                <a:cxn ang="0">
                  <a:pos x="0" y="10"/>
                </a:cxn>
              </a:cxnLst>
              <a:rect l="0" t="0" r="r" b="b"/>
              <a:pathLst>
                <a:path w="9" h="25">
                  <a:moveTo>
                    <a:pt x="0" y="10"/>
                  </a:moveTo>
                  <a:cubicBezTo>
                    <a:pt x="1" y="9"/>
                    <a:pt x="2" y="9"/>
                    <a:pt x="3" y="8"/>
                  </a:cubicBezTo>
                  <a:cubicBezTo>
                    <a:pt x="5" y="7"/>
                    <a:pt x="6" y="7"/>
                    <a:pt x="6" y="6"/>
                  </a:cubicBez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lnTo>
                    <a:pt x="0" y="1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61" name="Freeform 50">
              <a:extLst>
                <a:ext uri="{FF2B5EF4-FFF2-40B4-BE49-F238E27FC236}">
                  <a16:creationId xmlns:a16="http://schemas.microsoft.com/office/drawing/2014/main" id="{A6549A2E-713F-4E5E-A6D2-430F19799807}"/>
                </a:ext>
              </a:extLst>
            </p:cNvPr>
            <p:cNvSpPr>
              <a:spLocks noEditPoints="1"/>
            </p:cNvSpPr>
            <p:nvPr/>
          </p:nvSpPr>
          <p:spPr bwMode="auto">
            <a:xfrm rot="21593933">
              <a:off x="5782351" y="5044683"/>
              <a:ext cx="71363" cy="99376"/>
            </a:xfrm>
            <a:custGeom>
              <a:avLst/>
              <a:gdLst/>
              <a:ahLst/>
              <a:cxnLst>
                <a:cxn ang="0">
                  <a:pos x="1" y="6"/>
                </a:cxn>
                <a:cxn ang="0">
                  <a:pos x="0" y="13"/>
                </a:cxn>
                <a:cxn ang="0">
                  <a:pos x="3" y="23"/>
                </a:cxn>
                <a:cxn ang="0">
                  <a:pos x="9" y="26"/>
                </a:cxn>
                <a:cxn ang="0">
                  <a:pos x="13" y="24"/>
                </a:cxn>
                <a:cxn ang="0">
                  <a:pos x="16" y="20"/>
                </a:cxn>
                <a:cxn ang="0">
                  <a:pos x="17" y="13"/>
                </a:cxn>
                <a:cxn ang="0">
                  <a:pos x="16" y="7"/>
                </a:cxn>
                <a:cxn ang="0">
                  <a:pos x="15" y="3"/>
                </a:cxn>
                <a:cxn ang="0">
                  <a:pos x="12" y="1"/>
                </a:cxn>
                <a:cxn ang="0">
                  <a:pos x="9" y="0"/>
                </a:cxn>
                <a:cxn ang="0">
                  <a:pos x="4" y="2"/>
                </a:cxn>
                <a:cxn ang="0">
                  <a:pos x="1" y="6"/>
                </a:cxn>
                <a:cxn ang="0">
                  <a:pos x="8" y="3"/>
                </a:cxn>
                <a:cxn ang="0">
                  <a:pos x="12" y="5"/>
                </a:cxn>
                <a:cxn ang="0">
                  <a:pos x="14" y="13"/>
                </a:cxn>
                <a:cxn ang="0">
                  <a:pos x="12" y="21"/>
                </a:cxn>
                <a:cxn ang="0">
                  <a:pos x="9" y="23"/>
                </a:cxn>
                <a:cxn ang="0">
                  <a:pos x="5" y="21"/>
                </a:cxn>
                <a:cxn ang="0">
                  <a:pos x="4"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lose/>
                  <a:moveTo>
                    <a:pt x="8" y="3"/>
                  </a:moveTo>
                  <a:cubicBezTo>
                    <a:pt x="10" y="3"/>
                    <a:pt x="11" y="4"/>
                    <a:pt x="12" y="5"/>
                  </a:cubicBezTo>
                  <a:cubicBezTo>
                    <a:pt x="13" y="6"/>
                    <a:pt x="14" y="9"/>
                    <a:pt x="14" y="13"/>
                  </a:cubicBezTo>
                  <a:cubicBezTo>
                    <a:pt x="14" y="17"/>
                    <a:pt x="13" y="20"/>
                    <a:pt x="12" y="21"/>
                  </a:cubicBezTo>
                  <a:cubicBezTo>
                    <a:pt x="11" y="23"/>
                    <a:pt x="10" y="23"/>
                    <a:pt x="9" y="23"/>
                  </a:cubicBezTo>
                  <a:cubicBezTo>
                    <a:pt x="7" y="23"/>
                    <a:pt x="6" y="23"/>
                    <a:pt x="5" y="21"/>
                  </a:cubicBezTo>
                  <a:cubicBezTo>
                    <a:pt x="4" y="20"/>
                    <a:pt x="4" y="17"/>
                    <a:pt x="4" y="13"/>
                  </a:cubicBezTo>
                  <a:cubicBezTo>
                    <a:pt x="4"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62" name="Freeform 51">
              <a:extLst>
                <a:ext uri="{FF2B5EF4-FFF2-40B4-BE49-F238E27FC236}">
                  <a16:creationId xmlns:a16="http://schemas.microsoft.com/office/drawing/2014/main" id="{13B2521B-54C6-40CF-932A-1EBE4ACC5A97}"/>
                </a:ext>
              </a:extLst>
            </p:cNvPr>
            <p:cNvSpPr>
              <a:spLocks/>
            </p:cNvSpPr>
            <p:nvPr/>
          </p:nvSpPr>
          <p:spPr bwMode="auto">
            <a:xfrm rot="21593933">
              <a:off x="5875120" y="5044550"/>
              <a:ext cx="37467" cy="96117"/>
            </a:xfrm>
            <a:custGeom>
              <a:avLst/>
              <a:gdLst/>
              <a:ahLst/>
              <a:cxnLst>
                <a:cxn ang="0">
                  <a:pos x="6" y="6"/>
                </a:cxn>
                <a:cxn ang="0">
                  <a:pos x="6" y="25"/>
                </a:cxn>
                <a:cxn ang="0">
                  <a:pos x="9" y="25"/>
                </a:cxn>
                <a:cxn ang="0">
                  <a:pos x="9" y="0"/>
                </a:cxn>
                <a:cxn ang="0">
                  <a:pos x="7" y="0"/>
                </a:cxn>
                <a:cxn ang="0">
                  <a:pos x="5" y="4"/>
                </a:cxn>
                <a:cxn ang="0">
                  <a:pos x="0" y="7"/>
                </a:cxn>
                <a:cxn ang="0">
                  <a:pos x="0" y="10"/>
                </a:cxn>
                <a:cxn ang="0">
                  <a:pos x="3" y="8"/>
                </a:cxn>
                <a:cxn ang="0">
                  <a:pos x="6" y="6"/>
                </a:cxn>
              </a:cxnLst>
              <a:rect l="0" t="0" r="r" b="b"/>
              <a:pathLst>
                <a:path w="9" h="25">
                  <a:moveTo>
                    <a:pt x="6" y="6"/>
                  </a:move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cubicBezTo>
                    <a:pt x="0" y="10"/>
                    <a:pt x="0" y="10"/>
                    <a:pt x="0" y="10"/>
                  </a:cubicBezTo>
                  <a:cubicBezTo>
                    <a:pt x="1" y="9"/>
                    <a:pt x="2" y="9"/>
                    <a:pt x="3" y="8"/>
                  </a:cubicBezTo>
                  <a:cubicBezTo>
                    <a:pt x="5" y="7"/>
                    <a:pt x="6" y="7"/>
                    <a:pt x="6" y="6"/>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63" name="Freeform 52">
              <a:extLst>
                <a:ext uri="{FF2B5EF4-FFF2-40B4-BE49-F238E27FC236}">
                  <a16:creationId xmlns:a16="http://schemas.microsoft.com/office/drawing/2014/main" id="{6C62AE81-544A-47E8-92C3-195336AFF04B}"/>
                </a:ext>
              </a:extLst>
            </p:cNvPr>
            <p:cNvSpPr>
              <a:spLocks noEditPoints="1"/>
            </p:cNvSpPr>
            <p:nvPr/>
          </p:nvSpPr>
          <p:spPr bwMode="auto">
            <a:xfrm rot="21593933">
              <a:off x="5946486" y="5044394"/>
              <a:ext cx="71363" cy="99376"/>
            </a:xfrm>
            <a:custGeom>
              <a:avLst/>
              <a:gdLst/>
              <a:ahLst/>
              <a:cxnLst>
                <a:cxn ang="0">
                  <a:pos x="1" y="6"/>
                </a:cxn>
                <a:cxn ang="0">
                  <a:pos x="0" y="13"/>
                </a:cxn>
                <a:cxn ang="0">
                  <a:pos x="3" y="23"/>
                </a:cxn>
                <a:cxn ang="0">
                  <a:pos x="8" y="26"/>
                </a:cxn>
                <a:cxn ang="0">
                  <a:pos x="13" y="24"/>
                </a:cxn>
                <a:cxn ang="0">
                  <a:pos x="16" y="20"/>
                </a:cxn>
                <a:cxn ang="0">
                  <a:pos x="17" y="13"/>
                </a:cxn>
                <a:cxn ang="0">
                  <a:pos x="16" y="7"/>
                </a:cxn>
                <a:cxn ang="0">
                  <a:pos x="15" y="3"/>
                </a:cxn>
                <a:cxn ang="0">
                  <a:pos x="12" y="1"/>
                </a:cxn>
                <a:cxn ang="0">
                  <a:pos x="8" y="0"/>
                </a:cxn>
                <a:cxn ang="0">
                  <a:pos x="4" y="2"/>
                </a:cxn>
                <a:cxn ang="0">
                  <a:pos x="1" y="6"/>
                </a:cxn>
                <a:cxn ang="0">
                  <a:pos x="8" y="3"/>
                </a:cxn>
                <a:cxn ang="0">
                  <a:pos x="12" y="5"/>
                </a:cxn>
                <a:cxn ang="0">
                  <a:pos x="13" y="13"/>
                </a:cxn>
                <a:cxn ang="0">
                  <a:pos x="12" y="21"/>
                </a:cxn>
                <a:cxn ang="0">
                  <a:pos x="8" y="23"/>
                </a:cxn>
                <a:cxn ang="0">
                  <a:pos x="5" y="21"/>
                </a:cxn>
                <a:cxn ang="0">
                  <a:pos x="3"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8" y="26"/>
                  </a:cubicBezTo>
                  <a:cubicBezTo>
                    <a:pt x="10" y="26"/>
                    <a:pt x="12" y="25"/>
                    <a:pt x="13" y="24"/>
                  </a:cubicBezTo>
                  <a:cubicBezTo>
                    <a:pt x="14" y="23"/>
                    <a:pt x="15" y="22"/>
                    <a:pt x="16" y="20"/>
                  </a:cubicBezTo>
                  <a:cubicBezTo>
                    <a:pt x="16" y="18"/>
                    <a:pt x="17" y="16"/>
                    <a:pt x="17" y="13"/>
                  </a:cubicBezTo>
                  <a:cubicBezTo>
                    <a:pt x="17" y="11"/>
                    <a:pt x="16" y="9"/>
                    <a:pt x="16" y="7"/>
                  </a:cubicBezTo>
                  <a:cubicBezTo>
                    <a:pt x="16" y="6"/>
                    <a:pt x="15" y="4"/>
                    <a:pt x="15" y="3"/>
                  </a:cubicBezTo>
                  <a:cubicBezTo>
                    <a:pt x="14" y="2"/>
                    <a:pt x="13" y="2"/>
                    <a:pt x="12" y="1"/>
                  </a:cubicBezTo>
                  <a:cubicBezTo>
                    <a:pt x="11" y="1"/>
                    <a:pt x="10" y="0"/>
                    <a:pt x="8" y="0"/>
                  </a:cubicBezTo>
                  <a:cubicBezTo>
                    <a:pt x="7" y="0"/>
                    <a:pt x="5" y="1"/>
                    <a:pt x="4" y="2"/>
                  </a:cubicBezTo>
                  <a:cubicBezTo>
                    <a:pt x="3" y="3"/>
                    <a:pt x="2" y="4"/>
                    <a:pt x="1" y="6"/>
                  </a:cubicBezTo>
                  <a:close/>
                  <a:moveTo>
                    <a:pt x="8" y="3"/>
                  </a:moveTo>
                  <a:cubicBezTo>
                    <a:pt x="10" y="3"/>
                    <a:pt x="11" y="4"/>
                    <a:pt x="12" y="5"/>
                  </a:cubicBezTo>
                  <a:cubicBezTo>
                    <a:pt x="13" y="6"/>
                    <a:pt x="13" y="9"/>
                    <a:pt x="13" y="13"/>
                  </a:cubicBezTo>
                  <a:cubicBezTo>
                    <a:pt x="13" y="17"/>
                    <a:pt x="13" y="20"/>
                    <a:pt x="12" y="21"/>
                  </a:cubicBezTo>
                  <a:cubicBezTo>
                    <a:pt x="11" y="23"/>
                    <a:pt x="10" y="23"/>
                    <a:pt x="8" y="23"/>
                  </a:cubicBezTo>
                  <a:cubicBezTo>
                    <a:pt x="7" y="23"/>
                    <a:pt x="6" y="23"/>
                    <a:pt x="5" y="21"/>
                  </a:cubicBezTo>
                  <a:cubicBezTo>
                    <a:pt x="4" y="20"/>
                    <a:pt x="3" y="17"/>
                    <a:pt x="3" y="13"/>
                  </a:cubicBezTo>
                  <a:cubicBezTo>
                    <a:pt x="3"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sp>
          <p:nvSpPr>
            <p:cNvPr id="164" name="Freeform 53">
              <a:extLst>
                <a:ext uri="{FF2B5EF4-FFF2-40B4-BE49-F238E27FC236}">
                  <a16:creationId xmlns:a16="http://schemas.microsoft.com/office/drawing/2014/main" id="{B27B7101-45C1-47C6-9F99-2CBAB87B2652}"/>
                </a:ext>
              </a:extLst>
            </p:cNvPr>
            <p:cNvSpPr>
              <a:spLocks/>
            </p:cNvSpPr>
            <p:nvPr/>
          </p:nvSpPr>
          <p:spPr bwMode="auto">
            <a:xfrm rot="21593933">
              <a:off x="6030337" y="5044249"/>
              <a:ext cx="67795" cy="99376"/>
            </a:xfrm>
            <a:custGeom>
              <a:avLst/>
              <a:gdLst/>
              <a:ahLst/>
              <a:cxnLst>
                <a:cxn ang="0">
                  <a:pos x="2" y="23"/>
                </a:cxn>
                <a:cxn ang="0">
                  <a:pos x="8" y="26"/>
                </a:cxn>
                <a:cxn ang="0">
                  <a:pos x="13" y="24"/>
                </a:cxn>
                <a:cxn ang="0">
                  <a:pos x="15" y="20"/>
                </a:cxn>
                <a:cxn ang="0">
                  <a:pos x="16" y="15"/>
                </a:cxn>
                <a:cxn ang="0">
                  <a:pos x="13" y="8"/>
                </a:cxn>
                <a:cxn ang="0">
                  <a:pos x="13" y="13"/>
                </a:cxn>
                <a:cxn ang="0">
                  <a:pos x="12" y="21"/>
                </a:cxn>
                <a:cxn ang="0">
                  <a:pos x="8" y="23"/>
                </a:cxn>
                <a:cxn ang="0">
                  <a:pos x="4" y="21"/>
                </a:cxn>
                <a:cxn ang="0">
                  <a:pos x="3" y="13"/>
                </a:cxn>
                <a:cxn ang="0">
                  <a:pos x="5" y="5"/>
                </a:cxn>
                <a:cxn ang="0">
                  <a:pos x="8" y="3"/>
                </a:cxn>
                <a:cxn ang="0">
                  <a:pos x="10" y="3"/>
                </a:cxn>
                <a:cxn ang="0">
                  <a:pos x="8" y="0"/>
                </a:cxn>
                <a:cxn ang="0">
                  <a:pos x="3" y="2"/>
                </a:cxn>
                <a:cxn ang="0">
                  <a:pos x="1" y="6"/>
                </a:cxn>
                <a:cxn ang="0">
                  <a:pos x="0" y="13"/>
                </a:cxn>
                <a:cxn ang="0">
                  <a:pos x="2" y="23"/>
                </a:cxn>
              </a:cxnLst>
              <a:rect l="0" t="0" r="r" b="b"/>
              <a:pathLst>
                <a:path w="16" h="26">
                  <a:moveTo>
                    <a:pt x="2" y="23"/>
                  </a:moveTo>
                  <a:cubicBezTo>
                    <a:pt x="4" y="25"/>
                    <a:pt x="6" y="26"/>
                    <a:pt x="8" y="26"/>
                  </a:cubicBezTo>
                  <a:cubicBezTo>
                    <a:pt x="10" y="26"/>
                    <a:pt x="11" y="25"/>
                    <a:pt x="13" y="24"/>
                  </a:cubicBezTo>
                  <a:cubicBezTo>
                    <a:pt x="14" y="23"/>
                    <a:pt x="15" y="22"/>
                    <a:pt x="15" y="20"/>
                  </a:cubicBezTo>
                  <a:cubicBezTo>
                    <a:pt x="16" y="19"/>
                    <a:pt x="16" y="17"/>
                    <a:pt x="16" y="15"/>
                  </a:cubicBezTo>
                  <a:cubicBezTo>
                    <a:pt x="15" y="13"/>
                    <a:pt x="14" y="10"/>
                    <a:pt x="13" y="8"/>
                  </a:cubicBezTo>
                  <a:cubicBezTo>
                    <a:pt x="13" y="9"/>
                    <a:pt x="13" y="11"/>
                    <a:pt x="13" y="13"/>
                  </a:cubicBezTo>
                  <a:cubicBezTo>
                    <a:pt x="13" y="17"/>
                    <a:pt x="12" y="20"/>
                    <a:pt x="12" y="21"/>
                  </a:cubicBezTo>
                  <a:cubicBezTo>
                    <a:pt x="11" y="23"/>
                    <a:pt x="9" y="23"/>
                    <a:pt x="8" y="23"/>
                  </a:cubicBezTo>
                  <a:cubicBezTo>
                    <a:pt x="7" y="23"/>
                    <a:pt x="5" y="23"/>
                    <a:pt x="4" y="21"/>
                  </a:cubicBezTo>
                  <a:cubicBezTo>
                    <a:pt x="3" y="20"/>
                    <a:pt x="3" y="17"/>
                    <a:pt x="3" y="13"/>
                  </a:cubicBezTo>
                  <a:cubicBezTo>
                    <a:pt x="3" y="9"/>
                    <a:pt x="3" y="6"/>
                    <a:pt x="5" y="5"/>
                  </a:cubicBezTo>
                  <a:cubicBezTo>
                    <a:pt x="5" y="3"/>
                    <a:pt x="7" y="3"/>
                    <a:pt x="8" y="3"/>
                  </a:cubicBezTo>
                  <a:cubicBezTo>
                    <a:pt x="9" y="3"/>
                    <a:pt x="9" y="3"/>
                    <a:pt x="10" y="3"/>
                  </a:cubicBezTo>
                  <a:cubicBezTo>
                    <a:pt x="9" y="2"/>
                    <a:pt x="8" y="1"/>
                    <a:pt x="8" y="0"/>
                  </a:cubicBezTo>
                  <a:cubicBezTo>
                    <a:pt x="6" y="0"/>
                    <a:pt x="5" y="1"/>
                    <a:pt x="3" y="2"/>
                  </a:cubicBezTo>
                  <a:cubicBezTo>
                    <a:pt x="2" y="3"/>
                    <a:pt x="1" y="4"/>
                    <a:pt x="1" y="6"/>
                  </a:cubicBezTo>
                  <a:cubicBezTo>
                    <a:pt x="0" y="8"/>
                    <a:pt x="0" y="10"/>
                    <a:pt x="0" y="13"/>
                  </a:cubicBezTo>
                  <a:cubicBezTo>
                    <a:pt x="0" y="18"/>
                    <a:pt x="1" y="21"/>
                    <a:pt x="2"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300" kern="0">
                <a:solidFill>
                  <a:srgbClr val="C00000"/>
                </a:solidFill>
                <a:latin typeface="+mn-ea"/>
              </a:endParaRPr>
            </a:p>
          </p:txBody>
        </p:sp>
      </p:grpSp>
      <p:grpSp>
        <p:nvGrpSpPr>
          <p:cNvPr id="11" name="组合 10">
            <a:extLst>
              <a:ext uri="{FF2B5EF4-FFF2-40B4-BE49-F238E27FC236}">
                <a16:creationId xmlns:a16="http://schemas.microsoft.com/office/drawing/2014/main" id="{2B9D3CE3-3223-4C96-91BC-D599E1F59E42}"/>
              </a:ext>
            </a:extLst>
          </p:cNvPr>
          <p:cNvGrpSpPr/>
          <p:nvPr/>
        </p:nvGrpSpPr>
        <p:grpSpPr>
          <a:xfrm>
            <a:off x="7723717" y="3109866"/>
            <a:ext cx="1015695" cy="331587"/>
            <a:chOff x="7891300" y="6735269"/>
            <a:chExt cx="819987" cy="314295"/>
          </a:xfrm>
          <a:solidFill>
            <a:schemeClr val="bg2">
              <a:lumMod val="50000"/>
            </a:schemeClr>
          </a:solidFill>
        </p:grpSpPr>
        <p:sp>
          <p:nvSpPr>
            <p:cNvPr id="110" name="Freeform 39">
              <a:extLst>
                <a:ext uri="{FF2B5EF4-FFF2-40B4-BE49-F238E27FC236}">
                  <a16:creationId xmlns:a16="http://schemas.microsoft.com/office/drawing/2014/main" id="{36C67E80-375F-4474-AF2C-8B2E6265FF1D}"/>
                </a:ext>
              </a:extLst>
            </p:cNvPr>
            <p:cNvSpPr>
              <a:spLocks/>
            </p:cNvSpPr>
            <p:nvPr/>
          </p:nvSpPr>
          <p:spPr bwMode="auto">
            <a:xfrm>
              <a:off x="7894218" y="6797535"/>
              <a:ext cx="10214" cy="25203"/>
            </a:xfrm>
            <a:custGeom>
              <a:avLst/>
              <a:gdLst/>
              <a:ahLst/>
              <a:cxnLst>
                <a:cxn ang="0">
                  <a:pos x="3" y="0"/>
                </a:cxn>
                <a:cxn ang="0">
                  <a:pos x="0" y="4"/>
                </a:cxn>
                <a:cxn ang="0">
                  <a:pos x="0" y="7"/>
                </a:cxn>
                <a:cxn ang="0">
                  <a:pos x="3" y="7"/>
                </a:cxn>
                <a:cxn ang="0">
                  <a:pos x="3" y="0"/>
                </a:cxn>
              </a:cxnLst>
              <a:rect l="0" t="0" r="r" b="b"/>
              <a:pathLst>
                <a:path w="3" h="7">
                  <a:moveTo>
                    <a:pt x="3" y="0"/>
                  </a:moveTo>
                  <a:cubicBezTo>
                    <a:pt x="2" y="1"/>
                    <a:pt x="1" y="2"/>
                    <a:pt x="0" y="4"/>
                  </a:cubicBezTo>
                  <a:cubicBezTo>
                    <a:pt x="0" y="7"/>
                    <a:pt x="0" y="7"/>
                    <a:pt x="0" y="7"/>
                  </a:cubicBezTo>
                  <a:cubicBezTo>
                    <a:pt x="3" y="7"/>
                    <a:pt x="3" y="7"/>
                    <a:pt x="3" y="7"/>
                  </a:cubicBezTo>
                  <a:lnTo>
                    <a:pt x="3" y="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1" name="Freeform 40">
              <a:extLst>
                <a:ext uri="{FF2B5EF4-FFF2-40B4-BE49-F238E27FC236}">
                  <a16:creationId xmlns:a16="http://schemas.microsoft.com/office/drawing/2014/main" id="{D9C2DEB0-B170-4FA6-9634-34BC992B7E38}"/>
                </a:ext>
              </a:extLst>
            </p:cNvPr>
            <p:cNvSpPr>
              <a:spLocks/>
            </p:cNvSpPr>
            <p:nvPr/>
          </p:nvSpPr>
          <p:spPr bwMode="auto">
            <a:xfrm>
              <a:off x="7949662" y="6756024"/>
              <a:ext cx="2918" cy="1483"/>
            </a:xfrm>
            <a:custGeom>
              <a:avLst/>
              <a:gdLst/>
              <a:ahLst/>
              <a:cxnLst>
                <a:cxn ang="0">
                  <a:pos x="1" y="0"/>
                </a:cxn>
                <a:cxn ang="0">
                  <a:pos x="0" y="0"/>
                </a:cxn>
                <a:cxn ang="0">
                  <a:pos x="1"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2" name="Freeform 41">
              <a:extLst>
                <a:ext uri="{FF2B5EF4-FFF2-40B4-BE49-F238E27FC236}">
                  <a16:creationId xmlns:a16="http://schemas.microsoft.com/office/drawing/2014/main" id="{D4BF4B72-234B-4B00-B065-3F422B95964C}"/>
                </a:ext>
              </a:extLst>
            </p:cNvPr>
            <p:cNvSpPr>
              <a:spLocks/>
            </p:cNvSpPr>
            <p:nvPr/>
          </p:nvSpPr>
          <p:spPr bwMode="auto">
            <a:xfrm>
              <a:off x="7952580" y="6748611"/>
              <a:ext cx="11672" cy="74126"/>
            </a:xfrm>
            <a:custGeom>
              <a:avLst/>
              <a:gdLst/>
              <a:ahLst/>
              <a:cxnLst>
                <a:cxn ang="0">
                  <a:pos x="3" y="21"/>
                </a:cxn>
                <a:cxn ang="0">
                  <a:pos x="3" y="0"/>
                </a:cxn>
                <a:cxn ang="0">
                  <a:pos x="0" y="2"/>
                </a:cxn>
                <a:cxn ang="0">
                  <a:pos x="0" y="21"/>
                </a:cxn>
                <a:cxn ang="0">
                  <a:pos x="3" y="21"/>
                </a:cxn>
              </a:cxnLst>
              <a:rect l="0" t="0" r="r" b="b"/>
              <a:pathLst>
                <a:path w="3" h="21">
                  <a:moveTo>
                    <a:pt x="3" y="21"/>
                  </a:moveTo>
                  <a:cubicBezTo>
                    <a:pt x="3" y="0"/>
                    <a:pt x="3" y="0"/>
                    <a:pt x="3" y="0"/>
                  </a:cubicBezTo>
                  <a:cubicBezTo>
                    <a:pt x="2" y="1"/>
                    <a:pt x="1" y="1"/>
                    <a:pt x="0" y="2"/>
                  </a:cubicBezTo>
                  <a:cubicBezTo>
                    <a:pt x="0" y="21"/>
                    <a:pt x="0" y="21"/>
                    <a:pt x="0" y="21"/>
                  </a:cubicBezTo>
                  <a:lnTo>
                    <a:pt x="3" y="21"/>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3" name="Freeform 42">
              <a:extLst>
                <a:ext uri="{FF2B5EF4-FFF2-40B4-BE49-F238E27FC236}">
                  <a16:creationId xmlns:a16="http://schemas.microsoft.com/office/drawing/2014/main" id="{80E4F900-3853-457D-A5F5-3BA29A2B57F9}"/>
                </a:ext>
              </a:extLst>
            </p:cNvPr>
            <p:cNvSpPr>
              <a:spLocks/>
            </p:cNvSpPr>
            <p:nvPr/>
          </p:nvSpPr>
          <p:spPr bwMode="auto">
            <a:xfrm>
              <a:off x="7932153" y="6756024"/>
              <a:ext cx="17509" cy="10378"/>
            </a:xfrm>
            <a:custGeom>
              <a:avLst/>
              <a:gdLst/>
              <a:ahLst/>
              <a:cxnLst>
                <a:cxn ang="0">
                  <a:pos x="0" y="3"/>
                </a:cxn>
                <a:cxn ang="0">
                  <a:pos x="3" y="2"/>
                </a:cxn>
                <a:cxn ang="0">
                  <a:pos x="5" y="0"/>
                </a:cxn>
                <a:cxn ang="0">
                  <a:pos x="0" y="3"/>
                </a:cxn>
              </a:cxnLst>
              <a:rect l="0" t="0" r="r" b="b"/>
              <a:pathLst>
                <a:path w="5" h="3">
                  <a:moveTo>
                    <a:pt x="0" y="3"/>
                  </a:moveTo>
                  <a:cubicBezTo>
                    <a:pt x="1" y="3"/>
                    <a:pt x="2" y="3"/>
                    <a:pt x="3" y="2"/>
                  </a:cubicBezTo>
                  <a:cubicBezTo>
                    <a:pt x="4" y="1"/>
                    <a:pt x="4" y="1"/>
                    <a:pt x="5" y="0"/>
                  </a:cubicBezTo>
                  <a:cubicBezTo>
                    <a:pt x="3" y="1"/>
                    <a:pt x="2" y="2"/>
                    <a:pt x="0"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4" name="Freeform 43">
              <a:extLst>
                <a:ext uri="{FF2B5EF4-FFF2-40B4-BE49-F238E27FC236}">
                  <a16:creationId xmlns:a16="http://schemas.microsoft.com/office/drawing/2014/main" id="{2E7ACE9B-F61C-4E61-A355-6CA2844A5364}"/>
                </a:ext>
              </a:extLst>
            </p:cNvPr>
            <p:cNvSpPr>
              <a:spLocks noEditPoints="1"/>
            </p:cNvSpPr>
            <p:nvPr/>
          </p:nvSpPr>
          <p:spPr bwMode="auto">
            <a:xfrm>
              <a:off x="7990516" y="6735269"/>
              <a:ext cx="55444" cy="90435"/>
            </a:xfrm>
            <a:custGeom>
              <a:avLst/>
              <a:gdLst/>
              <a:ahLst/>
              <a:cxnLst>
                <a:cxn ang="0">
                  <a:pos x="8" y="26"/>
                </a:cxn>
                <a:cxn ang="0">
                  <a:pos x="12" y="24"/>
                </a:cxn>
                <a:cxn ang="0">
                  <a:pos x="15" y="20"/>
                </a:cxn>
                <a:cxn ang="0">
                  <a:pos x="16" y="13"/>
                </a:cxn>
                <a:cxn ang="0">
                  <a:pos x="15" y="7"/>
                </a:cxn>
                <a:cxn ang="0">
                  <a:pos x="14" y="3"/>
                </a:cxn>
                <a:cxn ang="0">
                  <a:pos x="11" y="1"/>
                </a:cxn>
                <a:cxn ang="0">
                  <a:pos x="8" y="0"/>
                </a:cxn>
                <a:cxn ang="0">
                  <a:pos x="3" y="2"/>
                </a:cxn>
                <a:cxn ang="0">
                  <a:pos x="1" y="6"/>
                </a:cxn>
                <a:cxn ang="0">
                  <a:pos x="0" y="13"/>
                </a:cxn>
                <a:cxn ang="0">
                  <a:pos x="2" y="23"/>
                </a:cxn>
                <a:cxn ang="0">
                  <a:pos x="8" y="26"/>
                </a:cxn>
                <a:cxn ang="0">
                  <a:pos x="4" y="5"/>
                </a:cxn>
                <a:cxn ang="0">
                  <a:pos x="8" y="3"/>
                </a:cxn>
                <a:cxn ang="0">
                  <a:pos x="11" y="5"/>
                </a:cxn>
                <a:cxn ang="0">
                  <a:pos x="13" y="13"/>
                </a:cxn>
                <a:cxn ang="0">
                  <a:pos x="11" y="21"/>
                </a:cxn>
                <a:cxn ang="0">
                  <a:pos x="8" y="23"/>
                </a:cxn>
                <a:cxn ang="0">
                  <a:pos x="4" y="21"/>
                </a:cxn>
                <a:cxn ang="0">
                  <a:pos x="3" y="13"/>
                </a:cxn>
                <a:cxn ang="0">
                  <a:pos x="4" y="5"/>
                </a:cxn>
              </a:cxnLst>
              <a:rect l="0" t="0" r="r" b="b"/>
              <a:pathLst>
                <a:path w="16" h="26">
                  <a:moveTo>
                    <a:pt x="8" y="26"/>
                  </a:moveTo>
                  <a:cubicBezTo>
                    <a:pt x="10" y="26"/>
                    <a:pt x="11" y="25"/>
                    <a:pt x="12" y="24"/>
                  </a:cubicBezTo>
                  <a:cubicBezTo>
                    <a:pt x="14" y="23"/>
                    <a:pt x="14" y="22"/>
                    <a:pt x="15" y="20"/>
                  </a:cubicBezTo>
                  <a:cubicBezTo>
                    <a:pt x="16" y="18"/>
                    <a:pt x="16" y="16"/>
                    <a:pt x="16" y="13"/>
                  </a:cubicBezTo>
                  <a:cubicBezTo>
                    <a:pt x="16" y="11"/>
                    <a:pt x="16" y="9"/>
                    <a:pt x="15" y="7"/>
                  </a:cubicBezTo>
                  <a:cubicBezTo>
                    <a:pt x="15" y="6"/>
                    <a:pt x="15" y="4"/>
                    <a:pt x="14" y="3"/>
                  </a:cubicBezTo>
                  <a:cubicBezTo>
                    <a:pt x="13" y="2"/>
                    <a:pt x="12" y="2"/>
                    <a:pt x="11" y="1"/>
                  </a:cubicBezTo>
                  <a:cubicBezTo>
                    <a:pt x="10" y="1"/>
                    <a:pt x="9" y="0"/>
                    <a:pt x="8" y="0"/>
                  </a:cubicBezTo>
                  <a:cubicBezTo>
                    <a:pt x="6" y="0"/>
                    <a:pt x="4" y="1"/>
                    <a:pt x="3" y="2"/>
                  </a:cubicBezTo>
                  <a:cubicBezTo>
                    <a:pt x="2" y="3"/>
                    <a:pt x="1" y="4"/>
                    <a:pt x="1" y="6"/>
                  </a:cubicBezTo>
                  <a:cubicBezTo>
                    <a:pt x="0" y="8"/>
                    <a:pt x="0" y="10"/>
                    <a:pt x="0" y="13"/>
                  </a:cubicBezTo>
                  <a:cubicBezTo>
                    <a:pt x="0" y="18"/>
                    <a:pt x="0" y="21"/>
                    <a:pt x="2" y="23"/>
                  </a:cubicBezTo>
                  <a:cubicBezTo>
                    <a:pt x="3" y="25"/>
                    <a:pt x="5" y="26"/>
                    <a:pt x="8" y="26"/>
                  </a:cubicBezTo>
                  <a:close/>
                  <a:moveTo>
                    <a:pt x="4" y="5"/>
                  </a:moveTo>
                  <a:cubicBezTo>
                    <a:pt x="5" y="3"/>
                    <a:pt x="6" y="3"/>
                    <a:pt x="8" y="3"/>
                  </a:cubicBezTo>
                  <a:cubicBezTo>
                    <a:pt x="9" y="3"/>
                    <a:pt x="10" y="4"/>
                    <a:pt x="11" y="5"/>
                  </a:cubicBezTo>
                  <a:cubicBezTo>
                    <a:pt x="12" y="6"/>
                    <a:pt x="13" y="9"/>
                    <a:pt x="13" y="13"/>
                  </a:cubicBezTo>
                  <a:cubicBezTo>
                    <a:pt x="13" y="17"/>
                    <a:pt x="12" y="20"/>
                    <a:pt x="11" y="21"/>
                  </a:cubicBezTo>
                  <a:cubicBezTo>
                    <a:pt x="10" y="23"/>
                    <a:pt x="9" y="23"/>
                    <a:pt x="8" y="23"/>
                  </a:cubicBezTo>
                  <a:cubicBezTo>
                    <a:pt x="6" y="23"/>
                    <a:pt x="5" y="23"/>
                    <a:pt x="4" y="21"/>
                  </a:cubicBezTo>
                  <a:cubicBezTo>
                    <a:pt x="3" y="20"/>
                    <a:pt x="3" y="17"/>
                    <a:pt x="3" y="13"/>
                  </a:cubicBezTo>
                  <a:cubicBezTo>
                    <a:pt x="3" y="9"/>
                    <a:pt x="3" y="6"/>
                    <a:pt x="4"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5" name="Freeform 44">
              <a:extLst>
                <a:ext uri="{FF2B5EF4-FFF2-40B4-BE49-F238E27FC236}">
                  <a16:creationId xmlns:a16="http://schemas.microsoft.com/office/drawing/2014/main" id="{011064ED-A9F4-433E-B409-890C2FFECCE0}"/>
                </a:ext>
              </a:extLst>
            </p:cNvPr>
            <p:cNvSpPr>
              <a:spLocks/>
            </p:cNvSpPr>
            <p:nvPr/>
          </p:nvSpPr>
          <p:spPr bwMode="auto">
            <a:xfrm>
              <a:off x="8063468" y="6735269"/>
              <a:ext cx="35017" cy="87469"/>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6" name="Freeform 45">
              <a:extLst>
                <a:ext uri="{FF2B5EF4-FFF2-40B4-BE49-F238E27FC236}">
                  <a16:creationId xmlns:a16="http://schemas.microsoft.com/office/drawing/2014/main" id="{BFB990CC-8639-4357-AE3A-81C94A2D2AC6}"/>
                </a:ext>
              </a:extLst>
            </p:cNvPr>
            <p:cNvSpPr>
              <a:spLocks noEditPoints="1"/>
            </p:cNvSpPr>
            <p:nvPr/>
          </p:nvSpPr>
          <p:spPr bwMode="auto">
            <a:xfrm>
              <a:off x="8126207" y="6735269"/>
              <a:ext cx="53985" cy="90435"/>
            </a:xfrm>
            <a:custGeom>
              <a:avLst/>
              <a:gdLst/>
              <a:ahLst/>
              <a:cxnLst>
                <a:cxn ang="0">
                  <a:pos x="11" y="1"/>
                </a:cxn>
                <a:cxn ang="0">
                  <a:pos x="8" y="0"/>
                </a:cxn>
                <a:cxn ang="0">
                  <a:pos x="3" y="2"/>
                </a:cxn>
                <a:cxn ang="0">
                  <a:pos x="0" y="6"/>
                </a:cxn>
                <a:cxn ang="0">
                  <a:pos x="0" y="13"/>
                </a:cxn>
                <a:cxn ang="0">
                  <a:pos x="2" y="23"/>
                </a:cxn>
                <a:cxn ang="0">
                  <a:pos x="8" y="26"/>
                </a:cxn>
                <a:cxn ang="0">
                  <a:pos x="12" y="24"/>
                </a:cxn>
                <a:cxn ang="0">
                  <a:pos x="15" y="20"/>
                </a:cxn>
                <a:cxn ang="0">
                  <a:pos x="16" y="13"/>
                </a:cxn>
                <a:cxn ang="0">
                  <a:pos x="15" y="7"/>
                </a:cxn>
                <a:cxn ang="0">
                  <a:pos x="14" y="3"/>
                </a:cxn>
                <a:cxn ang="0">
                  <a:pos x="11" y="1"/>
                </a:cxn>
                <a:cxn ang="0">
                  <a:pos x="11" y="21"/>
                </a:cxn>
                <a:cxn ang="0">
                  <a:pos x="8" y="23"/>
                </a:cxn>
                <a:cxn ang="0">
                  <a:pos x="4" y="21"/>
                </a:cxn>
                <a:cxn ang="0">
                  <a:pos x="3" y="13"/>
                </a:cxn>
                <a:cxn ang="0">
                  <a:pos x="4" y="5"/>
                </a:cxn>
                <a:cxn ang="0">
                  <a:pos x="8" y="3"/>
                </a:cxn>
                <a:cxn ang="0">
                  <a:pos x="11" y="5"/>
                </a:cxn>
                <a:cxn ang="0">
                  <a:pos x="13" y="13"/>
                </a:cxn>
                <a:cxn ang="0">
                  <a:pos x="11" y="21"/>
                </a:cxn>
              </a:cxnLst>
              <a:rect l="0" t="0" r="r" b="b"/>
              <a:pathLst>
                <a:path w="16" h="26">
                  <a:moveTo>
                    <a:pt x="11" y="1"/>
                  </a:moveTo>
                  <a:cubicBezTo>
                    <a:pt x="10" y="1"/>
                    <a:pt x="9" y="0"/>
                    <a:pt x="8" y="0"/>
                  </a:cubicBezTo>
                  <a:cubicBezTo>
                    <a:pt x="6" y="0"/>
                    <a:pt x="4" y="1"/>
                    <a:pt x="3" y="2"/>
                  </a:cubicBezTo>
                  <a:cubicBezTo>
                    <a:pt x="2" y="3"/>
                    <a:pt x="1" y="4"/>
                    <a:pt x="0" y="6"/>
                  </a:cubicBezTo>
                  <a:cubicBezTo>
                    <a:pt x="0" y="8"/>
                    <a:pt x="0" y="10"/>
                    <a:pt x="0" y="13"/>
                  </a:cubicBezTo>
                  <a:cubicBezTo>
                    <a:pt x="0" y="18"/>
                    <a:pt x="0" y="21"/>
                    <a:pt x="2" y="23"/>
                  </a:cubicBezTo>
                  <a:cubicBezTo>
                    <a:pt x="3" y="25"/>
                    <a:pt x="5" y="26"/>
                    <a:pt x="8" y="26"/>
                  </a:cubicBezTo>
                  <a:cubicBezTo>
                    <a:pt x="10" y="26"/>
                    <a:pt x="11" y="25"/>
                    <a:pt x="12" y="24"/>
                  </a:cubicBezTo>
                  <a:cubicBezTo>
                    <a:pt x="13" y="23"/>
                    <a:pt x="14" y="22"/>
                    <a:pt x="15" y="20"/>
                  </a:cubicBezTo>
                  <a:cubicBezTo>
                    <a:pt x="16" y="18"/>
                    <a:pt x="16" y="16"/>
                    <a:pt x="16" y="13"/>
                  </a:cubicBezTo>
                  <a:cubicBezTo>
                    <a:pt x="16" y="11"/>
                    <a:pt x="16" y="9"/>
                    <a:pt x="15" y="7"/>
                  </a:cubicBezTo>
                  <a:cubicBezTo>
                    <a:pt x="15" y="6"/>
                    <a:pt x="14" y="4"/>
                    <a:pt x="14" y="3"/>
                  </a:cubicBezTo>
                  <a:cubicBezTo>
                    <a:pt x="13" y="2"/>
                    <a:pt x="12" y="2"/>
                    <a:pt x="11" y="1"/>
                  </a:cubicBezTo>
                  <a:close/>
                  <a:moveTo>
                    <a:pt x="11" y="21"/>
                  </a:moveTo>
                  <a:cubicBezTo>
                    <a:pt x="10" y="23"/>
                    <a:pt x="9" y="23"/>
                    <a:pt x="8" y="23"/>
                  </a:cubicBezTo>
                  <a:cubicBezTo>
                    <a:pt x="6" y="23"/>
                    <a:pt x="5" y="23"/>
                    <a:pt x="4" y="21"/>
                  </a:cubicBezTo>
                  <a:cubicBezTo>
                    <a:pt x="3" y="20"/>
                    <a:pt x="3" y="17"/>
                    <a:pt x="3" y="13"/>
                  </a:cubicBezTo>
                  <a:cubicBezTo>
                    <a:pt x="3" y="9"/>
                    <a:pt x="3" y="6"/>
                    <a:pt x="4" y="5"/>
                  </a:cubicBezTo>
                  <a:cubicBezTo>
                    <a:pt x="5" y="3"/>
                    <a:pt x="6" y="3"/>
                    <a:pt x="8" y="3"/>
                  </a:cubicBezTo>
                  <a:cubicBezTo>
                    <a:pt x="9" y="3"/>
                    <a:pt x="10" y="4"/>
                    <a:pt x="11" y="5"/>
                  </a:cubicBezTo>
                  <a:cubicBezTo>
                    <a:pt x="12" y="6"/>
                    <a:pt x="13" y="9"/>
                    <a:pt x="13" y="13"/>
                  </a:cubicBezTo>
                  <a:cubicBezTo>
                    <a:pt x="13" y="17"/>
                    <a:pt x="12" y="20"/>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7" name="Freeform 46">
              <a:extLst>
                <a:ext uri="{FF2B5EF4-FFF2-40B4-BE49-F238E27FC236}">
                  <a16:creationId xmlns:a16="http://schemas.microsoft.com/office/drawing/2014/main" id="{EC3A1E30-390C-45E0-9512-11B0C7304C04}"/>
                </a:ext>
              </a:extLst>
            </p:cNvPr>
            <p:cNvSpPr>
              <a:spLocks/>
            </p:cNvSpPr>
            <p:nvPr/>
          </p:nvSpPr>
          <p:spPr bwMode="auto">
            <a:xfrm>
              <a:off x="8197701" y="6735269"/>
              <a:ext cx="35017" cy="87469"/>
            </a:xfrm>
            <a:custGeom>
              <a:avLst/>
              <a:gdLst/>
              <a:ahLst/>
              <a:cxnLst>
                <a:cxn ang="0">
                  <a:pos x="7" y="25"/>
                </a:cxn>
                <a:cxn ang="0">
                  <a:pos x="10" y="25"/>
                </a:cxn>
                <a:cxn ang="0">
                  <a:pos x="10" y="0"/>
                </a:cxn>
                <a:cxn ang="0">
                  <a:pos x="8" y="0"/>
                </a:cxn>
                <a:cxn ang="0">
                  <a:pos x="5" y="4"/>
                </a:cxn>
                <a:cxn ang="0">
                  <a:pos x="0" y="7"/>
                </a:cxn>
                <a:cxn ang="0">
                  <a:pos x="0" y="10"/>
                </a:cxn>
                <a:cxn ang="0">
                  <a:pos x="4" y="8"/>
                </a:cxn>
                <a:cxn ang="0">
                  <a:pos x="7" y="6"/>
                </a:cxn>
                <a:cxn ang="0">
                  <a:pos x="7" y="25"/>
                </a:cxn>
              </a:cxnLst>
              <a:rect l="0" t="0" r="r" b="b"/>
              <a:pathLst>
                <a:path w="10" h="25">
                  <a:moveTo>
                    <a:pt x="7" y="25"/>
                  </a:moveTo>
                  <a:cubicBezTo>
                    <a:pt x="10" y="25"/>
                    <a:pt x="10" y="25"/>
                    <a:pt x="10" y="25"/>
                  </a:cubicBez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7" y="6"/>
                  </a:cubicBezTo>
                  <a:lnTo>
                    <a:pt x="7"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8" name="Freeform 47">
              <a:extLst>
                <a:ext uri="{FF2B5EF4-FFF2-40B4-BE49-F238E27FC236}">
                  <a16:creationId xmlns:a16="http://schemas.microsoft.com/office/drawing/2014/main" id="{23B53049-0D57-4855-BFE1-38231DED490C}"/>
                </a:ext>
              </a:extLst>
            </p:cNvPr>
            <p:cNvSpPr>
              <a:spLocks/>
            </p:cNvSpPr>
            <p:nvPr/>
          </p:nvSpPr>
          <p:spPr bwMode="auto">
            <a:xfrm>
              <a:off x="8256063" y="6735269"/>
              <a:ext cx="35017" cy="87469"/>
            </a:xfrm>
            <a:custGeom>
              <a:avLst/>
              <a:gdLst/>
              <a:ahLst/>
              <a:cxnLst>
                <a:cxn ang="0">
                  <a:pos x="10" y="25"/>
                </a:cxn>
                <a:cxn ang="0">
                  <a:pos x="10" y="0"/>
                </a:cxn>
                <a:cxn ang="0">
                  <a:pos x="8" y="0"/>
                </a:cxn>
                <a:cxn ang="0">
                  <a:pos x="5" y="4"/>
                </a:cxn>
                <a:cxn ang="0">
                  <a:pos x="0" y="7"/>
                </a:cxn>
                <a:cxn ang="0">
                  <a:pos x="0" y="10"/>
                </a:cxn>
                <a:cxn ang="0">
                  <a:pos x="4" y="8"/>
                </a:cxn>
                <a:cxn ang="0">
                  <a:pos x="6" y="6"/>
                </a:cxn>
                <a:cxn ang="0">
                  <a:pos x="6" y="25"/>
                </a:cxn>
                <a:cxn ang="0">
                  <a:pos x="10" y="25"/>
                </a:cxn>
              </a:cxnLst>
              <a:rect l="0" t="0" r="r" b="b"/>
              <a:pathLst>
                <a:path w="10" h="25">
                  <a:moveTo>
                    <a:pt x="10" y="25"/>
                  </a:moveTo>
                  <a:cubicBezTo>
                    <a:pt x="10" y="0"/>
                    <a:pt x="10" y="0"/>
                    <a:pt x="10" y="0"/>
                  </a:cubicBezTo>
                  <a:cubicBezTo>
                    <a:pt x="8" y="0"/>
                    <a:pt x="8" y="0"/>
                    <a:pt x="8" y="0"/>
                  </a:cubicBezTo>
                  <a:cubicBezTo>
                    <a:pt x="7" y="1"/>
                    <a:pt x="6" y="2"/>
                    <a:pt x="5" y="4"/>
                  </a:cubicBezTo>
                  <a:cubicBezTo>
                    <a:pt x="4" y="5"/>
                    <a:pt x="2" y="6"/>
                    <a:pt x="0" y="7"/>
                  </a:cubicBezTo>
                  <a:cubicBezTo>
                    <a:pt x="0" y="10"/>
                    <a:pt x="0" y="10"/>
                    <a:pt x="0" y="10"/>
                  </a:cubicBezTo>
                  <a:cubicBezTo>
                    <a:pt x="1" y="9"/>
                    <a:pt x="2" y="9"/>
                    <a:pt x="4" y="8"/>
                  </a:cubicBezTo>
                  <a:cubicBezTo>
                    <a:pt x="5" y="7"/>
                    <a:pt x="6" y="7"/>
                    <a:pt x="6" y="6"/>
                  </a:cubicBezTo>
                  <a:cubicBezTo>
                    <a:pt x="6" y="25"/>
                    <a:pt x="6" y="25"/>
                    <a:pt x="6" y="25"/>
                  </a:cubicBezTo>
                  <a:lnTo>
                    <a:pt x="10" y="25"/>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19" name="Freeform 48">
              <a:extLst>
                <a:ext uri="{FF2B5EF4-FFF2-40B4-BE49-F238E27FC236}">
                  <a16:creationId xmlns:a16="http://schemas.microsoft.com/office/drawing/2014/main" id="{51C43F92-53BE-4B53-9043-53AE227B5B98}"/>
                </a:ext>
              </a:extLst>
            </p:cNvPr>
            <p:cNvSpPr>
              <a:spLocks noEditPoints="1"/>
            </p:cNvSpPr>
            <p:nvPr/>
          </p:nvSpPr>
          <p:spPr bwMode="auto">
            <a:xfrm>
              <a:off x="8315884" y="6735269"/>
              <a:ext cx="58362" cy="90435"/>
            </a:xfrm>
            <a:custGeom>
              <a:avLst/>
              <a:gdLst/>
              <a:ahLst/>
              <a:cxnLst>
                <a:cxn ang="0">
                  <a:pos x="16" y="20"/>
                </a:cxn>
                <a:cxn ang="0">
                  <a:pos x="17" y="13"/>
                </a:cxn>
                <a:cxn ang="0">
                  <a:pos x="16" y="7"/>
                </a:cxn>
                <a:cxn ang="0">
                  <a:pos x="15" y="3"/>
                </a:cxn>
                <a:cxn ang="0">
                  <a:pos x="12" y="1"/>
                </a:cxn>
                <a:cxn ang="0">
                  <a:pos x="9" y="0"/>
                </a:cxn>
                <a:cxn ang="0">
                  <a:pos x="4" y="2"/>
                </a:cxn>
                <a:cxn ang="0">
                  <a:pos x="1" y="6"/>
                </a:cxn>
                <a:cxn ang="0">
                  <a:pos x="0" y="13"/>
                </a:cxn>
                <a:cxn ang="0">
                  <a:pos x="3" y="23"/>
                </a:cxn>
                <a:cxn ang="0">
                  <a:pos x="9" y="26"/>
                </a:cxn>
                <a:cxn ang="0">
                  <a:pos x="13" y="24"/>
                </a:cxn>
                <a:cxn ang="0">
                  <a:pos x="16" y="20"/>
                </a:cxn>
                <a:cxn ang="0">
                  <a:pos x="9" y="23"/>
                </a:cxn>
                <a:cxn ang="0">
                  <a:pos x="5" y="21"/>
                </a:cxn>
                <a:cxn ang="0">
                  <a:pos x="4" y="13"/>
                </a:cxn>
                <a:cxn ang="0">
                  <a:pos x="5" y="5"/>
                </a:cxn>
                <a:cxn ang="0">
                  <a:pos x="9" y="3"/>
                </a:cxn>
                <a:cxn ang="0">
                  <a:pos x="12" y="5"/>
                </a:cxn>
                <a:cxn ang="0">
                  <a:pos x="14" y="13"/>
                </a:cxn>
                <a:cxn ang="0">
                  <a:pos x="12" y="21"/>
                </a:cxn>
                <a:cxn ang="0">
                  <a:pos x="9" y="23"/>
                </a:cxn>
              </a:cxnLst>
              <a:rect l="0" t="0" r="r" b="b"/>
              <a:pathLst>
                <a:path w="17" h="26">
                  <a:moveTo>
                    <a:pt x="16" y="20"/>
                  </a:move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lose/>
                  <a:moveTo>
                    <a:pt x="9" y="23"/>
                  </a:moveTo>
                  <a:cubicBezTo>
                    <a:pt x="7" y="23"/>
                    <a:pt x="6" y="23"/>
                    <a:pt x="5" y="21"/>
                  </a:cubicBezTo>
                  <a:cubicBezTo>
                    <a:pt x="4" y="20"/>
                    <a:pt x="4" y="17"/>
                    <a:pt x="4" y="13"/>
                  </a:cubicBezTo>
                  <a:cubicBezTo>
                    <a:pt x="4" y="9"/>
                    <a:pt x="4" y="6"/>
                    <a:pt x="5" y="5"/>
                  </a:cubicBezTo>
                  <a:cubicBezTo>
                    <a:pt x="6" y="3"/>
                    <a:pt x="7" y="3"/>
                    <a:pt x="9" y="3"/>
                  </a:cubicBezTo>
                  <a:cubicBezTo>
                    <a:pt x="10" y="3"/>
                    <a:pt x="11" y="4"/>
                    <a:pt x="12" y="5"/>
                  </a:cubicBezTo>
                  <a:cubicBezTo>
                    <a:pt x="13" y="6"/>
                    <a:pt x="14" y="9"/>
                    <a:pt x="14" y="13"/>
                  </a:cubicBezTo>
                  <a:cubicBezTo>
                    <a:pt x="14" y="17"/>
                    <a:pt x="13" y="20"/>
                    <a:pt x="12" y="21"/>
                  </a:cubicBezTo>
                  <a:cubicBezTo>
                    <a:pt x="11" y="23"/>
                    <a:pt x="10" y="23"/>
                    <a:pt x="9"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0" name="Freeform 49">
              <a:extLst>
                <a:ext uri="{FF2B5EF4-FFF2-40B4-BE49-F238E27FC236}">
                  <a16:creationId xmlns:a16="http://schemas.microsoft.com/office/drawing/2014/main" id="{1617330E-A7AB-49C4-9F4A-67E1A45D0AFD}"/>
                </a:ext>
              </a:extLst>
            </p:cNvPr>
            <p:cNvSpPr>
              <a:spLocks/>
            </p:cNvSpPr>
            <p:nvPr/>
          </p:nvSpPr>
          <p:spPr bwMode="auto">
            <a:xfrm>
              <a:off x="8391754" y="6735269"/>
              <a:ext cx="30641" cy="87469"/>
            </a:xfrm>
            <a:custGeom>
              <a:avLst/>
              <a:gdLst/>
              <a:ahLst/>
              <a:cxnLst>
                <a:cxn ang="0">
                  <a:pos x="0" y="10"/>
                </a:cxn>
                <a:cxn ang="0">
                  <a:pos x="3" y="8"/>
                </a:cxn>
                <a:cxn ang="0">
                  <a:pos x="6" y="6"/>
                </a:cxn>
                <a:cxn ang="0">
                  <a:pos x="6" y="25"/>
                </a:cxn>
                <a:cxn ang="0">
                  <a:pos x="9" y="25"/>
                </a:cxn>
                <a:cxn ang="0">
                  <a:pos x="9" y="0"/>
                </a:cxn>
                <a:cxn ang="0">
                  <a:pos x="7" y="0"/>
                </a:cxn>
                <a:cxn ang="0">
                  <a:pos x="5" y="4"/>
                </a:cxn>
                <a:cxn ang="0">
                  <a:pos x="0" y="7"/>
                </a:cxn>
                <a:cxn ang="0">
                  <a:pos x="0" y="10"/>
                </a:cxn>
              </a:cxnLst>
              <a:rect l="0" t="0" r="r" b="b"/>
              <a:pathLst>
                <a:path w="9" h="25">
                  <a:moveTo>
                    <a:pt x="0" y="10"/>
                  </a:moveTo>
                  <a:cubicBezTo>
                    <a:pt x="1" y="9"/>
                    <a:pt x="2" y="9"/>
                    <a:pt x="3" y="8"/>
                  </a:cubicBezTo>
                  <a:cubicBezTo>
                    <a:pt x="5" y="7"/>
                    <a:pt x="6" y="7"/>
                    <a:pt x="6" y="6"/>
                  </a:cubicBez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lnTo>
                    <a:pt x="0" y="1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1" name="Freeform 50">
              <a:extLst>
                <a:ext uri="{FF2B5EF4-FFF2-40B4-BE49-F238E27FC236}">
                  <a16:creationId xmlns:a16="http://schemas.microsoft.com/office/drawing/2014/main" id="{15DF4145-728A-4E90-8830-AD02DDE97E13}"/>
                </a:ext>
              </a:extLst>
            </p:cNvPr>
            <p:cNvSpPr>
              <a:spLocks noEditPoints="1"/>
            </p:cNvSpPr>
            <p:nvPr/>
          </p:nvSpPr>
          <p:spPr bwMode="auto">
            <a:xfrm>
              <a:off x="8450116" y="6735269"/>
              <a:ext cx="58362" cy="90435"/>
            </a:xfrm>
            <a:custGeom>
              <a:avLst/>
              <a:gdLst/>
              <a:ahLst/>
              <a:cxnLst>
                <a:cxn ang="0">
                  <a:pos x="1" y="6"/>
                </a:cxn>
                <a:cxn ang="0">
                  <a:pos x="0" y="13"/>
                </a:cxn>
                <a:cxn ang="0">
                  <a:pos x="3" y="23"/>
                </a:cxn>
                <a:cxn ang="0">
                  <a:pos x="9" y="26"/>
                </a:cxn>
                <a:cxn ang="0">
                  <a:pos x="13" y="24"/>
                </a:cxn>
                <a:cxn ang="0">
                  <a:pos x="16" y="20"/>
                </a:cxn>
                <a:cxn ang="0">
                  <a:pos x="17" y="13"/>
                </a:cxn>
                <a:cxn ang="0">
                  <a:pos x="16" y="7"/>
                </a:cxn>
                <a:cxn ang="0">
                  <a:pos x="15" y="3"/>
                </a:cxn>
                <a:cxn ang="0">
                  <a:pos x="12" y="1"/>
                </a:cxn>
                <a:cxn ang="0">
                  <a:pos x="9" y="0"/>
                </a:cxn>
                <a:cxn ang="0">
                  <a:pos x="4" y="2"/>
                </a:cxn>
                <a:cxn ang="0">
                  <a:pos x="1" y="6"/>
                </a:cxn>
                <a:cxn ang="0">
                  <a:pos x="8" y="3"/>
                </a:cxn>
                <a:cxn ang="0">
                  <a:pos x="12" y="5"/>
                </a:cxn>
                <a:cxn ang="0">
                  <a:pos x="14" y="13"/>
                </a:cxn>
                <a:cxn ang="0">
                  <a:pos x="12" y="21"/>
                </a:cxn>
                <a:cxn ang="0">
                  <a:pos x="9" y="23"/>
                </a:cxn>
                <a:cxn ang="0">
                  <a:pos x="5" y="21"/>
                </a:cxn>
                <a:cxn ang="0">
                  <a:pos x="4"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9" y="26"/>
                  </a:cubicBezTo>
                  <a:cubicBezTo>
                    <a:pt x="10" y="26"/>
                    <a:pt x="12" y="25"/>
                    <a:pt x="13" y="24"/>
                  </a:cubicBezTo>
                  <a:cubicBezTo>
                    <a:pt x="14" y="23"/>
                    <a:pt x="15" y="22"/>
                    <a:pt x="16" y="20"/>
                  </a:cubicBezTo>
                  <a:cubicBezTo>
                    <a:pt x="16" y="18"/>
                    <a:pt x="17" y="16"/>
                    <a:pt x="17" y="13"/>
                  </a:cubicBezTo>
                  <a:cubicBezTo>
                    <a:pt x="17" y="11"/>
                    <a:pt x="17" y="9"/>
                    <a:pt x="16" y="7"/>
                  </a:cubicBezTo>
                  <a:cubicBezTo>
                    <a:pt x="16" y="6"/>
                    <a:pt x="15" y="4"/>
                    <a:pt x="15" y="3"/>
                  </a:cubicBezTo>
                  <a:cubicBezTo>
                    <a:pt x="14" y="2"/>
                    <a:pt x="13" y="2"/>
                    <a:pt x="12" y="1"/>
                  </a:cubicBezTo>
                  <a:cubicBezTo>
                    <a:pt x="11" y="1"/>
                    <a:pt x="10" y="0"/>
                    <a:pt x="9" y="0"/>
                  </a:cubicBezTo>
                  <a:cubicBezTo>
                    <a:pt x="7" y="0"/>
                    <a:pt x="5" y="1"/>
                    <a:pt x="4" y="2"/>
                  </a:cubicBezTo>
                  <a:cubicBezTo>
                    <a:pt x="3" y="3"/>
                    <a:pt x="2" y="4"/>
                    <a:pt x="1" y="6"/>
                  </a:cubicBezTo>
                  <a:close/>
                  <a:moveTo>
                    <a:pt x="8" y="3"/>
                  </a:moveTo>
                  <a:cubicBezTo>
                    <a:pt x="10" y="3"/>
                    <a:pt x="11" y="4"/>
                    <a:pt x="12" y="5"/>
                  </a:cubicBezTo>
                  <a:cubicBezTo>
                    <a:pt x="13" y="6"/>
                    <a:pt x="14" y="9"/>
                    <a:pt x="14" y="13"/>
                  </a:cubicBezTo>
                  <a:cubicBezTo>
                    <a:pt x="14" y="17"/>
                    <a:pt x="13" y="20"/>
                    <a:pt x="12" y="21"/>
                  </a:cubicBezTo>
                  <a:cubicBezTo>
                    <a:pt x="11" y="23"/>
                    <a:pt x="10" y="23"/>
                    <a:pt x="9" y="23"/>
                  </a:cubicBezTo>
                  <a:cubicBezTo>
                    <a:pt x="7" y="23"/>
                    <a:pt x="6" y="23"/>
                    <a:pt x="5" y="21"/>
                  </a:cubicBezTo>
                  <a:cubicBezTo>
                    <a:pt x="4" y="20"/>
                    <a:pt x="4" y="17"/>
                    <a:pt x="4" y="13"/>
                  </a:cubicBezTo>
                  <a:cubicBezTo>
                    <a:pt x="4"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2" name="Freeform 51">
              <a:extLst>
                <a:ext uri="{FF2B5EF4-FFF2-40B4-BE49-F238E27FC236}">
                  <a16:creationId xmlns:a16="http://schemas.microsoft.com/office/drawing/2014/main" id="{4B452740-F54B-4192-B27B-64D4E52D49C2}"/>
                </a:ext>
              </a:extLst>
            </p:cNvPr>
            <p:cNvSpPr>
              <a:spLocks/>
            </p:cNvSpPr>
            <p:nvPr/>
          </p:nvSpPr>
          <p:spPr bwMode="auto">
            <a:xfrm>
              <a:off x="8525987" y="6735269"/>
              <a:ext cx="30641" cy="87469"/>
            </a:xfrm>
            <a:custGeom>
              <a:avLst/>
              <a:gdLst/>
              <a:ahLst/>
              <a:cxnLst>
                <a:cxn ang="0">
                  <a:pos x="6" y="6"/>
                </a:cxn>
                <a:cxn ang="0">
                  <a:pos x="6" y="25"/>
                </a:cxn>
                <a:cxn ang="0">
                  <a:pos x="9" y="25"/>
                </a:cxn>
                <a:cxn ang="0">
                  <a:pos x="9" y="0"/>
                </a:cxn>
                <a:cxn ang="0">
                  <a:pos x="7" y="0"/>
                </a:cxn>
                <a:cxn ang="0">
                  <a:pos x="5" y="4"/>
                </a:cxn>
                <a:cxn ang="0">
                  <a:pos x="0" y="7"/>
                </a:cxn>
                <a:cxn ang="0">
                  <a:pos x="0" y="10"/>
                </a:cxn>
                <a:cxn ang="0">
                  <a:pos x="3" y="8"/>
                </a:cxn>
                <a:cxn ang="0">
                  <a:pos x="6" y="6"/>
                </a:cxn>
              </a:cxnLst>
              <a:rect l="0" t="0" r="r" b="b"/>
              <a:pathLst>
                <a:path w="9" h="25">
                  <a:moveTo>
                    <a:pt x="6" y="6"/>
                  </a:moveTo>
                  <a:cubicBezTo>
                    <a:pt x="6" y="25"/>
                    <a:pt x="6" y="25"/>
                    <a:pt x="6" y="25"/>
                  </a:cubicBezTo>
                  <a:cubicBezTo>
                    <a:pt x="9" y="25"/>
                    <a:pt x="9" y="25"/>
                    <a:pt x="9" y="25"/>
                  </a:cubicBezTo>
                  <a:cubicBezTo>
                    <a:pt x="9" y="0"/>
                    <a:pt x="9" y="0"/>
                    <a:pt x="9" y="0"/>
                  </a:cubicBezTo>
                  <a:cubicBezTo>
                    <a:pt x="7" y="0"/>
                    <a:pt x="7" y="0"/>
                    <a:pt x="7" y="0"/>
                  </a:cubicBezTo>
                  <a:cubicBezTo>
                    <a:pt x="7" y="1"/>
                    <a:pt x="6" y="2"/>
                    <a:pt x="5" y="4"/>
                  </a:cubicBezTo>
                  <a:cubicBezTo>
                    <a:pt x="3" y="5"/>
                    <a:pt x="2" y="6"/>
                    <a:pt x="0" y="7"/>
                  </a:cubicBezTo>
                  <a:cubicBezTo>
                    <a:pt x="0" y="10"/>
                    <a:pt x="0" y="10"/>
                    <a:pt x="0" y="10"/>
                  </a:cubicBezTo>
                  <a:cubicBezTo>
                    <a:pt x="1" y="9"/>
                    <a:pt x="2" y="9"/>
                    <a:pt x="3" y="8"/>
                  </a:cubicBezTo>
                  <a:cubicBezTo>
                    <a:pt x="5" y="7"/>
                    <a:pt x="6" y="7"/>
                    <a:pt x="6" y="6"/>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3" name="Freeform 52">
              <a:extLst>
                <a:ext uri="{FF2B5EF4-FFF2-40B4-BE49-F238E27FC236}">
                  <a16:creationId xmlns:a16="http://schemas.microsoft.com/office/drawing/2014/main" id="{52709B12-32A5-431C-BCD3-CB103F2752E3}"/>
                </a:ext>
              </a:extLst>
            </p:cNvPr>
            <p:cNvSpPr>
              <a:spLocks noEditPoints="1"/>
            </p:cNvSpPr>
            <p:nvPr/>
          </p:nvSpPr>
          <p:spPr bwMode="auto">
            <a:xfrm>
              <a:off x="8584349" y="6735269"/>
              <a:ext cx="58362" cy="90435"/>
            </a:xfrm>
            <a:custGeom>
              <a:avLst/>
              <a:gdLst/>
              <a:ahLst/>
              <a:cxnLst>
                <a:cxn ang="0">
                  <a:pos x="1" y="6"/>
                </a:cxn>
                <a:cxn ang="0">
                  <a:pos x="0" y="13"/>
                </a:cxn>
                <a:cxn ang="0">
                  <a:pos x="3" y="23"/>
                </a:cxn>
                <a:cxn ang="0">
                  <a:pos x="8" y="26"/>
                </a:cxn>
                <a:cxn ang="0">
                  <a:pos x="13" y="24"/>
                </a:cxn>
                <a:cxn ang="0">
                  <a:pos x="16" y="20"/>
                </a:cxn>
                <a:cxn ang="0">
                  <a:pos x="17" y="13"/>
                </a:cxn>
                <a:cxn ang="0">
                  <a:pos x="16" y="7"/>
                </a:cxn>
                <a:cxn ang="0">
                  <a:pos x="15" y="3"/>
                </a:cxn>
                <a:cxn ang="0">
                  <a:pos x="12" y="1"/>
                </a:cxn>
                <a:cxn ang="0">
                  <a:pos x="8" y="0"/>
                </a:cxn>
                <a:cxn ang="0">
                  <a:pos x="4" y="2"/>
                </a:cxn>
                <a:cxn ang="0">
                  <a:pos x="1" y="6"/>
                </a:cxn>
                <a:cxn ang="0">
                  <a:pos x="8" y="3"/>
                </a:cxn>
                <a:cxn ang="0">
                  <a:pos x="12" y="5"/>
                </a:cxn>
                <a:cxn ang="0">
                  <a:pos x="13" y="13"/>
                </a:cxn>
                <a:cxn ang="0">
                  <a:pos x="12" y="21"/>
                </a:cxn>
                <a:cxn ang="0">
                  <a:pos x="8" y="23"/>
                </a:cxn>
                <a:cxn ang="0">
                  <a:pos x="5" y="21"/>
                </a:cxn>
                <a:cxn ang="0">
                  <a:pos x="3" y="13"/>
                </a:cxn>
                <a:cxn ang="0">
                  <a:pos x="5" y="5"/>
                </a:cxn>
                <a:cxn ang="0">
                  <a:pos x="8" y="3"/>
                </a:cxn>
              </a:cxnLst>
              <a:rect l="0" t="0" r="r" b="b"/>
              <a:pathLst>
                <a:path w="17" h="26">
                  <a:moveTo>
                    <a:pt x="1" y="6"/>
                  </a:moveTo>
                  <a:cubicBezTo>
                    <a:pt x="1" y="8"/>
                    <a:pt x="0" y="10"/>
                    <a:pt x="0" y="13"/>
                  </a:cubicBezTo>
                  <a:cubicBezTo>
                    <a:pt x="0" y="18"/>
                    <a:pt x="1" y="21"/>
                    <a:pt x="3" y="23"/>
                  </a:cubicBezTo>
                  <a:cubicBezTo>
                    <a:pt x="4" y="25"/>
                    <a:pt x="6" y="26"/>
                    <a:pt x="8" y="26"/>
                  </a:cubicBezTo>
                  <a:cubicBezTo>
                    <a:pt x="10" y="26"/>
                    <a:pt x="12" y="25"/>
                    <a:pt x="13" y="24"/>
                  </a:cubicBezTo>
                  <a:cubicBezTo>
                    <a:pt x="14" y="23"/>
                    <a:pt x="15" y="22"/>
                    <a:pt x="16" y="20"/>
                  </a:cubicBezTo>
                  <a:cubicBezTo>
                    <a:pt x="16" y="18"/>
                    <a:pt x="17" y="16"/>
                    <a:pt x="17" y="13"/>
                  </a:cubicBezTo>
                  <a:cubicBezTo>
                    <a:pt x="17" y="11"/>
                    <a:pt x="16" y="9"/>
                    <a:pt x="16" y="7"/>
                  </a:cubicBezTo>
                  <a:cubicBezTo>
                    <a:pt x="16" y="6"/>
                    <a:pt x="15" y="4"/>
                    <a:pt x="15" y="3"/>
                  </a:cubicBezTo>
                  <a:cubicBezTo>
                    <a:pt x="14" y="2"/>
                    <a:pt x="13" y="2"/>
                    <a:pt x="12" y="1"/>
                  </a:cubicBezTo>
                  <a:cubicBezTo>
                    <a:pt x="11" y="1"/>
                    <a:pt x="10" y="0"/>
                    <a:pt x="8" y="0"/>
                  </a:cubicBezTo>
                  <a:cubicBezTo>
                    <a:pt x="7" y="0"/>
                    <a:pt x="5" y="1"/>
                    <a:pt x="4" y="2"/>
                  </a:cubicBezTo>
                  <a:cubicBezTo>
                    <a:pt x="3" y="3"/>
                    <a:pt x="2" y="4"/>
                    <a:pt x="1" y="6"/>
                  </a:cubicBezTo>
                  <a:close/>
                  <a:moveTo>
                    <a:pt x="8" y="3"/>
                  </a:moveTo>
                  <a:cubicBezTo>
                    <a:pt x="10" y="3"/>
                    <a:pt x="11" y="4"/>
                    <a:pt x="12" y="5"/>
                  </a:cubicBezTo>
                  <a:cubicBezTo>
                    <a:pt x="13" y="6"/>
                    <a:pt x="13" y="9"/>
                    <a:pt x="13" y="13"/>
                  </a:cubicBezTo>
                  <a:cubicBezTo>
                    <a:pt x="13" y="17"/>
                    <a:pt x="13" y="20"/>
                    <a:pt x="12" y="21"/>
                  </a:cubicBezTo>
                  <a:cubicBezTo>
                    <a:pt x="11" y="23"/>
                    <a:pt x="10" y="23"/>
                    <a:pt x="8" y="23"/>
                  </a:cubicBezTo>
                  <a:cubicBezTo>
                    <a:pt x="7" y="23"/>
                    <a:pt x="6" y="23"/>
                    <a:pt x="5" y="21"/>
                  </a:cubicBezTo>
                  <a:cubicBezTo>
                    <a:pt x="4" y="20"/>
                    <a:pt x="3" y="17"/>
                    <a:pt x="3" y="13"/>
                  </a:cubicBezTo>
                  <a:cubicBezTo>
                    <a:pt x="3" y="9"/>
                    <a:pt x="4" y="6"/>
                    <a:pt x="5" y="5"/>
                  </a:cubicBezTo>
                  <a:cubicBezTo>
                    <a:pt x="6" y="3"/>
                    <a:pt x="7" y="3"/>
                    <a:pt x="8"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4" name="Freeform 53">
              <a:extLst>
                <a:ext uri="{FF2B5EF4-FFF2-40B4-BE49-F238E27FC236}">
                  <a16:creationId xmlns:a16="http://schemas.microsoft.com/office/drawing/2014/main" id="{8A68622C-E4DB-4FDA-91BC-23101BB59946}"/>
                </a:ext>
              </a:extLst>
            </p:cNvPr>
            <p:cNvSpPr>
              <a:spLocks/>
            </p:cNvSpPr>
            <p:nvPr/>
          </p:nvSpPr>
          <p:spPr bwMode="auto">
            <a:xfrm>
              <a:off x="8652925" y="6735269"/>
              <a:ext cx="55444" cy="90435"/>
            </a:xfrm>
            <a:custGeom>
              <a:avLst/>
              <a:gdLst/>
              <a:ahLst/>
              <a:cxnLst>
                <a:cxn ang="0">
                  <a:pos x="2" y="23"/>
                </a:cxn>
                <a:cxn ang="0">
                  <a:pos x="8" y="26"/>
                </a:cxn>
                <a:cxn ang="0">
                  <a:pos x="13" y="24"/>
                </a:cxn>
                <a:cxn ang="0">
                  <a:pos x="15" y="20"/>
                </a:cxn>
                <a:cxn ang="0">
                  <a:pos x="16" y="15"/>
                </a:cxn>
                <a:cxn ang="0">
                  <a:pos x="13" y="8"/>
                </a:cxn>
                <a:cxn ang="0">
                  <a:pos x="13" y="13"/>
                </a:cxn>
                <a:cxn ang="0">
                  <a:pos x="12" y="21"/>
                </a:cxn>
                <a:cxn ang="0">
                  <a:pos x="8" y="23"/>
                </a:cxn>
                <a:cxn ang="0">
                  <a:pos x="4" y="21"/>
                </a:cxn>
                <a:cxn ang="0">
                  <a:pos x="3" y="13"/>
                </a:cxn>
                <a:cxn ang="0">
                  <a:pos x="5" y="5"/>
                </a:cxn>
                <a:cxn ang="0">
                  <a:pos x="8" y="3"/>
                </a:cxn>
                <a:cxn ang="0">
                  <a:pos x="10" y="3"/>
                </a:cxn>
                <a:cxn ang="0">
                  <a:pos x="8" y="0"/>
                </a:cxn>
                <a:cxn ang="0">
                  <a:pos x="3" y="2"/>
                </a:cxn>
                <a:cxn ang="0">
                  <a:pos x="1" y="6"/>
                </a:cxn>
                <a:cxn ang="0">
                  <a:pos x="0" y="13"/>
                </a:cxn>
                <a:cxn ang="0">
                  <a:pos x="2" y="23"/>
                </a:cxn>
              </a:cxnLst>
              <a:rect l="0" t="0" r="r" b="b"/>
              <a:pathLst>
                <a:path w="16" h="26">
                  <a:moveTo>
                    <a:pt x="2" y="23"/>
                  </a:moveTo>
                  <a:cubicBezTo>
                    <a:pt x="4" y="25"/>
                    <a:pt x="6" y="26"/>
                    <a:pt x="8" y="26"/>
                  </a:cubicBezTo>
                  <a:cubicBezTo>
                    <a:pt x="10" y="26"/>
                    <a:pt x="11" y="25"/>
                    <a:pt x="13" y="24"/>
                  </a:cubicBezTo>
                  <a:cubicBezTo>
                    <a:pt x="14" y="23"/>
                    <a:pt x="15" y="22"/>
                    <a:pt x="15" y="20"/>
                  </a:cubicBezTo>
                  <a:cubicBezTo>
                    <a:pt x="16" y="19"/>
                    <a:pt x="16" y="17"/>
                    <a:pt x="16" y="15"/>
                  </a:cubicBezTo>
                  <a:cubicBezTo>
                    <a:pt x="15" y="13"/>
                    <a:pt x="14" y="10"/>
                    <a:pt x="13" y="8"/>
                  </a:cubicBezTo>
                  <a:cubicBezTo>
                    <a:pt x="13" y="9"/>
                    <a:pt x="13" y="11"/>
                    <a:pt x="13" y="13"/>
                  </a:cubicBezTo>
                  <a:cubicBezTo>
                    <a:pt x="13" y="17"/>
                    <a:pt x="12" y="20"/>
                    <a:pt x="12" y="21"/>
                  </a:cubicBezTo>
                  <a:cubicBezTo>
                    <a:pt x="11" y="23"/>
                    <a:pt x="9" y="23"/>
                    <a:pt x="8" y="23"/>
                  </a:cubicBezTo>
                  <a:cubicBezTo>
                    <a:pt x="7" y="23"/>
                    <a:pt x="5" y="23"/>
                    <a:pt x="4" y="21"/>
                  </a:cubicBezTo>
                  <a:cubicBezTo>
                    <a:pt x="3" y="20"/>
                    <a:pt x="3" y="17"/>
                    <a:pt x="3" y="13"/>
                  </a:cubicBezTo>
                  <a:cubicBezTo>
                    <a:pt x="3" y="9"/>
                    <a:pt x="3" y="6"/>
                    <a:pt x="5" y="5"/>
                  </a:cubicBezTo>
                  <a:cubicBezTo>
                    <a:pt x="5" y="3"/>
                    <a:pt x="7" y="3"/>
                    <a:pt x="8" y="3"/>
                  </a:cubicBezTo>
                  <a:cubicBezTo>
                    <a:pt x="9" y="3"/>
                    <a:pt x="9" y="3"/>
                    <a:pt x="10" y="3"/>
                  </a:cubicBezTo>
                  <a:cubicBezTo>
                    <a:pt x="9" y="2"/>
                    <a:pt x="8" y="1"/>
                    <a:pt x="8" y="0"/>
                  </a:cubicBezTo>
                  <a:cubicBezTo>
                    <a:pt x="6" y="0"/>
                    <a:pt x="5" y="1"/>
                    <a:pt x="3" y="2"/>
                  </a:cubicBezTo>
                  <a:cubicBezTo>
                    <a:pt x="2" y="3"/>
                    <a:pt x="1" y="4"/>
                    <a:pt x="1" y="6"/>
                  </a:cubicBezTo>
                  <a:cubicBezTo>
                    <a:pt x="0" y="8"/>
                    <a:pt x="0" y="10"/>
                    <a:pt x="0" y="13"/>
                  </a:cubicBezTo>
                  <a:cubicBezTo>
                    <a:pt x="0" y="18"/>
                    <a:pt x="1" y="21"/>
                    <a:pt x="2" y="2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5" name="Freeform 54">
              <a:extLst>
                <a:ext uri="{FF2B5EF4-FFF2-40B4-BE49-F238E27FC236}">
                  <a16:creationId xmlns:a16="http://schemas.microsoft.com/office/drawing/2014/main" id="{DA551411-F133-42F3-9F7B-18FD4986E73E}"/>
                </a:ext>
              </a:extLst>
            </p:cNvPr>
            <p:cNvSpPr>
              <a:spLocks/>
            </p:cNvSpPr>
            <p:nvPr/>
          </p:nvSpPr>
          <p:spPr bwMode="auto">
            <a:xfrm>
              <a:off x="7891300" y="6850906"/>
              <a:ext cx="30641"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7" y="1"/>
                    <a:pt x="6" y="2"/>
                    <a:pt x="4" y="3"/>
                  </a:cubicBezTo>
                  <a:cubicBezTo>
                    <a:pt x="3" y="4"/>
                    <a:pt x="2"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6" name="Freeform 55">
              <a:extLst>
                <a:ext uri="{FF2B5EF4-FFF2-40B4-BE49-F238E27FC236}">
                  <a16:creationId xmlns:a16="http://schemas.microsoft.com/office/drawing/2014/main" id="{6D3D47B3-8CE1-498D-A292-8BF5A1F7494C}"/>
                </a:ext>
              </a:extLst>
            </p:cNvPr>
            <p:cNvSpPr>
              <a:spLocks/>
            </p:cNvSpPr>
            <p:nvPr/>
          </p:nvSpPr>
          <p:spPr bwMode="auto">
            <a:xfrm>
              <a:off x="7949662" y="6850906"/>
              <a:ext cx="30641"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7" name="Freeform 56">
              <a:extLst>
                <a:ext uri="{FF2B5EF4-FFF2-40B4-BE49-F238E27FC236}">
                  <a16:creationId xmlns:a16="http://schemas.microsoft.com/office/drawing/2014/main" id="{31B2EE86-EAE7-48A3-8409-7000C681FC7F}"/>
                </a:ext>
              </a:extLst>
            </p:cNvPr>
            <p:cNvSpPr>
              <a:spLocks noEditPoints="1"/>
            </p:cNvSpPr>
            <p:nvPr/>
          </p:nvSpPr>
          <p:spPr bwMode="auto">
            <a:xfrm>
              <a:off x="8008024" y="6850906"/>
              <a:ext cx="55444" cy="87469"/>
            </a:xfrm>
            <a:custGeom>
              <a:avLst/>
              <a:gdLst/>
              <a:ahLst/>
              <a:cxnLst>
                <a:cxn ang="0">
                  <a:pos x="13" y="24"/>
                </a:cxn>
                <a:cxn ang="0">
                  <a:pos x="15" y="20"/>
                </a:cxn>
                <a:cxn ang="0">
                  <a:pos x="16" y="12"/>
                </a:cxn>
                <a:cxn ang="0">
                  <a:pos x="16" y="6"/>
                </a:cxn>
                <a:cxn ang="0">
                  <a:pos x="14" y="3"/>
                </a:cxn>
                <a:cxn ang="0">
                  <a:pos x="12" y="0"/>
                </a:cxn>
                <a:cxn ang="0">
                  <a:pos x="8" y="0"/>
                </a:cxn>
                <a:cxn ang="0">
                  <a:pos x="3" y="1"/>
                </a:cxn>
                <a:cxn ang="0">
                  <a:pos x="1" y="5"/>
                </a:cxn>
                <a:cxn ang="0">
                  <a:pos x="0" y="12"/>
                </a:cxn>
                <a:cxn ang="0">
                  <a:pos x="2" y="23"/>
                </a:cxn>
                <a:cxn ang="0">
                  <a:pos x="8" y="25"/>
                </a:cxn>
                <a:cxn ang="0">
                  <a:pos x="13" y="24"/>
                </a:cxn>
                <a:cxn ang="0">
                  <a:pos x="3" y="12"/>
                </a:cxn>
                <a:cxn ang="0">
                  <a:pos x="5" y="4"/>
                </a:cxn>
                <a:cxn ang="0">
                  <a:pos x="8" y="2"/>
                </a:cxn>
                <a:cxn ang="0">
                  <a:pos x="12" y="4"/>
                </a:cxn>
                <a:cxn ang="0">
                  <a:pos x="13" y="12"/>
                </a:cxn>
                <a:cxn ang="0">
                  <a:pos x="12" y="21"/>
                </a:cxn>
                <a:cxn ang="0">
                  <a:pos x="8" y="23"/>
                </a:cxn>
                <a:cxn ang="0">
                  <a:pos x="4" y="21"/>
                </a:cxn>
                <a:cxn ang="0">
                  <a:pos x="3" y="12"/>
                </a:cxn>
              </a:cxnLst>
              <a:rect l="0" t="0" r="r" b="b"/>
              <a:pathLst>
                <a:path w="16" h="25">
                  <a:moveTo>
                    <a:pt x="13" y="24"/>
                  </a:moveTo>
                  <a:cubicBezTo>
                    <a:pt x="14" y="23"/>
                    <a:pt x="15" y="21"/>
                    <a:pt x="15" y="20"/>
                  </a:cubicBezTo>
                  <a:cubicBezTo>
                    <a:pt x="16" y="18"/>
                    <a:pt x="16" y="15"/>
                    <a:pt x="16" y="12"/>
                  </a:cubicBezTo>
                  <a:cubicBezTo>
                    <a:pt x="16" y="10"/>
                    <a:pt x="16" y="8"/>
                    <a:pt x="16" y="6"/>
                  </a:cubicBezTo>
                  <a:cubicBezTo>
                    <a:pt x="15" y="5"/>
                    <a:pt x="15" y="4"/>
                    <a:pt x="14" y="3"/>
                  </a:cubicBezTo>
                  <a:cubicBezTo>
                    <a:pt x="13" y="2"/>
                    <a:pt x="13" y="1"/>
                    <a:pt x="12" y="0"/>
                  </a:cubicBezTo>
                  <a:cubicBezTo>
                    <a:pt x="11" y="0"/>
                    <a:pt x="9" y="0"/>
                    <a:pt x="8" y="0"/>
                  </a:cubicBezTo>
                  <a:cubicBezTo>
                    <a:pt x="6" y="0"/>
                    <a:pt x="5" y="0"/>
                    <a:pt x="3" y="1"/>
                  </a:cubicBezTo>
                  <a:cubicBezTo>
                    <a:pt x="2" y="2"/>
                    <a:pt x="1" y="3"/>
                    <a:pt x="1" y="5"/>
                  </a:cubicBezTo>
                  <a:cubicBezTo>
                    <a:pt x="0" y="7"/>
                    <a:pt x="0" y="9"/>
                    <a:pt x="0" y="12"/>
                  </a:cubicBezTo>
                  <a:cubicBezTo>
                    <a:pt x="0" y="17"/>
                    <a:pt x="1" y="21"/>
                    <a:pt x="2" y="23"/>
                  </a:cubicBezTo>
                  <a:cubicBezTo>
                    <a:pt x="4" y="24"/>
                    <a:pt x="6" y="25"/>
                    <a:pt x="8" y="25"/>
                  </a:cubicBezTo>
                  <a:cubicBezTo>
                    <a:pt x="10" y="25"/>
                    <a:pt x="11" y="25"/>
                    <a:pt x="13" y="24"/>
                  </a:cubicBezTo>
                  <a:close/>
                  <a:moveTo>
                    <a:pt x="3" y="12"/>
                  </a:moveTo>
                  <a:cubicBezTo>
                    <a:pt x="3" y="8"/>
                    <a:pt x="4" y="5"/>
                    <a:pt x="5" y="4"/>
                  </a:cubicBezTo>
                  <a:cubicBezTo>
                    <a:pt x="5" y="3"/>
                    <a:pt x="7" y="2"/>
                    <a:pt x="8" y="2"/>
                  </a:cubicBezTo>
                  <a:cubicBezTo>
                    <a:pt x="9" y="2"/>
                    <a:pt x="11" y="3"/>
                    <a:pt x="12" y="4"/>
                  </a:cubicBezTo>
                  <a:cubicBezTo>
                    <a:pt x="13" y="6"/>
                    <a:pt x="13" y="8"/>
                    <a:pt x="13" y="12"/>
                  </a:cubicBezTo>
                  <a:cubicBezTo>
                    <a:pt x="13" y="17"/>
                    <a:pt x="13" y="19"/>
                    <a:pt x="12" y="21"/>
                  </a:cubicBezTo>
                  <a:cubicBezTo>
                    <a:pt x="11" y="22"/>
                    <a:pt x="9" y="23"/>
                    <a:pt x="8" y="23"/>
                  </a:cubicBezTo>
                  <a:cubicBezTo>
                    <a:pt x="7"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8" name="Freeform 57">
              <a:extLst>
                <a:ext uri="{FF2B5EF4-FFF2-40B4-BE49-F238E27FC236}">
                  <a16:creationId xmlns:a16="http://schemas.microsoft.com/office/drawing/2014/main" id="{D245DD34-EFD1-4E1F-AA12-BAB4A5B083B5}"/>
                </a:ext>
              </a:extLst>
            </p:cNvPr>
            <p:cNvSpPr>
              <a:spLocks/>
            </p:cNvSpPr>
            <p:nvPr/>
          </p:nvSpPr>
          <p:spPr bwMode="auto">
            <a:xfrm>
              <a:off x="8083895" y="6850906"/>
              <a:ext cx="32099"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29" name="Freeform 58">
              <a:extLst>
                <a:ext uri="{FF2B5EF4-FFF2-40B4-BE49-F238E27FC236}">
                  <a16:creationId xmlns:a16="http://schemas.microsoft.com/office/drawing/2014/main" id="{E63F596E-72FC-4842-894D-DA201742D911}"/>
                </a:ext>
              </a:extLst>
            </p:cNvPr>
            <p:cNvSpPr>
              <a:spLocks noEditPoints="1"/>
            </p:cNvSpPr>
            <p:nvPr/>
          </p:nvSpPr>
          <p:spPr bwMode="auto">
            <a:xfrm>
              <a:off x="8142257" y="6850906"/>
              <a:ext cx="55444" cy="87469"/>
            </a:xfrm>
            <a:custGeom>
              <a:avLst/>
              <a:gdLst/>
              <a:ahLst/>
              <a:cxnLst>
                <a:cxn ang="0">
                  <a:pos x="12" y="24"/>
                </a:cxn>
                <a:cxn ang="0">
                  <a:pos x="15" y="20"/>
                </a:cxn>
                <a:cxn ang="0">
                  <a:pos x="16" y="12"/>
                </a:cxn>
                <a:cxn ang="0">
                  <a:pos x="16" y="6"/>
                </a:cxn>
                <a:cxn ang="0">
                  <a:pos x="14" y="3"/>
                </a:cxn>
                <a:cxn ang="0">
                  <a:pos x="11" y="0"/>
                </a:cxn>
                <a:cxn ang="0">
                  <a:pos x="8" y="0"/>
                </a:cxn>
                <a:cxn ang="0">
                  <a:pos x="3" y="1"/>
                </a:cxn>
                <a:cxn ang="0">
                  <a:pos x="1" y="5"/>
                </a:cxn>
                <a:cxn ang="0">
                  <a:pos x="0" y="12"/>
                </a:cxn>
                <a:cxn ang="0">
                  <a:pos x="2" y="23"/>
                </a:cxn>
                <a:cxn ang="0">
                  <a:pos x="8" y="25"/>
                </a:cxn>
                <a:cxn ang="0">
                  <a:pos x="12" y="24"/>
                </a:cxn>
                <a:cxn ang="0">
                  <a:pos x="3" y="12"/>
                </a:cxn>
                <a:cxn ang="0">
                  <a:pos x="5" y="4"/>
                </a:cxn>
                <a:cxn ang="0">
                  <a:pos x="8" y="2"/>
                </a:cxn>
                <a:cxn ang="0">
                  <a:pos x="11" y="4"/>
                </a:cxn>
                <a:cxn ang="0">
                  <a:pos x="13" y="12"/>
                </a:cxn>
                <a:cxn ang="0">
                  <a:pos x="11" y="21"/>
                </a:cxn>
                <a:cxn ang="0">
                  <a:pos x="8" y="23"/>
                </a:cxn>
                <a:cxn ang="0">
                  <a:pos x="4" y="21"/>
                </a:cxn>
                <a:cxn ang="0">
                  <a:pos x="3" y="12"/>
                </a:cxn>
              </a:cxnLst>
              <a:rect l="0" t="0" r="r" b="b"/>
              <a:pathLst>
                <a:path w="16" h="25">
                  <a:moveTo>
                    <a:pt x="12" y="24"/>
                  </a:moveTo>
                  <a:cubicBezTo>
                    <a:pt x="14" y="23"/>
                    <a:pt x="15" y="21"/>
                    <a:pt x="15" y="20"/>
                  </a:cubicBezTo>
                  <a:cubicBezTo>
                    <a:pt x="16" y="18"/>
                    <a:pt x="16" y="15"/>
                    <a:pt x="16" y="12"/>
                  </a:cubicBezTo>
                  <a:cubicBezTo>
                    <a:pt x="16" y="10"/>
                    <a:pt x="16" y="8"/>
                    <a:pt x="16" y="6"/>
                  </a:cubicBezTo>
                  <a:cubicBezTo>
                    <a:pt x="15" y="5"/>
                    <a:pt x="15" y="4"/>
                    <a:pt x="14" y="3"/>
                  </a:cubicBezTo>
                  <a:cubicBezTo>
                    <a:pt x="13" y="2"/>
                    <a:pt x="12" y="1"/>
                    <a:pt x="11" y="0"/>
                  </a:cubicBezTo>
                  <a:cubicBezTo>
                    <a:pt x="10" y="0"/>
                    <a:pt x="9" y="0"/>
                    <a:pt x="8" y="0"/>
                  </a:cubicBezTo>
                  <a:cubicBezTo>
                    <a:pt x="6" y="0"/>
                    <a:pt x="5" y="0"/>
                    <a:pt x="3" y="1"/>
                  </a:cubicBezTo>
                  <a:cubicBezTo>
                    <a:pt x="2" y="2"/>
                    <a:pt x="1" y="3"/>
                    <a:pt x="1" y="5"/>
                  </a:cubicBezTo>
                  <a:cubicBezTo>
                    <a:pt x="0" y="7"/>
                    <a:pt x="0" y="9"/>
                    <a:pt x="0" y="12"/>
                  </a:cubicBezTo>
                  <a:cubicBezTo>
                    <a:pt x="0" y="17"/>
                    <a:pt x="1" y="21"/>
                    <a:pt x="2" y="23"/>
                  </a:cubicBezTo>
                  <a:cubicBezTo>
                    <a:pt x="4" y="24"/>
                    <a:pt x="6" y="25"/>
                    <a:pt x="8" y="25"/>
                  </a:cubicBezTo>
                  <a:cubicBezTo>
                    <a:pt x="10" y="25"/>
                    <a:pt x="11" y="25"/>
                    <a:pt x="12" y="24"/>
                  </a:cubicBezTo>
                  <a:close/>
                  <a:moveTo>
                    <a:pt x="3" y="12"/>
                  </a:moveTo>
                  <a:cubicBezTo>
                    <a:pt x="3" y="8"/>
                    <a:pt x="3" y="5"/>
                    <a:pt x="5" y="4"/>
                  </a:cubicBezTo>
                  <a:cubicBezTo>
                    <a:pt x="5" y="3"/>
                    <a:pt x="6" y="2"/>
                    <a:pt x="8" y="2"/>
                  </a:cubicBezTo>
                  <a:cubicBezTo>
                    <a:pt x="9" y="2"/>
                    <a:pt x="11" y="3"/>
                    <a:pt x="11" y="4"/>
                  </a:cubicBezTo>
                  <a:cubicBezTo>
                    <a:pt x="12" y="6"/>
                    <a:pt x="13" y="8"/>
                    <a:pt x="13" y="12"/>
                  </a:cubicBezTo>
                  <a:cubicBezTo>
                    <a:pt x="13" y="17"/>
                    <a:pt x="12" y="19"/>
                    <a:pt x="11" y="21"/>
                  </a:cubicBezTo>
                  <a:cubicBezTo>
                    <a:pt x="11" y="22"/>
                    <a:pt x="9" y="23"/>
                    <a:pt x="8" y="23"/>
                  </a:cubicBezTo>
                  <a:cubicBezTo>
                    <a:pt x="7"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0" name="Freeform 59">
              <a:extLst>
                <a:ext uri="{FF2B5EF4-FFF2-40B4-BE49-F238E27FC236}">
                  <a16:creationId xmlns:a16="http://schemas.microsoft.com/office/drawing/2014/main" id="{62B2BD06-AF97-4756-AA83-F1EF3870BB59}"/>
                </a:ext>
              </a:extLst>
            </p:cNvPr>
            <p:cNvSpPr>
              <a:spLocks/>
            </p:cNvSpPr>
            <p:nvPr/>
          </p:nvSpPr>
          <p:spPr bwMode="auto">
            <a:xfrm>
              <a:off x="8218128" y="6850906"/>
              <a:ext cx="32099"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1" name="Freeform 60">
              <a:extLst>
                <a:ext uri="{FF2B5EF4-FFF2-40B4-BE49-F238E27FC236}">
                  <a16:creationId xmlns:a16="http://schemas.microsoft.com/office/drawing/2014/main" id="{A43DF8CF-8B65-4CAC-B5B6-2FF9B5350F72}"/>
                </a:ext>
              </a:extLst>
            </p:cNvPr>
            <p:cNvSpPr>
              <a:spLocks noEditPoints="1"/>
            </p:cNvSpPr>
            <p:nvPr/>
          </p:nvSpPr>
          <p:spPr bwMode="auto">
            <a:xfrm>
              <a:off x="8277948" y="6850906"/>
              <a:ext cx="53985" cy="87469"/>
            </a:xfrm>
            <a:custGeom>
              <a:avLst/>
              <a:gdLst/>
              <a:ahLst/>
              <a:cxnLst>
                <a:cxn ang="0">
                  <a:pos x="14" y="3"/>
                </a:cxn>
                <a:cxn ang="0">
                  <a:pos x="11" y="0"/>
                </a:cxn>
                <a:cxn ang="0">
                  <a:pos x="8" y="0"/>
                </a:cxn>
                <a:cxn ang="0">
                  <a:pos x="3" y="1"/>
                </a:cxn>
                <a:cxn ang="0">
                  <a:pos x="1" y="5"/>
                </a:cxn>
                <a:cxn ang="0">
                  <a:pos x="0" y="12"/>
                </a:cxn>
                <a:cxn ang="0">
                  <a:pos x="2" y="23"/>
                </a:cxn>
                <a:cxn ang="0">
                  <a:pos x="8" y="25"/>
                </a:cxn>
                <a:cxn ang="0">
                  <a:pos x="12" y="24"/>
                </a:cxn>
                <a:cxn ang="0">
                  <a:pos x="15" y="20"/>
                </a:cxn>
                <a:cxn ang="0">
                  <a:pos x="16" y="12"/>
                </a:cxn>
                <a:cxn ang="0">
                  <a:pos x="15" y="6"/>
                </a:cxn>
                <a:cxn ang="0">
                  <a:pos x="14" y="3"/>
                </a:cxn>
                <a:cxn ang="0">
                  <a:pos x="11" y="21"/>
                </a:cxn>
                <a:cxn ang="0">
                  <a:pos x="8" y="23"/>
                </a:cxn>
                <a:cxn ang="0">
                  <a:pos x="4" y="21"/>
                </a:cxn>
                <a:cxn ang="0">
                  <a:pos x="3" y="12"/>
                </a:cxn>
                <a:cxn ang="0">
                  <a:pos x="4" y="4"/>
                </a:cxn>
                <a:cxn ang="0">
                  <a:pos x="8" y="2"/>
                </a:cxn>
                <a:cxn ang="0">
                  <a:pos x="11" y="4"/>
                </a:cxn>
                <a:cxn ang="0">
                  <a:pos x="13" y="12"/>
                </a:cxn>
                <a:cxn ang="0">
                  <a:pos x="11" y="21"/>
                </a:cxn>
              </a:cxnLst>
              <a:rect l="0" t="0" r="r" b="b"/>
              <a:pathLst>
                <a:path w="16" h="25">
                  <a:moveTo>
                    <a:pt x="14" y="3"/>
                  </a:moveTo>
                  <a:cubicBezTo>
                    <a:pt x="13" y="2"/>
                    <a:pt x="12" y="1"/>
                    <a:pt x="11" y="0"/>
                  </a:cubicBezTo>
                  <a:cubicBezTo>
                    <a:pt x="10" y="0"/>
                    <a:pt x="9" y="0"/>
                    <a:pt x="8" y="0"/>
                  </a:cubicBezTo>
                  <a:cubicBezTo>
                    <a:pt x="6" y="0"/>
                    <a:pt x="5" y="0"/>
                    <a:pt x="3" y="1"/>
                  </a:cubicBezTo>
                  <a:cubicBezTo>
                    <a:pt x="2" y="2"/>
                    <a:pt x="1" y="3"/>
                    <a:pt x="1" y="5"/>
                  </a:cubicBezTo>
                  <a:cubicBezTo>
                    <a:pt x="0" y="7"/>
                    <a:pt x="0" y="9"/>
                    <a:pt x="0" y="12"/>
                  </a:cubicBezTo>
                  <a:cubicBezTo>
                    <a:pt x="0" y="17"/>
                    <a:pt x="1" y="21"/>
                    <a:pt x="2" y="23"/>
                  </a:cubicBezTo>
                  <a:cubicBezTo>
                    <a:pt x="4" y="24"/>
                    <a:pt x="5" y="25"/>
                    <a:pt x="8" y="25"/>
                  </a:cubicBezTo>
                  <a:cubicBezTo>
                    <a:pt x="10" y="25"/>
                    <a:pt x="11" y="25"/>
                    <a:pt x="12" y="24"/>
                  </a:cubicBezTo>
                  <a:cubicBezTo>
                    <a:pt x="14" y="23"/>
                    <a:pt x="15" y="21"/>
                    <a:pt x="15" y="20"/>
                  </a:cubicBezTo>
                  <a:cubicBezTo>
                    <a:pt x="16" y="18"/>
                    <a:pt x="16" y="15"/>
                    <a:pt x="16" y="12"/>
                  </a:cubicBezTo>
                  <a:cubicBezTo>
                    <a:pt x="16" y="10"/>
                    <a:pt x="16" y="8"/>
                    <a:pt x="15" y="6"/>
                  </a:cubicBezTo>
                  <a:cubicBezTo>
                    <a:pt x="15" y="5"/>
                    <a:pt x="15" y="4"/>
                    <a:pt x="14" y="3"/>
                  </a:cubicBezTo>
                  <a:close/>
                  <a:moveTo>
                    <a:pt x="11" y="21"/>
                  </a:moveTo>
                  <a:cubicBezTo>
                    <a:pt x="10" y="22"/>
                    <a:pt x="9" y="23"/>
                    <a:pt x="8" y="23"/>
                  </a:cubicBezTo>
                  <a:cubicBezTo>
                    <a:pt x="6" y="23"/>
                    <a:pt x="5" y="22"/>
                    <a:pt x="4" y="21"/>
                  </a:cubicBezTo>
                  <a:cubicBezTo>
                    <a:pt x="3" y="19"/>
                    <a:pt x="3" y="17"/>
                    <a:pt x="3" y="12"/>
                  </a:cubicBezTo>
                  <a:cubicBezTo>
                    <a:pt x="3" y="8"/>
                    <a:pt x="3" y="5"/>
                    <a:pt x="4" y="4"/>
                  </a:cubicBezTo>
                  <a:cubicBezTo>
                    <a:pt x="5" y="3"/>
                    <a:pt x="6" y="2"/>
                    <a:pt x="8" y="2"/>
                  </a:cubicBezTo>
                  <a:cubicBezTo>
                    <a:pt x="9" y="2"/>
                    <a:pt x="10" y="3"/>
                    <a:pt x="11" y="4"/>
                  </a:cubicBezTo>
                  <a:cubicBezTo>
                    <a:pt x="12" y="6"/>
                    <a:pt x="13" y="8"/>
                    <a:pt x="13" y="12"/>
                  </a:cubicBezTo>
                  <a:cubicBezTo>
                    <a:pt x="13" y="17"/>
                    <a:pt x="12" y="19"/>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2" name="Freeform 61">
              <a:extLst>
                <a:ext uri="{FF2B5EF4-FFF2-40B4-BE49-F238E27FC236}">
                  <a16:creationId xmlns:a16="http://schemas.microsoft.com/office/drawing/2014/main" id="{587E7AC7-7F2E-4D4B-B472-CFC33D00ABA0}"/>
                </a:ext>
              </a:extLst>
            </p:cNvPr>
            <p:cNvSpPr>
              <a:spLocks/>
            </p:cNvSpPr>
            <p:nvPr/>
          </p:nvSpPr>
          <p:spPr bwMode="auto">
            <a:xfrm>
              <a:off x="8353819" y="6850906"/>
              <a:ext cx="30641" cy="87469"/>
            </a:xfrm>
            <a:custGeom>
              <a:avLst/>
              <a:gdLst/>
              <a:ahLst/>
              <a:cxnLst>
                <a:cxn ang="0">
                  <a:pos x="6" y="5"/>
                </a:cxn>
                <a:cxn ang="0">
                  <a:pos x="6" y="25"/>
                </a:cxn>
                <a:cxn ang="0">
                  <a:pos x="9" y="25"/>
                </a:cxn>
                <a:cxn ang="0">
                  <a:pos x="9" y="0"/>
                </a:cxn>
                <a:cxn ang="0">
                  <a:pos x="7" y="0"/>
                </a:cxn>
                <a:cxn ang="0">
                  <a:pos x="4" y="3"/>
                </a:cxn>
                <a:cxn ang="0">
                  <a:pos x="0" y="6"/>
                </a:cxn>
                <a:cxn ang="0">
                  <a:pos x="0" y="9"/>
                </a:cxn>
                <a:cxn ang="0">
                  <a:pos x="3" y="7"/>
                </a:cxn>
                <a:cxn ang="0">
                  <a:pos x="6" y="5"/>
                </a:cxn>
              </a:cxnLst>
              <a:rect l="0" t="0" r="r" b="b"/>
              <a:pathLst>
                <a:path w="9" h="25">
                  <a:moveTo>
                    <a:pt x="6" y="5"/>
                  </a:move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ubicBezTo>
                    <a:pt x="3" y="4"/>
                    <a:pt x="1" y="5"/>
                    <a:pt x="0" y="6"/>
                  </a:cubicBezTo>
                  <a:cubicBezTo>
                    <a:pt x="0" y="9"/>
                    <a:pt x="0" y="9"/>
                    <a:pt x="0" y="9"/>
                  </a:cubicBezTo>
                  <a:cubicBezTo>
                    <a:pt x="1" y="8"/>
                    <a:pt x="2" y="8"/>
                    <a:pt x="3" y="7"/>
                  </a:cubicBezTo>
                  <a:cubicBezTo>
                    <a:pt x="4" y="7"/>
                    <a:pt x="5" y="6"/>
                    <a:pt x="6"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3" name="Freeform 62">
              <a:extLst>
                <a:ext uri="{FF2B5EF4-FFF2-40B4-BE49-F238E27FC236}">
                  <a16:creationId xmlns:a16="http://schemas.microsoft.com/office/drawing/2014/main" id="{238170D3-05CA-4F32-8A47-EAAEB052783C}"/>
                </a:ext>
              </a:extLst>
            </p:cNvPr>
            <p:cNvSpPr>
              <a:spLocks/>
            </p:cNvSpPr>
            <p:nvPr/>
          </p:nvSpPr>
          <p:spPr bwMode="auto">
            <a:xfrm>
              <a:off x="8407804" y="6850906"/>
              <a:ext cx="35017" cy="87469"/>
            </a:xfrm>
            <a:custGeom>
              <a:avLst/>
              <a:gdLst/>
              <a:ahLst/>
              <a:cxnLst>
                <a:cxn ang="0">
                  <a:pos x="7" y="5"/>
                </a:cxn>
                <a:cxn ang="0">
                  <a:pos x="7" y="25"/>
                </a:cxn>
                <a:cxn ang="0">
                  <a:pos x="10" y="25"/>
                </a:cxn>
                <a:cxn ang="0">
                  <a:pos x="10" y="0"/>
                </a:cxn>
                <a:cxn ang="0">
                  <a:pos x="8" y="0"/>
                </a:cxn>
                <a:cxn ang="0">
                  <a:pos x="5" y="3"/>
                </a:cxn>
                <a:cxn ang="0">
                  <a:pos x="0" y="6"/>
                </a:cxn>
                <a:cxn ang="0">
                  <a:pos x="0" y="9"/>
                </a:cxn>
                <a:cxn ang="0">
                  <a:pos x="4" y="7"/>
                </a:cxn>
                <a:cxn ang="0">
                  <a:pos x="7" y="5"/>
                </a:cxn>
              </a:cxnLst>
              <a:rect l="0" t="0" r="r" b="b"/>
              <a:pathLst>
                <a:path w="10" h="25">
                  <a:moveTo>
                    <a:pt x="7" y="5"/>
                  </a:moveTo>
                  <a:cubicBezTo>
                    <a:pt x="7" y="25"/>
                    <a:pt x="7" y="25"/>
                    <a:pt x="7" y="25"/>
                  </a:cubicBezTo>
                  <a:cubicBezTo>
                    <a:pt x="10" y="25"/>
                    <a:pt x="10" y="25"/>
                    <a:pt x="10" y="25"/>
                  </a:cubicBezTo>
                  <a:cubicBezTo>
                    <a:pt x="10" y="0"/>
                    <a:pt x="10" y="0"/>
                    <a:pt x="10" y="0"/>
                  </a:cubicBezTo>
                  <a:cubicBezTo>
                    <a:pt x="8" y="0"/>
                    <a:pt x="8" y="0"/>
                    <a:pt x="8" y="0"/>
                  </a:cubicBezTo>
                  <a:cubicBezTo>
                    <a:pt x="7" y="1"/>
                    <a:pt x="6" y="2"/>
                    <a:pt x="5" y="3"/>
                  </a:cubicBezTo>
                  <a:cubicBezTo>
                    <a:pt x="4" y="4"/>
                    <a:pt x="2" y="5"/>
                    <a:pt x="0" y="6"/>
                  </a:cubicBezTo>
                  <a:cubicBezTo>
                    <a:pt x="0" y="9"/>
                    <a:pt x="0" y="9"/>
                    <a:pt x="0" y="9"/>
                  </a:cubicBezTo>
                  <a:cubicBezTo>
                    <a:pt x="1" y="8"/>
                    <a:pt x="2" y="8"/>
                    <a:pt x="4" y="7"/>
                  </a:cubicBezTo>
                  <a:cubicBezTo>
                    <a:pt x="5" y="7"/>
                    <a:pt x="6" y="6"/>
                    <a:pt x="7"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4" name="Freeform 63">
              <a:extLst>
                <a:ext uri="{FF2B5EF4-FFF2-40B4-BE49-F238E27FC236}">
                  <a16:creationId xmlns:a16="http://schemas.microsoft.com/office/drawing/2014/main" id="{2402FEE3-1324-49CD-BEC6-AC4C580C0352}"/>
                </a:ext>
              </a:extLst>
            </p:cNvPr>
            <p:cNvSpPr>
              <a:spLocks noEditPoints="1"/>
            </p:cNvSpPr>
            <p:nvPr/>
          </p:nvSpPr>
          <p:spPr bwMode="auto">
            <a:xfrm>
              <a:off x="8470543" y="6850906"/>
              <a:ext cx="55444" cy="87469"/>
            </a:xfrm>
            <a:custGeom>
              <a:avLst/>
              <a:gdLst/>
              <a:ahLst/>
              <a:cxnLst>
                <a:cxn ang="0">
                  <a:pos x="12" y="24"/>
                </a:cxn>
                <a:cxn ang="0">
                  <a:pos x="15" y="20"/>
                </a:cxn>
                <a:cxn ang="0">
                  <a:pos x="16" y="12"/>
                </a:cxn>
                <a:cxn ang="0">
                  <a:pos x="15" y="6"/>
                </a:cxn>
                <a:cxn ang="0">
                  <a:pos x="14" y="3"/>
                </a:cxn>
                <a:cxn ang="0">
                  <a:pos x="11" y="0"/>
                </a:cxn>
                <a:cxn ang="0">
                  <a:pos x="8" y="0"/>
                </a:cxn>
                <a:cxn ang="0">
                  <a:pos x="3" y="1"/>
                </a:cxn>
                <a:cxn ang="0">
                  <a:pos x="0" y="5"/>
                </a:cxn>
                <a:cxn ang="0">
                  <a:pos x="0" y="12"/>
                </a:cxn>
                <a:cxn ang="0">
                  <a:pos x="2" y="23"/>
                </a:cxn>
                <a:cxn ang="0">
                  <a:pos x="8" y="25"/>
                </a:cxn>
                <a:cxn ang="0">
                  <a:pos x="12" y="24"/>
                </a:cxn>
                <a:cxn ang="0">
                  <a:pos x="3" y="12"/>
                </a:cxn>
                <a:cxn ang="0">
                  <a:pos x="4" y="4"/>
                </a:cxn>
                <a:cxn ang="0">
                  <a:pos x="8" y="2"/>
                </a:cxn>
                <a:cxn ang="0">
                  <a:pos x="11" y="4"/>
                </a:cxn>
                <a:cxn ang="0">
                  <a:pos x="13" y="12"/>
                </a:cxn>
                <a:cxn ang="0">
                  <a:pos x="11" y="21"/>
                </a:cxn>
                <a:cxn ang="0">
                  <a:pos x="8" y="23"/>
                </a:cxn>
                <a:cxn ang="0">
                  <a:pos x="4" y="21"/>
                </a:cxn>
                <a:cxn ang="0">
                  <a:pos x="3" y="12"/>
                </a:cxn>
              </a:cxnLst>
              <a:rect l="0" t="0" r="r" b="b"/>
              <a:pathLst>
                <a:path w="16" h="25">
                  <a:moveTo>
                    <a:pt x="12" y="24"/>
                  </a:moveTo>
                  <a:cubicBezTo>
                    <a:pt x="13" y="23"/>
                    <a:pt x="14" y="21"/>
                    <a:pt x="15" y="20"/>
                  </a:cubicBezTo>
                  <a:cubicBezTo>
                    <a:pt x="16" y="18"/>
                    <a:pt x="16" y="15"/>
                    <a:pt x="16" y="12"/>
                  </a:cubicBezTo>
                  <a:cubicBezTo>
                    <a:pt x="16" y="10"/>
                    <a:pt x="16" y="8"/>
                    <a:pt x="15" y="6"/>
                  </a:cubicBezTo>
                  <a:cubicBezTo>
                    <a:pt x="15" y="5"/>
                    <a:pt x="14" y="4"/>
                    <a:pt x="14" y="3"/>
                  </a:cubicBezTo>
                  <a:cubicBezTo>
                    <a:pt x="13" y="2"/>
                    <a:pt x="12" y="1"/>
                    <a:pt x="11" y="0"/>
                  </a:cubicBezTo>
                  <a:cubicBezTo>
                    <a:pt x="10" y="0"/>
                    <a:pt x="9" y="0"/>
                    <a:pt x="8" y="0"/>
                  </a:cubicBezTo>
                  <a:cubicBezTo>
                    <a:pt x="6" y="0"/>
                    <a:pt x="4" y="0"/>
                    <a:pt x="3" y="1"/>
                  </a:cubicBezTo>
                  <a:cubicBezTo>
                    <a:pt x="2" y="2"/>
                    <a:pt x="1" y="3"/>
                    <a:pt x="0" y="5"/>
                  </a:cubicBezTo>
                  <a:cubicBezTo>
                    <a:pt x="0" y="7"/>
                    <a:pt x="0" y="9"/>
                    <a:pt x="0" y="12"/>
                  </a:cubicBezTo>
                  <a:cubicBezTo>
                    <a:pt x="0" y="17"/>
                    <a:pt x="0" y="21"/>
                    <a:pt x="2" y="23"/>
                  </a:cubicBezTo>
                  <a:cubicBezTo>
                    <a:pt x="3" y="24"/>
                    <a:pt x="5" y="25"/>
                    <a:pt x="8" y="25"/>
                  </a:cubicBezTo>
                  <a:cubicBezTo>
                    <a:pt x="10" y="25"/>
                    <a:pt x="11" y="25"/>
                    <a:pt x="12" y="24"/>
                  </a:cubicBezTo>
                  <a:close/>
                  <a:moveTo>
                    <a:pt x="3" y="12"/>
                  </a:moveTo>
                  <a:cubicBezTo>
                    <a:pt x="3" y="8"/>
                    <a:pt x="3" y="5"/>
                    <a:pt x="4" y="4"/>
                  </a:cubicBezTo>
                  <a:cubicBezTo>
                    <a:pt x="5" y="3"/>
                    <a:pt x="6" y="2"/>
                    <a:pt x="8" y="2"/>
                  </a:cubicBezTo>
                  <a:cubicBezTo>
                    <a:pt x="9" y="2"/>
                    <a:pt x="10" y="3"/>
                    <a:pt x="11" y="4"/>
                  </a:cubicBezTo>
                  <a:cubicBezTo>
                    <a:pt x="12" y="6"/>
                    <a:pt x="13" y="8"/>
                    <a:pt x="13" y="12"/>
                  </a:cubicBezTo>
                  <a:cubicBezTo>
                    <a:pt x="13" y="17"/>
                    <a:pt x="12" y="19"/>
                    <a:pt x="11" y="21"/>
                  </a:cubicBezTo>
                  <a:cubicBezTo>
                    <a:pt x="10" y="22"/>
                    <a:pt x="9" y="23"/>
                    <a:pt x="8" y="23"/>
                  </a:cubicBezTo>
                  <a:cubicBezTo>
                    <a:pt x="6"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5" name="Freeform 64">
              <a:extLst>
                <a:ext uri="{FF2B5EF4-FFF2-40B4-BE49-F238E27FC236}">
                  <a16:creationId xmlns:a16="http://schemas.microsoft.com/office/drawing/2014/main" id="{63F8232E-A54C-4579-9DCC-F7F89B599A71}"/>
                </a:ext>
              </a:extLst>
            </p:cNvPr>
            <p:cNvSpPr>
              <a:spLocks/>
            </p:cNvSpPr>
            <p:nvPr/>
          </p:nvSpPr>
          <p:spPr bwMode="auto">
            <a:xfrm>
              <a:off x="8542037" y="6850906"/>
              <a:ext cx="35017" cy="87469"/>
            </a:xfrm>
            <a:custGeom>
              <a:avLst/>
              <a:gdLst/>
              <a:ahLst/>
              <a:cxnLst>
                <a:cxn ang="0">
                  <a:pos x="7" y="5"/>
                </a:cxn>
                <a:cxn ang="0">
                  <a:pos x="7" y="25"/>
                </a:cxn>
                <a:cxn ang="0">
                  <a:pos x="10" y="25"/>
                </a:cxn>
                <a:cxn ang="0">
                  <a:pos x="10" y="0"/>
                </a:cxn>
                <a:cxn ang="0">
                  <a:pos x="8" y="0"/>
                </a:cxn>
                <a:cxn ang="0">
                  <a:pos x="5" y="3"/>
                </a:cxn>
                <a:cxn ang="0">
                  <a:pos x="0" y="6"/>
                </a:cxn>
                <a:cxn ang="0">
                  <a:pos x="0" y="9"/>
                </a:cxn>
                <a:cxn ang="0">
                  <a:pos x="4" y="7"/>
                </a:cxn>
                <a:cxn ang="0">
                  <a:pos x="7" y="5"/>
                </a:cxn>
              </a:cxnLst>
              <a:rect l="0" t="0" r="r" b="b"/>
              <a:pathLst>
                <a:path w="10" h="25">
                  <a:moveTo>
                    <a:pt x="7" y="5"/>
                  </a:moveTo>
                  <a:cubicBezTo>
                    <a:pt x="7" y="25"/>
                    <a:pt x="7" y="25"/>
                    <a:pt x="7" y="25"/>
                  </a:cubicBezTo>
                  <a:cubicBezTo>
                    <a:pt x="10" y="25"/>
                    <a:pt x="10" y="25"/>
                    <a:pt x="10" y="25"/>
                  </a:cubicBezTo>
                  <a:cubicBezTo>
                    <a:pt x="10" y="0"/>
                    <a:pt x="10" y="0"/>
                    <a:pt x="10" y="0"/>
                  </a:cubicBezTo>
                  <a:cubicBezTo>
                    <a:pt x="8" y="0"/>
                    <a:pt x="8" y="0"/>
                    <a:pt x="8" y="0"/>
                  </a:cubicBezTo>
                  <a:cubicBezTo>
                    <a:pt x="7" y="1"/>
                    <a:pt x="6" y="2"/>
                    <a:pt x="5" y="3"/>
                  </a:cubicBezTo>
                  <a:cubicBezTo>
                    <a:pt x="4" y="4"/>
                    <a:pt x="2" y="5"/>
                    <a:pt x="0" y="6"/>
                  </a:cubicBezTo>
                  <a:cubicBezTo>
                    <a:pt x="0" y="9"/>
                    <a:pt x="0" y="9"/>
                    <a:pt x="0" y="9"/>
                  </a:cubicBezTo>
                  <a:cubicBezTo>
                    <a:pt x="1" y="8"/>
                    <a:pt x="2" y="8"/>
                    <a:pt x="4" y="7"/>
                  </a:cubicBezTo>
                  <a:cubicBezTo>
                    <a:pt x="5" y="7"/>
                    <a:pt x="6" y="6"/>
                    <a:pt x="7" y="5"/>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6" name="Freeform 65">
              <a:extLst>
                <a:ext uri="{FF2B5EF4-FFF2-40B4-BE49-F238E27FC236}">
                  <a16:creationId xmlns:a16="http://schemas.microsoft.com/office/drawing/2014/main" id="{6D5B8395-4FD6-4B3E-B6B2-B48CA2AB6483}"/>
                </a:ext>
              </a:extLst>
            </p:cNvPr>
            <p:cNvSpPr>
              <a:spLocks noEditPoints="1"/>
            </p:cNvSpPr>
            <p:nvPr/>
          </p:nvSpPr>
          <p:spPr bwMode="auto">
            <a:xfrm>
              <a:off x="8604776" y="6850906"/>
              <a:ext cx="55444" cy="87469"/>
            </a:xfrm>
            <a:custGeom>
              <a:avLst/>
              <a:gdLst/>
              <a:ahLst/>
              <a:cxnLst>
                <a:cxn ang="0">
                  <a:pos x="12" y="24"/>
                </a:cxn>
                <a:cxn ang="0">
                  <a:pos x="15" y="20"/>
                </a:cxn>
                <a:cxn ang="0">
                  <a:pos x="16" y="12"/>
                </a:cxn>
                <a:cxn ang="0">
                  <a:pos x="15" y="6"/>
                </a:cxn>
                <a:cxn ang="0">
                  <a:pos x="14" y="3"/>
                </a:cxn>
                <a:cxn ang="0">
                  <a:pos x="11" y="0"/>
                </a:cxn>
                <a:cxn ang="0">
                  <a:pos x="8" y="0"/>
                </a:cxn>
                <a:cxn ang="0">
                  <a:pos x="3" y="1"/>
                </a:cxn>
                <a:cxn ang="0">
                  <a:pos x="0" y="5"/>
                </a:cxn>
                <a:cxn ang="0">
                  <a:pos x="0" y="12"/>
                </a:cxn>
                <a:cxn ang="0">
                  <a:pos x="2" y="23"/>
                </a:cxn>
                <a:cxn ang="0">
                  <a:pos x="8" y="25"/>
                </a:cxn>
                <a:cxn ang="0">
                  <a:pos x="12" y="24"/>
                </a:cxn>
                <a:cxn ang="0">
                  <a:pos x="3" y="12"/>
                </a:cxn>
                <a:cxn ang="0">
                  <a:pos x="4" y="4"/>
                </a:cxn>
                <a:cxn ang="0">
                  <a:pos x="8" y="2"/>
                </a:cxn>
                <a:cxn ang="0">
                  <a:pos x="11" y="4"/>
                </a:cxn>
                <a:cxn ang="0">
                  <a:pos x="13" y="12"/>
                </a:cxn>
                <a:cxn ang="0">
                  <a:pos x="11" y="21"/>
                </a:cxn>
                <a:cxn ang="0">
                  <a:pos x="8" y="23"/>
                </a:cxn>
                <a:cxn ang="0">
                  <a:pos x="4" y="21"/>
                </a:cxn>
                <a:cxn ang="0">
                  <a:pos x="3" y="12"/>
                </a:cxn>
              </a:cxnLst>
              <a:rect l="0" t="0" r="r" b="b"/>
              <a:pathLst>
                <a:path w="16" h="25">
                  <a:moveTo>
                    <a:pt x="12" y="24"/>
                  </a:moveTo>
                  <a:cubicBezTo>
                    <a:pt x="13" y="23"/>
                    <a:pt x="14" y="21"/>
                    <a:pt x="15" y="20"/>
                  </a:cubicBezTo>
                  <a:cubicBezTo>
                    <a:pt x="16" y="18"/>
                    <a:pt x="16" y="15"/>
                    <a:pt x="16" y="12"/>
                  </a:cubicBezTo>
                  <a:cubicBezTo>
                    <a:pt x="16" y="10"/>
                    <a:pt x="16" y="8"/>
                    <a:pt x="15" y="6"/>
                  </a:cubicBezTo>
                  <a:cubicBezTo>
                    <a:pt x="15" y="5"/>
                    <a:pt x="14" y="4"/>
                    <a:pt x="14" y="3"/>
                  </a:cubicBezTo>
                  <a:cubicBezTo>
                    <a:pt x="13" y="2"/>
                    <a:pt x="12" y="1"/>
                    <a:pt x="11" y="0"/>
                  </a:cubicBezTo>
                  <a:cubicBezTo>
                    <a:pt x="10" y="0"/>
                    <a:pt x="9" y="0"/>
                    <a:pt x="8" y="0"/>
                  </a:cubicBezTo>
                  <a:cubicBezTo>
                    <a:pt x="6" y="0"/>
                    <a:pt x="4" y="0"/>
                    <a:pt x="3" y="1"/>
                  </a:cubicBezTo>
                  <a:cubicBezTo>
                    <a:pt x="2" y="2"/>
                    <a:pt x="1" y="3"/>
                    <a:pt x="0" y="5"/>
                  </a:cubicBezTo>
                  <a:cubicBezTo>
                    <a:pt x="0" y="7"/>
                    <a:pt x="0" y="9"/>
                    <a:pt x="0" y="12"/>
                  </a:cubicBezTo>
                  <a:cubicBezTo>
                    <a:pt x="0" y="17"/>
                    <a:pt x="0" y="21"/>
                    <a:pt x="2" y="23"/>
                  </a:cubicBezTo>
                  <a:cubicBezTo>
                    <a:pt x="3" y="24"/>
                    <a:pt x="5" y="25"/>
                    <a:pt x="8" y="25"/>
                  </a:cubicBezTo>
                  <a:cubicBezTo>
                    <a:pt x="10" y="25"/>
                    <a:pt x="11" y="25"/>
                    <a:pt x="12" y="24"/>
                  </a:cubicBezTo>
                  <a:close/>
                  <a:moveTo>
                    <a:pt x="3" y="12"/>
                  </a:moveTo>
                  <a:cubicBezTo>
                    <a:pt x="3" y="8"/>
                    <a:pt x="3" y="5"/>
                    <a:pt x="4" y="4"/>
                  </a:cubicBezTo>
                  <a:cubicBezTo>
                    <a:pt x="5" y="3"/>
                    <a:pt x="6" y="2"/>
                    <a:pt x="8" y="2"/>
                  </a:cubicBezTo>
                  <a:cubicBezTo>
                    <a:pt x="9" y="2"/>
                    <a:pt x="10" y="3"/>
                    <a:pt x="11" y="4"/>
                  </a:cubicBezTo>
                  <a:cubicBezTo>
                    <a:pt x="12" y="6"/>
                    <a:pt x="13" y="8"/>
                    <a:pt x="13" y="12"/>
                  </a:cubicBezTo>
                  <a:cubicBezTo>
                    <a:pt x="13" y="17"/>
                    <a:pt x="12" y="19"/>
                    <a:pt x="11" y="21"/>
                  </a:cubicBezTo>
                  <a:cubicBezTo>
                    <a:pt x="10" y="22"/>
                    <a:pt x="9" y="23"/>
                    <a:pt x="8" y="23"/>
                  </a:cubicBezTo>
                  <a:cubicBezTo>
                    <a:pt x="6" y="23"/>
                    <a:pt x="5" y="22"/>
                    <a:pt x="4" y="21"/>
                  </a:cubicBezTo>
                  <a:cubicBezTo>
                    <a:pt x="3" y="19"/>
                    <a:pt x="3" y="17"/>
                    <a:pt x="3" y="12"/>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7" name="Freeform 66">
              <a:extLst>
                <a:ext uri="{FF2B5EF4-FFF2-40B4-BE49-F238E27FC236}">
                  <a16:creationId xmlns:a16="http://schemas.microsoft.com/office/drawing/2014/main" id="{EC740257-59F0-475F-ADBF-3C6F790CB013}"/>
                </a:ext>
              </a:extLst>
            </p:cNvPr>
            <p:cNvSpPr>
              <a:spLocks/>
            </p:cNvSpPr>
            <p:nvPr/>
          </p:nvSpPr>
          <p:spPr bwMode="auto">
            <a:xfrm>
              <a:off x="8677728" y="6850906"/>
              <a:ext cx="33559" cy="87469"/>
            </a:xfrm>
            <a:custGeom>
              <a:avLst/>
              <a:gdLst/>
              <a:ahLst/>
              <a:cxnLst>
                <a:cxn ang="0">
                  <a:pos x="8" y="0"/>
                </a:cxn>
                <a:cxn ang="0">
                  <a:pos x="5" y="3"/>
                </a:cxn>
                <a:cxn ang="0">
                  <a:pos x="0" y="6"/>
                </a:cxn>
                <a:cxn ang="0">
                  <a:pos x="0" y="9"/>
                </a:cxn>
                <a:cxn ang="0">
                  <a:pos x="4" y="7"/>
                </a:cxn>
                <a:cxn ang="0">
                  <a:pos x="7" y="5"/>
                </a:cxn>
                <a:cxn ang="0">
                  <a:pos x="7" y="25"/>
                </a:cxn>
                <a:cxn ang="0">
                  <a:pos x="8" y="25"/>
                </a:cxn>
                <a:cxn ang="0">
                  <a:pos x="10" y="21"/>
                </a:cxn>
                <a:cxn ang="0">
                  <a:pos x="10" y="0"/>
                </a:cxn>
                <a:cxn ang="0">
                  <a:pos x="8" y="0"/>
                </a:cxn>
              </a:cxnLst>
              <a:rect l="0" t="0" r="r" b="b"/>
              <a:pathLst>
                <a:path w="10" h="25">
                  <a:moveTo>
                    <a:pt x="8" y="0"/>
                  </a:moveTo>
                  <a:cubicBezTo>
                    <a:pt x="7" y="1"/>
                    <a:pt x="6" y="2"/>
                    <a:pt x="5" y="3"/>
                  </a:cubicBezTo>
                  <a:cubicBezTo>
                    <a:pt x="4" y="4"/>
                    <a:pt x="2" y="5"/>
                    <a:pt x="0" y="6"/>
                  </a:cubicBezTo>
                  <a:cubicBezTo>
                    <a:pt x="0" y="9"/>
                    <a:pt x="0" y="9"/>
                    <a:pt x="0" y="9"/>
                  </a:cubicBezTo>
                  <a:cubicBezTo>
                    <a:pt x="1" y="8"/>
                    <a:pt x="2" y="8"/>
                    <a:pt x="4" y="7"/>
                  </a:cubicBezTo>
                  <a:cubicBezTo>
                    <a:pt x="5" y="7"/>
                    <a:pt x="6" y="6"/>
                    <a:pt x="7" y="5"/>
                  </a:cubicBezTo>
                  <a:cubicBezTo>
                    <a:pt x="7" y="25"/>
                    <a:pt x="7" y="25"/>
                    <a:pt x="7" y="25"/>
                  </a:cubicBezTo>
                  <a:cubicBezTo>
                    <a:pt x="8" y="25"/>
                    <a:pt x="8" y="25"/>
                    <a:pt x="8" y="25"/>
                  </a:cubicBezTo>
                  <a:cubicBezTo>
                    <a:pt x="9" y="24"/>
                    <a:pt x="9" y="23"/>
                    <a:pt x="10" y="21"/>
                  </a:cubicBezTo>
                  <a:cubicBezTo>
                    <a:pt x="10" y="0"/>
                    <a:pt x="10" y="0"/>
                    <a:pt x="10" y="0"/>
                  </a:cubicBezTo>
                  <a:lnTo>
                    <a:pt x="8" y="0"/>
                  </a:ln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8" name="Freeform 67">
              <a:extLst>
                <a:ext uri="{FF2B5EF4-FFF2-40B4-BE49-F238E27FC236}">
                  <a16:creationId xmlns:a16="http://schemas.microsoft.com/office/drawing/2014/main" id="{AD92C3A8-F64A-44F0-9BA7-6FB3747375DB}"/>
                </a:ext>
              </a:extLst>
            </p:cNvPr>
            <p:cNvSpPr>
              <a:spLocks/>
            </p:cNvSpPr>
            <p:nvPr/>
          </p:nvSpPr>
          <p:spPr bwMode="auto">
            <a:xfrm>
              <a:off x="7891300" y="6962095"/>
              <a:ext cx="48149" cy="63749"/>
            </a:xfrm>
            <a:custGeom>
              <a:avLst/>
              <a:gdLst/>
              <a:ahLst/>
              <a:cxnLst>
                <a:cxn ang="0">
                  <a:pos x="12" y="3"/>
                </a:cxn>
                <a:cxn ang="0">
                  <a:pos x="9" y="1"/>
                </a:cxn>
                <a:cxn ang="0">
                  <a:pos x="6" y="0"/>
                </a:cxn>
                <a:cxn ang="0">
                  <a:pos x="1" y="1"/>
                </a:cxn>
                <a:cxn ang="0">
                  <a:pos x="0" y="3"/>
                </a:cxn>
                <a:cxn ang="0">
                  <a:pos x="2" y="6"/>
                </a:cxn>
                <a:cxn ang="0">
                  <a:pos x="2" y="4"/>
                </a:cxn>
                <a:cxn ang="0">
                  <a:pos x="6" y="2"/>
                </a:cxn>
                <a:cxn ang="0">
                  <a:pos x="9" y="4"/>
                </a:cxn>
                <a:cxn ang="0">
                  <a:pos x="11" y="13"/>
                </a:cxn>
                <a:cxn ang="0">
                  <a:pos x="10" y="16"/>
                </a:cxn>
                <a:cxn ang="0">
                  <a:pos x="13" y="18"/>
                </a:cxn>
                <a:cxn ang="0">
                  <a:pos x="14" y="13"/>
                </a:cxn>
                <a:cxn ang="0">
                  <a:pos x="13" y="7"/>
                </a:cxn>
                <a:cxn ang="0">
                  <a:pos x="12" y="3"/>
                </a:cxn>
              </a:cxnLst>
              <a:rect l="0" t="0" r="r" b="b"/>
              <a:pathLst>
                <a:path w="14" h="18">
                  <a:moveTo>
                    <a:pt x="12" y="3"/>
                  </a:moveTo>
                  <a:cubicBezTo>
                    <a:pt x="11" y="2"/>
                    <a:pt x="10" y="1"/>
                    <a:pt x="9" y="1"/>
                  </a:cubicBezTo>
                  <a:cubicBezTo>
                    <a:pt x="8" y="0"/>
                    <a:pt x="7" y="0"/>
                    <a:pt x="6" y="0"/>
                  </a:cubicBezTo>
                  <a:cubicBezTo>
                    <a:pt x="4" y="0"/>
                    <a:pt x="2" y="0"/>
                    <a:pt x="1" y="1"/>
                  </a:cubicBezTo>
                  <a:cubicBezTo>
                    <a:pt x="1" y="2"/>
                    <a:pt x="0" y="2"/>
                    <a:pt x="0" y="3"/>
                  </a:cubicBezTo>
                  <a:cubicBezTo>
                    <a:pt x="0" y="4"/>
                    <a:pt x="1" y="5"/>
                    <a:pt x="2" y="6"/>
                  </a:cubicBezTo>
                  <a:cubicBezTo>
                    <a:pt x="2" y="5"/>
                    <a:pt x="2" y="5"/>
                    <a:pt x="2" y="4"/>
                  </a:cubicBezTo>
                  <a:cubicBezTo>
                    <a:pt x="3" y="3"/>
                    <a:pt x="4" y="2"/>
                    <a:pt x="6" y="2"/>
                  </a:cubicBezTo>
                  <a:cubicBezTo>
                    <a:pt x="7" y="2"/>
                    <a:pt x="8" y="3"/>
                    <a:pt x="9" y="4"/>
                  </a:cubicBezTo>
                  <a:cubicBezTo>
                    <a:pt x="10" y="6"/>
                    <a:pt x="11" y="9"/>
                    <a:pt x="11" y="13"/>
                  </a:cubicBezTo>
                  <a:cubicBezTo>
                    <a:pt x="11" y="14"/>
                    <a:pt x="11" y="15"/>
                    <a:pt x="10" y="16"/>
                  </a:cubicBezTo>
                  <a:cubicBezTo>
                    <a:pt x="11" y="17"/>
                    <a:pt x="12" y="18"/>
                    <a:pt x="13" y="18"/>
                  </a:cubicBezTo>
                  <a:cubicBezTo>
                    <a:pt x="14" y="17"/>
                    <a:pt x="14" y="15"/>
                    <a:pt x="14" y="13"/>
                  </a:cubicBezTo>
                  <a:cubicBezTo>
                    <a:pt x="14" y="10"/>
                    <a:pt x="14" y="8"/>
                    <a:pt x="13" y="7"/>
                  </a:cubicBezTo>
                  <a:cubicBezTo>
                    <a:pt x="13" y="5"/>
                    <a:pt x="12" y="4"/>
                    <a:pt x="12"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39" name="Freeform 68">
              <a:extLst>
                <a:ext uri="{FF2B5EF4-FFF2-40B4-BE49-F238E27FC236}">
                  <a16:creationId xmlns:a16="http://schemas.microsoft.com/office/drawing/2014/main" id="{A291DF79-4F11-43D2-A83C-0C1F5C862EC6}"/>
                </a:ext>
              </a:extLst>
            </p:cNvPr>
            <p:cNvSpPr>
              <a:spLocks noEditPoints="1"/>
            </p:cNvSpPr>
            <p:nvPr/>
          </p:nvSpPr>
          <p:spPr bwMode="auto">
            <a:xfrm>
              <a:off x="7949662" y="6962095"/>
              <a:ext cx="55444" cy="87469"/>
            </a:xfrm>
            <a:custGeom>
              <a:avLst/>
              <a:gdLst/>
              <a:ahLst/>
              <a:cxnLst>
                <a:cxn ang="0">
                  <a:pos x="14" y="3"/>
                </a:cxn>
                <a:cxn ang="0">
                  <a:pos x="12" y="1"/>
                </a:cxn>
                <a:cxn ang="0">
                  <a:pos x="8" y="0"/>
                </a:cxn>
                <a:cxn ang="0">
                  <a:pos x="4" y="1"/>
                </a:cxn>
                <a:cxn ang="0">
                  <a:pos x="1" y="6"/>
                </a:cxn>
                <a:cxn ang="0">
                  <a:pos x="0" y="13"/>
                </a:cxn>
                <a:cxn ang="0">
                  <a:pos x="2" y="22"/>
                </a:cxn>
                <a:cxn ang="0">
                  <a:pos x="10" y="25"/>
                </a:cxn>
                <a:cxn ang="0">
                  <a:pos x="13" y="24"/>
                </a:cxn>
                <a:cxn ang="0">
                  <a:pos x="15" y="20"/>
                </a:cxn>
                <a:cxn ang="0">
                  <a:pos x="16" y="13"/>
                </a:cxn>
                <a:cxn ang="0">
                  <a:pos x="16" y="7"/>
                </a:cxn>
                <a:cxn ang="0">
                  <a:pos x="14" y="3"/>
                </a:cxn>
                <a:cxn ang="0">
                  <a:pos x="12" y="21"/>
                </a:cxn>
                <a:cxn ang="0">
                  <a:pos x="8" y="23"/>
                </a:cxn>
                <a:cxn ang="0">
                  <a:pos x="5" y="21"/>
                </a:cxn>
                <a:cxn ang="0">
                  <a:pos x="3" y="13"/>
                </a:cxn>
                <a:cxn ang="0">
                  <a:pos x="5" y="4"/>
                </a:cxn>
                <a:cxn ang="0">
                  <a:pos x="8" y="2"/>
                </a:cxn>
                <a:cxn ang="0">
                  <a:pos x="12" y="4"/>
                </a:cxn>
                <a:cxn ang="0">
                  <a:pos x="13" y="13"/>
                </a:cxn>
                <a:cxn ang="0">
                  <a:pos x="12" y="21"/>
                </a:cxn>
              </a:cxnLst>
              <a:rect l="0" t="0" r="r" b="b"/>
              <a:pathLst>
                <a:path w="16" h="25">
                  <a:moveTo>
                    <a:pt x="14" y="3"/>
                  </a:moveTo>
                  <a:cubicBezTo>
                    <a:pt x="13" y="2"/>
                    <a:pt x="13" y="1"/>
                    <a:pt x="12" y="1"/>
                  </a:cubicBezTo>
                  <a:cubicBezTo>
                    <a:pt x="11" y="0"/>
                    <a:pt x="9" y="0"/>
                    <a:pt x="8" y="0"/>
                  </a:cubicBezTo>
                  <a:cubicBezTo>
                    <a:pt x="6" y="0"/>
                    <a:pt x="5" y="0"/>
                    <a:pt x="4" y="1"/>
                  </a:cubicBezTo>
                  <a:cubicBezTo>
                    <a:pt x="2" y="2"/>
                    <a:pt x="1" y="4"/>
                    <a:pt x="1" y="6"/>
                  </a:cubicBezTo>
                  <a:cubicBezTo>
                    <a:pt x="0" y="7"/>
                    <a:pt x="0" y="10"/>
                    <a:pt x="0" y="13"/>
                  </a:cubicBezTo>
                  <a:cubicBezTo>
                    <a:pt x="0" y="17"/>
                    <a:pt x="1" y="20"/>
                    <a:pt x="2" y="22"/>
                  </a:cubicBezTo>
                  <a:cubicBezTo>
                    <a:pt x="5" y="23"/>
                    <a:pt x="7" y="24"/>
                    <a:pt x="10" y="25"/>
                  </a:cubicBezTo>
                  <a:cubicBezTo>
                    <a:pt x="11" y="25"/>
                    <a:pt x="12" y="25"/>
                    <a:pt x="13" y="24"/>
                  </a:cubicBezTo>
                  <a:cubicBezTo>
                    <a:pt x="14" y="23"/>
                    <a:pt x="15" y="22"/>
                    <a:pt x="15" y="20"/>
                  </a:cubicBezTo>
                  <a:cubicBezTo>
                    <a:pt x="16" y="18"/>
                    <a:pt x="16" y="16"/>
                    <a:pt x="16" y="13"/>
                  </a:cubicBezTo>
                  <a:cubicBezTo>
                    <a:pt x="16" y="10"/>
                    <a:pt x="16" y="8"/>
                    <a:pt x="16" y="7"/>
                  </a:cubicBezTo>
                  <a:cubicBezTo>
                    <a:pt x="15" y="5"/>
                    <a:pt x="15" y="4"/>
                    <a:pt x="14" y="3"/>
                  </a:cubicBezTo>
                  <a:close/>
                  <a:moveTo>
                    <a:pt x="12" y="21"/>
                  </a:moveTo>
                  <a:cubicBezTo>
                    <a:pt x="11" y="22"/>
                    <a:pt x="10" y="23"/>
                    <a:pt x="8" y="23"/>
                  </a:cubicBezTo>
                  <a:cubicBezTo>
                    <a:pt x="7" y="23"/>
                    <a:pt x="6" y="22"/>
                    <a:pt x="5" y="21"/>
                  </a:cubicBezTo>
                  <a:cubicBezTo>
                    <a:pt x="4" y="20"/>
                    <a:pt x="3" y="17"/>
                    <a:pt x="3" y="13"/>
                  </a:cubicBezTo>
                  <a:cubicBezTo>
                    <a:pt x="3" y="9"/>
                    <a:pt x="4" y="6"/>
                    <a:pt x="5" y="4"/>
                  </a:cubicBezTo>
                  <a:cubicBezTo>
                    <a:pt x="6" y="3"/>
                    <a:pt x="7" y="2"/>
                    <a:pt x="8" y="2"/>
                  </a:cubicBezTo>
                  <a:cubicBezTo>
                    <a:pt x="10" y="2"/>
                    <a:pt x="11" y="3"/>
                    <a:pt x="12" y="4"/>
                  </a:cubicBezTo>
                  <a:cubicBezTo>
                    <a:pt x="13" y="6"/>
                    <a:pt x="13" y="9"/>
                    <a:pt x="13" y="13"/>
                  </a:cubicBezTo>
                  <a:cubicBezTo>
                    <a:pt x="13"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0" name="Freeform 69">
              <a:extLst>
                <a:ext uri="{FF2B5EF4-FFF2-40B4-BE49-F238E27FC236}">
                  <a16:creationId xmlns:a16="http://schemas.microsoft.com/office/drawing/2014/main" id="{B4A52947-F19A-4241-B753-BACED321EB8E}"/>
                </a:ext>
              </a:extLst>
            </p:cNvPr>
            <p:cNvSpPr>
              <a:spLocks noEditPoints="1"/>
            </p:cNvSpPr>
            <p:nvPr/>
          </p:nvSpPr>
          <p:spPr bwMode="auto">
            <a:xfrm>
              <a:off x="8015319" y="6962095"/>
              <a:ext cx="58362" cy="87469"/>
            </a:xfrm>
            <a:custGeom>
              <a:avLst/>
              <a:gdLst/>
              <a:ahLst/>
              <a:cxnLst>
                <a:cxn ang="0">
                  <a:pos x="15" y="3"/>
                </a:cxn>
                <a:cxn ang="0">
                  <a:pos x="12" y="1"/>
                </a:cxn>
                <a:cxn ang="0">
                  <a:pos x="9" y="0"/>
                </a:cxn>
                <a:cxn ang="0">
                  <a:pos x="4" y="1"/>
                </a:cxn>
                <a:cxn ang="0">
                  <a:pos x="1" y="6"/>
                </a:cxn>
                <a:cxn ang="0">
                  <a:pos x="0" y="13"/>
                </a:cxn>
                <a:cxn ang="0">
                  <a:pos x="3" y="23"/>
                </a:cxn>
                <a:cxn ang="0">
                  <a:pos x="9" y="25"/>
                </a:cxn>
                <a:cxn ang="0">
                  <a:pos x="13" y="24"/>
                </a:cxn>
                <a:cxn ang="0">
                  <a:pos x="16" y="20"/>
                </a:cxn>
                <a:cxn ang="0">
                  <a:pos x="17" y="13"/>
                </a:cxn>
                <a:cxn ang="0">
                  <a:pos x="16" y="7"/>
                </a:cxn>
                <a:cxn ang="0">
                  <a:pos x="15" y="3"/>
                </a:cxn>
                <a:cxn ang="0">
                  <a:pos x="12" y="21"/>
                </a:cxn>
                <a:cxn ang="0">
                  <a:pos x="9" y="23"/>
                </a:cxn>
                <a:cxn ang="0">
                  <a:pos x="5" y="21"/>
                </a:cxn>
                <a:cxn ang="0">
                  <a:pos x="4" y="13"/>
                </a:cxn>
                <a:cxn ang="0">
                  <a:pos x="5" y="4"/>
                </a:cxn>
                <a:cxn ang="0">
                  <a:pos x="9" y="2"/>
                </a:cxn>
                <a:cxn ang="0">
                  <a:pos x="12" y="4"/>
                </a:cxn>
                <a:cxn ang="0">
                  <a:pos x="14" y="13"/>
                </a:cxn>
                <a:cxn ang="0">
                  <a:pos x="12" y="21"/>
                </a:cxn>
              </a:cxnLst>
              <a:rect l="0" t="0" r="r" b="b"/>
              <a:pathLst>
                <a:path w="17" h="25">
                  <a:moveTo>
                    <a:pt x="15" y="3"/>
                  </a:moveTo>
                  <a:cubicBezTo>
                    <a:pt x="14" y="2"/>
                    <a:pt x="13" y="1"/>
                    <a:pt x="12" y="1"/>
                  </a:cubicBezTo>
                  <a:cubicBezTo>
                    <a:pt x="11" y="0"/>
                    <a:pt x="10" y="0"/>
                    <a:pt x="9" y="0"/>
                  </a:cubicBezTo>
                  <a:cubicBezTo>
                    <a:pt x="7" y="0"/>
                    <a:pt x="5" y="0"/>
                    <a:pt x="4" y="1"/>
                  </a:cubicBezTo>
                  <a:cubicBezTo>
                    <a:pt x="3" y="2"/>
                    <a:pt x="2" y="4"/>
                    <a:pt x="1" y="6"/>
                  </a:cubicBezTo>
                  <a:cubicBezTo>
                    <a:pt x="1" y="7"/>
                    <a:pt x="0" y="10"/>
                    <a:pt x="0" y="13"/>
                  </a:cubicBezTo>
                  <a:cubicBezTo>
                    <a:pt x="0" y="17"/>
                    <a:pt x="1" y="21"/>
                    <a:pt x="3" y="23"/>
                  </a:cubicBezTo>
                  <a:cubicBezTo>
                    <a:pt x="4" y="25"/>
                    <a:pt x="6" y="25"/>
                    <a:pt x="9" y="25"/>
                  </a:cubicBezTo>
                  <a:cubicBezTo>
                    <a:pt x="13" y="24"/>
                    <a:pt x="13" y="24"/>
                    <a:pt x="13" y="24"/>
                  </a:cubicBezTo>
                  <a:cubicBezTo>
                    <a:pt x="14" y="23"/>
                    <a:pt x="15" y="22"/>
                    <a:pt x="16" y="20"/>
                  </a:cubicBezTo>
                  <a:cubicBezTo>
                    <a:pt x="16" y="18"/>
                    <a:pt x="17" y="16"/>
                    <a:pt x="17" y="13"/>
                  </a:cubicBezTo>
                  <a:cubicBezTo>
                    <a:pt x="17" y="10"/>
                    <a:pt x="17" y="8"/>
                    <a:pt x="16" y="7"/>
                  </a:cubicBezTo>
                  <a:cubicBezTo>
                    <a:pt x="16" y="5"/>
                    <a:pt x="15" y="4"/>
                    <a:pt x="15" y="3"/>
                  </a:cubicBezTo>
                  <a:close/>
                  <a:moveTo>
                    <a:pt x="12" y="21"/>
                  </a:moveTo>
                  <a:cubicBezTo>
                    <a:pt x="11" y="22"/>
                    <a:pt x="10" y="23"/>
                    <a:pt x="9" y="23"/>
                  </a:cubicBezTo>
                  <a:cubicBezTo>
                    <a:pt x="7" y="23"/>
                    <a:pt x="6" y="22"/>
                    <a:pt x="5" y="21"/>
                  </a:cubicBezTo>
                  <a:cubicBezTo>
                    <a:pt x="4" y="20"/>
                    <a:pt x="4" y="17"/>
                    <a:pt x="4" y="13"/>
                  </a:cubicBezTo>
                  <a:cubicBezTo>
                    <a:pt x="4" y="9"/>
                    <a:pt x="4" y="6"/>
                    <a:pt x="5" y="4"/>
                  </a:cubicBezTo>
                  <a:cubicBezTo>
                    <a:pt x="6" y="3"/>
                    <a:pt x="7" y="2"/>
                    <a:pt x="9" y="2"/>
                  </a:cubicBezTo>
                  <a:cubicBezTo>
                    <a:pt x="10" y="2"/>
                    <a:pt x="11" y="3"/>
                    <a:pt x="12" y="4"/>
                  </a:cubicBezTo>
                  <a:cubicBezTo>
                    <a:pt x="13" y="6"/>
                    <a:pt x="14" y="9"/>
                    <a:pt x="14" y="13"/>
                  </a:cubicBezTo>
                  <a:cubicBezTo>
                    <a:pt x="14"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1" name="Freeform 70">
              <a:extLst>
                <a:ext uri="{FF2B5EF4-FFF2-40B4-BE49-F238E27FC236}">
                  <a16:creationId xmlns:a16="http://schemas.microsoft.com/office/drawing/2014/main" id="{9707838D-31A8-47BF-8A8C-C9B13915883B}"/>
                </a:ext>
              </a:extLst>
            </p:cNvPr>
            <p:cNvSpPr>
              <a:spLocks/>
            </p:cNvSpPr>
            <p:nvPr/>
          </p:nvSpPr>
          <p:spPr bwMode="auto">
            <a:xfrm>
              <a:off x="8083895" y="6962095"/>
              <a:ext cx="55444" cy="81539"/>
            </a:xfrm>
            <a:custGeom>
              <a:avLst/>
              <a:gdLst/>
              <a:ahLst/>
              <a:cxnLst>
                <a:cxn ang="0">
                  <a:pos x="14" y="3"/>
                </a:cxn>
                <a:cxn ang="0">
                  <a:pos x="12" y="1"/>
                </a:cxn>
                <a:cxn ang="0">
                  <a:pos x="8" y="0"/>
                </a:cxn>
                <a:cxn ang="0">
                  <a:pos x="4" y="1"/>
                </a:cxn>
                <a:cxn ang="0">
                  <a:pos x="1" y="6"/>
                </a:cxn>
                <a:cxn ang="0">
                  <a:pos x="0" y="13"/>
                </a:cxn>
                <a:cxn ang="0">
                  <a:pos x="2" y="23"/>
                </a:cxn>
                <a:cxn ang="0">
                  <a:pos x="3" y="23"/>
                </a:cxn>
                <a:cxn ang="0">
                  <a:pos x="5" y="22"/>
                </a:cxn>
                <a:cxn ang="0">
                  <a:pos x="4" y="21"/>
                </a:cxn>
                <a:cxn ang="0">
                  <a:pos x="3" y="13"/>
                </a:cxn>
                <a:cxn ang="0">
                  <a:pos x="5" y="4"/>
                </a:cxn>
                <a:cxn ang="0">
                  <a:pos x="8" y="2"/>
                </a:cxn>
                <a:cxn ang="0">
                  <a:pos x="12" y="4"/>
                </a:cxn>
                <a:cxn ang="0">
                  <a:pos x="13" y="13"/>
                </a:cxn>
                <a:cxn ang="0">
                  <a:pos x="13" y="17"/>
                </a:cxn>
                <a:cxn ang="0">
                  <a:pos x="15" y="15"/>
                </a:cxn>
                <a:cxn ang="0">
                  <a:pos x="16" y="16"/>
                </a:cxn>
                <a:cxn ang="0">
                  <a:pos x="16" y="13"/>
                </a:cxn>
                <a:cxn ang="0">
                  <a:pos x="16" y="7"/>
                </a:cxn>
                <a:cxn ang="0">
                  <a:pos x="14" y="3"/>
                </a:cxn>
              </a:cxnLst>
              <a:rect l="0" t="0" r="r" b="b"/>
              <a:pathLst>
                <a:path w="16" h="23">
                  <a:moveTo>
                    <a:pt x="14" y="3"/>
                  </a:moveTo>
                  <a:cubicBezTo>
                    <a:pt x="13" y="2"/>
                    <a:pt x="13" y="1"/>
                    <a:pt x="12" y="1"/>
                  </a:cubicBezTo>
                  <a:cubicBezTo>
                    <a:pt x="11" y="0"/>
                    <a:pt x="9" y="0"/>
                    <a:pt x="8" y="0"/>
                  </a:cubicBezTo>
                  <a:cubicBezTo>
                    <a:pt x="6" y="0"/>
                    <a:pt x="5" y="0"/>
                    <a:pt x="4" y="1"/>
                  </a:cubicBezTo>
                  <a:cubicBezTo>
                    <a:pt x="2" y="2"/>
                    <a:pt x="1" y="4"/>
                    <a:pt x="1" y="6"/>
                  </a:cubicBezTo>
                  <a:cubicBezTo>
                    <a:pt x="0" y="7"/>
                    <a:pt x="0" y="10"/>
                    <a:pt x="0" y="13"/>
                  </a:cubicBezTo>
                  <a:cubicBezTo>
                    <a:pt x="0" y="17"/>
                    <a:pt x="1" y="21"/>
                    <a:pt x="2" y="23"/>
                  </a:cubicBezTo>
                  <a:cubicBezTo>
                    <a:pt x="2" y="23"/>
                    <a:pt x="3" y="23"/>
                    <a:pt x="3" y="23"/>
                  </a:cubicBezTo>
                  <a:cubicBezTo>
                    <a:pt x="4" y="23"/>
                    <a:pt x="4" y="22"/>
                    <a:pt x="5" y="22"/>
                  </a:cubicBezTo>
                  <a:cubicBezTo>
                    <a:pt x="5" y="21"/>
                    <a:pt x="5" y="21"/>
                    <a:pt x="4" y="21"/>
                  </a:cubicBezTo>
                  <a:cubicBezTo>
                    <a:pt x="4" y="20"/>
                    <a:pt x="3" y="17"/>
                    <a:pt x="3" y="13"/>
                  </a:cubicBezTo>
                  <a:cubicBezTo>
                    <a:pt x="3" y="9"/>
                    <a:pt x="4" y="6"/>
                    <a:pt x="5" y="4"/>
                  </a:cubicBezTo>
                  <a:cubicBezTo>
                    <a:pt x="5" y="3"/>
                    <a:pt x="7" y="2"/>
                    <a:pt x="8" y="2"/>
                  </a:cubicBezTo>
                  <a:cubicBezTo>
                    <a:pt x="9" y="2"/>
                    <a:pt x="11" y="3"/>
                    <a:pt x="12" y="4"/>
                  </a:cubicBezTo>
                  <a:cubicBezTo>
                    <a:pt x="13" y="6"/>
                    <a:pt x="13" y="9"/>
                    <a:pt x="13" y="13"/>
                  </a:cubicBezTo>
                  <a:cubicBezTo>
                    <a:pt x="13" y="14"/>
                    <a:pt x="13" y="16"/>
                    <a:pt x="13" y="17"/>
                  </a:cubicBezTo>
                  <a:cubicBezTo>
                    <a:pt x="14" y="16"/>
                    <a:pt x="14" y="16"/>
                    <a:pt x="15" y="15"/>
                  </a:cubicBezTo>
                  <a:cubicBezTo>
                    <a:pt x="15" y="15"/>
                    <a:pt x="16" y="15"/>
                    <a:pt x="16" y="16"/>
                  </a:cubicBezTo>
                  <a:cubicBezTo>
                    <a:pt x="16" y="15"/>
                    <a:pt x="16" y="14"/>
                    <a:pt x="16" y="13"/>
                  </a:cubicBezTo>
                  <a:cubicBezTo>
                    <a:pt x="16" y="10"/>
                    <a:pt x="16" y="8"/>
                    <a:pt x="16" y="7"/>
                  </a:cubicBezTo>
                  <a:cubicBezTo>
                    <a:pt x="15" y="5"/>
                    <a:pt x="15" y="4"/>
                    <a:pt x="14"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2" name="Freeform 71">
              <a:extLst>
                <a:ext uri="{FF2B5EF4-FFF2-40B4-BE49-F238E27FC236}">
                  <a16:creationId xmlns:a16="http://schemas.microsoft.com/office/drawing/2014/main" id="{63FDAF86-7C44-422B-90C2-05EB068425BF}"/>
                </a:ext>
              </a:extLst>
            </p:cNvPr>
            <p:cNvSpPr>
              <a:spLocks/>
            </p:cNvSpPr>
            <p:nvPr/>
          </p:nvSpPr>
          <p:spPr bwMode="auto">
            <a:xfrm>
              <a:off x="8149552" y="6962095"/>
              <a:ext cx="58362" cy="81539"/>
            </a:xfrm>
            <a:custGeom>
              <a:avLst/>
              <a:gdLst/>
              <a:ahLst/>
              <a:cxnLst>
                <a:cxn ang="0">
                  <a:pos x="15" y="3"/>
                </a:cxn>
                <a:cxn ang="0">
                  <a:pos x="12" y="1"/>
                </a:cxn>
                <a:cxn ang="0">
                  <a:pos x="9" y="0"/>
                </a:cxn>
                <a:cxn ang="0">
                  <a:pos x="4" y="1"/>
                </a:cxn>
                <a:cxn ang="0">
                  <a:pos x="1" y="6"/>
                </a:cxn>
                <a:cxn ang="0">
                  <a:pos x="0" y="13"/>
                </a:cxn>
                <a:cxn ang="0">
                  <a:pos x="1" y="18"/>
                </a:cxn>
                <a:cxn ang="0">
                  <a:pos x="5" y="20"/>
                </a:cxn>
                <a:cxn ang="0">
                  <a:pos x="4" y="13"/>
                </a:cxn>
                <a:cxn ang="0">
                  <a:pos x="5" y="4"/>
                </a:cxn>
                <a:cxn ang="0">
                  <a:pos x="9" y="2"/>
                </a:cxn>
                <a:cxn ang="0">
                  <a:pos x="12" y="4"/>
                </a:cxn>
                <a:cxn ang="0">
                  <a:pos x="14" y="13"/>
                </a:cxn>
                <a:cxn ang="0">
                  <a:pos x="12" y="21"/>
                </a:cxn>
                <a:cxn ang="0">
                  <a:pos x="11" y="22"/>
                </a:cxn>
                <a:cxn ang="0">
                  <a:pos x="14" y="23"/>
                </a:cxn>
                <a:cxn ang="0">
                  <a:pos x="16" y="20"/>
                </a:cxn>
                <a:cxn ang="0">
                  <a:pos x="17" y="13"/>
                </a:cxn>
                <a:cxn ang="0">
                  <a:pos x="16" y="7"/>
                </a:cxn>
                <a:cxn ang="0">
                  <a:pos x="15" y="3"/>
                </a:cxn>
              </a:cxnLst>
              <a:rect l="0" t="0" r="r" b="b"/>
              <a:pathLst>
                <a:path w="17" h="23">
                  <a:moveTo>
                    <a:pt x="15" y="3"/>
                  </a:moveTo>
                  <a:cubicBezTo>
                    <a:pt x="14" y="2"/>
                    <a:pt x="13" y="1"/>
                    <a:pt x="12" y="1"/>
                  </a:cubicBezTo>
                  <a:cubicBezTo>
                    <a:pt x="11" y="0"/>
                    <a:pt x="10" y="0"/>
                    <a:pt x="9" y="0"/>
                  </a:cubicBezTo>
                  <a:cubicBezTo>
                    <a:pt x="7" y="0"/>
                    <a:pt x="5" y="0"/>
                    <a:pt x="4" y="1"/>
                  </a:cubicBezTo>
                  <a:cubicBezTo>
                    <a:pt x="3" y="2"/>
                    <a:pt x="2" y="4"/>
                    <a:pt x="1" y="6"/>
                  </a:cubicBezTo>
                  <a:cubicBezTo>
                    <a:pt x="1" y="7"/>
                    <a:pt x="0" y="10"/>
                    <a:pt x="0" y="13"/>
                  </a:cubicBezTo>
                  <a:cubicBezTo>
                    <a:pt x="0" y="15"/>
                    <a:pt x="1" y="16"/>
                    <a:pt x="1" y="18"/>
                  </a:cubicBezTo>
                  <a:cubicBezTo>
                    <a:pt x="2" y="18"/>
                    <a:pt x="3" y="19"/>
                    <a:pt x="5" y="20"/>
                  </a:cubicBezTo>
                  <a:cubicBezTo>
                    <a:pt x="4" y="18"/>
                    <a:pt x="4" y="16"/>
                    <a:pt x="4" y="13"/>
                  </a:cubicBezTo>
                  <a:cubicBezTo>
                    <a:pt x="4" y="9"/>
                    <a:pt x="4" y="6"/>
                    <a:pt x="5" y="4"/>
                  </a:cubicBezTo>
                  <a:cubicBezTo>
                    <a:pt x="6" y="3"/>
                    <a:pt x="7" y="2"/>
                    <a:pt x="9" y="2"/>
                  </a:cubicBezTo>
                  <a:cubicBezTo>
                    <a:pt x="10" y="2"/>
                    <a:pt x="11" y="3"/>
                    <a:pt x="12" y="4"/>
                  </a:cubicBezTo>
                  <a:cubicBezTo>
                    <a:pt x="13" y="6"/>
                    <a:pt x="14" y="9"/>
                    <a:pt x="14" y="13"/>
                  </a:cubicBezTo>
                  <a:cubicBezTo>
                    <a:pt x="14" y="17"/>
                    <a:pt x="13" y="20"/>
                    <a:pt x="12" y="21"/>
                  </a:cubicBezTo>
                  <a:cubicBezTo>
                    <a:pt x="12" y="21"/>
                    <a:pt x="11" y="22"/>
                    <a:pt x="11" y="22"/>
                  </a:cubicBezTo>
                  <a:cubicBezTo>
                    <a:pt x="12" y="23"/>
                    <a:pt x="13" y="23"/>
                    <a:pt x="14" y="23"/>
                  </a:cubicBezTo>
                  <a:cubicBezTo>
                    <a:pt x="15" y="22"/>
                    <a:pt x="15" y="21"/>
                    <a:pt x="16" y="20"/>
                  </a:cubicBezTo>
                  <a:cubicBezTo>
                    <a:pt x="16" y="18"/>
                    <a:pt x="17" y="16"/>
                    <a:pt x="17" y="13"/>
                  </a:cubicBezTo>
                  <a:cubicBezTo>
                    <a:pt x="17" y="10"/>
                    <a:pt x="17" y="8"/>
                    <a:pt x="16" y="7"/>
                  </a:cubicBezTo>
                  <a:cubicBezTo>
                    <a:pt x="16" y="5"/>
                    <a:pt x="15" y="4"/>
                    <a:pt x="15"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3" name="Freeform 72">
              <a:extLst>
                <a:ext uri="{FF2B5EF4-FFF2-40B4-BE49-F238E27FC236}">
                  <a16:creationId xmlns:a16="http://schemas.microsoft.com/office/drawing/2014/main" id="{9690C4CE-0B19-4319-8627-E0F16C0069DE}"/>
                </a:ext>
              </a:extLst>
            </p:cNvPr>
            <p:cNvSpPr>
              <a:spLocks noEditPoints="1"/>
            </p:cNvSpPr>
            <p:nvPr/>
          </p:nvSpPr>
          <p:spPr bwMode="auto">
            <a:xfrm>
              <a:off x="8218128" y="6962095"/>
              <a:ext cx="55444" cy="87469"/>
            </a:xfrm>
            <a:custGeom>
              <a:avLst/>
              <a:gdLst/>
              <a:ahLst/>
              <a:cxnLst>
                <a:cxn ang="0">
                  <a:pos x="14" y="3"/>
                </a:cxn>
                <a:cxn ang="0">
                  <a:pos x="12" y="1"/>
                </a:cxn>
                <a:cxn ang="0">
                  <a:pos x="8" y="0"/>
                </a:cxn>
                <a:cxn ang="0">
                  <a:pos x="3" y="1"/>
                </a:cxn>
                <a:cxn ang="0">
                  <a:pos x="1" y="6"/>
                </a:cxn>
                <a:cxn ang="0">
                  <a:pos x="0" y="13"/>
                </a:cxn>
                <a:cxn ang="0">
                  <a:pos x="2" y="23"/>
                </a:cxn>
                <a:cxn ang="0">
                  <a:pos x="8" y="25"/>
                </a:cxn>
                <a:cxn ang="0">
                  <a:pos x="13" y="24"/>
                </a:cxn>
                <a:cxn ang="0">
                  <a:pos x="15" y="20"/>
                </a:cxn>
                <a:cxn ang="0">
                  <a:pos x="16" y="13"/>
                </a:cxn>
                <a:cxn ang="0">
                  <a:pos x="16" y="7"/>
                </a:cxn>
                <a:cxn ang="0">
                  <a:pos x="14" y="3"/>
                </a:cxn>
                <a:cxn ang="0">
                  <a:pos x="12" y="21"/>
                </a:cxn>
                <a:cxn ang="0">
                  <a:pos x="8" y="23"/>
                </a:cxn>
                <a:cxn ang="0">
                  <a:pos x="4" y="21"/>
                </a:cxn>
                <a:cxn ang="0">
                  <a:pos x="3" y="13"/>
                </a:cxn>
                <a:cxn ang="0">
                  <a:pos x="5" y="4"/>
                </a:cxn>
                <a:cxn ang="0">
                  <a:pos x="8" y="2"/>
                </a:cxn>
                <a:cxn ang="0">
                  <a:pos x="12" y="4"/>
                </a:cxn>
                <a:cxn ang="0">
                  <a:pos x="13" y="13"/>
                </a:cxn>
                <a:cxn ang="0">
                  <a:pos x="12" y="21"/>
                </a:cxn>
              </a:cxnLst>
              <a:rect l="0" t="0" r="r" b="b"/>
              <a:pathLst>
                <a:path w="16" h="25">
                  <a:moveTo>
                    <a:pt x="14" y="3"/>
                  </a:moveTo>
                  <a:cubicBezTo>
                    <a:pt x="13" y="2"/>
                    <a:pt x="13" y="1"/>
                    <a:pt x="12" y="1"/>
                  </a:cubicBezTo>
                  <a:cubicBezTo>
                    <a:pt x="11" y="0"/>
                    <a:pt x="9" y="0"/>
                    <a:pt x="8" y="0"/>
                  </a:cubicBezTo>
                  <a:cubicBezTo>
                    <a:pt x="6" y="0"/>
                    <a:pt x="5" y="0"/>
                    <a:pt x="3" y="1"/>
                  </a:cubicBezTo>
                  <a:cubicBezTo>
                    <a:pt x="2" y="2"/>
                    <a:pt x="1" y="4"/>
                    <a:pt x="1" y="6"/>
                  </a:cubicBezTo>
                  <a:cubicBezTo>
                    <a:pt x="0" y="7"/>
                    <a:pt x="0" y="10"/>
                    <a:pt x="0" y="13"/>
                  </a:cubicBezTo>
                  <a:cubicBezTo>
                    <a:pt x="0" y="17"/>
                    <a:pt x="1" y="21"/>
                    <a:pt x="2" y="23"/>
                  </a:cubicBezTo>
                  <a:cubicBezTo>
                    <a:pt x="4" y="25"/>
                    <a:pt x="6" y="25"/>
                    <a:pt x="8" y="25"/>
                  </a:cubicBezTo>
                  <a:cubicBezTo>
                    <a:pt x="10" y="25"/>
                    <a:pt x="11" y="25"/>
                    <a:pt x="13" y="24"/>
                  </a:cubicBezTo>
                  <a:cubicBezTo>
                    <a:pt x="14" y="23"/>
                    <a:pt x="15" y="22"/>
                    <a:pt x="15" y="20"/>
                  </a:cubicBezTo>
                  <a:cubicBezTo>
                    <a:pt x="16" y="18"/>
                    <a:pt x="16" y="16"/>
                    <a:pt x="16" y="13"/>
                  </a:cubicBezTo>
                  <a:cubicBezTo>
                    <a:pt x="16" y="10"/>
                    <a:pt x="16" y="8"/>
                    <a:pt x="16" y="7"/>
                  </a:cubicBezTo>
                  <a:cubicBezTo>
                    <a:pt x="15" y="5"/>
                    <a:pt x="15" y="4"/>
                    <a:pt x="14" y="3"/>
                  </a:cubicBezTo>
                  <a:close/>
                  <a:moveTo>
                    <a:pt x="12" y="21"/>
                  </a:moveTo>
                  <a:cubicBezTo>
                    <a:pt x="11" y="22"/>
                    <a:pt x="9" y="23"/>
                    <a:pt x="8" y="23"/>
                  </a:cubicBezTo>
                  <a:cubicBezTo>
                    <a:pt x="7" y="23"/>
                    <a:pt x="5" y="22"/>
                    <a:pt x="4" y="21"/>
                  </a:cubicBezTo>
                  <a:cubicBezTo>
                    <a:pt x="3" y="20"/>
                    <a:pt x="3" y="17"/>
                    <a:pt x="3" y="13"/>
                  </a:cubicBezTo>
                  <a:cubicBezTo>
                    <a:pt x="3" y="9"/>
                    <a:pt x="4" y="6"/>
                    <a:pt x="5" y="4"/>
                  </a:cubicBezTo>
                  <a:cubicBezTo>
                    <a:pt x="5" y="3"/>
                    <a:pt x="7" y="2"/>
                    <a:pt x="8" y="2"/>
                  </a:cubicBezTo>
                  <a:cubicBezTo>
                    <a:pt x="9" y="2"/>
                    <a:pt x="11" y="3"/>
                    <a:pt x="12" y="4"/>
                  </a:cubicBezTo>
                  <a:cubicBezTo>
                    <a:pt x="13" y="6"/>
                    <a:pt x="13" y="9"/>
                    <a:pt x="13" y="13"/>
                  </a:cubicBezTo>
                  <a:cubicBezTo>
                    <a:pt x="13"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4" name="Freeform 73">
              <a:extLst>
                <a:ext uri="{FF2B5EF4-FFF2-40B4-BE49-F238E27FC236}">
                  <a16:creationId xmlns:a16="http://schemas.microsoft.com/office/drawing/2014/main" id="{669AE6DE-9925-4EC2-B7D0-D30C62876E90}"/>
                </a:ext>
              </a:extLst>
            </p:cNvPr>
            <p:cNvSpPr>
              <a:spLocks/>
            </p:cNvSpPr>
            <p:nvPr/>
          </p:nvSpPr>
          <p:spPr bwMode="auto">
            <a:xfrm>
              <a:off x="8293998" y="6962095"/>
              <a:ext cx="32099" cy="87469"/>
            </a:xfrm>
            <a:custGeom>
              <a:avLst/>
              <a:gdLst/>
              <a:ahLst/>
              <a:cxnLst>
                <a:cxn ang="0">
                  <a:pos x="4" y="3"/>
                </a:cxn>
                <a:cxn ang="0">
                  <a:pos x="0" y="6"/>
                </a:cxn>
                <a:cxn ang="0">
                  <a:pos x="0" y="9"/>
                </a:cxn>
                <a:cxn ang="0">
                  <a:pos x="3" y="8"/>
                </a:cxn>
                <a:cxn ang="0">
                  <a:pos x="6" y="5"/>
                </a:cxn>
                <a:cxn ang="0">
                  <a:pos x="6" y="25"/>
                </a:cxn>
                <a:cxn ang="0">
                  <a:pos x="9" y="25"/>
                </a:cxn>
                <a:cxn ang="0">
                  <a:pos x="9" y="0"/>
                </a:cxn>
                <a:cxn ang="0">
                  <a:pos x="7" y="0"/>
                </a:cxn>
                <a:cxn ang="0">
                  <a:pos x="4" y="3"/>
                </a:cxn>
              </a:cxnLst>
              <a:rect l="0" t="0" r="r" b="b"/>
              <a:pathLst>
                <a:path w="9" h="25">
                  <a:moveTo>
                    <a:pt x="4" y="3"/>
                  </a:moveTo>
                  <a:cubicBezTo>
                    <a:pt x="3" y="4"/>
                    <a:pt x="1" y="5"/>
                    <a:pt x="0" y="6"/>
                  </a:cubicBezTo>
                  <a:cubicBezTo>
                    <a:pt x="0" y="9"/>
                    <a:pt x="0" y="9"/>
                    <a:pt x="0" y="9"/>
                  </a:cubicBezTo>
                  <a:cubicBezTo>
                    <a:pt x="1" y="9"/>
                    <a:pt x="2" y="8"/>
                    <a:pt x="3" y="8"/>
                  </a:cubicBezTo>
                  <a:cubicBezTo>
                    <a:pt x="4" y="7"/>
                    <a:pt x="5" y="6"/>
                    <a:pt x="6" y="5"/>
                  </a:cubicBezTo>
                  <a:cubicBezTo>
                    <a:pt x="6" y="25"/>
                    <a:pt x="6" y="25"/>
                    <a:pt x="6" y="25"/>
                  </a:cubicBezTo>
                  <a:cubicBezTo>
                    <a:pt x="9" y="25"/>
                    <a:pt x="9" y="25"/>
                    <a:pt x="9" y="25"/>
                  </a:cubicBezTo>
                  <a:cubicBezTo>
                    <a:pt x="9" y="0"/>
                    <a:pt x="9" y="0"/>
                    <a:pt x="9" y="0"/>
                  </a:cubicBezTo>
                  <a:cubicBezTo>
                    <a:pt x="7" y="0"/>
                    <a:pt x="7" y="0"/>
                    <a:pt x="7" y="0"/>
                  </a:cubicBezTo>
                  <a:cubicBezTo>
                    <a:pt x="6" y="1"/>
                    <a:pt x="5" y="2"/>
                    <a:pt x="4"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5" name="Freeform 74">
              <a:extLst>
                <a:ext uri="{FF2B5EF4-FFF2-40B4-BE49-F238E27FC236}">
                  <a16:creationId xmlns:a16="http://schemas.microsoft.com/office/drawing/2014/main" id="{136D044C-D795-479D-8E36-9B1BF8929C83}"/>
                </a:ext>
              </a:extLst>
            </p:cNvPr>
            <p:cNvSpPr>
              <a:spLocks/>
            </p:cNvSpPr>
            <p:nvPr/>
          </p:nvSpPr>
          <p:spPr bwMode="auto">
            <a:xfrm>
              <a:off x="8353819" y="6962095"/>
              <a:ext cx="53985" cy="81539"/>
            </a:xfrm>
            <a:custGeom>
              <a:avLst/>
              <a:gdLst/>
              <a:ahLst/>
              <a:cxnLst>
                <a:cxn ang="0">
                  <a:pos x="14" y="3"/>
                </a:cxn>
                <a:cxn ang="0">
                  <a:pos x="11" y="1"/>
                </a:cxn>
                <a:cxn ang="0">
                  <a:pos x="8" y="0"/>
                </a:cxn>
                <a:cxn ang="0">
                  <a:pos x="3" y="1"/>
                </a:cxn>
                <a:cxn ang="0">
                  <a:pos x="1" y="6"/>
                </a:cxn>
                <a:cxn ang="0">
                  <a:pos x="0" y="13"/>
                </a:cxn>
                <a:cxn ang="0">
                  <a:pos x="2" y="23"/>
                </a:cxn>
                <a:cxn ang="0">
                  <a:pos x="2" y="23"/>
                </a:cxn>
                <a:cxn ang="0">
                  <a:pos x="5" y="22"/>
                </a:cxn>
                <a:cxn ang="0">
                  <a:pos x="4" y="21"/>
                </a:cxn>
                <a:cxn ang="0">
                  <a:pos x="3" y="13"/>
                </a:cxn>
                <a:cxn ang="0">
                  <a:pos x="5" y="4"/>
                </a:cxn>
                <a:cxn ang="0">
                  <a:pos x="8" y="2"/>
                </a:cxn>
                <a:cxn ang="0">
                  <a:pos x="12" y="4"/>
                </a:cxn>
                <a:cxn ang="0">
                  <a:pos x="13" y="13"/>
                </a:cxn>
                <a:cxn ang="0">
                  <a:pos x="12" y="19"/>
                </a:cxn>
                <a:cxn ang="0">
                  <a:pos x="16" y="17"/>
                </a:cxn>
                <a:cxn ang="0">
                  <a:pos x="16" y="13"/>
                </a:cxn>
                <a:cxn ang="0">
                  <a:pos x="16" y="7"/>
                </a:cxn>
                <a:cxn ang="0">
                  <a:pos x="14" y="3"/>
                </a:cxn>
              </a:cxnLst>
              <a:rect l="0" t="0" r="r" b="b"/>
              <a:pathLst>
                <a:path w="16" h="23">
                  <a:moveTo>
                    <a:pt x="14" y="3"/>
                  </a:moveTo>
                  <a:cubicBezTo>
                    <a:pt x="13" y="2"/>
                    <a:pt x="13" y="1"/>
                    <a:pt x="11" y="1"/>
                  </a:cubicBezTo>
                  <a:cubicBezTo>
                    <a:pt x="10" y="0"/>
                    <a:pt x="9" y="0"/>
                    <a:pt x="8" y="0"/>
                  </a:cubicBezTo>
                  <a:cubicBezTo>
                    <a:pt x="6" y="0"/>
                    <a:pt x="5" y="0"/>
                    <a:pt x="3" y="1"/>
                  </a:cubicBezTo>
                  <a:cubicBezTo>
                    <a:pt x="2" y="2"/>
                    <a:pt x="1" y="4"/>
                    <a:pt x="1" y="6"/>
                  </a:cubicBezTo>
                  <a:cubicBezTo>
                    <a:pt x="0" y="7"/>
                    <a:pt x="0" y="10"/>
                    <a:pt x="0" y="13"/>
                  </a:cubicBezTo>
                  <a:cubicBezTo>
                    <a:pt x="0" y="17"/>
                    <a:pt x="1" y="21"/>
                    <a:pt x="2" y="23"/>
                  </a:cubicBezTo>
                  <a:cubicBezTo>
                    <a:pt x="2" y="23"/>
                    <a:pt x="2" y="23"/>
                    <a:pt x="2" y="23"/>
                  </a:cubicBezTo>
                  <a:cubicBezTo>
                    <a:pt x="3" y="23"/>
                    <a:pt x="4" y="22"/>
                    <a:pt x="5" y="22"/>
                  </a:cubicBezTo>
                  <a:cubicBezTo>
                    <a:pt x="5" y="22"/>
                    <a:pt x="5" y="21"/>
                    <a:pt x="4" y="21"/>
                  </a:cubicBezTo>
                  <a:cubicBezTo>
                    <a:pt x="3" y="20"/>
                    <a:pt x="3" y="17"/>
                    <a:pt x="3" y="13"/>
                  </a:cubicBezTo>
                  <a:cubicBezTo>
                    <a:pt x="3" y="9"/>
                    <a:pt x="3" y="6"/>
                    <a:pt x="5" y="4"/>
                  </a:cubicBezTo>
                  <a:cubicBezTo>
                    <a:pt x="5" y="3"/>
                    <a:pt x="7" y="2"/>
                    <a:pt x="8" y="2"/>
                  </a:cubicBezTo>
                  <a:cubicBezTo>
                    <a:pt x="9" y="2"/>
                    <a:pt x="11" y="3"/>
                    <a:pt x="12" y="4"/>
                  </a:cubicBezTo>
                  <a:cubicBezTo>
                    <a:pt x="12" y="6"/>
                    <a:pt x="13" y="9"/>
                    <a:pt x="13" y="13"/>
                  </a:cubicBezTo>
                  <a:cubicBezTo>
                    <a:pt x="13" y="15"/>
                    <a:pt x="13" y="17"/>
                    <a:pt x="12" y="19"/>
                  </a:cubicBezTo>
                  <a:cubicBezTo>
                    <a:pt x="13" y="18"/>
                    <a:pt x="15" y="18"/>
                    <a:pt x="16" y="17"/>
                  </a:cubicBezTo>
                  <a:cubicBezTo>
                    <a:pt x="16" y="16"/>
                    <a:pt x="16" y="14"/>
                    <a:pt x="16" y="13"/>
                  </a:cubicBezTo>
                  <a:cubicBezTo>
                    <a:pt x="16" y="10"/>
                    <a:pt x="16" y="8"/>
                    <a:pt x="16" y="7"/>
                  </a:cubicBezTo>
                  <a:cubicBezTo>
                    <a:pt x="15" y="5"/>
                    <a:pt x="15" y="4"/>
                    <a:pt x="14"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6" name="Freeform 75">
              <a:extLst>
                <a:ext uri="{FF2B5EF4-FFF2-40B4-BE49-F238E27FC236}">
                  <a16:creationId xmlns:a16="http://schemas.microsoft.com/office/drawing/2014/main" id="{C59A8B63-5910-4342-997A-57ACBE1A0BAD}"/>
                </a:ext>
              </a:extLst>
            </p:cNvPr>
            <p:cNvSpPr>
              <a:spLocks/>
            </p:cNvSpPr>
            <p:nvPr/>
          </p:nvSpPr>
          <p:spPr bwMode="auto">
            <a:xfrm>
              <a:off x="8418017" y="6962095"/>
              <a:ext cx="59822" cy="84504"/>
            </a:xfrm>
            <a:custGeom>
              <a:avLst/>
              <a:gdLst/>
              <a:ahLst/>
              <a:cxnLst>
                <a:cxn ang="0">
                  <a:pos x="15" y="3"/>
                </a:cxn>
                <a:cxn ang="0">
                  <a:pos x="12" y="1"/>
                </a:cxn>
                <a:cxn ang="0">
                  <a:pos x="8" y="0"/>
                </a:cxn>
                <a:cxn ang="0">
                  <a:pos x="4" y="1"/>
                </a:cxn>
                <a:cxn ang="0">
                  <a:pos x="1" y="6"/>
                </a:cxn>
                <a:cxn ang="0">
                  <a:pos x="0" y="13"/>
                </a:cxn>
                <a:cxn ang="0">
                  <a:pos x="1" y="18"/>
                </a:cxn>
                <a:cxn ang="0">
                  <a:pos x="5" y="20"/>
                </a:cxn>
                <a:cxn ang="0">
                  <a:pos x="3" y="13"/>
                </a:cxn>
                <a:cxn ang="0">
                  <a:pos x="5" y="4"/>
                </a:cxn>
                <a:cxn ang="0">
                  <a:pos x="8" y="2"/>
                </a:cxn>
                <a:cxn ang="0">
                  <a:pos x="12" y="4"/>
                </a:cxn>
                <a:cxn ang="0">
                  <a:pos x="13" y="13"/>
                </a:cxn>
                <a:cxn ang="0">
                  <a:pos x="12" y="21"/>
                </a:cxn>
                <a:cxn ang="0">
                  <a:pos x="10" y="23"/>
                </a:cxn>
                <a:cxn ang="0">
                  <a:pos x="13" y="24"/>
                </a:cxn>
                <a:cxn ang="0">
                  <a:pos x="16" y="20"/>
                </a:cxn>
                <a:cxn ang="0">
                  <a:pos x="17" y="13"/>
                </a:cxn>
                <a:cxn ang="0">
                  <a:pos x="16" y="7"/>
                </a:cxn>
                <a:cxn ang="0">
                  <a:pos x="15" y="3"/>
                </a:cxn>
              </a:cxnLst>
              <a:rect l="0" t="0" r="r" b="b"/>
              <a:pathLst>
                <a:path w="17" h="24">
                  <a:moveTo>
                    <a:pt x="15" y="3"/>
                  </a:moveTo>
                  <a:cubicBezTo>
                    <a:pt x="14" y="2"/>
                    <a:pt x="13" y="1"/>
                    <a:pt x="12" y="1"/>
                  </a:cubicBezTo>
                  <a:cubicBezTo>
                    <a:pt x="11" y="0"/>
                    <a:pt x="10" y="0"/>
                    <a:pt x="8" y="0"/>
                  </a:cubicBezTo>
                  <a:cubicBezTo>
                    <a:pt x="7" y="0"/>
                    <a:pt x="5" y="0"/>
                    <a:pt x="4" y="1"/>
                  </a:cubicBezTo>
                  <a:cubicBezTo>
                    <a:pt x="3" y="2"/>
                    <a:pt x="2" y="4"/>
                    <a:pt x="1" y="6"/>
                  </a:cubicBezTo>
                  <a:cubicBezTo>
                    <a:pt x="1" y="7"/>
                    <a:pt x="0" y="10"/>
                    <a:pt x="0" y="13"/>
                  </a:cubicBezTo>
                  <a:cubicBezTo>
                    <a:pt x="0" y="15"/>
                    <a:pt x="1" y="16"/>
                    <a:pt x="1" y="18"/>
                  </a:cubicBezTo>
                  <a:cubicBezTo>
                    <a:pt x="2" y="19"/>
                    <a:pt x="3" y="19"/>
                    <a:pt x="5" y="20"/>
                  </a:cubicBezTo>
                  <a:cubicBezTo>
                    <a:pt x="4" y="19"/>
                    <a:pt x="3" y="16"/>
                    <a:pt x="3" y="13"/>
                  </a:cubicBezTo>
                  <a:cubicBezTo>
                    <a:pt x="3" y="9"/>
                    <a:pt x="4" y="6"/>
                    <a:pt x="5" y="4"/>
                  </a:cubicBezTo>
                  <a:cubicBezTo>
                    <a:pt x="6" y="3"/>
                    <a:pt x="7" y="2"/>
                    <a:pt x="8" y="2"/>
                  </a:cubicBezTo>
                  <a:cubicBezTo>
                    <a:pt x="10" y="2"/>
                    <a:pt x="11" y="3"/>
                    <a:pt x="12" y="4"/>
                  </a:cubicBezTo>
                  <a:cubicBezTo>
                    <a:pt x="13" y="6"/>
                    <a:pt x="13" y="9"/>
                    <a:pt x="13" y="13"/>
                  </a:cubicBezTo>
                  <a:cubicBezTo>
                    <a:pt x="13" y="17"/>
                    <a:pt x="13" y="20"/>
                    <a:pt x="12" y="21"/>
                  </a:cubicBezTo>
                  <a:cubicBezTo>
                    <a:pt x="11" y="22"/>
                    <a:pt x="11" y="22"/>
                    <a:pt x="10" y="23"/>
                  </a:cubicBezTo>
                  <a:cubicBezTo>
                    <a:pt x="11" y="23"/>
                    <a:pt x="12" y="24"/>
                    <a:pt x="13" y="24"/>
                  </a:cubicBezTo>
                  <a:cubicBezTo>
                    <a:pt x="14" y="23"/>
                    <a:pt x="15" y="22"/>
                    <a:pt x="16" y="20"/>
                  </a:cubicBezTo>
                  <a:cubicBezTo>
                    <a:pt x="16" y="18"/>
                    <a:pt x="17" y="16"/>
                    <a:pt x="17" y="13"/>
                  </a:cubicBezTo>
                  <a:cubicBezTo>
                    <a:pt x="17" y="10"/>
                    <a:pt x="16" y="8"/>
                    <a:pt x="16" y="7"/>
                  </a:cubicBezTo>
                  <a:cubicBezTo>
                    <a:pt x="16" y="5"/>
                    <a:pt x="15" y="4"/>
                    <a:pt x="15"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7" name="Freeform 76">
              <a:extLst>
                <a:ext uri="{FF2B5EF4-FFF2-40B4-BE49-F238E27FC236}">
                  <a16:creationId xmlns:a16="http://schemas.microsoft.com/office/drawing/2014/main" id="{55796357-1BD0-427F-BB08-D08F22C8DB96}"/>
                </a:ext>
              </a:extLst>
            </p:cNvPr>
            <p:cNvSpPr>
              <a:spLocks noEditPoints="1"/>
            </p:cNvSpPr>
            <p:nvPr/>
          </p:nvSpPr>
          <p:spPr bwMode="auto">
            <a:xfrm>
              <a:off x="8488052" y="6962095"/>
              <a:ext cx="53985" cy="87469"/>
            </a:xfrm>
            <a:custGeom>
              <a:avLst/>
              <a:gdLst/>
              <a:ahLst/>
              <a:cxnLst>
                <a:cxn ang="0">
                  <a:pos x="14" y="3"/>
                </a:cxn>
                <a:cxn ang="0">
                  <a:pos x="11" y="1"/>
                </a:cxn>
                <a:cxn ang="0">
                  <a:pos x="8" y="0"/>
                </a:cxn>
                <a:cxn ang="0">
                  <a:pos x="3" y="1"/>
                </a:cxn>
                <a:cxn ang="0">
                  <a:pos x="1" y="6"/>
                </a:cxn>
                <a:cxn ang="0">
                  <a:pos x="0" y="13"/>
                </a:cxn>
                <a:cxn ang="0">
                  <a:pos x="2" y="23"/>
                </a:cxn>
                <a:cxn ang="0">
                  <a:pos x="8" y="25"/>
                </a:cxn>
                <a:cxn ang="0">
                  <a:pos x="12" y="24"/>
                </a:cxn>
                <a:cxn ang="0">
                  <a:pos x="15" y="20"/>
                </a:cxn>
                <a:cxn ang="0">
                  <a:pos x="16" y="13"/>
                </a:cxn>
                <a:cxn ang="0">
                  <a:pos x="16" y="7"/>
                </a:cxn>
                <a:cxn ang="0">
                  <a:pos x="14" y="3"/>
                </a:cxn>
                <a:cxn ang="0">
                  <a:pos x="11" y="21"/>
                </a:cxn>
                <a:cxn ang="0">
                  <a:pos x="8" y="23"/>
                </a:cxn>
                <a:cxn ang="0">
                  <a:pos x="4" y="21"/>
                </a:cxn>
                <a:cxn ang="0">
                  <a:pos x="3" y="13"/>
                </a:cxn>
                <a:cxn ang="0">
                  <a:pos x="5" y="4"/>
                </a:cxn>
                <a:cxn ang="0">
                  <a:pos x="8" y="2"/>
                </a:cxn>
                <a:cxn ang="0">
                  <a:pos x="11" y="4"/>
                </a:cxn>
                <a:cxn ang="0">
                  <a:pos x="13" y="13"/>
                </a:cxn>
                <a:cxn ang="0">
                  <a:pos x="11" y="21"/>
                </a:cxn>
              </a:cxnLst>
              <a:rect l="0" t="0" r="r" b="b"/>
              <a:pathLst>
                <a:path w="16" h="25">
                  <a:moveTo>
                    <a:pt x="14" y="3"/>
                  </a:moveTo>
                  <a:cubicBezTo>
                    <a:pt x="13" y="2"/>
                    <a:pt x="12" y="1"/>
                    <a:pt x="11" y="1"/>
                  </a:cubicBezTo>
                  <a:cubicBezTo>
                    <a:pt x="10" y="0"/>
                    <a:pt x="9" y="0"/>
                    <a:pt x="8" y="0"/>
                  </a:cubicBezTo>
                  <a:cubicBezTo>
                    <a:pt x="6" y="0"/>
                    <a:pt x="5" y="0"/>
                    <a:pt x="3" y="1"/>
                  </a:cubicBezTo>
                  <a:cubicBezTo>
                    <a:pt x="2" y="2"/>
                    <a:pt x="1" y="4"/>
                    <a:pt x="1" y="6"/>
                  </a:cubicBezTo>
                  <a:cubicBezTo>
                    <a:pt x="0" y="7"/>
                    <a:pt x="0" y="10"/>
                    <a:pt x="0" y="13"/>
                  </a:cubicBezTo>
                  <a:cubicBezTo>
                    <a:pt x="0" y="17"/>
                    <a:pt x="1" y="21"/>
                    <a:pt x="2" y="23"/>
                  </a:cubicBezTo>
                  <a:cubicBezTo>
                    <a:pt x="4" y="25"/>
                    <a:pt x="6" y="25"/>
                    <a:pt x="8" y="25"/>
                  </a:cubicBezTo>
                  <a:cubicBezTo>
                    <a:pt x="10" y="25"/>
                    <a:pt x="11" y="25"/>
                    <a:pt x="12" y="24"/>
                  </a:cubicBezTo>
                  <a:cubicBezTo>
                    <a:pt x="14" y="23"/>
                    <a:pt x="15" y="22"/>
                    <a:pt x="15" y="20"/>
                  </a:cubicBezTo>
                  <a:cubicBezTo>
                    <a:pt x="16" y="18"/>
                    <a:pt x="16" y="16"/>
                    <a:pt x="16" y="13"/>
                  </a:cubicBezTo>
                  <a:cubicBezTo>
                    <a:pt x="16" y="10"/>
                    <a:pt x="16" y="8"/>
                    <a:pt x="16" y="7"/>
                  </a:cubicBezTo>
                  <a:cubicBezTo>
                    <a:pt x="15" y="5"/>
                    <a:pt x="15" y="4"/>
                    <a:pt x="14" y="3"/>
                  </a:cubicBezTo>
                  <a:close/>
                  <a:moveTo>
                    <a:pt x="11" y="21"/>
                  </a:moveTo>
                  <a:cubicBezTo>
                    <a:pt x="11" y="22"/>
                    <a:pt x="9" y="23"/>
                    <a:pt x="8" y="23"/>
                  </a:cubicBezTo>
                  <a:cubicBezTo>
                    <a:pt x="7" y="23"/>
                    <a:pt x="5" y="22"/>
                    <a:pt x="4" y="21"/>
                  </a:cubicBezTo>
                  <a:cubicBezTo>
                    <a:pt x="3" y="20"/>
                    <a:pt x="3" y="17"/>
                    <a:pt x="3" y="13"/>
                  </a:cubicBezTo>
                  <a:cubicBezTo>
                    <a:pt x="3" y="9"/>
                    <a:pt x="3" y="6"/>
                    <a:pt x="5" y="4"/>
                  </a:cubicBezTo>
                  <a:cubicBezTo>
                    <a:pt x="5" y="3"/>
                    <a:pt x="6" y="2"/>
                    <a:pt x="8" y="2"/>
                  </a:cubicBezTo>
                  <a:cubicBezTo>
                    <a:pt x="9" y="2"/>
                    <a:pt x="11" y="3"/>
                    <a:pt x="11" y="4"/>
                  </a:cubicBezTo>
                  <a:cubicBezTo>
                    <a:pt x="12" y="6"/>
                    <a:pt x="13" y="9"/>
                    <a:pt x="13" y="13"/>
                  </a:cubicBezTo>
                  <a:cubicBezTo>
                    <a:pt x="13" y="17"/>
                    <a:pt x="12" y="20"/>
                    <a:pt x="11"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8" name="Freeform 77">
              <a:extLst>
                <a:ext uri="{FF2B5EF4-FFF2-40B4-BE49-F238E27FC236}">
                  <a16:creationId xmlns:a16="http://schemas.microsoft.com/office/drawing/2014/main" id="{345724DD-CF62-4C9E-9AE7-7DCAEDDC1A5B}"/>
                </a:ext>
              </a:extLst>
            </p:cNvPr>
            <p:cNvSpPr>
              <a:spLocks noEditPoints="1"/>
            </p:cNvSpPr>
            <p:nvPr/>
          </p:nvSpPr>
          <p:spPr bwMode="auto">
            <a:xfrm>
              <a:off x="8553709" y="6962095"/>
              <a:ext cx="58362" cy="87469"/>
            </a:xfrm>
            <a:custGeom>
              <a:avLst/>
              <a:gdLst/>
              <a:ahLst/>
              <a:cxnLst>
                <a:cxn ang="0">
                  <a:pos x="14" y="3"/>
                </a:cxn>
                <a:cxn ang="0">
                  <a:pos x="12" y="1"/>
                </a:cxn>
                <a:cxn ang="0">
                  <a:pos x="8" y="0"/>
                </a:cxn>
                <a:cxn ang="0">
                  <a:pos x="4" y="1"/>
                </a:cxn>
                <a:cxn ang="0">
                  <a:pos x="1" y="6"/>
                </a:cxn>
                <a:cxn ang="0">
                  <a:pos x="0" y="13"/>
                </a:cxn>
                <a:cxn ang="0">
                  <a:pos x="3" y="23"/>
                </a:cxn>
                <a:cxn ang="0">
                  <a:pos x="7" y="25"/>
                </a:cxn>
                <a:cxn ang="0">
                  <a:pos x="14" y="23"/>
                </a:cxn>
                <a:cxn ang="0">
                  <a:pos x="16" y="20"/>
                </a:cxn>
                <a:cxn ang="0">
                  <a:pos x="17" y="13"/>
                </a:cxn>
                <a:cxn ang="0">
                  <a:pos x="16" y="7"/>
                </a:cxn>
                <a:cxn ang="0">
                  <a:pos x="14" y="3"/>
                </a:cxn>
                <a:cxn ang="0">
                  <a:pos x="12" y="21"/>
                </a:cxn>
                <a:cxn ang="0">
                  <a:pos x="8" y="23"/>
                </a:cxn>
                <a:cxn ang="0">
                  <a:pos x="5" y="21"/>
                </a:cxn>
                <a:cxn ang="0">
                  <a:pos x="3" y="13"/>
                </a:cxn>
                <a:cxn ang="0">
                  <a:pos x="5" y="4"/>
                </a:cxn>
                <a:cxn ang="0">
                  <a:pos x="8" y="2"/>
                </a:cxn>
                <a:cxn ang="0">
                  <a:pos x="12" y="4"/>
                </a:cxn>
                <a:cxn ang="0">
                  <a:pos x="13" y="13"/>
                </a:cxn>
                <a:cxn ang="0">
                  <a:pos x="12" y="21"/>
                </a:cxn>
              </a:cxnLst>
              <a:rect l="0" t="0" r="r" b="b"/>
              <a:pathLst>
                <a:path w="17" h="25">
                  <a:moveTo>
                    <a:pt x="14" y="3"/>
                  </a:moveTo>
                  <a:cubicBezTo>
                    <a:pt x="14" y="2"/>
                    <a:pt x="13" y="1"/>
                    <a:pt x="12" y="1"/>
                  </a:cubicBezTo>
                  <a:cubicBezTo>
                    <a:pt x="11" y="0"/>
                    <a:pt x="10" y="0"/>
                    <a:pt x="8" y="0"/>
                  </a:cubicBezTo>
                  <a:cubicBezTo>
                    <a:pt x="7" y="0"/>
                    <a:pt x="5" y="0"/>
                    <a:pt x="4" y="1"/>
                  </a:cubicBezTo>
                  <a:cubicBezTo>
                    <a:pt x="3" y="2"/>
                    <a:pt x="2" y="4"/>
                    <a:pt x="1" y="6"/>
                  </a:cubicBezTo>
                  <a:cubicBezTo>
                    <a:pt x="1" y="7"/>
                    <a:pt x="0" y="10"/>
                    <a:pt x="0" y="13"/>
                  </a:cubicBezTo>
                  <a:cubicBezTo>
                    <a:pt x="0" y="17"/>
                    <a:pt x="1" y="21"/>
                    <a:pt x="3" y="23"/>
                  </a:cubicBezTo>
                  <a:cubicBezTo>
                    <a:pt x="4" y="24"/>
                    <a:pt x="5" y="25"/>
                    <a:pt x="7" y="25"/>
                  </a:cubicBezTo>
                  <a:cubicBezTo>
                    <a:pt x="9" y="25"/>
                    <a:pt x="12" y="24"/>
                    <a:pt x="14" y="23"/>
                  </a:cubicBezTo>
                  <a:cubicBezTo>
                    <a:pt x="15" y="22"/>
                    <a:pt x="15" y="21"/>
                    <a:pt x="16" y="20"/>
                  </a:cubicBezTo>
                  <a:cubicBezTo>
                    <a:pt x="16" y="18"/>
                    <a:pt x="17" y="16"/>
                    <a:pt x="17" y="13"/>
                  </a:cubicBezTo>
                  <a:cubicBezTo>
                    <a:pt x="17" y="10"/>
                    <a:pt x="16" y="8"/>
                    <a:pt x="16" y="7"/>
                  </a:cubicBezTo>
                  <a:cubicBezTo>
                    <a:pt x="16" y="5"/>
                    <a:pt x="15" y="4"/>
                    <a:pt x="14" y="3"/>
                  </a:cubicBezTo>
                  <a:close/>
                  <a:moveTo>
                    <a:pt x="12" y="21"/>
                  </a:moveTo>
                  <a:cubicBezTo>
                    <a:pt x="11" y="22"/>
                    <a:pt x="10" y="23"/>
                    <a:pt x="8" y="23"/>
                  </a:cubicBezTo>
                  <a:cubicBezTo>
                    <a:pt x="7" y="23"/>
                    <a:pt x="6" y="22"/>
                    <a:pt x="5" y="21"/>
                  </a:cubicBezTo>
                  <a:cubicBezTo>
                    <a:pt x="4" y="20"/>
                    <a:pt x="3" y="17"/>
                    <a:pt x="3" y="13"/>
                  </a:cubicBezTo>
                  <a:cubicBezTo>
                    <a:pt x="3" y="9"/>
                    <a:pt x="4" y="6"/>
                    <a:pt x="5" y="4"/>
                  </a:cubicBezTo>
                  <a:cubicBezTo>
                    <a:pt x="6" y="3"/>
                    <a:pt x="7" y="2"/>
                    <a:pt x="8" y="2"/>
                  </a:cubicBezTo>
                  <a:cubicBezTo>
                    <a:pt x="10" y="2"/>
                    <a:pt x="11" y="3"/>
                    <a:pt x="12" y="4"/>
                  </a:cubicBezTo>
                  <a:cubicBezTo>
                    <a:pt x="13" y="6"/>
                    <a:pt x="13" y="9"/>
                    <a:pt x="13" y="13"/>
                  </a:cubicBezTo>
                  <a:cubicBezTo>
                    <a:pt x="13" y="17"/>
                    <a:pt x="13" y="20"/>
                    <a:pt x="12" y="21"/>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sp>
          <p:nvSpPr>
            <p:cNvPr id="149" name="Freeform 78">
              <a:extLst>
                <a:ext uri="{FF2B5EF4-FFF2-40B4-BE49-F238E27FC236}">
                  <a16:creationId xmlns:a16="http://schemas.microsoft.com/office/drawing/2014/main" id="{A9D0BD43-BD62-4AB5-AF36-28B73A46C84C}"/>
                </a:ext>
              </a:extLst>
            </p:cNvPr>
            <p:cNvSpPr>
              <a:spLocks/>
            </p:cNvSpPr>
            <p:nvPr/>
          </p:nvSpPr>
          <p:spPr bwMode="auto">
            <a:xfrm>
              <a:off x="8629580" y="6962095"/>
              <a:ext cx="30641" cy="48924"/>
            </a:xfrm>
            <a:custGeom>
              <a:avLst/>
              <a:gdLst/>
              <a:ahLst/>
              <a:cxnLst>
                <a:cxn ang="0">
                  <a:pos x="5" y="3"/>
                </a:cxn>
                <a:cxn ang="0">
                  <a:pos x="0" y="6"/>
                </a:cxn>
                <a:cxn ang="0">
                  <a:pos x="0" y="9"/>
                </a:cxn>
                <a:cxn ang="0">
                  <a:pos x="3" y="8"/>
                </a:cxn>
                <a:cxn ang="0">
                  <a:pos x="6" y="5"/>
                </a:cxn>
                <a:cxn ang="0">
                  <a:pos x="6" y="14"/>
                </a:cxn>
                <a:cxn ang="0">
                  <a:pos x="9" y="11"/>
                </a:cxn>
                <a:cxn ang="0">
                  <a:pos x="9" y="0"/>
                </a:cxn>
                <a:cxn ang="0">
                  <a:pos x="7" y="0"/>
                </a:cxn>
                <a:cxn ang="0">
                  <a:pos x="5" y="3"/>
                </a:cxn>
              </a:cxnLst>
              <a:rect l="0" t="0" r="r" b="b"/>
              <a:pathLst>
                <a:path w="9" h="14">
                  <a:moveTo>
                    <a:pt x="5" y="3"/>
                  </a:moveTo>
                  <a:cubicBezTo>
                    <a:pt x="3" y="4"/>
                    <a:pt x="2" y="5"/>
                    <a:pt x="0" y="6"/>
                  </a:cubicBezTo>
                  <a:cubicBezTo>
                    <a:pt x="0" y="9"/>
                    <a:pt x="0" y="9"/>
                    <a:pt x="0" y="9"/>
                  </a:cubicBezTo>
                  <a:cubicBezTo>
                    <a:pt x="1" y="9"/>
                    <a:pt x="2" y="8"/>
                    <a:pt x="3" y="8"/>
                  </a:cubicBezTo>
                  <a:cubicBezTo>
                    <a:pt x="5" y="7"/>
                    <a:pt x="5" y="6"/>
                    <a:pt x="6" y="5"/>
                  </a:cubicBezTo>
                  <a:cubicBezTo>
                    <a:pt x="6" y="14"/>
                    <a:pt x="6" y="14"/>
                    <a:pt x="6" y="14"/>
                  </a:cubicBezTo>
                  <a:cubicBezTo>
                    <a:pt x="7" y="13"/>
                    <a:pt x="8" y="12"/>
                    <a:pt x="9" y="11"/>
                  </a:cubicBezTo>
                  <a:cubicBezTo>
                    <a:pt x="9" y="0"/>
                    <a:pt x="9" y="0"/>
                    <a:pt x="9" y="0"/>
                  </a:cubicBezTo>
                  <a:cubicBezTo>
                    <a:pt x="7" y="0"/>
                    <a:pt x="7" y="0"/>
                    <a:pt x="7" y="0"/>
                  </a:cubicBezTo>
                  <a:cubicBezTo>
                    <a:pt x="7" y="1"/>
                    <a:pt x="6" y="2"/>
                    <a:pt x="5" y="3"/>
                  </a:cubicBezTo>
                  <a:close/>
                </a:path>
              </a:pathLst>
            </a:custGeom>
            <a:grpFill/>
            <a:ln w="9525">
              <a:noFill/>
              <a:round/>
              <a:headEnd/>
              <a:tailEnd/>
            </a:ln>
          </p:spPr>
          <p:txBody>
            <a:bodyPr lIns="121900" tIns="60950" rIns="121900" bIns="60950"/>
            <a:lstStyle/>
            <a:p>
              <a:pPr defTabSz="914034" fontAlgn="base">
                <a:spcBef>
                  <a:spcPct val="0"/>
                </a:spcBef>
                <a:spcAft>
                  <a:spcPct val="0"/>
                </a:spcAft>
                <a:defRPr/>
              </a:pPr>
              <a:endParaRPr lang="zh-CN" altLang="en-US" sz="1400" kern="0">
                <a:solidFill>
                  <a:srgbClr val="C00000"/>
                </a:solidFill>
                <a:latin typeface="+mn-ea"/>
              </a:endParaRPr>
            </a:p>
          </p:txBody>
        </p:sp>
      </p:grpSp>
      <p:sp>
        <p:nvSpPr>
          <p:cNvPr id="12" name="椭圆 11">
            <a:extLst>
              <a:ext uri="{FF2B5EF4-FFF2-40B4-BE49-F238E27FC236}">
                <a16:creationId xmlns:a16="http://schemas.microsoft.com/office/drawing/2014/main" id="{7DA57EBF-288D-4463-8CD5-D86E1D7A1100}"/>
              </a:ext>
            </a:extLst>
          </p:cNvPr>
          <p:cNvSpPr/>
          <p:nvPr/>
        </p:nvSpPr>
        <p:spPr>
          <a:xfrm>
            <a:off x="8947242" y="4004046"/>
            <a:ext cx="756770" cy="717234"/>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13" name="椭圆 12">
            <a:extLst>
              <a:ext uri="{FF2B5EF4-FFF2-40B4-BE49-F238E27FC236}">
                <a16:creationId xmlns:a16="http://schemas.microsoft.com/office/drawing/2014/main" id="{62B4F4D5-B130-447A-B0A2-FBEBF5CE8BBE}"/>
              </a:ext>
            </a:extLst>
          </p:cNvPr>
          <p:cNvSpPr/>
          <p:nvPr/>
        </p:nvSpPr>
        <p:spPr>
          <a:xfrm>
            <a:off x="8923220" y="2808658"/>
            <a:ext cx="756770" cy="717234"/>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14" name="椭圆 13">
            <a:extLst>
              <a:ext uri="{FF2B5EF4-FFF2-40B4-BE49-F238E27FC236}">
                <a16:creationId xmlns:a16="http://schemas.microsoft.com/office/drawing/2014/main" id="{6FE1A1F9-BF5B-4D1D-91D0-C812ADA9BF26}"/>
              </a:ext>
            </a:extLst>
          </p:cNvPr>
          <p:cNvSpPr/>
          <p:nvPr/>
        </p:nvSpPr>
        <p:spPr>
          <a:xfrm>
            <a:off x="8895942" y="1728717"/>
            <a:ext cx="756770" cy="717234"/>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15" name="椭圆 14">
            <a:extLst>
              <a:ext uri="{FF2B5EF4-FFF2-40B4-BE49-F238E27FC236}">
                <a16:creationId xmlns:a16="http://schemas.microsoft.com/office/drawing/2014/main" id="{16296A9F-27A1-499F-A6C6-8FB06EB82C55}"/>
              </a:ext>
            </a:extLst>
          </p:cNvPr>
          <p:cNvSpPr/>
          <p:nvPr/>
        </p:nvSpPr>
        <p:spPr>
          <a:xfrm>
            <a:off x="8995788" y="1823347"/>
            <a:ext cx="557077" cy="527974"/>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16" name="椭圆 15">
            <a:extLst>
              <a:ext uri="{FF2B5EF4-FFF2-40B4-BE49-F238E27FC236}">
                <a16:creationId xmlns:a16="http://schemas.microsoft.com/office/drawing/2014/main" id="{EAC9E298-6023-448A-AEB9-26A47F22D717}"/>
              </a:ext>
            </a:extLst>
          </p:cNvPr>
          <p:cNvSpPr/>
          <p:nvPr/>
        </p:nvSpPr>
        <p:spPr>
          <a:xfrm>
            <a:off x="9023065" y="2903288"/>
            <a:ext cx="557077" cy="527974"/>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17" name="椭圆 16">
            <a:extLst>
              <a:ext uri="{FF2B5EF4-FFF2-40B4-BE49-F238E27FC236}">
                <a16:creationId xmlns:a16="http://schemas.microsoft.com/office/drawing/2014/main" id="{6F173D1A-A1B9-45CB-9B9D-8B1CD54ED317}"/>
              </a:ext>
            </a:extLst>
          </p:cNvPr>
          <p:cNvSpPr/>
          <p:nvPr/>
        </p:nvSpPr>
        <p:spPr>
          <a:xfrm>
            <a:off x="9047088" y="4098677"/>
            <a:ext cx="557077" cy="527974"/>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18" name="iconfont-1191-801512">
            <a:extLst>
              <a:ext uri="{FF2B5EF4-FFF2-40B4-BE49-F238E27FC236}">
                <a16:creationId xmlns:a16="http://schemas.microsoft.com/office/drawing/2014/main" id="{1970786D-5B17-46B8-98FF-EE46B9A12E61}"/>
              </a:ext>
            </a:extLst>
          </p:cNvPr>
          <p:cNvSpPr/>
          <p:nvPr/>
        </p:nvSpPr>
        <p:spPr>
          <a:xfrm>
            <a:off x="9131011" y="1942532"/>
            <a:ext cx="300471" cy="293837"/>
          </a:xfrm>
          <a:custGeom>
            <a:avLst/>
            <a:gdLst>
              <a:gd name="T0" fmla="*/ 40 w 7790"/>
              <a:gd name="T1" fmla="*/ 0 h 8036"/>
              <a:gd name="T2" fmla="*/ 3458 w 7790"/>
              <a:gd name="T3" fmla="*/ 0 h 8036"/>
              <a:gd name="T4" fmla="*/ 3458 w 7790"/>
              <a:gd name="T5" fmla="*/ 3418 h 8036"/>
              <a:gd name="T6" fmla="*/ 40 w 7790"/>
              <a:gd name="T7" fmla="*/ 3418 h 8036"/>
              <a:gd name="T8" fmla="*/ 40 w 7790"/>
              <a:gd name="T9" fmla="*/ 0 h 8036"/>
              <a:gd name="T10" fmla="*/ 7790 w 7790"/>
              <a:gd name="T11" fmla="*/ 1695 h 8036"/>
              <a:gd name="T12" fmla="*/ 6170 w 7790"/>
              <a:gd name="T13" fmla="*/ 103 h 8036"/>
              <a:gd name="T14" fmla="*/ 4577 w 7790"/>
              <a:gd name="T15" fmla="*/ 1723 h 8036"/>
              <a:gd name="T16" fmla="*/ 6198 w 7790"/>
              <a:gd name="T17" fmla="*/ 3316 h 8036"/>
              <a:gd name="T18" fmla="*/ 7790 w 7790"/>
              <a:gd name="T19" fmla="*/ 1695 h 8036"/>
              <a:gd name="T20" fmla="*/ 0 w 7790"/>
              <a:gd name="T21" fmla="*/ 4618 h 8036"/>
              <a:gd name="T22" fmla="*/ 3417 w 7790"/>
              <a:gd name="T23" fmla="*/ 4618 h 8036"/>
              <a:gd name="T24" fmla="*/ 3417 w 7790"/>
              <a:gd name="T25" fmla="*/ 8036 h 8036"/>
              <a:gd name="T26" fmla="*/ 0 w 7790"/>
              <a:gd name="T27" fmla="*/ 8036 h 8036"/>
              <a:gd name="T28" fmla="*/ 0 w 7790"/>
              <a:gd name="T29" fmla="*/ 4618 h 8036"/>
              <a:gd name="T30" fmla="*/ 4353 w 7790"/>
              <a:gd name="T31" fmla="*/ 4618 h 8036"/>
              <a:gd name="T32" fmla="*/ 7770 w 7790"/>
              <a:gd name="T33" fmla="*/ 4618 h 8036"/>
              <a:gd name="T34" fmla="*/ 7770 w 7790"/>
              <a:gd name="T35" fmla="*/ 8036 h 8036"/>
              <a:gd name="T36" fmla="*/ 4353 w 7790"/>
              <a:gd name="T37" fmla="*/ 8036 h 8036"/>
              <a:gd name="T38" fmla="*/ 4353 w 7790"/>
              <a:gd name="T39" fmla="*/ 4618 h 8036"/>
              <a:gd name="T40" fmla="*/ 4353 w 7790"/>
              <a:gd name="T41" fmla="*/ 4618 h 8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90" h="8036">
                <a:moveTo>
                  <a:pt x="40" y="0"/>
                </a:moveTo>
                <a:lnTo>
                  <a:pt x="3458" y="0"/>
                </a:lnTo>
                <a:lnTo>
                  <a:pt x="3458" y="3418"/>
                </a:lnTo>
                <a:lnTo>
                  <a:pt x="40" y="3418"/>
                </a:lnTo>
                <a:lnTo>
                  <a:pt x="40" y="0"/>
                </a:lnTo>
                <a:close/>
                <a:moveTo>
                  <a:pt x="7790" y="1695"/>
                </a:moveTo>
                <a:lnTo>
                  <a:pt x="6170" y="103"/>
                </a:lnTo>
                <a:lnTo>
                  <a:pt x="4577" y="1723"/>
                </a:lnTo>
                <a:lnTo>
                  <a:pt x="6198" y="3316"/>
                </a:lnTo>
                <a:lnTo>
                  <a:pt x="7790" y="1695"/>
                </a:lnTo>
                <a:close/>
                <a:moveTo>
                  <a:pt x="0" y="4618"/>
                </a:moveTo>
                <a:lnTo>
                  <a:pt x="3417" y="4618"/>
                </a:lnTo>
                <a:lnTo>
                  <a:pt x="3417" y="8036"/>
                </a:lnTo>
                <a:lnTo>
                  <a:pt x="0" y="8036"/>
                </a:lnTo>
                <a:lnTo>
                  <a:pt x="0" y="4618"/>
                </a:lnTo>
                <a:close/>
                <a:moveTo>
                  <a:pt x="4353" y="4618"/>
                </a:moveTo>
                <a:lnTo>
                  <a:pt x="7770" y="4618"/>
                </a:lnTo>
                <a:lnTo>
                  <a:pt x="7770" y="8036"/>
                </a:lnTo>
                <a:lnTo>
                  <a:pt x="4353" y="8036"/>
                </a:lnTo>
                <a:lnTo>
                  <a:pt x="4353" y="4618"/>
                </a:lnTo>
                <a:close/>
                <a:moveTo>
                  <a:pt x="4353" y="4618"/>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sz="2000">
              <a:solidFill>
                <a:srgbClr val="666666"/>
              </a:solidFill>
              <a:latin typeface="+mn-ea"/>
            </a:endParaRPr>
          </a:p>
        </p:txBody>
      </p:sp>
      <p:grpSp>
        <p:nvGrpSpPr>
          <p:cNvPr id="19" name="组合 18">
            <a:extLst>
              <a:ext uri="{FF2B5EF4-FFF2-40B4-BE49-F238E27FC236}">
                <a16:creationId xmlns:a16="http://schemas.microsoft.com/office/drawing/2014/main" id="{683FBB52-2F01-4ED5-96AC-AF8230D8D339}"/>
              </a:ext>
            </a:extLst>
          </p:cNvPr>
          <p:cNvGrpSpPr/>
          <p:nvPr/>
        </p:nvGrpSpPr>
        <p:grpSpPr>
          <a:xfrm>
            <a:off x="9133407" y="4200281"/>
            <a:ext cx="394474" cy="324945"/>
            <a:chOff x="27665" y="6623"/>
            <a:chExt cx="1755" cy="1759"/>
          </a:xfrm>
          <a:solidFill>
            <a:srgbClr val="C7000B"/>
          </a:solidFill>
        </p:grpSpPr>
        <p:sp>
          <p:nvSpPr>
            <p:cNvPr id="106" name="任意多边形 439">
              <a:extLst>
                <a:ext uri="{FF2B5EF4-FFF2-40B4-BE49-F238E27FC236}">
                  <a16:creationId xmlns:a16="http://schemas.microsoft.com/office/drawing/2014/main" id="{657961D3-27D5-4212-B645-EE09876FEC0B}"/>
                </a:ext>
              </a:extLst>
            </p:cNvPr>
            <p:cNvSpPr/>
            <p:nvPr/>
          </p:nvSpPr>
          <p:spPr>
            <a:xfrm>
              <a:off x="27988" y="6623"/>
              <a:ext cx="1432" cy="1240"/>
            </a:xfrm>
            <a:custGeom>
              <a:avLst/>
              <a:gdLst/>
              <a:ahLst/>
              <a:cxnLst/>
              <a:rect l="0" t="0" r="0" b="0"/>
              <a:pathLst>
                <a:path w="2525" h="2189">
                  <a:moveTo>
                    <a:pt x="2478" y="1513"/>
                  </a:moveTo>
                  <a:lnTo>
                    <a:pt x="1750" y="1513"/>
                  </a:lnTo>
                  <a:lnTo>
                    <a:pt x="1750" y="1410"/>
                  </a:lnTo>
                  <a:lnTo>
                    <a:pt x="1946" y="1410"/>
                  </a:lnTo>
                  <a:cubicBezTo>
                    <a:pt x="1971" y="1410"/>
                    <a:pt x="1991" y="1390"/>
                    <a:pt x="1991" y="1365"/>
                  </a:cubicBezTo>
                  <a:cubicBezTo>
                    <a:pt x="1991" y="1340"/>
                    <a:pt x="1971" y="1321"/>
                    <a:pt x="1946" y="1321"/>
                  </a:cubicBezTo>
                  <a:lnTo>
                    <a:pt x="1750" y="1321"/>
                  </a:lnTo>
                  <a:lnTo>
                    <a:pt x="1750" y="1218"/>
                  </a:lnTo>
                  <a:lnTo>
                    <a:pt x="1886" y="1218"/>
                  </a:lnTo>
                  <a:cubicBezTo>
                    <a:pt x="1937" y="1218"/>
                    <a:pt x="1985" y="1198"/>
                    <a:pt x="2020" y="1162"/>
                  </a:cubicBezTo>
                  <a:lnTo>
                    <a:pt x="2318" y="864"/>
                  </a:lnTo>
                  <a:cubicBezTo>
                    <a:pt x="2338" y="873"/>
                    <a:pt x="2359" y="878"/>
                    <a:pt x="2382" y="878"/>
                  </a:cubicBezTo>
                  <a:cubicBezTo>
                    <a:pt x="2420" y="878"/>
                    <a:pt x="2456" y="864"/>
                    <a:pt x="2482" y="836"/>
                  </a:cubicBezTo>
                  <a:cubicBezTo>
                    <a:pt x="2508" y="810"/>
                    <a:pt x="2524" y="773"/>
                    <a:pt x="2524" y="736"/>
                  </a:cubicBezTo>
                  <a:cubicBezTo>
                    <a:pt x="2524" y="698"/>
                    <a:pt x="2510" y="662"/>
                    <a:pt x="2482" y="636"/>
                  </a:cubicBezTo>
                  <a:cubicBezTo>
                    <a:pt x="2456" y="609"/>
                    <a:pt x="2419" y="593"/>
                    <a:pt x="2382" y="593"/>
                  </a:cubicBezTo>
                  <a:cubicBezTo>
                    <a:pt x="2343" y="593"/>
                    <a:pt x="2308" y="608"/>
                    <a:pt x="2281" y="636"/>
                  </a:cubicBezTo>
                  <a:cubicBezTo>
                    <a:pt x="2255" y="662"/>
                    <a:pt x="2239" y="699"/>
                    <a:pt x="2239" y="736"/>
                  </a:cubicBezTo>
                  <a:cubicBezTo>
                    <a:pt x="2239" y="758"/>
                    <a:pt x="2245" y="779"/>
                    <a:pt x="2254" y="799"/>
                  </a:cubicBezTo>
                  <a:lnTo>
                    <a:pt x="1956" y="1098"/>
                  </a:lnTo>
                  <a:cubicBezTo>
                    <a:pt x="1937" y="1116"/>
                    <a:pt x="1912" y="1127"/>
                    <a:pt x="1884" y="1127"/>
                  </a:cubicBezTo>
                  <a:lnTo>
                    <a:pt x="1748" y="1127"/>
                  </a:lnTo>
                  <a:lnTo>
                    <a:pt x="1748" y="1026"/>
                  </a:lnTo>
                  <a:cubicBezTo>
                    <a:pt x="1748" y="894"/>
                    <a:pt x="1641" y="787"/>
                    <a:pt x="1509" y="787"/>
                  </a:cubicBezTo>
                  <a:lnTo>
                    <a:pt x="1409" y="787"/>
                  </a:lnTo>
                  <a:lnTo>
                    <a:pt x="1409" y="386"/>
                  </a:lnTo>
                  <a:cubicBezTo>
                    <a:pt x="1467" y="366"/>
                    <a:pt x="1506" y="312"/>
                    <a:pt x="1506" y="252"/>
                  </a:cubicBezTo>
                  <a:cubicBezTo>
                    <a:pt x="1506" y="174"/>
                    <a:pt x="1442" y="109"/>
                    <a:pt x="1363" y="109"/>
                  </a:cubicBezTo>
                  <a:cubicBezTo>
                    <a:pt x="1285" y="109"/>
                    <a:pt x="1220" y="172"/>
                    <a:pt x="1220" y="252"/>
                  </a:cubicBezTo>
                  <a:cubicBezTo>
                    <a:pt x="1220" y="312"/>
                    <a:pt x="1260" y="366"/>
                    <a:pt x="1317" y="386"/>
                  </a:cubicBezTo>
                  <a:lnTo>
                    <a:pt x="1317" y="787"/>
                  </a:lnTo>
                  <a:lnTo>
                    <a:pt x="1214" y="787"/>
                  </a:lnTo>
                  <a:lnTo>
                    <a:pt x="1214" y="591"/>
                  </a:lnTo>
                  <a:cubicBezTo>
                    <a:pt x="1214" y="566"/>
                    <a:pt x="1194" y="546"/>
                    <a:pt x="1169" y="546"/>
                  </a:cubicBezTo>
                  <a:cubicBezTo>
                    <a:pt x="1144" y="546"/>
                    <a:pt x="1124" y="566"/>
                    <a:pt x="1124" y="591"/>
                  </a:cubicBezTo>
                  <a:lnTo>
                    <a:pt x="1124" y="787"/>
                  </a:lnTo>
                  <a:lnTo>
                    <a:pt x="1021" y="787"/>
                  </a:lnTo>
                  <a:lnTo>
                    <a:pt x="1021" y="59"/>
                  </a:lnTo>
                  <a:cubicBezTo>
                    <a:pt x="1021" y="34"/>
                    <a:pt x="1001" y="14"/>
                    <a:pt x="976" y="14"/>
                  </a:cubicBezTo>
                  <a:cubicBezTo>
                    <a:pt x="951" y="14"/>
                    <a:pt x="931" y="34"/>
                    <a:pt x="931" y="59"/>
                  </a:cubicBezTo>
                  <a:lnTo>
                    <a:pt x="931" y="787"/>
                  </a:lnTo>
                  <a:lnTo>
                    <a:pt x="829" y="787"/>
                  </a:lnTo>
                  <a:lnTo>
                    <a:pt x="829" y="591"/>
                  </a:lnTo>
                  <a:cubicBezTo>
                    <a:pt x="829" y="566"/>
                    <a:pt x="809" y="546"/>
                    <a:pt x="784" y="546"/>
                  </a:cubicBezTo>
                  <a:cubicBezTo>
                    <a:pt x="759" y="546"/>
                    <a:pt x="739" y="566"/>
                    <a:pt x="739" y="591"/>
                  </a:cubicBezTo>
                  <a:lnTo>
                    <a:pt x="739" y="787"/>
                  </a:lnTo>
                  <a:lnTo>
                    <a:pt x="636" y="787"/>
                  </a:lnTo>
                  <a:lnTo>
                    <a:pt x="636" y="651"/>
                  </a:lnTo>
                  <a:cubicBezTo>
                    <a:pt x="636" y="601"/>
                    <a:pt x="616" y="553"/>
                    <a:pt x="580" y="517"/>
                  </a:cubicBezTo>
                  <a:lnTo>
                    <a:pt x="282" y="219"/>
                  </a:lnTo>
                  <a:cubicBezTo>
                    <a:pt x="310" y="165"/>
                    <a:pt x="298" y="99"/>
                    <a:pt x="256" y="55"/>
                  </a:cubicBezTo>
                  <a:cubicBezTo>
                    <a:pt x="200" y="0"/>
                    <a:pt x="111" y="0"/>
                    <a:pt x="55" y="55"/>
                  </a:cubicBezTo>
                  <a:cubicBezTo>
                    <a:pt x="0" y="110"/>
                    <a:pt x="0" y="200"/>
                    <a:pt x="55" y="256"/>
                  </a:cubicBezTo>
                  <a:cubicBezTo>
                    <a:pt x="82" y="282"/>
                    <a:pt x="119" y="298"/>
                    <a:pt x="155" y="296"/>
                  </a:cubicBezTo>
                  <a:cubicBezTo>
                    <a:pt x="177" y="296"/>
                    <a:pt x="199" y="291"/>
                    <a:pt x="219" y="282"/>
                  </a:cubicBezTo>
                  <a:lnTo>
                    <a:pt x="517" y="580"/>
                  </a:lnTo>
                  <a:cubicBezTo>
                    <a:pt x="536" y="599"/>
                    <a:pt x="546" y="624"/>
                    <a:pt x="546" y="650"/>
                  </a:cubicBezTo>
                  <a:lnTo>
                    <a:pt x="546" y="786"/>
                  </a:lnTo>
                  <a:lnTo>
                    <a:pt x="446" y="786"/>
                  </a:lnTo>
                  <a:cubicBezTo>
                    <a:pt x="426" y="786"/>
                    <a:pt x="406" y="789"/>
                    <a:pt x="386" y="794"/>
                  </a:cubicBezTo>
                  <a:cubicBezTo>
                    <a:pt x="363" y="801"/>
                    <a:pt x="348" y="824"/>
                    <a:pt x="353" y="849"/>
                  </a:cubicBezTo>
                  <a:cubicBezTo>
                    <a:pt x="360" y="873"/>
                    <a:pt x="384" y="888"/>
                    <a:pt x="409" y="882"/>
                  </a:cubicBezTo>
                  <a:lnTo>
                    <a:pt x="409" y="882"/>
                  </a:lnTo>
                  <a:cubicBezTo>
                    <a:pt x="421" y="880"/>
                    <a:pt x="434" y="877"/>
                    <a:pt x="446" y="877"/>
                  </a:cubicBezTo>
                  <a:lnTo>
                    <a:pt x="1509" y="877"/>
                  </a:lnTo>
                  <a:cubicBezTo>
                    <a:pt x="1591" y="877"/>
                    <a:pt x="1657" y="943"/>
                    <a:pt x="1657" y="1025"/>
                  </a:cubicBezTo>
                  <a:lnTo>
                    <a:pt x="1657" y="2089"/>
                  </a:lnTo>
                  <a:cubicBezTo>
                    <a:pt x="1657" y="2102"/>
                    <a:pt x="1656" y="2114"/>
                    <a:pt x="1652" y="2126"/>
                  </a:cubicBezTo>
                  <a:cubicBezTo>
                    <a:pt x="1645" y="2149"/>
                    <a:pt x="1660" y="2174"/>
                    <a:pt x="1685" y="2181"/>
                  </a:cubicBezTo>
                  <a:cubicBezTo>
                    <a:pt x="1709" y="2188"/>
                    <a:pt x="1734" y="2173"/>
                    <a:pt x="1740" y="2148"/>
                  </a:cubicBezTo>
                  <a:cubicBezTo>
                    <a:pt x="1746" y="2128"/>
                    <a:pt x="1748" y="2108"/>
                    <a:pt x="1748" y="2089"/>
                  </a:cubicBezTo>
                  <a:lnTo>
                    <a:pt x="1748" y="1988"/>
                  </a:lnTo>
                  <a:lnTo>
                    <a:pt x="2149" y="1988"/>
                  </a:lnTo>
                  <a:cubicBezTo>
                    <a:pt x="2169" y="2046"/>
                    <a:pt x="2223" y="2085"/>
                    <a:pt x="2284" y="2085"/>
                  </a:cubicBezTo>
                  <a:cubicBezTo>
                    <a:pt x="2362" y="2085"/>
                    <a:pt x="2427" y="2021"/>
                    <a:pt x="2427" y="1942"/>
                  </a:cubicBezTo>
                  <a:cubicBezTo>
                    <a:pt x="2427" y="1864"/>
                    <a:pt x="2363" y="1800"/>
                    <a:pt x="2284" y="1800"/>
                  </a:cubicBezTo>
                  <a:cubicBezTo>
                    <a:pt x="2223" y="1800"/>
                    <a:pt x="2169" y="1839"/>
                    <a:pt x="2149" y="1896"/>
                  </a:cubicBezTo>
                  <a:lnTo>
                    <a:pt x="1748" y="1896"/>
                  </a:lnTo>
                  <a:lnTo>
                    <a:pt x="1748" y="1793"/>
                  </a:lnTo>
                  <a:lnTo>
                    <a:pt x="1945" y="1793"/>
                  </a:lnTo>
                  <a:cubicBezTo>
                    <a:pt x="1970" y="1793"/>
                    <a:pt x="1990" y="1773"/>
                    <a:pt x="1990" y="1748"/>
                  </a:cubicBezTo>
                  <a:cubicBezTo>
                    <a:pt x="1990" y="1723"/>
                    <a:pt x="1970" y="1703"/>
                    <a:pt x="1945" y="1703"/>
                  </a:cubicBezTo>
                  <a:lnTo>
                    <a:pt x="1748" y="1703"/>
                  </a:lnTo>
                  <a:lnTo>
                    <a:pt x="1748" y="1604"/>
                  </a:lnTo>
                  <a:lnTo>
                    <a:pt x="2477" y="1604"/>
                  </a:lnTo>
                  <a:cubicBezTo>
                    <a:pt x="2502" y="1604"/>
                    <a:pt x="2522" y="1584"/>
                    <a:pt x="2522" y="1559"/>
                  </a:cubicBezTo>
                  <a:cubicBezTo>
                    <a:pt x="2523" y="1534"/>
                    <a:pt x="2503" y="1513"/>
                    <a:pt x="2478" y="1513"/>
                  </a:cubicBezTo>
                  <a:close/>
                  <a:moveTo>
                    <a:pt x="2345" y="700"/>
                  </a:moveTo>
                  <a:cubicBezTo>
                    <a:pt x="2354" y="691"/>
                    <a:pt x="2367" y="686"/>
                    <a:pt x="2382" y="686"/>
                  </a:cubicBezTo>
                  <a:cubicBezTo>
                    <a:pt x="2395" y="686"/>
                    <a:pt x="2408" y="691"/>
                    <a:pt x="2419" y="700"/>
                  </a:cubicBezTo>
                  <a:cubicBezTo>
                    <a:pt x="2428" y="710"/>
                    <a:pt x="2433" y="723"/>
                    <a:pt x="2433" y="737"/>
                  </a:cubicBezTo>
                  <a:cubicBezTo>
                    <a:pt x="2433" y="750"/>
                    <a:pt x="2428" y="764"/>
                    <a:pt x="2419" y="774"/>
                  </a:cubicBezTo>
                  <a:cubicBezTo>
                    <a:pt x="2409" y="783"/>
                    <a:pt x="2396" y="789"/>
                    <a:pt x="2382" y="789"/>
                  </a:cubicBezTo>
                  <a:cubicBezTo>
                    <a:pt x="2369" y="789"/>
                    <a:pt x="2355" y="783"/>
                    <a:pt x="2345" y="774"/>
                  </a:cubicBezTo>
                  <a:cubicBezTo>
                    <a:pt x="2336" y="765"/>
                    <a:pt x="2330" y="752"/>
                    <a:pt x="2330" y="737"/>
                  </a:cubicBezTo>
                  <a:cubicBezTo>
                    <a:pt x="2329" y="723"/>
                    <a:pt x="2334" y="710"/>
                    <a:pt x="2345" y="700"/>
                  </a:cubicBezTo>
                  <a:close/>
                  <a:moveTo>
                    <a:pt x="192" y="192"/>
                  </a:moveTo>
                  <a:cubicBezTo>
                    <a:pt x="173" y="212"/>
                    <a:pt x="140" y="212"/>
                    <a:pt x="120" y="192"/>
                  </a:cubicBezTo>
                  <a:cubicBezTo>
                    <a:pt x="100" y="172"/>
                    <a:pt x="100" y="139"/>
                    <a:pt x="120" y="120"/>
                  </a:cubicBezTo>
                  <a:cubicBezTo>
                    <a:pt x="130" y="109"/>
                    <a:pt x="144" y="105"/>
                    <a:pt x="157" y="105"/>
                  </a:cubicBezTo>
                  <a:cubicBezTo>
                    <a:pt x="186" y="105"/>
                    <a:pt x="208" y="129"/>
                    <a:pt x="208" y="157"/>
                  </a:cubicBezTo>
                  <a:cubicBezTo>
                    <a:pt x="207" y="170"/>
                    <a:pt x="202" y="183"/>
                    <a:pt x="192" y="192"/>
                  </a:cubicBezTo>
                  <a:close/>
                  <a:moveTo>
                    <a:pt x="2284" y="1895"/>
                  </a:moveTo>
                  <a:cubicBezTo>
                    <a:pt x="2313" y="1895"/>
                    <a:pt x="2336" y="1918"/>
                    <a:pt x="2336" y="1946"/>
                  </a:cubicBezTo>
                  <a:cubicBezTo>
                    <a:pt x="2336" y="1975"/>
                    <a:pt x="2313" y="1997"/>
                    <a:pt x="2284" y="1997"/>
                  </a:cubicBezTo>
                  <a:cubicBezTo>
                    <a:pt x="2255" y="1997"/>
                    <a:pt x="2233" y="1975"/>
                    <a:pt x="2233" y="1946"/>
                  </a:cubicBezTo>
                  <a:cubicBezTo>
                    <a:pt x="2233" y="1917"/>
                    <a:pt x="2255" y="1895"/>
                    <a:pt x="2284" y="1895"/>
                  </a:cubicBezTo>
                  <a:close/>
                </a:path>
              </a:pathLst>
            </a:custGeom>
            <a:grpFill/>
            <a:ln w="9525">
              <a:noFill/>
            </a:ln>
          </p:spPr>
          <p:txBody>
            <a:bodyPr/>
            <a:lstStyle/>
            <a:p>
              <a:pPr defTabSz="457017">
                <a:defRPr/>
              </a:pPr>
              <a:endParaRPr lang="zh-CN" altLang="en-US" sz="1100" kern="0">
                <a:solidFill>
                  <a:prstClr val="black"/>
                </a:solidFill>
                <a:latin typeface="+mn-ea"/>
              </a:endParaRPr>
            </a:p>
          </p:txBody>
        </p:sp>
        <p:sp>
          <p:nvSpPr>
            <p:cNvPr id="107" name="任意多边形 440">
              <a:extLst>
                <a:ext uri="{FF2B5EF4-FFF2-40B4-BE49-F238E27FC236}">
                  <a16:creationId xmlns:a16="http://schemas.microsoft.com/office/drawing/2014/main" id="{5B648B4E-4BE0-4AD4-9CE1-836F55CA7F72}"/>
                </a:ext>
              </a:extLst>
            </p:cNvPr>
            <p:cNvSpPr/>
            <p:nvPr/>
          </p:nvSpPr>
          <p:spPr>
            <a:xfrm>
              <a:off x="27665" y="7150"/>
              <a:ext cx="1433" cy="1233"/>
            </a:xfrm>
            <a:custGeom>
              <a:avLst/>
              <a:gdLst/>
              <a:ahLst/>
              <a:cxnLst/>
              <a:rect l="0" t="0" r="0" b="0"/>
              <a:pathLst>
                <a:path w="2525" h="2173">
                  <a:moveTo>
                    <a:pt x="2468" y="1930"/>
                  </a:moveTo>
                  <a:cubicBezTo>
                    <a:pt x="2425" y="1886"/>
                    <a:pt x="2359" y="1875"/>
                    <a:pt x="2304" y="1903"/>
                  </a:cubicBezTo>
                  <a:lnTo>
                    <a:pt x="2006" y="1605"/>
                  </a:lnTo>
                  <a:cubicBezTo>
                    <a:pt x="1988" y="1586"/>
                    <a:pt x="1977" y="1561"/>
                    <a:pt x="1977" y="1534"/>
                  </a:cubicBezTo>
                  <a:lnTo>
                    <a:pt x="1977" y="1399"/>
                  </a:lnTo>
                  <a:lnTo>
                    <a:pt x="2077" y="1399"/>
                  </a:lnTo>
                  <a:cubicBezTo>
                    <a:pt x="2097" y="1399"/>
                    <a:pt x="2117" y="1396"/>
                    <a:pt x="2137" y="1391"/>
                  </a:cubicBezTo>
                  <a:cubicBezTo>
                    <a:pt x="2161" y="1385"/>
                    <a:pt x="2175" y="1361"/>
                    <a:pt x="2170" y="1336"/>
                  </a:cubicBezTo>
                  <a:cubicBezTo>
                    <a:pt x="2163" y="1312"/>
                    <a:pt x="2139" y="1297"/>
                    <a:pt x="2114" y="1303"/>
                  </a:cubicBezTo>
                  <a:cubicBezTo>
                    <a:pt x="2103" y="1305"/>
                    <a:pt x="2089" y="1308"/>
                    <a:pt x="2077" y="1308"/>
                  </a:cubicBezTo>
                  <a:lnTo>
                    <a:pt x="1014" y="1308"/>
                  </a:lnTo>
                  <a:cubicBezTo>
                    <a:pt x="932" y="1308"/>
                    <a:pt x="866" y="1242"/>
                    <a:pt x="866" y="1160"/>
                  </a:cubicBezTo>
                  <a:lnTo>
                    <a:pt x="866" y="97"/>
                  </a:lnTo>
                  <a:cubicBezTo>
                    <a:pt x="866" y="83"/>
                    <a:pt x="867" y="71"/>
                    <a:pt x="871" y="60"/>
                  </a:cubicBezTo>
                  <a:cubicBezTo>
                    <a:pt x="877" y="36"/>
                    <a:pt x="862" y="11"/>
                    <a:pt x="837" y="6"/>
                  </a:cubicBezTo>
                  <a:cubicBezTo>
                    <a:pt x="813" y="0"/>
                    <a:pt x="789" y="13"/>
                    <a:pt x="783" y="37"/>
                  </a:cubicBezTo>
                  <a:cubicBezTo>
                    <a:pt x="778" y="57"/>
                    <a:pt x="775" y="77"/>
                    <a:pt x="775" y="97"/>
                  </a:cubicBezTo>
                  <a:lnTo>
                    <a:pt x="775" y="197"/>
                  </a:lnTo>
                  <a:lnTo>
                    <a:pt x="374" y="197"/>
                  </a:lnTo>
                  <a:cubicBezTo>
                    <a:pt x="354" y="139"/>
                    <a:pt x="300" y="101"/>
                    <a:pt x="239" y="101"/>
                  </a:cubicBezTo>
                  <a:cubicBezTo>
                    <a:pt x="161" y="101"/>
                    <a:pt x="97" y="164"/>
                    <a:pt x="97" y="243"/>
                  </a:cubicBezTo>
                  <a:cubicBezTo>
                    <a:pt x="97" y="321"/>
                    <a:pt x="160" y="386"/>
                    <a:pt x="239" y="386"/>
                  </a:cubicBezTo>
                  <a:cubicBezTo>
                    <a:pt x="300" y="386"/>
                    <a:pt x="354" y="346"/>
                    <a:pt x="374" y="289"/>
                  </a:cubicBezTo>
                  <a:lnTo>
                    <a:pt x="775" y="289"/>
                  </a:lnTo>
                  <a:lnTo>
                    <a:pt x="775" y="392"/>
                  </a:lnTo>
                  <a:lnTo>
                    <a:pt x="578" y="392"/>
                  </a:lnTo>
                  <a:cubicBezTo>
                    <a:pt x="553" y="392"/>
                    <a:pt x="533" y="412"/>
                    <a:pt x="533" y="437"/>
                  </a:cubicBezTo>
                  <a:cubicBezTo>
                    <a:pt x="533" y="462"/>
                    <a:pt x="553" y="482"/>
                    <a:pt x="578" y="482"/>
                  </a:cubicBezTo>
                  <a:lnTo>
                    <a:pt x="775" y="482"/>
                  </a:lnTo>
                  <a:lnTo>
                    <a:pt x="775" y="585"/>
                  </a:lnTo>
                  <a:lnTo>
                    <a:pt x="47" y="585"/>
                  </a:lnTo>
                  <a:cubicBezTo>
                    <a:pt x="21" y="585"/>
                    <a:pt x="2" y="605"/>
                    <a:pt x="2" y="630"/>
                  </a:cubicBezTo>
                  <a:cubicBezTo>
                    <a:pt x="2" y="655"/>
                    <a:pt x="21" y="675"/>
                    <a:pt x="47" y="675"/>
                  </a:cubicBezTo>
                  <a:lnTo>
                    <a:pt x="775" y="675"/>
                  </a:lnTo>
                  <a:lnTo>
                    <a:pt x="775" y="777"/>
                  </a:lnTo>
                  <a:lnTo>
                    <a:pt x="578" y="777"/>
                  </a:lnTo>
                  <a:cubicBezTo>
                    <a:pt x="553" y="777"/>
                    <a:pt x="533" y="797"/>
                    <a:pt x="533" y="822"/>
                  </a:cubicBezTo>
                  <a:cubicBezTo>
                    <a:pt x="533" y="847"/>
                    <a:pt x="553" y="867"/>
                    <a:pt x="578" y="867"/>
                  </a:cubicBezTo>
                  <a:lnTo>
                    <a:pt x="775" y="867"/>
                  </a:lnTo>
                  <a:lnTo>
                    <a:pt x="775" y="970"/>
                  </a:lnTo>
                  <a:lnTo>
                    <a:pt x="639" y="970"/>
                  </a:lnTo>
                  <a:cubicBezTo>
                    <a:pt x="588" y="970"/>
                    <a:pt x="540" y="990"/>
                    <a:pt x="504" y="1026"/>
                  </a:cubicBezTo>
                  <a:lnTo>
                    <a:pt x="206" y="1324"/>
                  </a:lnTo>
                  <a:cubicBezTo>
                    <a:pt x="186" y="1315"/>
                    <a:pt x="165" y="1309"/>
                    <a:pt x="143" y="1309"/>
                  </a:cubicBezTo>
                  <a:cubicBezTo>
                    <a:pt x="105" y="1309"/>
                    <a:pt x="69" y="1324"/>
                    <a:pt x="43" y="1352"/>
                  </a:cubicBezTo>
                  <a:cubicBezTo>
                    <a:pt x="16" y="1378"/>
                    <a:pt x="0" y="1415"/>
                    <a:pt x="2" y="1452"/>
                  </a:cubicBezTo>
                  <a:cubicBezTo>
                    <a:pt x="2" y="1490"/>
                    <a:pt x="16" y="1526"/>
                    <a:pt x="44" y="1552"/>
                  </a:cubicBezTo>
                  <a:cubicBezTo>
                    <a:pt x="70" y="1579"/>
                    <a:pt x="107" y="1594"/>
                    <a:pt x="144" y="1594"/>
                  </a:cubicBezTo>
                  <a:cubicBezTo>
                    <a:pt x="182" y="1594"/>
                    <a:pt x="218" y="1580"/>
                    <a:pt x="244" y="1552"/>
                  </a:cubicBezTo>
                  <a:cubicBezTo>
                    <a:pt x="271" y="1526"/>
                    <a:pt x="287" y="1489"/>
                    <a:pt x="287" y="1452"/>
                  </a:cubicBezTo>
                  <a:cubicBezTo>
                    <a:pt x="287" y="1429"/>
                    <a:pt x="281" y="1408"/>
                    <a:pt x="272" y="1388"/>
                  </a:cubicBezTo>
                  <a:lnTo>
                    <a:pt x="570" y="1090"/>
                  </a:lnTo>
                  <a:cubicBezTo>
                    <a:pt x="589" y="1072"/>
                    <a:pt x="614" y="1061"/>
                    <a:pt x="640" y="1061"/>
                  </a:cubicBezTo>
                  <a:lnTo>
                    <a:pt x="776" y="1061"/>
                  </a:lnTo>
                  <a:lnTo>
                    <a:pt x="776" y="1162"/>
                  </a:lnTo>
                  <a:cubicBezTo>
                    <a:pt x="776" y="1293"/>
                    <a:pt x="883" y="1400"/>
                    <a:pt x="1015" y="1400"/>
                  </a:cubicBezTo>
                  <a:lnTo>
                    <a:pt x="1115" y="1400"/>
                  </a:lnTo>
                  <a:lnTo>
                    <a:pt x="1115" y="1802"/>
                  </a:lnTo>
                  <a:cubicBezTo>
                    <a:pt x="1057" y="1821"/>
                    <a:pt x="1019" y="1875"/>
                    <a:pt x="1019" y="1936"/>
                  </a:cubicBezTo>
                  <a:cubicBezTo>
                    <a:pt x="1019" y="2014"/>
                    <a:pt x="1082" y="2079"/>
                    <a:pt x="1162" y="2079"/>
                  </a:cubicBezTo>
                  <a:cubicBezTo>
                    <a:pt x="1239" y="2079"/>
                    <a:pt x="1304" y="2015"/>
                    <a:pt x="1304" y="1936"/>
                  </a:cubicBezTo>
                  <a:cubicBezTo>
                    <a:pt x="1304" y="1875"/>
                    <a:pt x="1265" y="1821"/>
                    <a:pt x="1208" y="1802"/>
                  </a:cubicBezTo>
                  <a:lnTo>
                    <a:pt x="1208" y="1399"/>
                  </a:lnTo>
                  <a:lnTo>
                    <a:pt x="1311" y="1399"/>
                  </a:lnTo>
                  <a:lnTo>
                    <a:pt x="1311" y="1596"/>
                  </a:lnTo>
                  <a:cubicBezTo>
                    <a:pt x="1311" y="1621"/>
                    <a:pt x="1331" y="1641"/>
                    <a:pt x="1356" y="1641"/>
                  </a:cubicBezTo>
                  <a:cubicBezTo>
                    <a:pt x="1381" y="1641"/>
                    <a:pt x="1400" y="1621"/>
                    <a:pt x="1400" y="1596"/>
                  </a:cubicBezTo>
                  <a:lnTo>
                    <a:pt x="1400" y="1399"/>
                  </a:lnTo>
                  <a:lnTo>
                    <a:pt x="1503" y="1399"/>
                  </a:lnTo>
                  <a:lnTo>
                    <a:pt x="1503" y="2127"/>
                  </a:lnTo>
                  <a:cubicBezTo>
                    <a:pt x="1503" y="2153"/>
                    <a:pt x="1523" y="2172"/>
                    <a:pt x="1548" y="2172"/>
                  </a:cubicBezTo>
                  <a:cubicBezTo>
                    <a:pt x="1573" y="2172"/>
                    <a:pt x="1593" y="2153"/>
                    <a:pt x="1593" y="2127"/>
                  </a:cubicBezTo>
                  <a:lnTo>
                    <a:pt x="1593" y="1399"/>
                  </a:lnTo>
                  <a:lnTo>
                    <a:pt x="1696" y="1399"/>
                  </a:lnTo>
                  <a:lnTo>
                    <a:pt x="1696" y="1596"/>
                  </a:lnTo>
                  <a:cubicBezTo>
                    <a:pt x="1696" y="1621"/>
                    <a:pt x="1716" y="1641"/>
                    <a:pt x="1741" y="1641"/>
                  </a:cubicBezTo>
                  <a:cubicBezTo>
                    <a:pt x="1766" y="1641"/>
                    <a:pt x="1786" y="1621"/>
                    <a:pt x="1786" y="1596"/>
                  </a:cubicBezTo>
                  <a:lnTo>
                    <a:pt x="1786" y="1399"/>
                  </a:lnTo>
                  <a:lnTo>
                    <a:pt x="1889" y="1399"/>
                  </a:lnTo>
                  <a:lnTo>
                    <a:pt x="1889" y="1535"/>
                  </a:lnTo>
                  <a:cubicBezTo>
                    <a:pt x="1889" y="1585"/>
                    <a:pt x="1909" y="1634"/>
                    <a:pt x="1944" y="1670"/>
                  </a:cubicBezTo>
                  <a:lnTo>
                    <a:pt x="2242" y="1968"/>
                  </a:lnTo>
                  <a:cubicBezTo>
                    <a:pt x="2215" y="2022"/>
                    <a:pt x="2227" y="2088"/>
                    <a:pt x="2269" y="2131"/>
                  </a:cubicBezTo>
                  <a:cubicBezTo>
                    <a:pt x="2295" y="2158"/>
                    <a:pt x="2332" y="2172"/>
                    <a:pt x="2369" y="2172"/>
                  </a:cubicBezTo>
                  <a:cubicBezTo>
                    <a:pt x="2406" y="2172"/>
                    <a:pt x="2442" y="2159"/>
                    <a:pt x="2469" y="2131"/>
                  </a:cubicBezTo>
                  <a:cubicBezTo>
                    <a:pt x="2524" y="2076"/>
                    <a:pt x="2524" y="1985"/>
                    <a:pt x="2468" y="1930"/>
                  </a:cubicBezTo>
                  <a:close/>
                  <a:moveTo>
                    <a:pt x="240" y="292"/>
                  </a:moveTo>
                  <a:cubicBezTo>
                    <a:pt x="211" y="292"/>
                    <a:pt x="189" y="269"/>
                    <a:pt x="189" y="240"/>
                  </a:cubicBezTo>
                  <a:cubicBezTo>
                    <a:pt x="189" y="211"/>
                    <a:pt x="211" y="189"/>
                    <a:pt x="240" y="189"/>
                  </a:cubicBezTo>
                  <a:cubicBezTo>
                    <a:pt x="270" y="189"/>
                    <a:pt x="292" y="211"/>
                    <a:pt x="292" y="240"/>
                  </a:cubicBezTo>
                  <a:cubicBezTo>
                    <a:pt x="292" y="269"/>
                    <a:pt x="268" y="292"/>
                    <a:pt x="240" y="292"/>
                  </a:cubicBezTo>
                  <a:close/>
                  <a:moveTo>
                    <a:pt x="180" y="1486"/>
                  </a:moveTo>
                  <a:cubicBezTo>
                    <a:pt x="171" y="1495"/>
                    <a:pt x="157" y="1501"/>
                    <a:pt x="143" y="1501"/>
                  </a:cubicBezTo>
                  <a:cubicBezTo>
                    <a:pt x="130" y="1501"/>
                    <a:pt x="116" y="1495"/>
                    <a:pt x="106" y="1486"/>
                  </a:cubicBezTo>
                  <a:cubicBezTo>
                    <a:pt x="97" y="1477"/>
                    <a:pt x="91" y="1464"/>
                    <a:pt x="91" y="1449"/>
                  </a:cubicBezTo>
                  <a:cubicBezTo>
                    <a:pt x="91" y="1436"/>
                    <a:pt x="97" y="1423"/>
                    <a:pt x="106" y="1412"/>
                  </a:cubicBezTo>
                  <a:cubicBezTo>
                    <a:pt x="115" y="1403"/>
                    <a:pt x="128" y="1398"/>
                    <a:pt x="143" y="1398"/>
                  </a:cubicBezTo>
                  <a:cubicBezTo>
                    <a:pt x="156" y="1398"/>
                    <a:pt x="169" y="1403"/>
                    <a:pt x="180" y="1412"/>
                  </a:cubicBezTo>
                  <a:cubicBezTo>
                    <a:pt x="189" y="1421"/>
                    <a:pt x="194" y="1435"/>
                    <a:pt x="194" y="1449"/>
                  </a:cubicBezTo>
                  <a:cubicBezTo>
                    <a:pt x="194" y="1464"/>
                    <a:pt x="189" y="1477"/>
                    <a:pt x="180" y="1486"/>
                  </a:cubicBezTo>
                  <a:close/>
                  <a:moveTo>
                    <a:pt x="2405" y="2067"/>
                  </a:moveTo>
                  <a:cubicBezTo>
                    <a:pt x="2385" y="2087"/>
                    <a:pt x="2352" y="2087"/>
                    <a:pt x="2332" y="2067"/>
                  </a:cubicBezTo>
                  <a:cubicBezTo>
                    <a:pt x="2312" y="2047"/>
                    <a:pt x="2312" y="2014"/>
                    <a:pt x="2332" y="1994"/>
                  </a:cubicBezTo>
                  <a:cubicBezTo>
                    <a:pt x="2343" y="1984"/>
                    <a:pt x="2356" y="1980"/>
                    <a:pt x="2369" y="1980"/>
                  </a:cubicBezTo>
                  <a:cubicBezTo>
                    <a:pt x="2382" y="1980"/>
                    <a:pt x="2396" y="1985"/>
                    <a:pt x="2406" y="1994"/>
                  </a:cubicBezTo>
                  <a:cubicBezTo>
                    <a:pt x="2425" y="2014"/>
                    <a:pt x="2425" y="2047"/>
                    <a:pt x="2405" y="2067"/>
                  </a:cubicBezTo>
                  <a:close/>
                </a:path>
              </a:pathLst>
            </a:custGeom>
            <a:grpFill/>
            <a:ln w="9525">
              <a:noFill/>
            </a:ln>
          </p:spPr>
          <p:txBody>
            <a:bodyPr/>
            <a:lstStyle/>
            <a:p>
              <a:pPr defTabSz="457017">
                <a:defRPr/>
              </a:pPr>
              <a:endParaRPr lang="zh-CN" altLang="en-US" sz="1100" kern="0">
                <a:solidFill>
                  <a:prstClr val="black"/>
                </a:solidFill>
                <a:latin typeface="+mn-ea"/>
              </a:endParaRPr>
            </a:p>
          </p:txBody>
        </p:sp>
        <p:sp>
          <p:nvSpPr>
            <p:cNvPr id="108" name="任意多边形 441">
              <a:extLst>
                <a:ext uri="{FF2B5EF4-FFF2-40B4-BE49-F238E27FC236}">
                  <a16:creationId xmlns:a16="http://schemas.microsoft.com/office/drawing/2014/main" id="{4B8E01F6-E583-40EF-814A-B6FC86A99099}"/>
                </a:ext>
              </a:extLst>
            </p:cNvPr>
            <p:cNvSpPr/>
            <p:nvPr/>
          </p:nvSpPr>
          <p:spPr>
            <a:xfrm>
              <a:off x="28290" y="7260"/>
              <a:ext cx="368" cy="393"/>
            </a:xfrm>
            <a:custGeom>
              <a:avLst/>
              <a:gdLst/>
              <a:ahLst/>
              <a:cxnLst/>
              <a:rect l="0" t="0" r="0" b="0"/>
              <a:pathLst>
                <a:path w="649" h="693">
                  <a:moveTo>
                    <a:pt x="0" y="692"/>
                  </a:moveTo>
                  <a:lnTo>
                    <a:pt x="265" y="0"/>
                  </a:lnTo>
                  <a:lnTo>
                    <a:pt x="364" y="0"/>
                  </a:lnTo>
                  <a:lnTo>
                    <a:pt x="648" y="692"/>
                  </a:lnTo>
                  <a:lnTo>
                    <a:pt x="544" y="692"/>
                  </a:lnTo>
                  <a:lnTo>
                    <a:pt x="463" y="482"/>
                  </a:lnTo>
                  <a:lnTo>
                    <a:pt x="174" y="482"/>
                  </a:lnTo>
                  <a:lnTo>
                    <a:pt x="98" y="692"/>
                  </a:lnTo>
                  <a:lnTo>
                    <a:pt x="0" y="692"/>
                  </a:lnTo>
                  <a:close/>
                  <a:moveTo>
                    <a:pt x="200" y="408"/>
                  </a:moveTo>
                  <a:lnTo>
                    <a:pt x="434" y="408"/>
                  </a:lnTo>
                  <a:lnTo>
                    <a:pt x="362" y="217"/>
                  </a:lnTo>
                  <a:cubicBezTo>
                    <a:pt x="339" y="159"/>
                    <a:pt x="324" y="111"/>
                    <a:pt x="313" y="73"/>
                  </a:cubicBezTo>
                  <a:cubicBezTo>
                    <a:pt x="304" y="118"/>
                    <a:pt x="292" y="161"/>
                    <a:pt x="276" y="205"/>
                  </a:cubicBezTo>
                  <a:lnTo>
                    <a:pt x="200" y="408"/>
                  </a:lnTo>
                  <a:close/>
                </a:path>
              </a:pathLst>
            </a:custGeom>
            <a:grpFill/>
            <a:ln w="9525">
              <a:noFill/>
            </a:ln>
          </p:spPr>
          <p:txBody>
            <a:bodyPr/>
            <a:lstStyle/>
            <a:p>
              <a:pPr defTabSz="457017">
                <a:defRPr/>
              </a:pPr>
              <a:endParaRPr lang="zh-CN" altLang="en-US" sz="1100" kern="0">
                <a:solidFill>
                  <a:prstClr val="black"/>
                </a:solidFill>
                <a:latin typeface="+mn-ea"/>
              </a:endParaRPr>
            </a:p>
          </p:txBody>
        </p:sp>
        <p:sp>
          <p:nvSpPr>
            <p:cNvPr id="109" name="任意多边形 442">
              <a:extLst>
                <a:ext uri="{FF2B5EF4-FFF2-40B4-BE49-F238E27FC236}">
                  <a16:creationId xmlns:a16="http://schemas.microsoft.com/office/drawing/2014/main" id="{7490C049-AA79-4062-AEC6-972178744F5D}"/>
                </a:ext>
              </a:extLst>
            </p:cNvPr>
            <p:cNvSpPr/>
            <p:nvPr/>
          </p:nvSpPr>
          <p:spPr>
            <a:xfrm>
              <a:off x="28708" y="7260"/>
              <a:ext cx="52" cy="393"/>
            </a:xfrm>
            <a:custGeom>
              <a:avLst/>
              <a:gdLst/>
              <a:ahLst/>
              <a:cxnLst/>
              <a:rect l="0" t="0" r="0" b="0"/>
              <a:pathLst>
                <a:path w="92" h="693">
                  <a:moveTo>
                    <a:pt x="0" y="692"/>
                  </a:moveTo>
                  <a:lnTo>
                    <a:pt x="0" y="0"/>
                  </a:lnTo>
                  <a:lnTo>
                    <a:pt x="91" y="0"/>
                  </a:lnTo>
                  <a:lnTo>
                    <a:pt x="91" y="692"/>
                  </a:lnTo>
                  <a:lnTo>
                    <a:pt x="0" y="692"/>
                  </a:lnTo>
                </a:path>
              </a:pathLst>
            </a:custGeom>
            <a:grpFill/>
            <a:ln w="9525">
              <a:noFill/>
            </a:ln>
          </p:spPr>
          <p:txBody>
            <a:bodyPr/>
            <a:lstStyle/>
            <a:p>
              <a:pPr defTabSz="457017">
                <a:defRPr/>
              </a:pPr>
              <a:endParaRPr lang="zh-CN" altLang="en-US" sz="1100" kern="0">
                <a:solidFill>
                  <a:prstClr val="black"/>
                </a:solidFill>
                <a:latin typeface="+mn-ea"/>
              </a:endParaRPr>
            </a:p>
          </p:txBody>
        </p:sp>
      </p:grpSp>
      <p:grpSp>
        <p:nvGrpSpPr>
          <p:cNvPr id="20" name="组合 736">
            <a:extLst>
              <a:ext uri="{FF2B5EF4-FFF2-40B4-BE49-F238E27FC236}">
                <a16:creationId xmlns:a16="http://schemas.microsoft.com/office/drawing/2014/main" id="{AA448F8B-45FC-479A-A152-498F2112FCF1}"/>
              </a:ext>
            </a:extLst>
          </p:cNvPr>
          <p:cNvGrpSpPr/>
          <p:nvPr/>
        </p:nvGrpSpPr>
        <p:grpSpPr>
          <a:xfrm>
            <a:off x="9113849" y="2997268"/>
            <a:ext cx="388501" cy="344824"/>
            <a:chOff x="27503" y="2600"/>
            <a:chExt cx="1352" cy="1203"/>
          </a:xfrm>
          <a:solidFill>
            <a:srgbClr val="C7000B"/>
          </a:solidFill>
        </p:grpSpPr>
        <p:sp>
          <p:nvSpPr>
            <p:cNvPr id="84" name="任意多边形 3251">
              <a:extLst>
                <a:ext uri="{FF2B5EF4-FFF2-40B4-BE49-F238E27FC236}">
                  <a16:creationId xmlns:a16="http://schemas.microsoft.com/office/drawing/2014/main" id="{1A456C3E-FCF5-4DDD-A44D-1A3BA2AD40BC}"/>
                </a:ext>
              </a:extLst>
            </p:cNvPr>
            <p:cNvSpPr/>
            <p:nvPr/>
          </p:nvSpPr>
          <p:spPr>
            <a:xfrm>
              <a:off x="27503" y="2600"/>
              <a:ext cx="1352" cy="638"/>
            </a:xfrm>
            <a:custGeom>
              <a:avLst/>
              <a:gdLst/>
              <a:ahLst/>
              <a:cxnLst>
                <a:cxn ang="0">
                  <a:pos x="132" y="572"/>
                </a:cxn>
                <a:cxn ang="0">
                  <a:pos x="426" y="572"/>
                </a:cxn>
                <a:cxn ang="0">
                  <a:pos x="538" y="610"/>
                </a:cxn>
                <a:cxn ang="0">
                  <a:pos x="894" y="610"/>
                </a:cxn>
                <a:cxn ang="0">
                  <a:pos x="938" y="637"/>
                </a:cxn>
                <a:cxn ang="0">
                  <a:pos x="989" y="586"/>
                </a:cxn>
                <a:cxn ang="0">
                  <a:pos x="938" y="534"/>
                </a:cxn>
                <a:cxn ang="0">
                  <a:pos x="894" y="561"/>
                </a:cxn>
                <a:cxn ang="0">
                  <a:pos x="538" y="561"/>
                </a:cxn>
                <a:cxn ang="0">
                  <a:pos x="403" y="426"/>
                </a:cxn>
                <a:cxn ang="0">
                  <a:pos x="518" y="293"/>
                </a:cxn>
                <a:cxn ang="0">
                  <a:pos x="538" y="275"/>
                </a:cxn>
                <a:cxn ang="0">
                  <a:pos x="831" y="49"/>
                </a:cxn>
                <a:cxn ang="0">
                  <a:pos x="1096" y="205"/>
                </a:cxn>
                <a:cxn ang="0">
                  <a:pos x="1117" y="217"/>
                </a:cxn>
                <a:cxn ang="0">
                  <a:pos x="1303" y="405"/>
                </a:cxn>
                <a:cxn ang="0">
                  <a:pos x="1231" y="553"/>
                </a:cxn>
                <a:cxn ang="0">
                  <a:pos x="1200" y="562"/>
                </a:cxn>
                <a:cxn ang="0">
                  <a:pos x="1158" y="562"/>
                </a:cxn>
                <a:cxn ang="0">
                  <a:pos x="1114" y="535"/>
                </a:cxn>
                <a:cxn ang="0">
                  <a:pos x="1063" y="586"/>
                </a:cxn>
                <a:cxn ang="0">
                  <a:pos x="1114" y="637"/>
                </a:cxn>
                <a:cxn ang="0">
                  <a:pos x="1158" y="611"/>
                </a:cxn>
                <a:cxn ang="0">
                  <a:pos x="1200" y="611"/>
                </a:cxn>
                <a:cxn ang="0">
                  <a:pos x="1261" y="591"/>
                </a:cxn>
                <a:cxn ang="0">
                  <a:pos x="1351" y="405"/>
                </a:cxn>
                <a:cxn ang="0">
                  <a:pos x="1131" y="169"/>
                </a:cxn>
                <a:cxn ang="0">
                  <a:pos x="831" y="0"/>
                </a:cxn>
                <a:cxn ang="0">
                  <a:pos x="507" y="216"/>
                </a:cxn>
                <a:cxn ang="0">
                  <a:pos x="331" y="143"/>
                </a:cxn>
                <a:cxn ang="0">
                  <a:pos x="98" y="313"/>
                </a:cxn>
                <a:cxn ang="0">
                  <a:pos x="1" y="441"/>
                </a:cxn>
                <a:cxn ang="0">
                  <a:pos x="132" y="572"/>
                </a:cxn>
                <a:cxn ang="0">
                  <a:pos x="120" y="356"/>
                </a:cxn>
                <a:cxn ang="0">
                  <a:pos x="140" y="339"/>
                </a:cxn>
                <a:cxn ang="0">
                  <a:pos x="331" y="190"/>
                </a:cxn>
                <a:cxn ang="0">
                  <a:pos x="476" y="254"/>
                </a:cxn>
                <a:cxn ang="0">
                  <a:pos x="355" y="426"/>
                </a:cxn>
                <a:cxn ang="0">
                  <a:pos x="383" y="521"/>
                </a:cxn>
                <a:cxn ang="0">
                  <a:pos x="135" y="521"/>
                </a:cxn>
                <a:cxn ang="0">
                  <a:pos x="51" y="437"/>
                </a:cxn>
                <a:cxn ang="0">
                  <a:pos x="120" y="356"/>
                </a:cxn>
              </a:cxnLst>
              <a:rect l="0" t="0" r="0" b="0"/>
              <a:pathLst>
                <a:path w="2387" h="1126">
                  <a:moveTo>
                    <a:pt x="233" y="1009"/>
                  </a:moveTo>
                  <a:lnTo>
                    <a:pt x="752" y="1009"/>
                  </a:lnTo>
                  <a:cubicBezTo>
                    <a:pt x="806" y="1052"/>
                    <a:pt x="875" y="1077"/>
                    <a:pt x="949" y="1077"/>
                  </a:cubicBezTo>
                  <a:lnTo>
                    <a:pt x="1578" y="1077"/>
                  </a:lnTo>
                  <a:cubicBezTo>
                    <a:pt x="1594" y="1105"/>
                    <a:pt x="1623" y="1124"/>
                    <a:pt x="1656" y="1124"/>
                  </a:cubicBezTo>
                  <a:cubicBezTo>
                    <a:pt x="1706" y="1124"/>
                    <a:pt x="1746" y="1083"/>
                    <a:pt x="1746" y="1034"/>
                  </a:cubicBezTo>
                  <a:cubicBezTo>
                    <a:pt x="1746" y="984"/>
                    <a:pt x="1706" y="943"/>
                    <a:pt x="1656" y="943"/>
                  </a:cubicBezTo>
                  <a:cubicBezTo>
                    <a:pt x="1623" y="943"/>
                    <a:pt x="1594" y="964"/>
                    <a:pt x="1578" y="990"/>
                  </a:cubicBezTo>
                  <a:lnTo>
                    <a:pt x="949" y="990"/>
                  </a:lnTo>
                  <a:cubicBezTo>
                    <a:pt x="819" y="990"/>
                    <a:pt x="711" y="884"/>
                    <a:pt x="711" y="752"/>
                  </a:cubicBezTo>
                  <a:cubicBezTo>
                    <a:pt x="711" y="637"/>
                    <a:pt x="797" y="534"/>
                    <a:pt x="914" y="517"/>
                  </a:cubicBezTo>
                  <a:cubicBezTo>
                    <a:pt x="931" y="515"/>
                    <a:pt x="945" y="501"/>
                    <a:pt x="949" y="486"/>
                  </a:cubicBezTo>
                  <a:cubicBezTo>
                    <a:pt x="1010" y="251"/>
                    <a:pt x="1225" y="86"/>
                    <a:pt x="1468" y="86"/>
                  </a:cubicBezTo>
                  <a:cubicBezTo>
                    <a:pt x="1662" y="86"/>
                    <a:pt x="1841" y="192"/>
                    <a:pt x="1935" y="361"/>
                  </a:cubicBezTo>
                  <a:cubicBezTo>
                    <a:pt x="1942" y="375"/>
                    <a:pt x="1956" y="383"/>
                    <a:pt x="1972" y="383"/>
                  </a:cubicBezTo>
                  <a:cubicBezTo>
                    <a:pt x="2153" y="385"/>
                    <a:pt x="2300" y="534"/>
                    <a:pt x="2300" y="715"/>
                  </a:cubicBezTo>
                  <a:cubicBezTo>
                    <a:pt x="2300" y="814"/>
                    <a:pt x="2254" y="909"/>
                    <a:pt x="2173" y="976"/>
                  </a:cubicBezTo>
                  <a:cubicBezTo>
                    <a:pt x="2160" y="985"/>
                    <a:pt x="2142" y="992"/>
                    <a:pt x="2118" y="992"/>
                  </a:cubicBezTo>
                  <a:lnTo>
                    <a:pt x="2045" y="992"/>
                  </a:lnTo>
                  <a:cubicBezTo>
                    <a:pt x="2030" y="964"/>
                    <a:pt x="2000" y="945"/>
                    <a:pt x="1967" y="945"/>
                  </a:cubicBezTo>
                  <a:cubicBezTo>
                    <a:pt x="1916" y="945"/>
                    <a:pt x="1877" y="985"/>
                    <a:pt x="1877" y="1035"/>
                  </a:cubicBezTo>
                  <a:cubicBezTo>
                    <a:pt x="1877" y="1085"/>
                    <a:pt x="1916" y="1125"/>
                    <a:pt x="1967" y="1125"/>
                  </a:cubicBezTo>
                  <a:cubicBezTo>
                    <a:pt x="2000" y="1125"/>
                    <a:pt x="2030" y="1105"/>
                    <a:pt x="2045" y="1079"/>
                  </a:cubicBezTo>
                  <a:lnTo>
                    <a:pt x="2118" y="1079"/>
                  </a:lnTo>
                  <a:cubicBezTo>
                    <a:pt x="2162" y="1079"/>
                    <a:pt x="2199" y="1066"/>
                    <a:pt x="2226" y="1043"/>
                  </a:cubicBezTo>
                  <a:cubicBezTo>
                    <a:pt x="2328" y="961"/>
                    <a:pt x="2386" y="841"/>
                    <a:pt x="2386" y="715"/>
                  </a:cubicBezTo>
                  <a:cubicBezTo>
                    <a:pt x="2386" y="495"/>
                    <a:pt x="2213" y="315"/>
                    <a:pt x="1997" y="299"/>
                  </a:cubicBezTo>
                  <a:cubicBezTo>
                    <a:pt x="1885" y="114"/>
                    <a:pt x="1682" y="0"/>
                    <a:pt x="1468" y="0"/>
                  </a:cubicBezTo>
                  <a:cubicBezTo>
                    <a:pt x="1214" y="0"/>
                    <a:pt x="991" y="153"/>
                    <a:pt x="895" y="382"/>
                  </a:cubicBezTo>
                  <a:cubicBezTo>
                    <a:pt x="814" y="299"/>
                    <a:pt x="702" y="252"/>
                    <a:pt x="585" y="252"/>
                  </a:cubicBezTo>
                  <a:cubicBezTo>
                    <a:pt x="397" y="252"/>
                    <a:pt x="230" y="374"/>
                    <a:pt x="173" y="553"/>
                  </a:cubicBezTo>
                  <a:cubicBezTo>
                    <a:pt x="73" y="581"/>
                    <a:pt x="2" y="673"/>
                    <a:pt x="2" y="778"/>
                  </a:cubicBezTo>
                  <a:cubicBezTo>
                    <a:pt x="0" y="903"/>
                    <a:pt x="106" y="1009"/>
                    <a:pt x="233" y="1009"/>
                  </a:cubicBezTo>
                  <a:close/>
                  <a:moveTo>
                    <a:pt x="212" y="629"/>
                  </a:moveTo>
                  <a:cubicBezTo>
                    <a:pt x="229" y="627"/>
                    <a:pt x="243" y="613"/>
                    <a:pt x="247" y="598"/>
                  </a:cubicBezTo>
                  <a:cubicBezTo>
                    <a:pt x="286" y="445"/>
                    <a:pt x="426" y="336"/>
                    <a:pt x="585" y="336"/>
                  </a:cubicBezTo>
                  <a:cubicBezTo>
                    <a:pt x="683" y="336"/>
                    <a:pt x="775" y="377"/>
                    <a:pt x="840" y="449"/>
                  </a:cubicBezTo>
                  <a:cubicBezTo>
                    <a:pt x="714" y="494"/>
                    <a:pt x="627" y="615"/>
                    <a:pt x="627" y="752"/>
                  </a:cubicBezTo>
                  <a:cubicBezTo>
                    <a:pt x="627" y="814"/>
                    <a:pt x="644" y="872"/>
                    <a:pt x="677" y="920"/>
                  </a:cubicBezTo>
                  <a:lnTo>
                    <a:pt x="238" y="920"/>
                  </a:lnTo>
                  <a:cubicBezTo>
                    <a:pt x="157" y="920"/>
                    <a:pt x="90" y="853"/>
                    <a:pt x="90" y="772"/>
                  </a:cubicBezTo>
                  <a:cubicBezTo>
                    <a:pt x="87" y="702"/>
                    <a:pt x="142" y="640"/>
                    <a:pt x="212" y="629"/>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85" name="任意多边形 3252">
              <a:extLst>
                <a:ext uri="{FF2B5EF4-FFF2-40B4-BE49-F238E27FC236}">
                  <a16:creationId xmlns:a16="http://schemas.microsoft.com/office/drawing/2014/main" id="{F31F3D25-700E-4AFD-8915-1B28C2837CDA}"/>
                </a:ext>
              </a:extLst>
            </p:cNvPr>
            <p:cNvSpPr/>
            <p:nvPr/>
          </p:nvSpPr>
          <p:spPr>
            <a:xfrm>
              <a:off x="27778" y="3313"/>
              <a:ext cx="30" cy="27"/>
            </a:xfrm>
            <a:custGeom>
              <a:avLst/>
              <a:gdLst/>
              <a:ahLst/>
              <a:cxnLst>
                <a:cxn ang="0">
                  <a:pos x="15" y="26"/>
                </a:cxn>
                <a:cxn ang="0">
                  <a:pos x="0" y="26"/>
                </a:cxn>
                <a:cxn ang="0">
                  <a:pos x="0" y="0"/>
                </a:cxn>
                <a:cxn ang="0">
                  <a:pos x="29" y="0"/>
                </a:cxn>
                <a:cxn ang="0">
                  <a:pos x="29" y="26"/>
                </a:cxn>
                <a:cxn ang="0">
                  <a:pos x="15" y="26"/>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86" name="任意多边形 3253">
              <a:extLst>
                <a:ext uri="{FF2B5EF4-FFF2-40B4-BE49-F238E27FC236}">
                  <a16:creationId xmlns:a16="http://schemas.microsoft.com/office/drawing/2014/main" id="{280E29B2-FA3E-4BB2-8021-8DDDF7E238E8}"/>
                </a:ext>
              </a:extLst>
            </p:cNvPr>
            <p:cNvSpPr/>
            <p:nvPr/>
          </p:nvSpPr>
          <p:spPr>
            <a:xfrm>
              <a:off x="27778" y="3180"/>
              <a:ext cx="30" cy="28"/>
            </a:xfrm>
            <a:custGeom>
              <a:avLst/>
              <a:gdLst/>
              <a:ahLst/>
              <a:cxnLst>
                <a:cxn ang="0">
                  <a:pos x="15" y="27"/>
                </a:cxn>
                <a:cxn ang="0">
                  <a:pos x="0" y="27"/>
                </a:cxn>
                <a:cxn ang="0">
                  <a:pos x="0" y="0"/>
                </a:cxn>
                <a:cxn ang="0">
                  <a:pos x="29" y="0"/>
                </a:cxn>
                <a:cxn ang="0">
                  <a:pos x="29" y="27"/>
                </a:cxn>
                <a:cxn ang="0">
                  <a:pos x="15" y="27"/>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87" name="任意多边形 3254">
              <a:extLst>
                <a:ext uri="{FF2B5EF4-FFF2-40B4-BE49-F238E27FC236}">
                  <a16:creationId xmlns:a16="http://schemas.microsoft.com/office/drawing/2014/main" id="{7633880E-7E04-42B0-AE8F-3AD101C57F66}"/>
                </a:ext>
              </a:extLst>
            </p:cNvPr>
            <p:cNvSpPr/>
            <p:nvPr/>
          </p:nvSpPr>
          <p:spPr>
            <a:xfrm>
              <a:off x="27778" y="3358"/>
              <a:ext cx="30" cy="27"/>
            </a:xfrm>
            <a:custGeom>
              <a:avLst/>
              <a:gdLst/>
              <a:ahLst/>
              <a:cxnLst>
                <a:cxn ang="0">
                  <a:pos x="15" y="26"/>
                </a:cxn>
                <a:cxn ang="0">
                  <a:pos x="0" y="26"/>
                </a:cxn>
                <a:cxn ang="0">
                  <a:pos x="0" y="0"/>
                </a:cxn>
                <a:cxn ang="0">
                  <a:pos x="29" y="0"/>
                </a:cxn>
                <a:cxn ang="0">
                  <a:pos x="29" y="26"/>
                </a:cxn>
                <a:cxn ang="0">
                  <a:pos x="15" y="26"/>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88" name="任意多边形 3255">
              <a:extLst>
                <a:ext uri="{FF2B5EF4-FFF2-40B4-BE49-F238E27FC236}">
                  <a16:creationId xmlns:a16="http://schemas.microsoft.com/office/drawing/2014/main" id="{1B7A8BFF-59A1-4B0F-AD9C-0CACA8F978CE}"/>
                </a:ext>
              </a:extLst>
            </p:cNvPr>
            <p:cNvSpPr/>
            <p:nvPr/>
          </p:nvSpPr>
          <p:spPr>
            <a:xfrm>
              <a:off x="27778" y="3225"/>
              <a:ext cx="30" cy="28"/>
            </a:xfrm>
            <a:custGeom>
              <a:avLst/>
              <a:gdLst/>
              <a:ahLst/>
              <a:cxnLst>
                <a:cxn ang="0">
                  <a:pos x="15" y="27"/>
                </a:cxn>
                <a:cxn ang="0">
                  <a:pos x="0" y="27"/>
                </a:cxn>
                <a:cxn ang="0">
                  <a:pos x="0" y="0"/>
                </a:cxn>
                <a:cxn ang="0">
                  <a:pos x="29" y="0"/>
                </a:cxn>
                <a:cxn ang="0">
                  <a:pos x="29" y="27"/>
                </a:cxn>
                <a:cxn ang="0">
                  <a:pos x="15" y="27"/>
                </a:cxn>
              </a:cxnLst>
              <a:rect l="0" t="0" r="0" b="0"/>
              <a:pathLst>
                <a:path w="52" h="47">
                  <a:moveTo>
                    <a:pt x="26" y="46"/>
                  </a:moveTo>
                  <a:lnTo>
                    <a:pt x="0" y="46"/>
                  </a:lnTo>
                  <a:lnTo>
                    <a:pt x="0" y="0"/>
                  </a:lnTo>
                  <a:lnTo>
                    <a:pt x="51" y="0"/>
                  </a:lnTo>
                  <a:lnTo>
                    <a:pt x="51" y="46"/>
                  </a:lnTo>
                  <a:lnTo>
                    <a:pt x="26" y="46"/>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89" name="任意多边形 3256">
              <a:extLst>
                <a:ext uri="{FF2B5EF4-FFF2-40B4-BE49-F238E27FC236}">
                  <a16:creationId xmlns:a16="http://schemas.microsoft.com/office/drawing/2014/main" id="{5BBECAA2-3459-48FC-A295-C077DC920A06}"/>
                </a:ext>
              </a:extLst>
            </p:cNvPr>
            <p:cNvSpPr/>
            <p:nvPr/>
          </p:nvSpPr>
          <p:spPr>
            <a:xfrm>
              <a:off x="27778" y="3268"/>
              <a:ext cx="30" cy="27"/>
            </a:xfrm>
            <a:custGeom>
              <a:avLst/>
              <a:gdLst/>
              <a:ahLst/>
              <a:cxnLst>
                <a:cxn ang="0">
                  <a:pos x="15" y="26"/>
                </a:cxn>
                <a:cxn ang="0">
                  <a:pos x="0" y="26"/>
                </a:cxn>
                <a:cxn ang="0">
                  <a:pos x="0" y="0"/>
                </a:cxn>
                <a:cxn ang="0">
                  <a:pos x="29" y="0"/>
                </a:cxn>
                <a:cxn ang="0">
                  <a:pos x="29" y="26"/>
                </a:cxn>
                <a:cxn ang="0">
                  <a:pos x="15" y="26"/>
                </a:cxn>
              </a:cxnLst>
              <a:rect l="0" t="0" r="0" b="0"/>
              <a:pathLst>
                <a:path w="52" h="48">
                  <a:moveTo>
                    <a:pt x="26" y="47"/>
                  </a:moveTo>
                  <a:lnTo>
                    <a:pt x="0" y="47"/>
                  </a:lnTo>
                  <a:lnTo>
                    <a:pt x="0" y="0"/>
                  </a:lnTo>
                  <a:lnTo>
                    <a:pt x="51" y="0"/>
                  </a:lnTo>
                  <a:lnTo>
                    <a:pt x="51" y="47"/>
                  </a:lnTo>
                  <a:lnTo>
                    <a:pt x="26" y="47"/>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0" name="任意多边形 3257">
              <a:extLst>
                <a:ext uri="{FF2B5EF4-FFF2-40B4-BE49-F238E27FC236}">
                  <a16:creationId xmlns:a16="http://schemas.microsoft.com/office/drawing/2014/main" id="{9515EC2C-C1DC-4E39-8AE9-073304C69FB4}"/>
                </a:ext>
              </a:extLst>
            </p:cNvPr>
            <p:cNvSpPr/>
            <p:nvPr/>
          </p:nvSpPr>
          <p:spPr>
            <a:xfrm>
              <a:off x="28280" y="3265"/>
              <a:ext cx="30" cy="30"/>
            </a:xfrm>
            <a:custGeom>
              <a:avLst/>
              <a:gdLst/>
              <a:ahLst/>
              <a:cxnLst>
                <a:cxn ang="0">
                  <a:pos x="14" y="29"/>
                </a:cxn>
                <a:cxn ang="0">
                  <a:pos x="0" y="29"/>
                </a:cxn>
                <a:cxn ang="0">
                  <a:pos x="0" y="0"/>
                </a:cxn>
                <a:cxn ang="0">
                  <a:pos x="29" y="0"/>
                </a:cxn>
                <a:cxn ang="0">
                  <a:pos x="29" y="29"/>
                </a:cxn>
                <a:cxn ang="0">
                  <a:pos x="14" y="29"/>
                </a:cxn>
              </a:cxnLst>
              <a:rect l="0" t="0" r="0" b="0"/>
              <a:pathLst>
                <a:path w="52" h="52">
                  <a:moveTo>
                    <a:pt x="25" y="51"/>
                  </a:moveTo>
                  <a:lnTo>
                    <a:pt x="0" y="51"/>
                  </a:lnTo>
                  <a:lnTo>
                    <a:pt x="0" y="0"/>
                  </a:lnTo>
                  <a:lnTo>
                    <a:pt x="51" y="0"/>
                  </a:lnTo>
                  <a:lnTo>
                    <a:pt x="51" y="51"/>
                  </a:lnTo>
                  <a:lnTo>
                    <a:pt x="25"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1" name="任意多边形 3258">
              <a:extLst>
                <a:ext uri="{FF2B5EF4-FFF2-40B4-BE49-F238E27FC236}">
                  <a16:creationId xmlns:a16="http://schemas.microsoft.com/office/drawing/2014/main" id="{8193B554-0586-4842-B35E-1D5CB2D31276}"/>
                </a:ext>
              </a:extLst>
            </p:cNvPr>
            <p:cNvSpPr/>
            <p:nvPr/>
          </p:nvSpPr>
          <p:spPr>
            <a:xfrm>
              <a:off x="28280" y="3215"/>
              <a:ext cx="30" cy="30"/>
            </a:xfrm>
            <a:custGeom>
              <a:avLst/>
              <a:gdLst/>
              <a:ahLst/>
              <a:cxnLst>
                <a:cxn ang="0">
                  <a:pos x="14" y="29"/>
                </a:cxn>
                <a:cxn ang="0">
                  <a:pos x="0" y="29"/>
                </a:cxn>
                <a:cxn ang="0">
                  <a:pos x="0" y="0"/>
                </a:cxn>
                <a:cxn ang="0">
                  <a:pos x="29" y="0"/>
                </a:cxn>
                <a:cxn ang="0">
                  <a:pos x="29" y="29"/>
                </a:cxn>
                <a:cxn ang="0">
                  <a:pos x="14" y="29"/>
                </a:cxn>
              </a:cxnLst>
              <a:rect l="0" t="0" r="0" b="0"/>
              <a:pathLst>
                <a:path w="52" h="52">
                  <a:moveTo>
                    <a:pt x="25" y="51"/>
                  </a:moveTo>
                  <a:lnTo>
                    <a:pt x="0" y="51"/>
                  </a:lnTo>
                  <a:lnTo>
                    <a:pt x="0" y="0"/>
                  </a:lnTo>
                  <a:lnTo>
                    <a:pt x="51" y="0"/>
                  </a:lnTo>
                  <a:lnTo>
                    <a:pt x="51" y="51"/>
                  </a:lnTo>
                  <a:lnTo>
                    <a:pt x="25"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2" name="任意多边形 3259">
              <a:extLst>
                <a:ext uri="{FF2B5EF4-FFF2-40B4-BE49-F238E27FC236}">
                  <a16:creationId xmlns:a16="http://schemas.microsoft.com/office/drawing/2014/main" id="{91D500B7-0AD8-4386-9FC7-E4E2F03A4BCC}"/>
                </a:ext>
              </a:extLst>
            </p:cNvPr>
            <p:cNvSpPr/>
            <p:nvPr/>
          </p:nvSpPr>
          <p:spPr>
            <a:xfrm>
              <a:off x="27523" y="3308"/>
              <a:ext cx="1292" cy="117"/>
            </a:xfrm>
            <a:custGeom>
              <a:avLst/>
              <a:gdLst/>
              <a:ahLst/>
              <a:cxnLst>
                <a:cxn ang="0">
                  <a:pos x="1182" y="40"/>
                </a:cxn>
                <a:cxn ang="0">
                  <a:pos x="1006" y="77"/>
                </a:cxn>
                <a:cxn ang="0">
                  <a:pos x="831" y="40"/>
                </a:cxn>
                <a:cxn ang="0">
                  <a:pos x="788" y="22"/>
                </a:cxn>
                <a:cxn ang="0">
                  <a:pos x="788" y="6"/>
                </a:cxn>
                <a:cxn ang="0">
                  <a:pos x="759" y="6"/>
                </a:cxn>
                <a:cxn ang="0">
                  <a:pos x="759" y="14"/>
                </a:cxn>
                <a:cxn ang="0">
                  <a:pos x="640" y="0"/>
                </a:cxn>
                <a:cxn ang="0">
                  <a:pos x="448" y="41"/>
                </a:cxn>
                <a:cxn ang="0">
                  <a:pos x="273" y="78"/>
                </a:cxn>
                <a:cxn ang="0">
                  <a:pos x="97" y="41"/>
                </a:cxn>
                <a:cxn ang="0">
                  <a:pos x="9" y="11"/>
                </a:cxn>
                <a:cxn ang="0">
                  <a:pos x="0" y="49"/>
                </a:cxn>
                <a:cxn ang="0">
                  <a:pos x="81" y="77"/>
                </a:cxn>
                <a:cxn ang="0">
                  <a:pos x="136" y="97"/>
                </a:cxn>
                <a:cxn ang="0">
                  <a:pos x="136" y="111"/>
                </a:cxn>
                <a:cxn ang="0">
                  <a:pos x="165" y="111"/>
                </a:cxn>
                <a:cxn ang="0">
                  <a:pos x="165" y="105"/>
                </a:cxn>
                <a:cxn ang="0">
                  <a:pos x="273" y="116"/>
                </a:cxn>
                <a:cxn ang="0">
                  <a:pos x="464" y="76"/>
                </a:cxn>
                <a:cxn ang="0">
                  <a:pos x="475" y="72"/>
                </a:cxn>
                <a:cxn ang="0">
                  <a:pos x="475" y="87"/>
                </a:cxn>
                <a:cxn ang="0">
                  <a:pos x="504" y="87"/>
                </a:cxn>
                <a:cxn ang="0">
                  <a:pos x="504" y="59"/>
                </a:cxn>
                <a:cxn ang="0">
                  <a:pos x="640" y="38"/>
                </a:cxn>
                <a:cxn ang="0">
                  <a:pos x="815" y="76"/>
                </a:cxn>
                <a:cxn ang="0">
                  <a:pos x="818" y="77"/>
                </a:cxn>
                <a:cxn ang="0">
                  <a:pos x="818" y="92"/>
                </a:cxn>
                <a:cxn ang="0">
                  <a:pos x="847" y="92"/>
                </a:cxn>
                <a:cxn ang="0">
                  <a:pos x="847" y="89"/>
                </a:cxn>
                <a:cxn ang="0">
                  <a:pos x="1008" y="116"/>
                </a:cxn>
                <a:cxn ang="0">
                  <a:pos x="1159" y="92"/>
                </a:cxn>
                <a:cxn ang="0">
                  <a:pos x="1159" y="95"/>
                </a:cxn>
                <a:cxn ang="0">
                  <a:pos x="1188" y="95"/>
                </a:cxn>
                <a:cxn ang="0">
                  <a:pos x="1188" y="81"/>
                </a:cxn>
                <a:cxn ang="0">
                  <a:pos x="1198" y="77"/>
                </a:cxn>
                <a:cxn ang="0">
                  <a:pos x="1291" y="46"/>
                </a:cxn>
                <a:cxn ang="0">
                  <a:pos x="1284" y="8"/>
                </a:cxn>
                <a:cxn ang="0">
                  <a:pos x="1182" y="40"/>
                </a:cxn>
              </a:cxnLst>
              <a:rect l="0" t="0" r="0" b="0"/>
              <a:pathLst>
                <a:path w="2280" h="209">
                  <a:moveTo>
                    <a:pt x="2086" y="71"/>
                  </a:moveTo>
                  <a:cubicBezTo>
                    <a:pt x="2005" y="104"/>
                    <a:pt x="1930" y="138"/>
                    <a:pt x="1776" y="138"/>
                  </a:cubicBezTo>
                  <a:cubicBezTo>
                    <a:pt x="1620" y="138"/>
                    <a:pt x="1546" y="107"/>
                    <a:pt x="1466" y="71"/>
                  </a:cubicBezTo>
                  <a:cubicBezTo>
                    <a:pt x="1443" y="62"/>
                    <a:pt x="1417" y="50"/>
                    <a:pt x="1390" y="40"/>
                  </a:cubicBezTo>
                  <a:lnTo>
                    <a:pt x="1390" y="11"/>
                  </a:lnTo>
                  <a:lnTo>
                    <a:pt x="1339" y="11"/>
                  </a:lnTo>
                  <a:lnTo>
                    <a:pt x="1339" y="25"/>
                  </a:lnTo>
                  <a:cubicBezTo>
                    <a:pt x="1284" y="9"/>
                    <a:pt x="1219" y="0"/>
                    <a:pt x="1129" y="0"/>
                  </a:cubicBezTo>
                  <a:cubicBezTo>
                    <a:pt x="961" y="0"/>
                    <a:pt x="873" y="37"/>
                    <a:pt x="791" y="73"/>
                  </a:cubicBezTo>
                  <a:cubicBezTo>
                    <a:pt x="710" y="106"/>
                    <a:pt x="635" y="140"/>
                    <a:pt x="481" y="140"/>
                  </a:cubicBezTo>
                  <a:cubicBezTo>
                    <a:pt x="325" y="140"/>
                    <a:pt x="251" y="109"/>
                    <a:pt x="171" y="73"/>
                  </a:cubicBezTo>
                  <a:cubicBezTo>
                    <a:pt x="126" y="53"/>
                    <a:pt x="80" y="34"/>
                    <a:pt x="16" y="20"/>
                  </a:cubicBezTo>
                  <a:lnTo>
                    <a:pt x="0" y="87"/>
                  </a:lnTo>
                  <a:cubicBezTo>
                    <a:pt x="58" y="99"/>
                    <a:pt x="98" y="118"/>
                    <a:pt x="143" y="137"/>
                  </a:cubicBezTo>
                  <a:cubicBezTo>
                    <a:pt x="173" y="151"/>
                    <a:pt x="204" y="162"/>
                    <a:pt x="240" y="174"/>
                  </a:cubicBezTo>
                  <a:lnTo>
                    <a:pt x="240" y="198"/>
                  </a:lnTo>
                  <a:lnTo>
                    <a:pt x="291" y="198"/>
                  </a:lnTo>
                  <a:lnTo>
                    <a:pt x="291" y="188"/>
                  </a:lnTo>
                  <a:cubicBezTo>
                    <a:pt x="343" y="201"/>
                    <a:pt x="403" y="208"/>
                    <a:pt x="481" y="208"/>
                  </a:cubicBezTo>
                  <a:cubicBezTo>
                    <a:pt x="649" y="208"/>
                    <a:pt x="736" y="171"/>
                    <a:pt x="819" y="135"/>
                  </a:cubicBezTo>
                  <a:cubicBezTo>
                    <a:pt x="825" y="134"/>
                    <a:pt x="833" y="129"/>
                    <a:pt x="839" y="128"/>
                  </a:cubicBezTo>
                  <a:lnTo>
                    <a:pt x="839" y="156"/>
                  </a:lnTo>
                  <a:lnTo>
                    <a:pt x="890" y="156"/>
                  </a:lnTo>
                  <a:lnTo>
                    <a:pt x="890" y="106"/>
                  </a:lnTo>
                  <a:cubicBezTo>
                    <a:pt x="950" y="84"/>
                    <a:pt x="1020" y="68"/>
                    <a:pt x="1129" y="68"/>
                  </a:cubicBezTo>
                  <a:cubicBezTo>
                    <a:pt x="1284" y="68"/>
                    <a:pt x="1359" y="99"/>
                    <a:pt x="1438" y="135"/>
                  </a:cubicBezTo>
                  <a:cubicBezTo>
                    <a:pt x="1440" y="135"/>
                    <a:pt x="1440" y="135"/>
                    <a:pt x="1443" y="137"/>
                  </a:cubicBezTo>
                  <a:lnTo>
                    <a:pt x="1443" y="165"/>
                  </a:lnTo>
                  <a:lnTo>
                    <a:pt x="1494" y="165"/>
                  </a:lnTo>
                  <a:lnTo>
                    <a:pt x="1494" y="159"/>
                  </a:lnTo>
                  <a:cubicBezTo>
                    <a:pt x="1563" y="187"/>
                    <a:pt x="1644" y="208"/>
                    <a:pt x="1778" y="208"/>
                  </a:cubicBezTo>
                  <a:cubicBezTo>
                    <a:pt x="1901" y="208"/>
                    <a:pt x="1980" y="188"/>
                    <a:pt x="2045" y="165"/>
                  </a:cubicBezTo>
                  <a:lnTo>
                    <a:pt x="2045" y="170"/>
                  </a:lnTo>
                  <a:lnTo>
                    <a:pt x="2097" y="170"/>
                  </a:lnTo>
                  <a:lnTo>
                    <a:pt x="2097" y="145"/>
                  </a:lnTo>
                  <a:cubicBezTo>
                    <a:pt x="2103" y="143"/>
                    <a:pt x="2109" y="138"/>
                    <a:pt x="2114" y="137"/>
                  </a:cubicBezTo>
                  <a:cubicBezTo>
                    <a:pt x="2165" y="115"/>
                    <a:pt x="2212" y="96"/>
                    <a:pt x="2279" y="82"/>
                  </a:cubicBezTo>
                  <a:lnTo>
                    <a:pt x="2266" y="14"/>
                  </a:lnTo>
                  <a:cubicBezTo>
                    <a:pt x="2190" y="26"/>
                    <a:pt x="2137" y="50"/>
                    <a:pt x="2086" y="71"/>
                  </a:cubicBez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3" name="任意多边形 3260">
              <a:extLst>
                <a:ext uri="{FF2B5EF4-FFF2-40B4-BE49-F238E27FC236}">
                  <a16:creationId xmlns:a16="http://schemas.microsoft.com/office/drawing/2014/main" id="{188BBA8B-032B-4741-867B-838BC42941D6}"/>
                </a:ext>
              </a:extLst>
            </p:cNvPr>
            <p:cNvSpPr/>
            <p:nvPr/>
          </p:nvSpPr>
          <p:spPr>
            <a:xfrm>
              <a:off x="27558" y="3528"/>
              <a:ext cx="230" cy="272"/>
            </a:xfrm>
            <a:custGeom>
              <a:avLst/>
              <a:gdLst/>
              <a:ahLst/>
              <a:cxnLst>
                <a:cxn ang="0">
                  <a:pos x="114" y="0"/>
                </a:cxn>
                <a:cxn ang="0">
                  <a:pos x="0" y="74"/>
                </a:cxn>
                <a:cxn ang="0">
                  <a:pos x="0" y="77"/>
                </a:cxn>
                <a:cxn ang="0">
                  <a:pos x="0" y="78"/>
                </a:cxn>
                <a:cxn ang="0">
                  <a:pos x="0" y="197"/>
                </a:cxn>
                <a:cxn ang="0">
                  <a:pos x="114" y="271"/>
                </a:cxn>
                <a:cxn ang="0">
                  <a:pos x="229" y="197"/>
                </a:cxn>
                <a:cxn ang="0">
                  <a:pos x="229" y="78"/>
                </a:cxn>
                <a:cxn ang="0">
                  <a:pos x="229" y="78"/>
                </a:cxn>
                <a:cxn ang="0">
                  <a:pos x="229" y="74"/>
                </a:cxn>
                <a:cxn ang="0">
                  <a:pos x="114" y="0"/>
                </a:cxn>
                <a:cxn ang="0">
                  <a:pos x="114" y="30"/>
                </a:cxn>
                <a:cxn ang="0">
                  <a:pos x="200" y="76"/>
                </a:cxn>
                <a:cxn ang="0">
                  <a:pos x="114" y="122"/>
                </a:cxn>
                <a:cxn ang="0">
                  <a:pos x="29" y="76"/>
                </a:cxn>
                <a:cxn ang="0">
                  <a:pos x="114" y="30"/>
                </a:cxn>
                <a:cxn ang="0">
                  <a:pos x="200" y="197"/>
                </a:cxn>
                <a:cxn ang="0">
                  <a:pos x="114" y="243"/>
                </a:cxn>
                <a:cxn ang="0">
                  <a:pos x="29" y="197"/>
                </a:cxn>
                <a:cxn ang="0">
                  <a:pos x="29" y="189"/>
                </a:cxn>
                <a:cxn ang="0">
                  <a:pos x="114" y="213"/>
                </a:cxn>
                <a:cxn ang="0">
                  <a:pos x="200" y="189"/>
                </a:cxn>
                <a:cxn ang="0">
                  <a:pos x="200" y="197"/>
                </a:cxn>
                <a:cxn ang="0">
                  <a:pos x="114" y="184"/>
                </a:cxn>
                <a:cxn ang="0">
                  <a:pos x="29" y="138"/>
                </a:cxn>
                <a:cxn ang="0">
                  <a:pos x="29" y="126"/>
                </a:cxn>
                <a:cxn ang="0">
                  <a:pos x="114" y="151"/>
                </a:cxn>
                <a:cxn ang="0">
                  <a:pos x="200" y="126"/>
                </a:cxn>
                <a:cxn ang="0">
                  <a:pos x="200" y="138"/>
                </a:cxn>
                <a:cxn ang="0">
                  <a:pos x="114" y="184"/>
                </a:cxn>
              </a:cxnLst>
              <a:rect l="0" t="0" r="0" b="0"/>
              <a:pathLst>
                <a:path w="406" h="480">
                  <a:moveTo>
                    <a:pt x="202" y="0"/>
                  </a:moveTo>
                  <a:cubicBezTo>
                    <a:pt x="89" y="0"/>
                    <a:pt x="0" y="59"/>
                    <a:pt x="0" y="131"/>
                  </a:cubicBezTo>
                  <a:cubicBezTo>
                    <a:pt x="0" y="132"/>
                    <a:pt x="0" y="132"/>
                    <a:pt x="0" y="135"/>
                  </a:cubicBezTo>
                  <a:lnTo>
                    <a:pt x="0" y="137"/>
                  </a:lnTo>
                  <a:lnTo>
                    <a:pt x="0" y="348"/>
                  </a:lnTo>
                  <a:cubicBezTo>
                    <a:pt x="0" y="423"/>
                    <a:pt x="89" y="479"/>
                    <a:pt x="202" y="479"/>
                  </a:cubicBezTo>
                  <a:cubicBezTo>
                    <a:pt x="316" y="479"/>
                    <a:pt x="405" y="420"/>
                    <a:pt x="405" y="348"/>
                  </a:cubicBezTo>
                  <a:lnTo>
                    <a:pt x="405" y="137"/>
                  </a:lnTo>
                  <a:cubicBezTo>
                    <a:pt x="405" y="135"/>
                    <a:pt x="405" y="132"/>
                    <a:pt x="405" y="131"/>
                  </a:cubicBezTo>
                  <a:cubicBezTo>
                    <a:pt x="405" y="59"/>
                    <a:pt x="316" y="0"/>
                    <a:pt x="202" y="0"/>
                  </a:cubicBezTo>
                  <a:close/>
                  <a:moveTo>
                    <a:pt x="202" y="53"/>
                  </a:moveTo>
                  <a:cubicBezTo>
                    <a:pt x="291" y="53"/>
                    <a:pt x="353" y="96"/>
                    <a:pt x="353" y="134"/>
                  </a:cubicBezTo>
                  <a:cubicBezTo>
                    <a:pt x="353" y="171"/>
                    <a:pt x="293" y="215"/>
                    <a:pt x="202" y="215"/>
                  </a:cubicBezTo>
                  <a:cubicBezTo>
                    <a:pt x="114" y="215"/>
                    <a:pt x="51" y="171"/>
                    <a:pt x="51" y="134"/>
                  </a:cubicBezTo>
                  <a:cubicBezTo>
                    <a:pt x="53" y="93"/>
                    <a:pt x="114" y="53"/>
                    <a:pt x="202" y="53"/>
                  </a:cubicBezTo>
                  <a:close/>
                  <a:moveTo>
                    <a:pt x="353" y="348"/>
                  </a:moveTo>
                  <a:cubicBezTo>
                    <a:pt x="353" y="386"/>
                    <a:pt x="293" y="429"/>
                    <a:pt x="202" y="429"/>
                  </a:cubicBezTo>
                  <a:cubicBezTo>
                    <a:pt x="114" y="429"/>
                    <a:pt x="51" y="386"/>
                    <a:pt x="51" y="348"/>
                  </a:cubicBezTo>
                  <a:lnTo>
                    <a:pt x="51" y="333"/>
                  </a:lnTo>
                  <a:cubicBezTo>
                    <a:pt x="89" y="361"/>
                    <a:pt x="142" y="376"/>
                    <a:pt x="202" y="376"/>
                  </a:cubicBezTo>
                  <a:cubicBezTo>
                    <a:pt x="263" y="376"/>
                    <a:pt x="316" y="361"/>
                    <a:pt x="353" y="333"/>
                  </a:cubicBezTo>
                  <a:lnTo>
                    <a:pt x="353" y="348"/>
                  </a:lnTo>
                  <a:close/>
                  <a:moveTo>
                    <a:pt x="202" y="325"/>
                  </a:moveTo>
                  <a:cubicBezTo>
                    <a:pt x="114" y="325"/>
                    <a:pt x="51" y="282"/>
                    <a:pt x="51" y="244"/>
                  </a:cubicBezTo>
                  <a:lnTo>
                    <a:pt x="51" y="222"/>
                  </a:lnTo>
                  <a:cubicBezTo>
                    <a:pt x="89" y="250"/>
                    <a:pt x="142" y="266"/>
                    <a:pt x="202" y="266"/>
                  </a:cubicBezTo>
                  <a:cubicBezTo>
                    <a:pt x="263" y="266"/>
                    <a:pt x="316" y="250"/>
                    <a:pt x="353" y="222"/>
                  </a:cubicBezTo>
                  <a:lnTo>
                    <a:pt x="353" y="244"/>
                  </a:lnTo>
                  <a:cubicBezTo>
                    <a:pt x="353" y="282"/>
                    <a:pt x="293" y="325"/>
                    <a:pt x="202" y="325"/>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4" name="任意多边形 3261">
              <a:extLst>
                <a:ext uri="{FF2B5EF4-FFF2-40B4-BE49-F238E27FC236}">
                  <a16:creationId xmlns:a16="http://schemas.microsoft.com/office/drawing/2014/main" id="{E2F08732-7808-4810-B3E3-A1CA136897B8}"/>
                </a:ext>
              </a:extLst>
            </p:cNvPr>
            <p:cNvSpPr/>
            <p:nvPr/>
          </p:nvSpPr>
          <p:spPr>
            <a:xfrm>
              <a:off x="27900" y="3515"/>
              <a:ext cx="230" cy="288"/>
            </a:xfrm>
            <a:custGeom>
              <a:avLst/>
              <a:gdLst/>
              <a:ahLst/>
              <a:cxnLst>
                <a:cxn ang="0">
                  <a:pos x="127" y="13"/>
                </a:cxn>
                <a:cxn ang="0">
                  <a:pos x="127" y="0"/>
                </a:cxn>
                <a:cxn ang="0">
                  <a:pos x="98" y="0"/>
                </a:cxn>
                <a:cxn ang="0">
                  <a:pos x="98" y="14"/>
                </a:cxn>
                <a:cxn ang="0">
                  <a:pos x="0" y="89"/>
                </a:cxn>
                <a:cxn ang="0">
                  <a:pos x="0" y="91"/>
                </a:cxn>
                <a:cxn ang="0">
                  <a:pos x="0" y="92"/>
                </a:cxn>
                <a:cxn ang="0">
                  <a:pos x="0" y="213"/>
                </a:cxn>
                <a:cxn ang="0">
                  <a:pos x="115" y="287"/>
                </a:cxn>
                <a:cxn ang="0">
                  <a:pos x="229" y="213"/>
                </a:cxn>
                <a:cxn ang="0">
                  <a:pos x="229" y="92"/>
                </a:cxn>
                <a:cxn ang="0">
                  <a:pos x="229" y="92"/>
                </a:cxn>
                <a:cxn ang="0">
                  <a:pos x="229" y="89"/>
                </a:cxn>
                <a:cxn ang="0">
                  <a:pos x="127" y="13"/>
                </a:cxn>
                <a:cxn ang="0">
                  <a:pos x="114" y="43"/>
                </a:cxn>
                <a:cxn ang="0">
                  <a:pos x="199" y="89"/>
                </a:cxn>
                <a:cxn ang="0">
                  <a:pos x="114" y="135"/>
                </a:cxn>
                <a:cxn ang="0">
                  <a:pos x="28" y="89"/>
                </a:cxn>
                <a:cxn ang="0">
                  <a:pos x="114" y="43"/>
                </a:cxn>
                <a:cxn ang="0">
                  <a:pos x="199" y="211"/>
                </a:cxn>
                <a:cxn ang="0">
                  <a:pos x="114" y="257"/>
                </a:cxn>
                <a:cxn ang="0">
                  <a:pos x="28" y="211"/>
                </a:cxn>
                <a:cxn ang="0">
                  <a:pos x="28" y="202"/>
                </a:cxn>
                <a:cxn ang="0">
                  <a:pos x="114" y="227"/>
                </a:cxn>
                <a:cxn ang="0">
                  <a:pos x="199" y="202"/>
                </a:cxn>
                <a:cxn ang="0">
                  <a:pos x="199" y="211"/>
                </a:cxn>
                <a:cxn ang="0">
                  <a:pos x="114" y="198"/>
                </a:cxn>
                <a:cxn ang="0">
                  <a:pos x="28" y="152"/>
                </a:cxn>
                <a:cxn ang="0">
                  <a:pos x="28" y="139"/>
                </a:cxn>
                <a:cxn ang="0">
                  <a:pos x="114" y="164"/>
                </a:cxn>
                <a:cxn ang="0">
                  <a:pos x="199" y="139"/>
                </a:cxn>
                <a:cxn ang="0">
                  <a:pos x="199" y="152"/>
                </a:cxn>
                <a:cxn ang="0">
                  <a:pos x="114" y="198"/>
                </a:cxn>
              </a:cxnLst>
              <a:rect l="0" t="0" r="0" b="0"/>
              <a:pathLst>
                <a:path w="406" h="505">
                  <a:moveTo>
                    <a:pt x="224" y="23"/>
                  </a:moveTo>
                  <a:lnTo>
                    <a:pt x="224" y="0"/>
                  </a:lnTo>
                  <a:lnTo>
                    <a:pt x="173" y="0"/>
                  </a:lnTo>
                  <a:lnTo>
                    <a:pt x="173" y="25"/>
                  </a:lnTo>
                  <a:cubicBezTo>
                    <a:pt x="74" y="34"/>
                    <a:pt x="0" y="87"/>
                    <a:pt x="0" y="156"/>
                  </a:cubicBezTo>
                  <a:cubicBezTo>
                    <a:pt x="0" y="157"/>
                    <a:pt x="0" y="157"/>
                    <a:pt x="0" y="160"/>
                  </a:cubicBezTo>
                  <a:lnTo>
                    <a:pt x="0" y="162"/>
                  </a:lnTo>
                  <a:lnTo>
                    <a:pt x="0" y="374"/>
                  </a:lnTo>
                  <a:cubicBezTo>
                    <a:pt x="0" y="448"/>
                    <a:pt x="90" y="504"/>
                    <a:pt x="203" y="504"/>
                  </a:cubicBezTo>
                  <a:cubicBezTo>
                    <a:pt x="317" y="504"/>
                    <a:pt x="405" y="445"/>
                    <a:pt x="405" y="374"/>
                  </a:cubicBezTo>
                  <a:lnTo>
                    <a:pt x="405" y="162"/>
                  </a:lnTo>
                  <a:cubicBezTo>
                    <a:pt x="405" y="160"/>
                    <a:pt x="405" y="157"/>
                    <a:pt x="405" y="156"/>
                  </a:cubicBezTo>
                  <a:cubicBezTo>
                    <a:pt x="403" y="84"/>
                    <a:pt x="327" y="30"/>
                    <a:pt x="224" y="23"/>
                  </a:cubicBezTo>
                  <a:close/>
                  <a:moveTo>
                    <a:pt x="201" y="75"/>
                  </a:moveTo>
                  <a:cubicBezTo>
                    <a:pt x="290" y="75"/>
                    <a:pt x="352" y="118"/>
                    <a:pt x="352" y="156"/>
                  </a:cubicBezTo>
                  <a:cubicBezTo>
                    <a:pt x="352" y="193"/>
                    <a:pt x="291" y="237"/>
                    <a:pt x="201" y="237"/>
                  </a:cubicBezTo>
                  <a:cubicBezTo>
                    <a:pt x="112" y="237"/>
                    <a:pt x="50" y="193"/>
                    <a:pt x="50" y="156"/>
                  </a:cubicBezTo>
                  <a:cubicBezTo>
                    <a:pt x="52" y="115"/>
                    <a:pt x="112" y="75"/>
                    <a:pt x="201" y="75"/>
                  </a:cubicBezTo>
                  <a:close/>
                  <a:moveTo>
                    <a:pt x="352" y="370"/>
                  </a:moveTo>
                  <a:cubicBezTo>
                    <a:pt x="352" y="408"/>
                    <a:pt x="291" y="451"/>
                    <a:pt x="201" y="451"/>
                  </a:cubicBezTo>
                  <a:cubicBezTo>
                    <a:pt x="112" y="451"/>
                    <a:pt x="50" y="408"/>
                    <a:pt x="50" y="370"/>
                  </a:cubicBezTo>
                  <a:lnTo>
                    <a:pt x="50" y="355"/>
                  </a:lnTo>
                  <a:cubicBezTo>
                    <a:pt x="88" y="383"/>
                    <a:pt x="140" y="398"/>
                    <a:pt x="201" y="398"/>
                  </a:cubicBezTo>
                  <a:cubicBezTo>
                    <a:pt x="262" y="398"/>
                    <a:pt x="315" y="383"/>
                    <a:pt x="352" y="355"/>
                  </a:cubicBezTo>
                  <a:lnTo>
                    <a:pt x="352" y="370"/>
                  </a:lnTo>
                  <a:close/>
                  <a:moveTo>
                    <a:pt x="201" y="347"/>
                  </a:moveTo>
                  <a:cubicBezTo>
                    <a:pt x="112" y="347"/>
                    <a:pt x="50" y="304"/>
                    <a:pt x="50" y="266"/>
                  </a:cubicBezTo>
                  <a:lnTo>
                    <a:pt x="50" y="244"/>
                  </a:lnTo>
                  <a:cubicBezTo>
                    <a:pt x="88" y="272"/>
                    <a:pt x="140" y="288"/>
                    <a:pt x="201" y="288"/>
                  </a:cubicBezTo>
                  <a:cubicBezTo>
                    <a:pt x="262" y="288"/>
                    <a:pt x="315" y="272"/>
                    <a:pt x="352" y="244"/>
                  </a:cubicBezTo>
                  <a:lnTo>
                    <a:pt x="352" y="266"/>
                  </a:lnTo>
                  <a:cubicBezTo>
                    <a:pt x="352" y="304"/>
                    <a:pt x="291" y="347"/>
                    <a:pt x="201" y="347"/>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5" name="任意多边形 3262">
              <a:extLst>
                <a:ext uri="{FF2B5EF4-FFF2-40B4-BE49-F238E27FC236}">
                  <a16:creationId xmlns:a16="http://schemas.microsoft.com/office/drawing/2014/main" id="{9D5EF2DE-6B83-4F3D-852E-982914729E94}"/>
                </a:ext>
              </a:extLst>
            </p:cNvPr>
            <p:cNvSpPr/>
            <p:nvPr/>
          </p:nvSpPr>
          <p:spPr>
            <a:xfrm>
              <a:off x="28240" y="3518"/>
              <a:ext cx="230" cy="280"/>
            </a:xfrm>
            <a:custGeom>
              <a:avLst/>
              <a:gdLst/>
              <a:ahLst/>
              <a:cxnLst>
                <a:cxn ang="0">
                  <a:pos x="129" y="8"/>
                </a:cxn>
                <a:cxn ang="0">
                  <a:pos x="129" y="0"/>
                </a:cxn>
                <a:cxn ang="0">
                  <a:pos x="100" y="0"/>
                </a:cxn>
                <a:cxn ang="0">
                  <a:pos x="100" y="8"/>
                </a:cxn>
                <a:cxn ang="0">
                  <a:pos x="0" y="82"/>
                </a:cxn>
                <a:cxn ang="0">
                  <a:pos x="0" y="85"/>
                </a:cxn>
                <a:cxn ang="0">
                  <a:pos x="0" y="86"/>
                </a:cxn>
                <a:cxn ang="0">
                  <a:pos x="0" y="205"/>
                </a:cxn>
                <a:cxn ang="0">
                  <a:pos x="114" y="279"/>
                </a:cxn>
                <a:cxn ang="0">
                  <a:pos x="228" y="205"/>
                </a:cxn>
                <a:cxn ang="0">
                  <a:pos x="228" y="86"/>
                </a:cxn>
                <a:cxn ang="0">
                  <a:pos x="228" y="86"/>
                </a:cxn>
                <a:cxn ang="0">
                  <a:pos x="228" y="82"/>
                </a:cxn>
                <a:cxn ang="0">
                  <a:pos x="129" y="8"/>
                </a:cxn>
                <a:cxn ang="0">
                  <a:pos x="114" y="38"/>
                </a:cxn>
                <a:cxn ang="0">
                  <a:pos x="199" y="84"/>
                </a:cxn>
                <a:cxn ang="0">
                  <a:pos x="114" y="129"/>
                </a:cxn>
                <a:cxn ang="0">
                  <a:pos x="29" y="84"/>
                </a:cxn>
                <a:cxn ang="0">
                  <a:pos x="114" y="38"/>
                </a:cxn>
                <a:cxn ang="0">
                  <a:pos x="199" y="204"/>
                </a:cxn>
                <a:cxn ang="0">
                  <a:pos x="114" y="250"/>
                </a:cxn>
                <a:cxn ang="0">
                  <a:pos x="29" y="204"/>
                </a:cxn>
                <a:cxn ang="0">
                  <a:pos x="29" y="196"/>
                </a:cxn>
                <a:cxn ang="0">
                  <a:pos x="114" y="220"/>
                </a:cxn>
                <a:cxn ang="0">
                  <a:pos x="199" y="196"/>
                </a:cxn>
                <a:cxn ang="0">
                  <a:pos x="199" y="204"/>
                </a:cxn>
                <a:cxn ang="0">
                  <a:pos x="114" y="191"/>
                </a:cxn>
                <a:cxn ang="0">
                  <a:pos x="29" y="146"/>
                </a:cxn>
                <a:cxn ang="0">
                  <a:pos x="29" y="133"/>
                </a:cxn>
                <a:cxn ang="0">
                  <a:pos x="114" y="158"/>
                </a:cxn>
                <a:cxn ang="0">
                  <a:pos x="199" y="133"/>
                </a:cxn>
                <a:cxn ang="0">
                  <a:pos x="199" y="146"/>
                </a:cxn>
                <a:cxn ang="0">
                  <a:pos x="114" y="191"/>
                </a:cxn>
              </a:cxnLst>
              <a:rect l="0" t="0" r="0" b="0"/>
              <a:pathLst>
                <a:path w="407" h="496">
                  <a:moveTo>
                    <a:pt x="228" y="15"/>
                  </a:moveTo>
                  <a:lnTo>
                    <a:pt x="228" y="0"/>
                  </a:lnTo>
                  <a:lnTo>
                    <a:pt x="177" y="0"/>
                  </a:lnTo>
                  <a:lnTo>
                    <a:pt x="177" y="15"/>
                  </a:lnTo>
                  <a:cubicBezTo>
                    <a:pt x="77" y="23"/>
                    <a:pt x="0" y="78"/>
                    <a:pt x="0" y="146"/>
                  </a:cubicBezTo>
                  <a:cubicBezTo>
                    <a:pt x="0" y="148"/>
                    <a:pt x="0" y="148"/>
                    <a:pt x="0" y="151"/>
                  </a:cubicBezTo>
                  <a:lnTo>
                    <a:pt x="0" y="152"/>
                  </a:lnTo>
                  <a:lnTo>
                    <a:pt x="0" y="364"/>
                  </a:lnTo>
                  <a:cubicBezTo>
                    <a:pt x="0" y="439"/>
                    <a:pt x="88" y="495"/>
                    <a:pt x="202" y="495"/>
                  </a:cubicBezTo>
                  <a:cubicBezTo>
                    <a:pt x="316" y="495"/>
                    <a:pt x="404" y="436"/>
                    <a:pt x="404" y="364"/>
                  </a:cubicBezTo>
                  <a:lnTo>
                    <a:pt x="404" y="152"/>
                  </a:lnTo>
                  <a:cubicBezTo>
                    <a:pt x="404" y="151"/>
                    <a:pt x="404" y="148"/>
                    <a:pt x="404" y="146"/>
                  </a:cubicBezTo>
                  <a:cubicBezTo>
                    <a:pt x="406" y="78"/>
                    <a:pt x="330" y="23"/>
                    <a:pt x="228" y="15"/>
                  </a:cubicBezTo>
                  <a:close/>
                  <a:moveTo>
                    <a:pt x="202" y="67"/>
                  </a:moveTo>
                  <a:cubicBezTo>
                    <a:pt x="291" y="67"/>
                    <a:pt x="353" y="110"/>
                    <a:pt x="353" y="148"/>
                  </a:cubicBezTo>
                  <a:cubicBezTo>
                    <a:pt x="353" y="185"/>
                    <a:pt x="292" y="229"/>
                    <a:pt x="202" y="229"/>
                  </a:cubicBezTo>
                  <a:cubicBezTo>
                    <a:pt x="113" y="229"/>
                    <a:pt x="51" y="185"/>
                    <a:pt x="51" y="148"/>
                  </a:cubicBezTo>
                  <a:cubicBezTo>
                    <a:pt x="52" y="107"/>
                    <a:pt x="113" y="67"/>
                    <a:pt x="202" y="67"/>
                  </a:cubicBezTo>
                  <a:close/>
                  <a:moveTo>
                    <a:pt x="353" y="362"/>
                  </a:moveTo>
                  <a:cubicBezTo>
                    <a:pt x="353" y="400"/>
                    <a:pt x="292" y="443"/>
                    <a:pt x="202" y="443"/>
                  </a:cubicBezTo>
                  <a:cubicBezTo>
                    <a:pt x="113" y="443"/>
                    <a:pt x="51" y="400"/>
                    <a:pt x="51" y="362"/>
                  </a:cubicBezTo>
                  <a:lnTo>
                    <a:pt x="51" y="347"/>
                  </a:lnTo>
                  <a:cubicBezTo>
                    <a:pt x="88" y="375"/>
                    <a:pt x="141" y="390"/>
                    <a:pt x="202" y="390"/>
                  </a:cubicBezTo>
                  <a:cubicBezTo>
                    <a:pt x="263" y="390"/>
                    <a:pt x="316" y="375"/>
                    <a:pt x="353" y="347"/>
                  </a:cubicBezTo>
                  <a:lnTo>
                    <a:pt x="353" y="362"/>
                  </a:lnTo>
                  <a:close/>
                  <a:moveTo>
                    <a:pt x="202" y="339"/>
                  </a:moveTo>
                  <a:cubicBezTo>
                    <a:pt x="113" y="339"/>
                    <a:pt x="51" y="296"/>
                    <a:pt x="51" y="258"/>
                  </a:cubicBezTo>
                  <a:lnTo>
                    <a:pt x="51" y="236"/>
                  </a:lnTo>
                  <a:cubicBezTo>
                    <a:pt x="88" y="264"/>
                    <a:pt x="141" y="280"/>
                    <a:pt x="202" y="280"/>
                  </a:cubicBezTo>
                  <a:cubicBezTo>
                    <a:pt x="263" y="280"/>
                    <a:pt x="316" y="264"/>
                    <a:pt x="353" y="236"/>
                  </a:cubicBezTo>
                  <a:lnTo>
                    <a:pt x="353" y="258"/>
                  </a:lnTo>
                  <a:cubicBezTo>
                    <a:pt x="353" y="296"/>
                    <a:pt x="292" y="339"/>
                    <a:pt x="202" y="339"/>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6" name="任意多边形 3263">
              <a:extLst>
                <a:ext uri="{FF2B5EF4-FFF2-40B4-BE49-F238E27FC236}">
                  <a16:creationId xmlns:a16="http://schemas.microsoft.com/office/drawing/2014/main" id="{C2B5CFA6-F406-4F8E-AB36-38138C92A782}"/>
                </a:ext>
              </a:extLst>
            </p:cNvPr>
            <p:cNvSpPr/>
            <p:nvPr/>
          </p:nvSpPr>
          <p:spPr>
            <a:xfrm>
              <a:off x="28580" y="3520"/>
              <a:ext cx="230" cy="280"/>
            </a:xfrm>
            <a:custGeom>
              <a:avLst/>
              <a:gdLst/>
              <a:ahLst/>
              <a:cxnLst>
                <a:cxn ang="0">
                  <a:pos x="129" y="7"/>
                </a:cxn>
                <a:cxn ang="0">
                  <a:pos x="129" y="0"/>
                </a:cxn>
                <a:cxn ang="0">
                  <a:pos x="100" y="0"/>
                </a:cxn>
                <a:cxn ang="0">
                  <a:pos x="100" y="7"/>
                </a:cxn>
                <a:cxn ang="0">
                  <a:pos x="0" y="81"/>
                </a:cxn>
                <a:cxn ang="0">
                  <a:pos x="0" y="84"/>
                </a:cxn>
                <a:cxn ang="0">
                  <a:pos x="0" y="85"/>
                </a:cxn>
                <a:cxn ang="0">
                  <a:pos x="0" y="205"/>
                </a:cxn>
                <a:cxn ang="0">
                  <a:pos x="114" y="279"/>
                </a:cxn>
                <a:cxn ang="0">
                  <a:pos x="229" y="205"/>
                </a:cxn>
                <a:cxn ang="0">
                  <a:pos x="229" y="85"/>
                </a:cxn>
                <a:cxn ang="0">
                  <a:pos x="229" y="85"/>
                </a:cxn>
                <a:cxn ang="0">
                  <a:pos x="229" y="81"/>
                </a:cxn>
                <a:cxn ang="0">
                  <a:pos x="129" y="7"/>
                </a:cxn>
                <a:cxn ang="0">
                  <a:pos x="114" y="36"/>
                </a:cxn>
                <a:cxn ang="0">
                  <a:pos x="199" y="82"/>
                </a:cxn>
                <a:cxn ang="0">
                  <a:pos x="114" y="128"/>
                </a:cxn>
                <a:cxn ang="0">
                  <a:pos x="28" y="82"/>
                </a:cxn>
                <a:cxn ang="0">
                  <a:pos x="114" y="36"/>
                </a:cxn>
                <a:cxn ang="0">
                  <a:pos x="199" y="204"/>
                </a:cxn>
                <a:cxn ang="0">
                  <a:pos x="114" y="250"/>
                </a:cxn>
                <a:cxn ang="0">
                  <a:pos x="28" y="204"/>
                </a:cxn>
                <a:cxn ang="0">
                  <a:pos x="28" y="195"/>
                </a:cxn>
                <a:cxn ang="0">
                  <a:pos x="114" y="220"/>
                </a:cxn>
                <a:cxn ang="0">
                  <a:pos x="199" y="195"/>
                </a:cxn>
                <a:cxn ang="0">
                  <a:pos x="199" y="204"/>
                </a:cxn>
                <a:cxn ang="0">
                  <a:pos x="114" y="191"/>
                </a:cxn>
                <a:cxn ang="0">
                  <a:pos x="28" y="145"/>
                </a:cxn>
                <a:cxn ang="0">
                  <a:pos x="28" y="132"/>
                </a:cxn>
                <a:cxn ang="0">
                  <a:pos x="114" y="157"/>
                </a:cxn>
                <a:cxn ang="0">
                  <a:pos x="199" y="132"/>
                </a:cxn>
                <a:cxn ang="0">
                  <a:pos x="199" y="145"/>
                </a:cxn>
                <a:cxn ang="0">
                  <a:pos x="114" y="191"/>
                </a:cxn>
              </a:cxnLst>
              <a:rect l="0" t="0" r="0" b="0"/>
              <a:pathLst>
                <a:path w="406" h="493">
                  <a:moveTo>
                    <a:pt x="227" y="12"/>
                  </a:moveTo>
                  <a:lnTo>
                    <a:pt x="227" y="0"/>
                  </a:lnTo>
                  <a:lnTo>
                    <a:pt x="176" y="0"/>
                  </a:lnTo>
                  <a:lnTo>
                    <a:pt x="176" y="12"/>
                  </a:lnTo>
                  <a:cubicBezTo>
                    <a:pt x="76" y="20"/>
                    <a:pt x="0" y="75"/>
                    <a:pt x="0" y="143"/>
                  </a:cubicBezTo>
                  <a:cubicBezTo>
                    <a:pt x="0" y="145"/>
                    <a:pt x="0" y="145"/>
                    <a:pt x="0" y="148"/>
                  </a:cubicBezTo>
                  <a:lnTo>
                    <a:pt x="0" y="149"/>
                  </a:lnTo>
                  <a:lnTo>
                    <a:pt x="0" y="361"/>
                  </a:lnTo>
                  <a:cubicBezTo>
                    <a:pt x="0" y="436"/>
                    <a:pt x="89" y="492"/>
                    <a:pt x="202" y="492"/>
                  </a:cubicBezTo>
                  <a:cubicBezTo>
                    <a:pt x="316" y="492"/>
                    <a:pt x="405" y="433"/>
                    <a:pt x="405" y="361"/>
                  </a:cubicBezTo>
                  <a:lnTo>
                    <a:pt x="405" y="149"/>
                  </a:lnTo>
                  <a:cubicBezTo>
                    <a:pt x="405" y="148"/>
                    <a:pt x="405" y="145"/>
                    <a:pt x="405" y="143"/>
                  </a:cubicBezTo>
                  <a:cubicBezTo>
                    <a:pt x="405" y="75"/>
                    <a:pt x="328" y="20"/>
                    <a:pt x="227" y="12"/>
                  </a:cubicBezTo>
                  <a:close/>
                  <a:moveTo>
                    <a:pt x="201" y="64"/>
                  </a:moveTo>
                  <a:cubicBezTo>
                    <a:pt x="289" y="64"/>
                    <a:pt x="352" y="107"/>
                    <a:pt x="352" y="145"/>
                  </a:cubicBezTo>
                  <a:cubicBezTo>
                    <a:pt x="352" y="182"/>
                    <a:pt x="291" y="226"/>
                    <a:pt x="201" y="226"/>
                  </a:cubicBezTo>
                  <a:cubicBezTo>
                    <a:pt x="112" y="226"/>
                    <a:pt x="50" y="182"/>
                    <a:pt x="50" y="145"/>
                  </a:cubicBezTo>
                  <a:cubicBezTo>
                    <a:pt x="51" y="104"/>
                    <a:pt x="112" y="64"/>
                    <a:pt x="201" y="64"/>
                  </a:cubicBezTo>
                  <a:close/>
                  <a:moveTo>
                    <a:pt x="352" y="359"/>
                  </a:moveTo>
                  <a:cubicBezTo>
                    <a:pt x="352" y="397"/>
                    <a:pt x="291" y="440"/>
                    <a:pt x="201" y="440"/>
                  </a:cubicBezTo>
                  <a:cubicBezTo>
                    <a:pt x="112" y="440"/>
                    <a:pt x="50" y="397"/>
                    <a:pt x="50" y="359"/>
                  </a:cubicBezTo>
                  <a:lnTo>
                    <a:pt x="50" y="344"/>
                  </a:lnTo>
                  <a:cubicBezTo>
                    <a:pt x="87" y="372"/>
                    <a:pt x="141" y="387"/>
                    <a:pt x="201" y="387"/>
                  </a:cubicBezTo>
                  <a:cubicBezTo>
                    <a:pt x="262" y="387"/>
                    <a:pt x="314" y="372"/>
                    <a:pt x="352" y="344"/>
                  </a:cubicBezTo>
                  <a:lnTo>
                    <a:pt x="352" y="359"/>
                  </a:lnTo>
                  <a:close/>
                  <a:moveTo>
                    <a:pt x="201" y="336"/>
                  </a:moveTo>
                  <a:cubicBezTo>
                    <a:pt x="112" y="336"/>
                    <a:pt x="50" y="293"/>
                    <a:pt x="50" y="255"/>
                  </a:cubicBezTo>
                  <a:lnTo>
                    <a:pt x="50" y="233"/>
                  </a:lnTo>
                  <a:cubicBezTo>
                    <a:pt x="87" y="261"/>
                    <a:pt x="141" y="277"/>
                    <a:pt x="201" y="277"/>
                  </a:cubicBezTo>
                  <a:cubicBezTo>
                    <a:pt x="262" y="277"/>
                    <a:pt x="314" y="261"/>
                    <a:pt x="352" y="233"/>
                  </a:cubicBezTo>
                  <a:lnTo>
                    <a:pt x="352" y="255"/>
                  </a:lnTo>
                  <a:cubicBezTo>
                    <a:pt x="352" y="293"/>
                    <a:pt x="291" y="336"/>
                    <a:pt x="201" y="336"/>
                  </a:cubicBezTo>
                  <a:close/>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7" name="任意多边形 3264">
              <a:extLst>
                <a:ext uri="{FF2B5EF4-FFF2-40B4-BE49-F238E27FC236}">
                  <a16:creationId xmlns:a16="http://schemas.microsoft.com/office/drawing/2014/main" id="{C6822568-018B-40BB-91AD-843FD994F321}"/>
                </a:ext>
              </a:extLst>
            </p:cNvPr>
            <p:cNvSpPr/>
            <p:nvPr/>
          </p:nvSpPr>
          <p:spPr>
            <a:xfrm>
              <a:off x="27658" y="3438"/>
              <a:ext cx="30" cy="30"/>
            </a:xfrm>
            <a:custGeom>
              <a:avLst/>
              <a:gdLst/>
              <a:ahLst/>
              <a:cxnLst>
                <a:cxn ang="0">
                  <a:pos x="15" y="29"/>
                </a:cxn>
                <a:cxn ang="0">
                  <a:pos x="0" y="29"/>
                </a:cxn>
                <a:cxn ang="0">
                  <a:pos x="0" y="0"/>
                </a:cxn>
                <a:cxn ang="0">
                  <a:pos x="29" y="0"/>
                </a:cxn>
                <a:cxn ang="0">
                  <a:pos x="29" y="29"/>
                </a:cxn>
                <a:cxn ang="0">
                  <a:pos x="15" y="29"/>
                </a:cxn>
              </a:cxnLst>
              <a:rect l="0" t="0" r="0" b="0"/>
              <a:pathLst>
                <a:path w="53" h="53">
                  <a:moveTo>
                    <a:pt x="26" y="52"/>
                  </a:moveTo>
                  <a:lnTo>
                    <a:pt x="0" y="52"/>
                  </a:lnTo>
                  <a:lnTo>
                    <a:pt x="0" y="0"/>
                  </a:lnTo>
                  <a:lnTo>
                    <a:pt x="52" y="0"/>
                  </a:lnTo>
                  <a:lnTo>
                    <a:pt x="52"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8" name="任意多边形 3265">
              <a:extLst>
                <a:ext uri="{FF2B5EF4-FFF2-40B4-BE49-F238E27FC236}">
                  <a16:creationId xmlns:a16="http://schemas.microsoft.com/office/drawing/2014/main" id="{12A94D94-581E-46A8-AD37-83CC17B2993E}"/>
                </a:ext>
              </a:extLst>
            </p:cNvPr>
            <p:cNvSpPr/>
            <p:nvPr/>
          </p:nvSpPr>
          <p:spPr>
            <a:xfrm>
              <a:off x="27658" y="3488"/>
              <a:ext cx="30" cy="30"/>
            </a:xfrm>
            <a:custGeom>
              <a:avLst/>
              <a:gdLst/>
              <a:ahLst/>
              <a:cxnLst>
                <a:cxn ang="0">
                  <a:pos x="15" y="29"/>
                </a:cxn>
                <a:cxn ang="0">
                  <a:pos x="0" y="29"/>
                </a:cxn>
                <a:cxn ang="0">
                  <a:pos x="0" y="0"/>
                </a:cxn>
                <a:cxn ang="0">
                  <a:pos x="29" y="0"/>
                </a:cxn>
                <a:cxn ang="0">
                  <a:pos x="29" y="29"/>
                </a:cxn>
                <a:cxn ang="0">
                  <a:pos x="15" y="29"/>
                </a:cxn>
              </a:cxnLst>
              <a:rect l="0" t="0" r="0" b="0"/>
              <a:pathLst>
                <a:path w="53" h="53">
                  <a:moveTo>
                    <a:pt x="26" y="52"/>
                  </a:moveTo>
                  <a:lnTo>
                    <a:pt x="0" y="52"/>
                  </a:lnTo>
                  <a:lnTo>
                    <a:pt x="0" y="0"/>
                  </a:lnTo>
                  <a:lnTo>
                    <a:pt x="52" y="0"/>
                  </a:lnTo>
                  <a:lnTo>
                    <a:pt x="52"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99" name="任意多边形 3266">
              <a:extLst>
                <a:ext uri="{FF2B5EF4-FFF2-40B4-BE49-F238E27FC236}">
                  <a16:creationId xmlns:a16="http://schemas.microsoft.com/office/drawing/2014/main" id="{D2D49BC9-16FD-4A74-A5AD-5D22CED9A1E9}"/>
                </a:ext>
              </a:extLst>
            </p:cNvPr>
            <p:cNvSpPr/>
            <p:nvPr/>
          </p:nvSpPr>
          <p:spPr>
            <a:xfrm>
              <a:off x="27998" y="3415"/>
              <a:ext cx="30" cy="30"/>
            </a:xfrm>
            <a:custGeom>
              <a:avLst/>
              <a:gdLst/>
              <a:ahLst/>
              <a:cxnLst>
                <a:cxn ang="0">
                  <a:pos x="15" y="29"/>
                </a:cxn>
                <a:cxn ang="0">
                  <a:pos x="0" y="29"/>
                </a:cxn>
                <a:cxn ang="0">
                  <a:pos x="0" y="0"/>
                </a:cxn>
                <a:cxn ang="0">
                  <a:pos x="29" y="0"/>
                </a:cxn>
                <a:cxn ang="0">
                  <a:pos x="29" y="29"/>
                </a:cxn>
                <a:cxn ang="0">
                  <a:pos x="15" y="29"/>
                </a:cxn>
              </a:cxnLst>
              <a:rect l="0" t="0" r="0" b="0"/>
              <a:pathLst>
                <a:path w="52" h="52">
                  <a:moveTo>
                    <a:pt x="26" y="51"/>
                  </a:moveTo>
                  <a:lnTo>
                    <a:pt x="0" y="51"/>
                  </a:lnTo>
                  <a:lnTo>
                    <a:pt x="0" y="0"/>
                  </a:lnTo>
                  <a:lnTo>
                    <a:pt x="51" y="0"/>
                  </a:lnTo>
                  <a:lnTo>
                    <a:pt x="51"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0" name="任意多边形 3267">
              <a:extLst>
                <a:ext uri="{FF2B5EF4-FFF2-40B4-BE49-F238E27FC236}">
                  <a16:creationId xmlns:a16="http://schemas.microsoft.com/office/drawing/2014/main" id="{73188804-5D39-42D9-A533-E91D5833F4F7}"/>
                </a:ext>
              </a:extLst>
            </p:cNvPr>
            <p:cNvSpPr/>
            <p:nvPr/>
          </p:nvSpPr>
          <p:spPr>
            <a:xfrm>
              <a:off x="27998" y="3463"/>
              <a:ext cx="30" cy="30"/>
            </a:xfrm>
            <a:custGeom>
              <a:avLst/>
              <a:gdLst/>
              <a:ahLst/>
              <a:cxnLst>
                <a:cxn ang="0">
                  <a:pos x="15" y="29"/>
                </a:cxn>
                <a:cxn ang="0">
                  <a:pos x="0" y="29"/>
                </a:cxn>
                <a:cxn ang="0">
                  <a:pos x="0" y="0"/>
                </a:cxn>
                <a:cxn ang="0">
                  <a:pos x="29" y="0"/>
                </a:cxn>
                <a:cxn ang="0">
                  <a:pos x="29" y="29"/>
                </a:cxn>
                <a:cxn ang="0">
                  <a:pos x="15" y="29"/>
                </a:cxn>
              </a:cxnLst>
              <a:rect l="0" t="0" r="0" b="0"/>
              <a:pathLst>
                <a:path w="52" h="53">
                  <a:moveTo>
                    <a:pt x="26" y="52"/>
                  </a:moveTo>
                  <a:lnTo>
                    <a:pt x="0" y="52"/>
                  </a:lnTo>
                  <a:lnTo>
                    <a:pt x="0" y="0"/>
                  </a:lnTo>
                  <a:lnTo>
                    <a:pt x="51" y="0"/>
                  </a:lnTo>
                  <a:lnTo>
                    <a:pt x="51"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1" name="任意多边形 3268">
              <a:extLst>
                <a:ext uri="{FF2B5EF4-FFF2-40B4-BE49-F238E27FC236}">
                  <a16:creationId xmlns:a16="http://schemas.microsoft.com/office/drawing/2014/main" id="{BEC7086C-7CC8-4A1B-B4A3-4CE7FEEA88D3}"/>
                </a:ext>
              </a:extLst>
            </p:cNvPr>
            <p:cNvSpPr/>
            <p:nvPr/>
          </p:nvSpPr>
          <p:spPr>
            <a:xfrm>
              <a:off x="28338" y="3470"/>
              <a:ext cx="30" cy="30"/>
            </a:xfrm>
            <a:custGeom>
              <a:avLst/>
              <a:gdLst/>
              <a:ahLst/>
              <a:cxnLst>
                <a:cxn ang="0">
                  <a:pos x="15" y="29"/>
                </a:cxn>
                <a:cxn ang="0">
                  <a:pos x="0" y="29"/>
                </a:cxn>
                <a:cxn ang="0">
                  <a:pos x="0" y="0"/>
                </a:cxn>
                <a:cxn ang="0">
                  <a:pos x="29" y="0"/>
                </a:cxn>
                <a:cxn ang="0">
                  <a:pos x="29" y="29"/>
                </a:cxn>
                <a:cxn ang="0">
                  <a:pos x="15" y="29"/>
                </a:cxn>
              </a:cxnLst>
              <a:rect l="0" t="0" r="0" b="0"/>
              <a:pathLst>
                <a:path w="53" h="52">
                  <a:moveTo>
                    <a:pt x="26" y="51"/>
                  </a:moveTo>
                  <a:lnTo>
                    <a:pt x="0" y="51"/>
                  </a:lnTo>
                  <a:lnTo>
                    <a:pt x="0" y="0"/>
                  </a:lnTo>
                  <a:lnTo>
                    <a:pt x="52" y="0"/>
                  </a:lnTo>
                  <a:lnTo>
                    <a:pt x="52"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2" name="任意多边形 3269">
              <a:extLst>
                <a:ext uri="{FF2B5EF4-FFF2-40B4-BE49-F238E27FC236}">
                  <a16:creationId xmlns:a16="http://schemas.microsoft.com/office/drawing/2014/main" id="{BD988BA8-47AD-45AA-B5DB-CE108FE7EDEC}"/>
                </a:ext>
              </a:extLst>
            </p:cNvPr>
            <p:cNvSpPr/>
            <p:nvPr/>
          </p:nvSpPr>
          <p:spPr>
            <a:xfrm>
              <a:off x="28338" y="3420"/>
              <a:ext cx="30" cy="30"/>
            </a:xfrm>
            <a:custGeom>
              <a:avLst/>
              <a:gdLst/>
              <a:ahLst/>
              <a:cxnLst>
                <a:cxn ang="0">
                  <a:pos x="15" y="29"/>
                </a:cxn>
                <a:cxn ang="0">
                  <a:pos x="0" y="29"/>
                </a:cxn>
                <a:cxn ang="0">
                  <a:pos x="0" y="0"/>
                </a:cxn>
                <a:cxn ang="0">
                  <a:pos x="29" y="0"/>
                </a:cxn>
                <a:cxn ang="0">
                  <a:pos x="29" y="29"/>
                </a:cxn>
                <a:cxn ang="0">
                  <a:pos x="15" y="29"/>
                </a:cxn>
              </a:cxnLst>
              <a:rect l="0" t="0" r="0" b="0"/>
              <a:pathLst>
                <a:path w="53" h="52">
                  <a:moveTo>
                    <a:pt x="26" y="51"/>
                  </a:moveTo>
                  <a:lnTo>
                    <a:pt x="0" y="51"/>
                  </a:lnTo>
                  <a:lnTo>
                    <a:pt x="0" y="0"/>
                  </a:lnTo>
                  <a:lnTo>
                    <a:pt x="52" y="0"/>
                  </a:lnTo>
                  <a:lnTo>
                    <a:pt x="52"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3" name="任意多边形 3270">
              <a:extLst>
                <a:ext uri="{FF2B5EF4-FFF2-40B4-BE49-F238E27FC236}">
                  <a16:creationId xmlns:a16="http://schemas.microsoft.com/office/drawing/2014/main" id="{912C79F5-34E9-40CB-A7D3-F287317A9184}"/>
                </a:ext>
              </a:extLst>
            </p:cNvPr>
            <p:cNvSpPr/>
            <p:nvPr/>
          </p:nvSpPr>
          <p:spPr>
            <a:xfrm>
              <a:off x="28680" y="3423"/>
              <a:ext cx="30" cy="30"/>
            </a:xfrm>
            <a:custGeom>
              <a:avLst/>
              <a:gdLst/>
              <a:ahLst/>
              <a:cxnLst>
                <a:cxn ang="0">
                  <a:pos x="15" y="29"/>
                </a:cxn>
                <a:cxn ang="0">
                  <a:pos x="0" y="29"/>
                </a:cxn>
                <a:cxn ang="0">
                  <a:pos x="0" y="0"/>
                </a:cxn>
                <a:cxn ang="0">
                  <a:pos x="29" y="0"/>
                </a:cxn>
                <a:cxn ang="0">
                  <a:pos x="29" y="29"/>
                </a:cxn>
                <a:cxn ang="0">
                  <a:pos x="15" y="29"/>
                </a:cxn>
              </a:cxnLst>
              <a:rect l="0" t="0" r="0" b="0"/>
              <a:pathLst>
                <a:path w="53" h="52">
                  <a:moveTo>
                    <a:pt x="26" y="51"/>
                  </a:moveTo>
                  <a:lnTo>
                    <a:pt x="0" y="51"/>
                  </a:lnTo>
                  <a:lnTo>
                    <a:pt x="0" y="0"/>
                  </a:lnTo>
                  <a:lnTo>
                    <a:pt x="52" y="0"/>
                  </a:lnTo>
                  <a:lnTo>
                    <a:pt x="52" y="51"/>
                  </a:lnTo>
                  <a:lnTo>
                    <a:pt x="26" y="51"/>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4" name="任意多边形 3271">
              <a:extLst>
                <a:ext uri="{FF2B5EF4-FFF2-40B4-BE49-F238E27FC236}">
                  <a16:creationId xmlns:a16="http://schemas.microsoft.com/office/drawing/2014/main" id="{3368B5BC-5682-4CE1-B828-60A21BEB8541}"/>
                </a:ext>
              </a:extLst>
            </p:cNvPr>
            <p:cNvSpPr/>
            <p:nvPr/>
          </p:nvSpPr>
          <p:spPr>
            <a:xfrm>
              <a:off x="28680" y="3473"/>
              <a:ext cx="30" cy="30"/>
            </a:xfrm>
            <a:custGeom>
              <a:avLst/>
              <a:gdLst/>
              <a:ahLst/>
              <a:cxnLst>
                <a:cxn ang="0">
                  <a:pos x="15" y="29"/>
                </a:cxn>
                <a:cxn ang="0">
                  <a:pos x="0" y="29"/>
                </a:cxn>
                <a:cxn ang="0">
                  <a:pos x="0" y="0"/>
                </a:cxn>
                <a:cxn ang="0">
                  <a:pos x="29" y="0"/>
                </a:cxn>
                <a:cxn ang="0">
                  <a:pos x="29" y="29"/>
                </a:cxn>
                <a:cxn ang="0">
                  <a:pos x="15" y="29"/>
                </a:cxn>
              </a:cxnLst>
              <a:rect l="0" t="0" r="0" b="0"/>
              <a:pathLst>
                <a:path w="53" h="53">
                  <a:moveTo>
                    <a:pt x="26" y="52"/>
                  </a:moveTo>
                  <a:lnTo>
                    <a:pt x="0" y="52"/>
                  </a:lnTo>
                  <a:lnTo>
                    <a:pt x="0" y="0"/>
                  </a:lnTo>
                  <a:lnTo>
                    <a:pt x="52" y="0"/>
                  </a:lnTo>
                  <a:lnTo>
                    <a:pt x="52" y="52"/>
                  </a:lnTo>
                  <a:lnTo>
                    <a:pt x="26" y="52"/>
                  </a:lnTo>
                </a:path>
              </a:pathLst>
            </a:custGeom>
            <a:grpFill/>
            <a:ln w="9525">
              <a:noFill/>
            </a:ln>
          </p:spPr>
          <p:txBody>
            <a:bodyPr/>
            <a:lstStyle/>
            <a:p>
              <a:pPr defTabSz="457017">
                <a:defRPr/>
              </a:pPr>
              <a:endParaRPr lang="zh-CN" altLang="en-US" sz="1400" kern="0">
                <a:solidFill>
                  <a:prstClr val="black"/>
                </a:solidFill>
                <a:latin typeface="+mn-ea"/>
              </a:endParaRPr>
            </a:p>
          </p:txBody>
        </p:sp>
        <p:sp>
          <p:nvSpPr>
            <p:cNvPr id="105" name="任意多边形 3272">
              <a:extLst>
                <a:ext uri="{FF2B5EF4-FFF2-40B4-BE49-F238E27FC236}">
                  <a16:creationId xmlns:a16="http://schemas.microsoft.com/office/drawing/2014/main" id="{BEE7441C-165A-4DE4-A572-2AAED055B795}"/>
                </a:ext>
              </a:extLst>
            </p:cNvPr>
            <p:cNvSpPr/>
            <p:nvPr/>
          </p:nvSpPr>
          <p:spPr>
            <a:xfrm>
              <a:off x="28218" y="2768"/>
              <a:ext cx="332" cy="335"/>
            </a:xfrm>
            <a:custGeom>
              <a:avLst/>
              <a:gdLst/>
              <a:ahLst/>
              <a:cxnLst>
                <a:cxn ang="0">
                  <a:pos x="126" y="334"/>
                </a:cxn>
                <a:cxn ang="0">
                  <a:pos x="109" y="304"/>
                </a:cxn>
                <a:cxn ang="0">
                  <a:pos x="76" y="313"/>
                </a:cxn>
                <a:cxn ang="0">
                  <a:pos x="16" y="246"/>
                </a:cxn>
                <a:cxn ang="0">
                  <a:pos x="31" y="224"/>
                </a:cxn>
                <a:cxn ang="0">
                  <a:pos x="0" y="207"/>
                </a:cxn>
                <a:cxn ang="0">
                  <a:pos x="16" y="111"/>
                </a:cxn>
                <a:cxn ang="0">
                  <a:pos x="21" y="101"/>
                </a:cxn>
                <a:cxn ang="0">
                  <a:pos x="21" y="76"/>
                </a:cxn>
                <a:cxn ang="0">
                  <a:pos x="100" y="21"/>
                </a:cxn>
                <a:cxn ang="0">
                  <a:pos x="109" y="16"/>
                </a:cxn>
                <a:cxn ang="0">
                  <a:pos x="205" y="0"/>
                </a:cxn>
                <a:cxn ang="0">
                  <a:pos x="222" y="31"/>
                </a:cxn>
                <a:cxn ang="0">
                  <a:pos x="254" y="21"/>
                </a:cxn>
                <a:cxn ang="0">
                  <a:pos x="314" y="89"/>
                </a:cxn>
                <a:cxn ang="0">
                  <a:pos x="300" y="111"/>
                </a:cxn>
                <a:cxn ang="0">
                  <a:pos x="331" y="128"/>
                </a:cxn>
                <a:cxn ang="0">
                  <a:pos x="314" y="224"/>
                </a:cxn>
                <a:cxn ang="0">
                  <a:pos x="310" y="233"/>
                </a:cxn>
                <a:cxn ang="0">
                  <a:pos x="310" y="258"/>
                </a:cxn>
                <a:cxn ang="0">
                  <a:pos x="232" y="313"/>
                </a:cxn>
                <a:cxn ang="0">
                  <a:pos x="222" y="318"/>
                </a:cxn>
                <a:cxn ang="0">
                  <a:pos x="143" y="301"/>
                </a:cxn>
                <a:cxn ang="0">
                  <a:pos x="189" y="282"/>
                </a:cxn>
                <a:cxn ang="0">
                  <a:pos x="211" y="263"/>
                </a:cxn>
                <a:cxn ang="0">
                  <a:pos x="243" y="279"/>
                </a:cxn>
                <a:cxn ang="0">
                  <a:pos x="262" y="233"/>
                </a:cxn>
                <a:cxn ang="0">
                  <a:pos x="263" y="203"/>
                </a:cxn>
                <a:cxn ang="0">
                  <a:pos x="298" y="192"/>
                </a:cxn>
                <a:cxn ang="0">
                  <a:pos x="279" y="146"/>
                </a:cxn>
                <a:cxn ang="0">
                  <a:pos x="259" y="123"/>
                </a:cxn>
                <a:cxn ang="0">
                  <a:pos x="276" y="92"/>
                </a:cxn>
                <a:cxn ang="0">
                  <a:pos x="230" y="72"/>
                </a:cxn>
                <a:cxn ang="0">
                  <a:pos x="200" y="71"/>
                </a:cxn>
                <a:cxn ang="0">
                  <a:pos x="189" y="37"/>
                </a:cxn>
                <a:cxn ang="0">
                  <a:pos x="143" y="55"/>
                </a:cxn>
                <a:cxn ang="0">
                  <a:pos x="120" y="76"/>
                </a:cxn>
                <a:cxn ang="0">
                  <a:pos x="88" y="59"/>
                </a:cxn>
                <a:cxn ang="0">
                  <a:pos x="69" y="105"/>
                </a:cxn>
                <a:cxn ang="0">
                  <a:pos x="68" y="135"/>
                </a:cxn>
                <a:cxn ang="0">
                  <a:pos x="33" y="146"/>
                </a:cxn>
                <a:cxn ang="0">
                  <a:pos x="52" y="192"/>
                </a:cxn>
                <a:cxn ang="0">
                  <a:pos x="72" y="215"/>
                </a:cxn>
                <a:cxn ang="0">
                  <a:pos x="56" y="247"/>
                </a:cxn>
                <a:cxn ang="0">
                  <a:pos x="101" y="266"/>
                </a:cxn>
                <a:cxn ang="0">
                  <a:pos x="131" y="267"/>
                </a:cxn>
                <a:cxn ang="0">
                  <a:pos x="143" y="301"/>
                </a:cxn>
                <a:cxn ang="0">
                  <a:pos x="86" y="168"/>
                </a:cxn>
                <a:cxn ang="0">
                  <a:pos x="246" y="168"/>
                </a:cxn>
                <a:cxn ang="0">
                  <a:pos x="165" y="122"/>
                </a:cxn>
                <a:cxn ang="0">
                  <a:pos x="165" y="215"/>
                </a:cxn>
                <a:cxn ang="0">
                  <a:pos x="165" y="122"/>
                </a:cxn>
              </a:cxnLst>
              <a:rect l="0" t="0" r="0" b="0"/>
              <a:pathLst>
                <a:path w="586" h="592">
                  <a:moveTo>
                    <a:pt x="362" y="591"/>
                  </a:moveTo>
                  <a:lnTo>
                    <a:pt x="222" y="591"/>
                  </a:lnTo>
                  <a:cubicBezTo>
                    <a:pt x="207" y="591"/>
                    <a:pt x="193" y="577"/>
                    <a:pt x="193" y="562"/>
                  </a:cubicBezTo>
                  <a:lnTo>
                    <a:pt x="193" y="537"/>
                  </a:lnTo>
                  <a:lnTo>
                    <a:pt x="176" y="554"/>
                  </a:lnTo>
                  <a:cubicBezTo>
                    <a:pt x="163" y="566"/>
                    <a:pt x="146" y="566"/>
                    <a:pt x="135" y="554"/>
                  </a:cubicBezTo>
                  <a:lnTo>
                    <a:pt x="37" y="456"/>
                  </a:lnTo>
                  <a:cubicBezTo>
                    <a:pt x="31" y="450"/>
                    <a:pt x="29" y="442"/>
                    <a:pt x="29" y="434"/>
                  </a:cubicBezTo>
                  <a:cubicBezTo>
                    <a:pt x="29" y="426"/>
                    <a:pt x="34" y="419"/>
                    <a:pt x="37" y="412"/>
                  </a:cubicBezTo>
                  <a:lnTo>
                    <a:pt x="54" y="395"/>
                  </a:lnTo>
                  <a:lnTo>
                    <a:pt x="29" y="395"/>
                  </a:lnTo>
                  <a:cubicBezTo>
                    <a:pt x="14" y="395"/>
                    <a:pt x="0" y="381"/>
                    <a:pt x="0" y="366"/>
                  </a:cubicBezTo>
                  <a:lnTo>
                    <a:pt x="0" y="226"/>
                  </a:lnTo>
                  <a:cubicBezTo>
                    <a:pt x="0" y="210"/>
                    <a:pt x="14" y="196"/>
                    <a:pt x="29" y="196"/>
                  </a:cubicBezTo>
                  <a:lnTo>
                    <a:pt x="54" y="196"/>
                  </a:lnTo>
                  <a:lnTo>
                    <a:pt x="37" y="179"/>
                  </a:lnTo>
                  <a:cubicBezTo>
                    <a:pt x="31" y="173"/>
                    <a:pt x="29" y="165"/>
                    <a:pt x="29" y="157"/>
                  </a:cubicBezTo>
                  <a:cubicBezTo>
                    <a:pt x="29" y="149"/>
                    <a:pt x="34" y="141"/>
                    <a:pt x="37" y="135"/>
                  </a:cubicBezTo>
                  <a:lnTo>
                    <a:pt x="135" y="37"/>
                  </a:lnTo>
                  <a:cubicBezTo>
                    <a:pt x="148" y="25"/>
                    <a:pt x="165" y="25"/>
                    <a:pt x="176" y="37"/>
                  </a:cubicBezTo>
                  <a:lnTo>
                    <a:pt x="193" y="54"/>
                  </a:lnTo>
                  <a:lnTo>
                    <a:pt x="193" y="29"/>
                  </a:lnTo>
                  <a:cubicBezTo>
                    <a:pt x="193" y="14"/>
                    <a:pt x="207" y="0"/>
                    <a:pt x="222" y="0"/>
                  </a:cubicBezTo>
                  <a:lnTo>
                    <a:pt x="362" y="0"/>
                  </a:lnTo>
                  <a:cubicBezTo>
                    <a:pt x="378" y="0"/>
                    <a:pt x="392" y="14"/>
                    <a:pt x="392" y="29"/>
                  </a:cubicBezTo>
                  <a:lnTo>
                    <a:pt x="392" y="54"/>
                  </a:lnTo>
                  <a:lnTo>
                    <a:pt x="409" y="37"/>
                  </a:lnTo>
                  <a:cubicBezTo>
                    <a:pt x="421" y="25"/>
                    <a:pt x="439" y="25"/>
                    <a:pt x="449" y="37"/>
                  </a:cubicBezTo>
                  <a:lnTo>
                    <a:pt x="548" y="135"/>
                  </a:lnTo>
                  <a:cubicBezTo>
                    <a:pt x="554" y="141"/>
                    <a:pt x="555" y="149"/>
                    <a:pt x="555" y="157"/>
                  </a:cubicBezTo>
                  <a:cubicBezTo>
                    <a:pt x="555" y="165"/>
                    <a:pt x="551" y="173"/>
                    <a:pt x="548" y="179"/>
                  </a:cubicBezTo>
                  <a:lnTo>
                    <a:pt x="530" y="196"/>
                  </a:lnTo>
                  <a:lnTo>
                    <a:pt x="555" y="196"/>
                  </a:lnTo>
                  <a:cubicBezTo>
                    <a:pt x="571" y="196"/>
                    <a:pt x="585" y="210"/>
                    <a:pt x="585" y="226"/>
                  </a:cubicBezTo>
                  <a:lnTo>
                    <a:pt x="585" y="366"/>
                  </a:lnTo>
                  <a:cubicBezTo>
                    <a:pt x="585" y="381"/>
                    <a:pt x="571" y="395"/>
                    <a:pt x="555" y="395"/>
                  </a:cubicBezTo>
                  <a:lnTo>
                    <a:pt x="530" y="395"/>
                  </a:lnTo>
                  <a:lnTo>
                    <a:pt x="548" y="412"/>
                  </a:lnTo>
                  <a:cubicBezTo>
                    <a:pt x="554" y="419"/>
                    <a:pt x="555" y="426"/>
                    <a:pt x="555" y="434"/>
                  </a:cubicBezTo>
                  <a:cubicBezTo>
                    <a:pt x="555" y="442"/>
                    <a:pt x="551" y="450"/>
                    <a:pt x="548" y="456"/>
                  </a:cubicBezTo>
                  <a:lnTo>
                    <a:pt x="449" y="554"/>
                  </a:lnTo>
                  <a:cubicBezTo>
                    <a:pt x="437" y="566"/>
                    <a:pt x="420" y="566"/>
                    <a:pt x="409" y="554"/>
                  </a:cubicBezTo>
                  <a:lnTo>
                    <a:pt x="392" y="537"/>
                  </a:lnTo>
                  <a:lnTo>
                    <a:pt x="392" y="562"/>
                  </a:lnTo>
                  <a:cubicBezTo>
                    <a:pt x="392" y="577"/>
                    <a:pt x="378" y="591"/>
                    <a:pt x="362" y="591"/>
                  </a:cubicBezTo>
                  <a:close/>
                  <a:moveTo>
                    <a:pt x="252" y="532"/>
                  </a:moveTo>
                  <a:lnTo>
                    <a:pt x="333" y="532"/>
                  </a:lnTo>
                  <a:lnTo>
                    <a:pt x="333" y="499"/>
                  </a:lnTo>
                  <a:cubicBezTo>
                    <a:pt x="333" y="487"/>
                    <a:pt x="341" y="476"/>
                    <a:pt x="353" y="471"/>
                  </a:cubicBezTo>
                  <a:cubicBezTo>
                    <a:pt x="359" y="470"/>
                    <a:pt x="367" y="465"/>
                    <a:pt x="373" y="464"/>
                  </a:cubicBezTo>
                  <a:cubicBezTo>
                    <a:pt x="386" y="457"/>
                    <a:pt x="398" y="459"/>
                    <a:pt x="406" y="470"/>
                  </a:cubicBezTo>
                  <a:lnTo>
                    <a:pt x="429" y="493"/>
                  </a:lnTo>
                  <a:lnTo>
                    <a:pt x="487" y="436"/>
                  </a:lnTo>
                  <a:lnTo>
                    <a:pt x="463" y="412"/>
                  </a:lnTo>
                  <a:cubicBezTo>
                    <a:pt x="454" y="403"/>
                    <a:pt x="451" y="391"/>
                    <a:pt x="457" y="380"/>
                  </a:cubicBezTo>
                  <a:cubicBezTo>
                    <a:pt x="462" y="373"/>
                    <a:pt x="463" y="366"/>
                    <a:pt x="465" y="359"/>
                  </a:cubicBezTo>
                  <a:cubicBezTo>
                    <a:pt x="470" y="347"/>
                    <a:pt x="481" y="339"/>
                    <a:pt x="493" y="339"/>
                  </a:cubicBezTo>
                  <a:lnTo>
                    <a:pt x="526" y="339"/>
                  </a:lnTo>
                  <a:lnTo>
                    <a:pt x="526" y="258"/>
                  </a:lnTo>
                  <a:lnTo>
                    <a:pt x="493" y="258"/>
                  </a:lnTo>
                  <a:cubicBezTo>
                    <a:pt x="481" y="258"/>
                    <a:pt x="470" y="250"/>
                    <a:pt x="465" y="238"/>
                  </a:cubicBezTo>
                  <a:cubicBezTo>
                    <a:pt x="463" y="230"/>
                    <a:pt x="459" y="224"/>
                    <a:pt x="457" y="218"/>
                  </a:cubicBezTo>
                  <a:cubicBezTo>
                    <a:pt x="451" y="205"/>
                    <a:pt x="453" y="193"/>
                    <a:pt x="463" y="185"/>
                  </a:cubicBezTo>
                  <a:lnTo>
                    <a:pt x="487" y="162"/>
                  </a:lnTo>
                  <a:lnTo>
                    <a:pt x="429" y="104"/>
                  </a:lnTo>
                  <a:lnTo>
                    <a:pt x="406" y="127"/>
                  </a:lnTo>
                  <a:cubicBezTo>
                    <a:pt x="397" y="137"/>
                    <a:pt x="384" y="140"/>
                    <a:pt x="373" y="134"/>
                  </a:cubicBezTo>
                  <a:cubicBezTo>
                    <a:pt x="367" y="129"/>
                    <a:pt x="359" y="127"/>
                    <a:pt x="353" y="126"/>
                  </a:cubicBezTo>
                  <a:cubicBezTo>
                    <a:pt x="341" y="121"/>
                    <a:pt x="333" y="110"/>
                    <a:pt x="333" y="98"/>
                  </a:cubicBezTo>
                  <a:lnTo>
                    <a:pt x="333" y="65"/>
                  </a:lnTo>
                  <a:lnTo>
                    <a:pt x="252" y="65"/>
                  </a:lnTo>
                  <a:lnTo>
                    <a:pt x="252" y="98"/>
                  </a:lnTo>
                  <a:cubicBezTo>
                    <a:pt x="252" y="110"/>
                    <a:pt x="244" y="121"/>
                    <a:pt x="232" y="126"/>
                  </a:cubicBezTo>
                  <a:cubicBezTo>
                    <a:pt x="225" y="127"/>
                    <a:pt x="218" y="132"/>
                    <a:pt x="211" y="134"/>
                  </a:cubicBezTo>
                  <a:cubicBezTo>
                    <a:pt x="199" y="140"/>
                    <a:pt x="186" y="138"/>
                    <a:pt x="179" y="127"/>
                  </a:cubicBezTo>
                  <a:lnTo>
                    <a:pt x="155" y="104"/>
                  </a:lnTo>
                  <a:lnTo>
                    <a:pt x="98" y="162"/>
                  </a:lnTo>
                  <a:lnTo>
                    <a:pt x="121" y="185"/>
                  </a:lnTo>
                  <a:cubicBezTo>
                    <a:pt x="130" y="194"/>
                    <a:pt x="134" y="207"/>
                    <a:pt x="127" y="218"/>
                  </a:cubicBezTo>
                  <a:cubicBezTo>
                    <a:pt x="123" y="224"/>
                    <a:pt x="121" y="232"/>
                    <a:pt x="120" y="238"/>
                  </a:cubicBezTo>
                  <a:cubicBezTo>
                    <a:pt x="115" y="250"/>
                    <a:pt x="104" y="258"/>
                    <a:pt x="91" y="258"/>
                  </a:cubicBezTo>
                  <a:lnTo>
                    <a:pt x="59" y="258"/>
                  </a:lnTo>
                  <a:lnTo>
                    <a:pt x="59" y="339"/>
                  </a:lnTo>
                  <a:lnTo>
                    <a:pt x="91" y="339"/>
                  </a:lnTo>
                  <a:cubicBezTo>
                    <a:pt x="104" y="339"/>
                    <a:pt x="115" y="347"/>
                    <a:pt x="120" y="359"/>
                  </a:cubicBezTo>
                  <a:cubicBezTo>
                    <a:pt x="121" y="367"/>
                    <a:pt x="126" y="373"/>
                    <a:pt x="127" y="380"/>
                  </a:cubicBezTo>
                  <a:cubicBezTo>
                    <a:pt x="134" y="392"/>
                    <a:pt x="132" y="405"/>
                    <a:pt x="121" y="412"/>
                  </a:cubicBezTo>
                  <a:lnTo>
                    <a:pt x="98" y="436"/>
                  </a:lnTo>
                  <a:lnTo>
                    <a:pt x="155" y="493"/>
                  </a:lnTo>
                  <a:lnTo>
                    <a:pt x="179" y="470"/>
                  </a:lnTo>
                  <a:cubicBezTo>
                    <a:pt x="188" y="461"/>
                    <a:pt x="200" y="457"/>
                    <a:pt x="211" y="464"/>
                  </a:cubicBezTo>
                  <a:cubicBezTo>
                    <a:pt x="218" y="468"/>
                    <a:pt x="225" y="470"/>
                    <a:pt x="232" y="471"/>
                  </a:cubicBezTo>
                  <a:cubicBezTo>
                    <a:pt x="244" y="476"/>
                    <a:pt x="252" y="487"/>
                    <a:pt x="252" y="499"/>
                  </a:cubicBezTo>
                  <a:lnTo>
                    <a:pt x="252" y="532"/>
                  </a:lnTo>
                  <a:close/>
                  <a:moveTo>
                    <a:pt x="292" y="437"/>
                  </a:moveTo>
                  <a:cubicBezTo>
                    <a:pt x="216" y="437"/>
                    <a:pt x="151" y="375"/>
                    <a:pt x="151" y="296"/>
                  </a:cubicBezTo>
                  <a:cubicBezTo>
                    <a:pt x="151" y="216"/>
                    <a:pt x="213" y="154"/>
                    <a:pt x="292" y="154"/>
                  </a:cubicBezTo>
                  <a:cubicBezTo>
                    <a:pt x="372" y="154"/>
                    <a:pt x="434" y="216"/>
                    <a:pt x="434" y="296"/>
                  </a:cubicBezTo>
                  <a:cubicBezTo>
                    <a:pt x="434" y="375"/>
                    <a:pt x="370" y="437"/>
                    <a:pt x="292" y="437"/>
                  </a:cubicBezTo>
                  <a:close/>
                  <a:moveTo>
                    <a:pt x="292" y="215"/>
                  </a:moveTo>
                  <a:cubicBezTo>
                    <a:pt x="247" y="215"/>
                    <a:pt x="210" y="252"/>
                    <a:pt x="210" y="297"/>
                  </a:cubicBezTo>
                  <a:cubicBezTo>
                    <a:pt x="210" y="342"/>
                    <a:pt x="247" y="380"/>
                    <a:pt x="292" y="380"/>
                  </a:cubicBezTo>
                  <a:cubicBezTo>
                    <a:pt x="337" y="380"/>
                    <a:pt x="375" y="342"/>
                    <a:pt x="375" y="297"/>
                  </a:cubicBezTo>
                  <a:cubicBezTo>
                    <a:pt x="375" y="252"/>
                    <a:pt x="337" y="215"/>
                    <a:pt x="292" y="215"/>
                  </a:cubicBezTo>
                  <a:close/>
                </a:path>
              </a:pathLst>
            </a:custGeom>
            <a:grpFill/>
            <a:ln w="9525">
              <a:noFill/>
            </a:ln>
          </p:spPr>
          <p:txBody>
            <a:bodyPr/>
            <a:lstStyle/>
            <a:p>
              <a:pPr defTabSz="457017">
                <a:defRPr/>
              </a:pPr>
              <a:endParaRPr lang="zh-CN" altLang="en-US" sz="1400" kern="0">
                <a:solidFill>
                  <a:prstClr val="black"/>
                </a:solidFill>
                <a:latin typeface="+mn-ea"/>
              </a:endParaRPr>
            </a:p>
          </p:txBody>
        </p:sp>
      </p:grpSp>
      <p:sp>
        <p:nvSpPr>
          <p:cNvPr id="21" name="矩形 20">
            <a:extLst>
              <a:ext uri="{FF2B5EF4-FFF2-40B4-BE49-F238E27FC236}">
                <a16:creationId xmlns:a16="http://schemas.microsoft.com/office/drawing/2014/main" id="{DA09CE77-CAF3-4221-8918-EEF6EE10B26E}"/>
              </a:ext>
            </a:extLst>
          </p:cNvPr>
          <p:cNvSpPr/>
          <p:nvPr/>
        </p:nvSpPr>
        <p:spPr>
          <a:xfrm>
            <a:off x="1353111" y="2126427"/>
            <a:ext cx="383144" cy="2224776"/>
          </a:xfrm>
          <a:prstGeom prst="rect">
            <a:avLst/>
          </a:prstGeom>
        </p:spPr>
        <p:txBody>
          <a:bodyPr wrap="square" anchor="ctr">
            <a:spAutoFit/>
          </a:bodyPr>
          <a:lstStyle/>
          <a:p>
            <a:pPr algn="ctr" defTabSz="914112">
              <a:lnSpc>
                <a:spcPct val="200000"/>
              </a:lnSpc>
              <a:defRPr/>
            </a:pPr>
            <a:r>
              <a:rPr lang="zh-CN" altLang="en-US" b="1" dirty="0">
                <a:solidFill>
                  <a:schemeClr val="accent1"/>
                </a:solidFill>
                <a:latin typeface="+mn-ea"/>
              </a:rPr>
              <a:t>联接万物</a:t>
            </a:r>
          </a:p>
        </p:txBody>
      </p:sp>
      <p:sp>
        <p:nvSpPr>
          <p:cNvPr id="22" name="椭圆 21">
            <a:extLst>
              <a:ext uri="{FF2B5EF4-FFF2-40B4-BE49-F238E27FC236}">
                <a16:creationId xmlns:a16="http://schemas.microsoft.com/office/drawing/2014/main" id="{5E3ADF00-3961-42AD-BE02-40F264E3D100}"/>
              </a:ext>
            </a:extLst>
          </p:cNvPr>
          <p:cNvSpPr/>
          <p:nvPr/>
        </p:nvSpPr>
        <p:spPr>
          <a:xfrm>
            <a:off x="4443485" y="1843164"/>
            <a:ext cx="2981214" cy="2825466"/>
          </a:xfrm>
          <a:prstGeom prst="ellipse">
            <a:avLst/>
          </a:prstGeom>
          <a:solidFill>
            <a:srgbClr val="FFFFFF">
              <a:alpha val="83000"/>
            </a:srgbClr>
          </a:solidFill>
          <a:ln w="317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23" name="Freeform 6">
            <a:extLst>
              <a:ext uri="{FF2B5EF4-FFF2-40B4-BE49-F238E27FC236}">
                <a16:creationId xmlns:a16="http://schemas.microsoft.com/office/drawing/2014/main" id="{E0A12D7F-ABF2-4D29-9388-25DAA98FAF72}"/>
              </a:ext>
            </a:extLst>
          </p:cNvPr>
          <p:cNvSpPr>
            <a:spLocks/>
          </p:cNvSpPr>
          <p:nvPr/>
        </p:nvSpPr>
        <p:spPr bwMode="auto">
          <a:xfrm>
            <a:off x="6703782" y="2040808"/>
            <a:ext cx="697337" cy="40798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175">
            <a:solidFill>
              <a:srgbClr val="C00000"/>
            </a:solidFill>
          </a:ln>
          <a:effectLst>
            <a:outerShdw blurRad="50800" dist="38100" dir="2700000" algn="tl" rotWithShape="0">
              <a:prstClr val="black">
                <a:alpha val="40000"/>
              </a:prstClr>
            </a:outerShdw>
          </a:effectLst>
          <a:extLst/>
        </p:spPr>
        <p:txBody>
          <a:bodyPr rtlCol="0" anchor="b"/>
          <a:lstStyle/>
          <a:p>
            <a:pPr algn="ctr" defTabSz="914021">
              <a:defRPr/>
            </a:pPr>
            <a:endParaRPr lang="en-US" altLang="zh-CN" sz="1000" kern="0" dirty="0">
              <a:solidFill>
                <a:srgbClr val="1D1D1A"/>
              </a:solidFill>
              <a:latin typeface="+mn-ea"/>
              <a:sym typeface="微软雅黑" panose="020B0503020204020204" pitchFamily="34" charset="-122"/>
            </a:endParaRPr>
          </a:p>
        </p:txBody>
      </p:sp>
      <p:sp>
        <p:nvSpPr>
          <p:cNvPr id="24" name="Freeform 6">
            <a:extLst>
              <a:ext uri="{FF2B5EF4-FFF2-40B4-BE49-F238E27FC236}">
                <a16:creationId xmlns:a16="http://schemas.microsoft.com/office/drawing/2014/main" id="{DF0FD760-6453-4DFB-9CC6-F454C229BB52}"/>
              </a:ext>
            </a:extLst>
          </p:cNvPr>
          <p:cNvSpPr>
            <a:spLocks/>
          </p:cNvSpPr>
          <p:nvPr/>
        </p:nvSpPr>
        <p:spPr bwMode="auto">
          <a:xfrm>
            <a:off x="7182851" y="3074016"/>
            <a:ext cx="697337" cy="40798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175">
            <a:solidFill>
              <a:srgbClr val="C00000"/>
            </a:solidFill>
          </a:ln>
          <a:effectLst>
            <a:outerShdw blurRad="50800" dist="38100" dir="2700000" algn="tl" rotWithShape="0">
              <a:prstClr val="black">
                <a:alpha val="40000"/>
              </a:prstClr>
            </a:outerShdw>
          </a:effectLst>
          <a:extLst/>
        </p:spPr>
        <p:txBody>
          <a:bodyPr rtlCol="0" anchor="b"/>
          <a:lstStyle/>
          <a:p>
            <a:pPr algn="ctr" defTabSz="914021">
              <a:defRPr/>
            </a:pPr>
            <a:endParaRPr lang="en-US" altLang="zh-CN" sz="1000" kern="0" dirty="0">
              <a:solidFill>
                <a:srgbClr val="1D1D1A"/>
              </a:solidFill>
              <a:latin typeface="+mn-ea"/>
              <a:sym typeface="微软雅黑" panose="020B0503020204020204" pitchFamily="34" charset="-122"/>
            </a:endParaRPr>
          </a:p>
        </p:txBody>
      </p:sp>
      <p:sp>
        <p:nvSpPr>
          <p:cNvPr id="25" name="Freeform 6">
            <a:extLst>
              <a:ext uri="{FF2B5EF4-FFF2-40B4-BE49-F238E27FC236}">
                <a16:creationId xmlns:a16="http://schemas.microsoft.com/office/drawing/2014/main" id="{6395ACE4-37F8-4A2D-A033-512D627F1E99}"/>
              </a:ext>
            </a:extLst>
          </p:cNvPr>
          <p:cNvSpPr>
            <a:spLocks/>
          </p:cNvSpPr>
          <p:nvPr/>
        </p:nvSpPr>
        <p:spPr bwMode="auto">
          <a:xfrm>
            <a:off x="6753672" y="4022381"/>
            <a:ext cx="697337" cy="40798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175">
            <a:solidFill>
              <a:srgbClr val="C00000"/>
            </a:solidFill>
          </a:ln>
          <a:effectLst>
            <a:outerShdw blurRad="50800" dist="38100" dir="2700000" algn="tl" rotWithShape="0">
              <a:prstClr val="black">
                <a:alpha val="40000"/>
              </a:prstClr>
            </a:outerShdw>
          </a:effectLst>
          <a:extLst/>
        </p:spPr>
        <p:txBody>
          <a:bodyPr rtlCol="0" anchor="b"/>
          <a:lstStyle/>
          <a:p>
            <a:pPr algn="ctr" defTabSz="914021">
              <a:defRPr/>
            </a:pPr>
            <a:endParaRPr lang="en-US" altLang="zh-CN" sz="1000" kern="0" dirty="0">
              <a:solidFill>
                <a:srgbClr val="1D1D1A"/>
              </a:solidFill>
              <a:latin typeface="+mn-ea"/>
              <a:sym typeface="微软雅黑" panose="020B0503020204020204" pitchFamily="34" charset="-122"/>
            </a:endParaRPr>
          </a:p>
        </p:txBody>
      </p:sp>
      <p:sp>
        <p:nvSpPr>
          <p:cNvPr id="26" name="椭圆 25">
            <a:extLst>
              <a:ext uri="{FF2B5EF4-FFF2-40B4-BE49-F238E27FC236}">
                <a16:creationId xmlns:a16="http://schemas.microsoft.com/office/drawing/2014/main" id="{51B847FE-2B85-472D-BF5E-FF49C5DBB12A}"/>
              </a:ext>
            </a:extLst>
          </p:cNvPr>
          <p:cNvSpPr/>
          <p:nvPr/>
        </p:nvSpPr>
        <p:spPr>
          <a:xfrm>
            <a:off x="2011624" y="1672376"/>
            <a:ext cx="620565" cy="588145"/>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27" name="椭圆 26">
            <a:extLst>
              <a:ext uri="{FF2B5EF4-FFF2-40B4-BE49-F238E27FC236}">
                <a16:creationId xmlns:a16="http://schemas.microsoft.com/office/drawing/2014/main" id="{73E5710E-AC59-4C5D-8367-244E0DBAF79E}"/>
              </a:ext>
            </a:extLst>
          </p:cNvPr>
          <p:cNvSpPr/>
          <p:nvPr/>
        </p:nvSpPr>
        <p:spPr>
          <a:xfrm>
            <a:off x="2011624" y="2300034"/>
            <a:ext cx="620565" cy="588145"/>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28" name="椭圆 27">
            <a:extLst>
              <a:ext uri="{FF2B5EF4-FFF2-40B4-BE49-F238E27FC236}">
                <a16:creationId xmlns:a16="http://schemas.microsoft.com/office/drawing/2014/main" id="{C3ABD062-9234-4FD2-AFB2-09F73D0AA735}"/>
              </a:ext>
            </a:extLst>
          </p:cNvPr>
          <p:cNvSpPr/>
          <p:nvPr/>
        </p:nvSpPr>
        <p:spPr>
          <a:xfrm>
            <a:off x="2011624" y="4186366"/>
            <a:ext cx="620565" cy="588145"/>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29" name="椭圆 28">
            <a:extLst>
              <a:ext uri="{FF2B5EF4-FFF2-40B4-BE49-F238E27FC236}">
                <a16:creationId xmlns:a16="http://schemas.microsoft.com/office/drawing/2014/main" id="{56529558-5F61-4FFC-B8B1-7B2845C21B46}"/>
              </a:ext>
            </a:extLst>
          </p:cNvPr>
          <p:cNvSpPr/>
          <p:nvPr/>
        </p:nvSpPr>
        <p:spPr>
          <a:xfrm>
            <a:off x="2093499" y="1749975"/>
            <a:ext cx="456813" cy="43294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0" name="椭圆 29">
            <a:extLst>
              <a:ext uri="{FF2B5EF4-FFF2-40B4-BE49-F238E27FC236}">
                <a16:creationId xmlns:a16="http://schemas.microsoft.com/office/drawing/2014/main" id="{DD7C3B9F-BFC6-465A-A430-E3FC605FC30E}"/>
              </a:ext>
            </a:extLst>
          </p:cNvPr>
          <p:cNvSpPr/>
          <p:nvPr/>
        </p:nvSpPr>
        <p:spPr>
          <a:xfrm>
            <a:off x="2093499" y="2377631"/>
            <a:ext cx="456813" cy="43294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1" name="椭圆 30">
            <a:extLst>
              <a:ext uri="{FF2B5EF4-FFF2-40B4-BE49-F238E27FC236}">
                <a16:creationId xmlns:a16="http://schemas.microsoft.com/office/drawing/2014/main" id="{A02EE006-39BE-4EDE-AB07-F0562E06AA12}"/>
              </a:ext>
            </a:extLst>
          </p:cNvPr>
          <p:cNvSpPr/>
          <p:nvPr/>
        </p:nvSpPr>
        <p:spPr>
          <a:xfrm>
            <a:off x="2093499" y="4263964"/>
            <a:ext cx="456813" cy="43294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pic>
        <p:nvPicPr>
          <p:cNvPr id="32" name="图片 31">
            <a:extLst>
              <a:ext uri="{FF2B5EF4-FFF2-40B4-BE49-F238E27FC236}">
                <a16:creationId xmlns:a16="http://schemas.microsoft.com/office/drawing/2014/main" id="{E097FA48-DC60-4C7A-9461-83A56400B3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5390" y="1836062"/>
            <a:ext cx="293032" cy="260773"/>
          </a:xfrm>
          <a:prstGeom prst="rect">
            <a:avLst/>
          </a:prstGeom>
        </p:spPr>
      </p:pic>
      <p:pic>
        <p:nvPicPr>
          <p:cNvPr id="33" name="图片 32">
            <a:extLst>
              <a:ext uri="{FF2B5EF4-FFF2-40B4-BE49-F238E27FC236}">
                <a16:creationId xmlns:a16="http://schemas.microsoft.com/office/drawing/2014/main" id="{255FABE7-508C-4846-87B4-A717B5CD88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4333" y="2463720"/>
            <a:ext cx="275147" cy="260773"/>
          </a:xfrm>
          <a:prstGeom prst="rect">
            <a:avLst/>
          </a:prstGeom>
        </p:spPr>
      </p:pic>
      <p:sp>
        <p:nvSpPr>
          <p:cNvPr id="34" name="椭圆 33">
            <a:extLst>
              <a:ext uri="{FF2B5EF4-FFF2-40B4-BE49-F238E27FC236}">
                <a16:creationId xmlns:a16="http://schemas.microsoft.com/office/drawing/2014/main" id="{F8F92E6E-8C31-407E-89D6-02187706D7CD}"/>
              </a:ext>
            </a:extLst>
          </p:cNvPr>
          <p:cNvSpPr/>
          <p:nvPr/>
        </p:nvSpPr>
        <p:spPr>
          <a:xfrm>
            <a:off x="2011624" y="3566158"/>
            <a:ext cx="620565" cy="588145"/>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5" name="椭圆 34">
            <a:extLst>
              <a:ext uri="{FF2B5EF4-FFF2-40B4-BE49-F238E27FC236}">
                <a16:creationId xmlns:a16="http://schemas.microsoft.com/office/drawing/2014/main" id="{0311F1DF-C058-45B5-8EF6-0D87E440ABA7}"/>
              </a:ext>
            </a:extLst>
          </p:cNvPr>
          <p:cNvSpPr/>
          <p:nvPr/>
        </p:nvSpPr>
        <p:spPr>
          <a:xfrm>
            <a:off x="2093499" y="3643757"/>
            <a:ext cx="456813" cy="43294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sp>
        <p:nvSpPr>
          <p:cNvPr id="36" name="椭圆 35">
            <a:extLst>
              <a:ext uri="{FF2B5EF4-FFF2-40B4-BE49-F238E27FC236}">
                <a16:creationId xmlns:a16="http://schemas.microsoft.com/office/drawing/2014/main" id="{75C6B9AD-9693-4FE1-A051-2A5DC41D10C8}"/>
              </a:ext>
            </a:extLst>
          </p:cNvPr>
          <p:cNvSpPr/>
          <p:nvPr/>
        </p:nvSpPr>
        <p:spPr>
          <a:xfrm>
            <a:off x="2011624" y="2960545"/>
            <a:ext cx="620565" cy="588145"/>
          </a:xfrm>
          <a:prstGeom prst="ellipse">
            <a:avLst/>
          </a:prstGeom>
          <a:gradFill flip="none" rotWithShape="1">
            <a:gsLst>
              <a:gs pos="0">
                <a:srgbClr val="DDDDDD">
                  <a:alpha val="0"/>
                </a:srgbClr>
              </a:gs>
              <a:gs pos="100000">
                <a:schemeClr val="tx2">
                  <a:lumMod val="75000"/>
                  <a:alpha val="25000"/>
                </a:schemeClr>
              </a:gs>
            </a:gsLst>
            <a:path path="shape">
              <a:fillToRect l="50000" t="50000" r="50000" b="50000"/>
            </a:path>
            <a:tileRect/>
          </a:gradFill>
          <a:ln w="3175" cap="flat" cmpd="sng" algn="ctr">
            <a:noFill/>
            <a:prstDash val="solid"/>
            <a:round/>
            <a:headEnd type="none" w="med" len="med"/>
            <a:tailEnd type="none" w="med" len="med"/>
          </a:ln>
          <a:effectLst/>
          <a:scene3d>
            <a:camera prst="orthographicFront"/>
            <a:lightRig rig="flat" dir="t"/>
          </a:scene3d>
        </p:spPr>
        <p:txBody>
          <a:bodyPr lIns="68535" tIns="34268" rIns="68535" bIns="34268" anchor="ctr"/>
          <a:lstStyle/>
          <a:p>
            <a:pPr marL="0" lvl="4" indent="-179882" algn="ctr" defTabSz="913882" fontAlgn="ctr">
              <a:lnSpc>
                <a:spcPts val="2798"/>
              </a:lnSpc>
              <a:spcBef>
                <a:spcPts val="850"/>
              </a:spcBef>
              <a:buClr>
                <a:srgbClr val="CC9900"/>
              </a:buClr>
              <a:buSzPct val="60000"/>
              <a:defRPr/>
            </a:pPr>
            <a:endParaRPr lang="zh-CN" altLang="en-US" sz="3200" dirty="0">
              <a:solidFill>
                <a:prstClr val="white"/>
              </a:solidFill>
              <a:latin typeface="+mn-ea"/>
              <a:sym typeface="Arial" pitchFamily="34" charset="0"/>
            </a:endParaRPr>
          </a:p>
        </p:txBody>
      </p:sp>
      <p:sp>
        <p:nvSpPr>
          <p:cNvPr id="37" name="椭圆 36">
            <a:extLst>
              <a:ext uri="{FF2B5EF4-FFF2-40B4-BE49-F238E27FC236}">
                <a16:creationId xmlns:a16="http://schemas.microsoft.com/office/drawing/2014/main" id="{972B0709-F77D-429C-B912-732F9BCBDF1C}"/>
              </a:ext>
            </a:extLst>
          </p:cNvPr>
          <p:cNvSpPr/>
          <p:nvPr/>
        </p:nvSpPr>
        <p:spPr>
          <a:xfrm>
            <a:off x="2093499" y="3038143"/>
            <a:ext cx="456813" cy="432948"/>
          </a:xfrm>
          <a:prstGeom prst="ellipse">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zh-CN" altLang="en-US" sz="2000">
              <a:solidFill>
                <a:srgbClr val="666666"/>
              </a:solidFill>
              <a:latin typeface="+mn-ea"/>
            </a:endParaRPr>
          </a:p>
        </p:txBody>
      </p:sp>
      <p:pic>
        <p:nvPicPr>
          <p:cNvPr id="38" name="图片 37">
            <a:extLst>
              <a:ext uri="{FF2B5EF4-FFF2-40B4-BE49-F238E27FC236}">
                <a16:creationId xmlns:a16="http://schemas.microsoft.com/office/drawing/2014/main" id="{4A4BA278-1446-4672-AB0B-DC3924D9F9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4333" y="3729844"/>
            <a:ext cx="275147" cy="260773"/>
          </a:xfrm>
          <a:prstGeom prst="rect">
            <a:avLst/>
          </a:prstGeom>
        </p:spPr>
      </p:pic>
      <p:pic>
        <p:nvPicPr>
          <p:cNvPr id="39" name="图片 38">
            <a:extLst>
              <a:ext uri="{FF2B5EF4-FFF2-40B4-BE49-F238E27FC236}">
                <a16:creationId xmlns:a16="http://schemas.microsoft.com/office/drawing/2014/main" id="{D8A2F366-148A-4D40-B71B-6E727DB5CF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38245" y="4350052"/>
            <a:ext cx="367321" cy="260773"/>
          </a:xfrm>
          <a:prstGeom prst="rect">
            <a:avLst/>
          </a:prstGeom>
        </p:spPr>
      </p:pic>
      <p:pic>
        <p:nvPicPr>
          <p:cNvPr id="40" name="图片 39">
            <a:extLst>
              <a:ext uri="{FF2B5EF4-FFF2-40B4-BE49-F238E27FC236}">
                <a16:creationId xmlns:a16="http://schemas.microsoft.com/office/drawing/2014/main" id="{3DF890D0-F17F-43C8-A694-EA60F2FBF9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4536" y="3114946"/>
            <a:ext cx="294739" cy="279341"/>
          </a:xfrm>
          <a:prstGeom prst="rect">
            <a:avLst/>
          </a:prstGeom>
        </p:spPr>
      </p:pic>
      <p:grpSp>
        <p:nvGrpSpPr>
          <p:cNvPr id="41" name="组合 40">
            <a:extLst>
              <a:ext uri="{FF2B5EF4-FFF2-40B4-BE49-F238E27FC236}">
                <a16:creationId xmlns:a16="http://schemas.microsoft.com/office/drawing/2014/main" id="{178E0C57-BDF4-46FB-96E9-2781E95440DD}"/>
              </a:ext>
            </a:extLst>
          </p:cNvPr>
          <p:cNvGrpSpPr/>
          <p:nvPr/>
        </p:nvGrpSpPr>
        <p:grpSpPr>
          <a:xfrm>
            <a:off x="3496703" y="3299564"/>
            <a:ext cx="900555" cy="106048"/>
            <a:chOff x="622549" y="5121099"/>
            <a:chExt cx="1082826" cy="184952"/>
          </a:xfrm>
        </p:grpSpPr>
        <p:cxnSp>
          <p:nvCxnSpPr>
            <p:cNvPr id="77" name="直接连接符 76">
              <a:extLst>
                <a:ext uri="{FF2B5EF4-FFF2-40B4-BE49-F238E27FC236}">
                  <a16:creationId xmlns:a16="http://schemas.microsoft.com/office/drawing/2014/main" id="{E029525A-2DA9-4AFC-881F-CAD5ACE022DE}"/>
                </a:ext>
              </a:extLst>
            </p:cNvPr>
            <p:cNvCxnSpPr/>
            <p:nvPr/>
          </p:nvCxnSpPr>
          <p:spPr>
            <a:xfrm>
              <a:off x="622549" y="5124484"/>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78" name="直接连接符 77">
              <a:extLst>
                <a:ext uri="{FF2B5EF4-FFF2-40B4-BE49-F238E27FC236}">
                  <a16:creationId xmlns:a16="http://schemas.microsoft.com/office/drawing/2014/main" id="{96C29E3A-0E89-4F69-B1A5-7113151C74D6}"/>
                </a:ext>
              </a:extLst>
            </p:cNvPr>
            <p:cNvCxnSpPr/>
            <p:nvPr/>
          </p:nvCxnSpPr>
          <p:spPr>
            <a:xfrm>
              <a:off x="896638" y="5302666"/>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79" name="直接连接符 78">
              <a:extLst>
                <a:ext uri="{FF2B5EF4-FFF2-40B4-BE49-F238E27FC236}">
                  <a16:creationId xmlns:a16="http://schemas.microsoft.com/office/drawing/2014/main" id="{71FB03BF-F393-4040-B0EC-C67AD397814D}"/>
                </a:ext>
              </a:extLst>
            </p:cNvPr>
            <p:cNvCxnSpPr/>
            <p:nvPr/>
          </p:nvCxnSpPr>
          <p:spPr>
            <a:xfrm>
              <a:off x="1170727" y="5124484"/>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80" name="直接连接符 79">
              <a:extLst>
                <a:ext uri="{FF2B5EF4-FFF2-40B4-BE49-F238E27FC236}">
                  <a16:creationId xmlns:a16="http://schemas.microsoft.com/office/drawing/2014/main" id="{07A04D17-F40A-4C61-B7D6-AD6C407B0E76}"/>
                </a:ext>
              </a:extLst>
            </p:cNvPr>
            <p:cNvCxnSpPr/>
            <p:nvPr/>
          </p:nvCxnSpPr>
          <p:spPr>
            <a:xfrm>
              <a:off x="1435868" y="5302666"/>
              <a:ext cx="269507"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81" name="直接连接符 80">
              <a:extLst>
                <a:ext uri="{FF2B5EF4-FFF2-40B4-BE49-F238E27FC236}">
                  <a16:creationId xmlns:a16="http://schemas.microsoft.com/office/drawing/2014/main" id="{07A68F7E-EDAE-4297-BFE8-A17055284797}"/>
                </a:ext>
              </a:extLst>
            </p:cNvPr>
            <p:cNvCxnSpPr/>
            <p:nvPr/>
          </p:nvCxnSpPr>
          <p:spPr>
            <a:xfrm>
              <a:off x="893545" y="5124484"/>
              <a:ext cx="0" cy="181567"/>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82" name="直接连接符 81">
              <a:extLst>
                <a:ext uri="{FF2B5EF4-FFF2-40B4-BE49-F238E27FC236}">
                  <a16:creationId xmlns:a16="http://schemas.microsoft.com/office/drawing/2014/main" id="{17C34C98-D4C9-443A-8A55-8A93B52EAC09}"/>
                </a:ext>
              </a:extLst>
            </p:cNvPr>
            <p:cNvCxnSpPr/>
            <p:nvPr/>
          </p:nvCxnSpPr>
          <p:spPr>
            <a:xfrm>
              <a:off x="1170045" y="5124484"/>
              <a:ext cx="0" cy="181567"/>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83" name="直接连接符 82">
              <a:extLst>
                <a:ext uri="{FF2B5EF4-FFF2-40B4-BE49-F238E27FC236}">
                  <a16:creationId xmlns:a16="http://schemas.microsoft.com/office/drawing/2014/main" id="{6F8E2360-0EA9-482C-A075-973E977EE450}"/>
                </a:ext>
              </a:extLst>
            </p:cNvPr>
            <p:cNvCxnSpPr/>
            <p:nvPr/>
          </p:nvCxnSpPr>
          <p:spPr>
            <a:xfrm>
              <a:off x="1440234" y="5121099"/>
              <a:ext cx="0" cy="181567"/>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grpSp>
      <p:pic>
        <p:nvPicPr>
          <p:cNvPr id="42" name="图片 41">
            <a:extLst>
              <a:ext uri="{FF2B5EF4-FFF2-40B4-BE49-F238E27FC236}">
                <a16:creationId xmlns:a16="http://schemas.microsoft.com/office/drawing/2014/main" id="{D8501132-0C61-4AFB-8310-BB560AD96ACE}"/>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719285">
            <a:off x="3681614" y="4196583"/>
            <a:ext cx="1019670" cy="145323"/>
          </a:xfrm>
          <a:prstGeom prst="rect">
            <a:avLst/>
          </a:prstGeom>
          <a:noFill/>
        </p:spPr>
      </p:pic>
      <p:sp>
        <p:nvSpPr>
          <p:cNvPr id="43" name="矩形 42">
            <a:extLst>
              <a:ext uri="{FF2B5EF4-FFF2-40B4-BE49-F238E27FC236}">
                <a16:creationId xmlns:a16="http://schemas.microsoft.com/office/drawing/2014/main" id="{F792DDAD-AC40-4F8E-9FB3-330828741F51}"/>
              </a:ext>
            </a:extLst>
          </p:cNvPr>
          <p:cNvSpPr/>
          <p:nvPr/>
        </p:nvSpPr>
        <p:spPr>
          <a:xfrm>
            <a:off x="9939570" y="2150878"/>
            <a:ext cx="438871" cy="2224776"/>
          </a:xfrm>
          <a:prstGeom prst="rect">
            <a:avLst/>
          </a:prstGeom>
        </p:spPr>
        <p:txBody>
          <a:bodyPr wrap="square" anchor="ctr">
            <a:spAutoFit/>
          </a:bodyPr>
          <a:lstStyle/>
          <a:p>
            <a:pPr algn="ctr" defTabSz="914112">
              <a:lnSpc>
                <a:spcPct val="200000"/>
              </a:lnSpc>
              <a:defRPr/>
            </a:pPr>
            <a:r>
              <a:rPr lang="zh-CN" altLang="en-US" b="1" dirty="0">
                <a:solidFill>
                  <a:schemeClr val="accent1"/>
                </a:solidFill>
                <a:latin typeface="+mn-ea"/>
              </a:rPr>
              <a:t>联接应用</a:t>
            </a:r>
          </a:p>
        </p:txBody>
      </p:sp>
      <p:sp>
        <p:nvSpPr>
          <p:cNvPr id="44" name="矩形 43">
            <a:extLst>
              <a:ext uri="{FF2B5EF4-FFF2-40B4-BE49-F238E27FC236}">
                <a16:creationId xmlns:a16="http://schemas.microsoft.com/office/drawing/2014/main" id="{9EC58ACE-8EBA-4735-A6A5-1A5376084713}"/>
              </a:ext>
            </a:extLst>
          </p:cNvPr>
          <p:cNvSpPr/>
          <p:nvPr/>
        </p:nvSpPr>
        <p:spPr>
          <a:xfrm>
            <a:off x="9069880" y="3525302"/>
            <a:ext cx="548542" cy="295796"/>
          </a:xfrm>
          <a:prstGeom prst="rect">
            <a:avLst/>
          </a:prstGeom>
        </p:spPr>
        <p:txBody>
          <a:bodyPr wrap="none">
            <a:spAutoFit/>
          </a:bodyPr>
          <a:lstStyle/>
          <a:p>
            <a:pPr defTabSz="914112">
              <a:defRPr/>
            </a:pPr>
            <a:r>
              <a:rPr lang="zh-CN" altLang="en-US" sz="1600" dirty="0">
                <a:solidFill>
                  <a:srgbClr val="1D1D1A"/>
                </a:solidFill>
                <a:latin typeface="+mn-ea"/>
              </a:rPr>
              <a:t>算力</a:t>
            </a:r>
          </a:p>
        </p:txBody>
      </p:sp>
      <p:sp>
        <p:nvSpPr>
          <p:cNvPr id="45" name="矩形 44">
            <a:extLst>
              <a:ext uri="{FF2B5EF4-FFF2-40B4-BE49-F238E27FC236}">
                <a16:creationId xmlns:a16="http://schemas.microsoft.com/office/drawing/2014/main" id="{18CBF580-94B3-408D-8185-4F52244DDB01}"/>
              </a:ext>
            </a:extLst>
          </p:cNvPr>
          <p:cNvSpPr/>
          <p:nvPr/>
        </p:nvSpPr>
        <p:spPr>
          <a:xfrm>
            <a:off x="9096317" y="4718164"/>
            <a:ext cx="548542" cy="295796"/>
          </a:xfrm>
          <a:prstGeom prst="rect">
            <a:avLst/>
          </a:prstGeom>
        </p:spPr>
        <p:txBody>
          <a:bodyPr wrap="none">
            <a:spAutoFit/>
          </a:bodyPr>
          <a:lstStyle/>
          <a:p>
            <a:pPr defTabSz="914112">
              <a:defRPr/>
            </a:pPr>
            <a:r>
              <a:rPr lang="zh-CN" altLang="en-US" sz="1600" dirty="0">
                <a:solidFill>
                  <a:srgbClr val="1D1D1A"/>
                </a:solidFill>
                <a:latin typeface="+mn-ea"/>
              </a:rPr>
              <a:t>智慧</a:t>
            </a:r>
          </a:p>
        </p:txBody>
      </p:sp>
      <p:sp>
        <p:nvSpPr>
          <p:cNvPr id="46" name="矩形 45">
            <a:extLst>
              <a:ext uri="{FF2B5EF4-FFF2-40B4-BE49-F238E27FC236}">
                <a16:creationId xmlns:a16="http://schemas.microsoft.com/office/drawing/2014/main" id="{D3EBFB8E-7A71-42B2-B6C9-F91D2B08D498}"/>
              </a:ext>
            </a:extLst>
          </p:cNvPr>
          <p:cNvSpPr/>
          <p:nvPr/>
        </p:nvSpPr>
        <p:spPr>
          <a:xfrm>
            <a:off x="9052177" y="2425334"/>
            <a:ext cx="548542" cy="295796"/>
          </a:xfrm>
          <a:prstGeom prst="rect">
            <a:avLst/>
          </a:prstGeom>
        </p:spPr>
        <p:txBody>
          <a:bodyPr wrap="none">
            <a:spAutoFit/>
          </a:bodyPr>
          <a:lstStyle/>
          <a:p>
            <a:pPr defTabSz="914112">
              <a:defRPr/>
            </a:pPr>
            <a:r>
              <a:rPr lang="zh-CN" altLang="en-US" sz="1600" dirty="0">
                <a:solidFill>
                  <a:srgbClr val="1D1D1A"/>
                </a:solidFill>
                <a:latin typeface="+mn-ea"/>
              </a:rPr>
              <a:t>算法</a:t>
            </a:r>
          </a:p>
        </p:txBody>
      </p:sp>
      <p:pic>
        <p:nvPicPr>
          <p:cNvPr id="47" name="图片 46">
            <a:extLst>
              <a:ext uri="{FF2B5EF4-FFF2-40B4-BE49-F238E27FC236}">
                <a16:creationId xmlns:a16="http://schemas.microsoft.com/office/drawing/2014/main" id="{36B87DA6-A23B-4303-8784-1BD5A6368D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40169" y="1789039"/>
            <a:ext cx="285940" cy="271002"/>
          </a:xfrm>
          <a:prstGeom prst="rect">
            <a:avLst/>
          </a:prstGeom>
        </p:spPr>
      </p:pic>
      <p:pic>
        <p:nvPicPr>
          <p:cNvPr id="48" name="Picture 4" descr="GPON技术帖02】光接入网技术的发展-固网集结号-华为互动社区">
            <a:extLst>
              <a:ext uri="{FF2B5EF4-FFF2-40B4-BE49-F238E27FC236}">
                <a16:creationId xmlns:a16="http://schemas.microsoft.com/office/drawing/2014/main" id="{5D595A9B-4EF8-4C85-B46C-F7B94A26381A}"/>
              </a:ext>
            </a:extLst>
          </p:cNvPr>
          <p:cNvPicPr>
            <a:picLocks noChangeAspect="1" noChangeArrowheads="1"/>
          </p:cNvPicPr>
          <p:nvPr/>
        </p:nvPicPr>
        <p:blipFill rotWithShape="1">
          <a:blip r:embed="rId10" cstate="print">
            <a:biLevel thresh="75000"/>
            <a:extLst>
              <a:ext uri="{28A0092B-C50C-407E-A947-70E740481C1C}">
                <a14:useLocalDpi xmlns:a14="http://schemas.microsoft.com/office/drawing/2010/main" val="0"/>
              </a:ext>
            </a:extLst>
          </a:blip>
          <a:srcRect/>
          <a:stretch/>
        </p:blipFill>
        <p:spPr bwMode="auto">
          <a:xfrm>
            <a:off x="3133234" y="3260040"/>
            <a:ext cx="270457" cy="287263"/>
          </a:xfrm>
          <a:prstGeom prst="rect">
            <a:avLst/>
          </a:prstGeom>
          <a:noFill/>
          <a:extLst>
            <a:ext uri="{909E8E84-426E-40DD-AFC4-6F175D3DCCD1}">
              <a14:hiddenFill xmlns:a14="http://schemas.microsoft.com/office/drawing/2010/main">
                <a:solidFill>
                  <a:srgbClr val="FFFFFF"/>
                </a:solidFill>
              </a14:hiddenFill>
            </a:ext>
          </a:extLst>
        </p:spPr>
      </p:pic>
      <p:pic>
        <p:nvPicPr>
          <p:cNvPr id="49" name="图片 48">
            <a:extLst>
              <a:ext uri="{FF2B5EF4-FFF2-40B4-BE49-F238E27FC236}">
                <a16:creationId xmlns:a16="http://schemas.microsoft.com/office/drawing/2014/main" id="{0C646724-C655-4739-BDAD-9E5EDB9ED01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52909" y="4429563"/>
            <a:ext cx="290857" cy="275661"/>
          </a:xfrm>
          <a:prstGeom prst="rect">
            <a:avLst/>
          </a:prstGeom>
        </p:spPr>
      </p:pic>
      <p:sp>
        <p:nvSpPr>
          <p:cNvPr id="50" name="文本框 49">
            <a:extLst>
              <a:ext uri="{FF2B5EF4-FFF2-40B4-BE49-F238E27FC236}">
                <a16:creationId xmlns:a16="http://schemas.microsoft.com/office/drawing/2014/main" id="{CD4A58DB-6FFF-40E1-8D59-3851A8F8D3B2}"/>
              </a:ext>
            </a:extLst>
          </p:cNvPr>
          <p:cNvSpPr txBox="1"/>
          <p:nvPr/>
        </p:nvSpPr>
        <p:spPr>
          <a:xfrm>
            <a:off x="3153311" y="1857775"/>
            <a:ext cx="251218" cy="215125"/>
          </a:xfrm>
          <a:prstGeom prst="rect">
            <a:avLst/>
          </a:prstGeom>
          <a:noFill/>
        </p:spPr>
        <p:txBody>
          <a:bodyPr wrap="none" lIns="0" tIns="0" rIns="0" bIns="0" rtlCol="0">
            <a:spAutoFit/>
          </a:bodyPr>
          <a:lstStyle/>
          <a:p>
            <a:pPr defTabSz="914112">
              <a:defRPr/>
            </a:pPr>
            <a:r>
              <a:rPr kumimoji="1" lang="en-US" altLang="zh-CN" sz="1600" dirty="0">
                <a:solidFill>
                  <a:srgbClr val="000000"/>
                </a:solidFill>
                <a:latin typeface="+mn-ea"/>
              </a:rPr>
              <a:t>5G</a:t>
            </a:r>
            <a:endParaRPr kumimoji="1" lang="zh-CN" altLang="en-US" sz="1600" dirty="0">
              <a:solidFill>
                <a:srgbClr val="000000"/>
              </a:solidFill>
              <a:latin typeface="+mn-ea"/>
            </a:endParaRPr>
          </a:p>
        </p:txBody>
      </p:sp>
      <p:sp>
        <p:nvSpPr>
          <p:cNvPr id="51" name="文本框 50">
            <a:extLst>
              <a:ext uri="{FF2B5EF4-FFF2-40B4-BE49-F238E27FC236}">
                <a16:creationId xmlns:a16="http://schemas.microsoft.com/office/drawing/2014/main" id="{5C862573-523D-414D-8B14-2D9ADADA63DA}"/>
              </a:ext>
            </a:extLst>
          </p:cNvPr>
          <p:cNvSpPr txBox="1"/>
          <p:nvPr/>
        </p:nvSpPr>
        <p:spPr>
          <a:xfrm>
            <a:off x="2891348" y="3298989"/>
            <a:ext cx="189152" cy="215125"/>
          </a:xfrm>
          <a:prstGeom prst="rect">
            <a:avLst/>
          </a:prstGeom>
          <a:noFill/>
        </p:spPr>
        <p:txBody>
          <a:bodyPr wrap="none" lIns="0" tIns="0" rIns="0" bIns="0" rtlCol="0">
            <a:spAutoFit/>
          </a:bodyPr>
          <a:lstStyle/>
          <a:p>
            <a:pPr defTabSz="914112">
              <a:defRPr/>
            </a:pPr>
            <a:r>
              <a:rPr kumimoji="1" lang="zh-CN" altLang="en-US" sz="1600" dirty="0">
                <a:solidFill>
                  <a:srgbClr val="000000"/>
                </a:solidFill>
                <a:latin typeface="+mn-ea"/>
              </a:rPr>
              <a:t>光</a:t>
            </a:r>
          </a:p>
        </p:txBody>
      </p:sp>
      <p:sp>
        <p:nvSpPr>
          <p:cNvPr id="52" name="文本框 51">
            <a:extLst>
              <a:ext uri="{FF2B5EF4-FFF2-40B4-BE49-F238E27FC236}">
                <a16:creationId xmlns:a16="http://schemas.microsoft.com/office/drawing/2014/main" id="{6AFDB136-9AD3-45CF-BE7C-A3580429C732}"/>
              </a:ext>
            </a:extLst>
          </p:cNvPr>
          <p:cNvSpPr txBox="1"/>
          <p:nvPr/>
        </p:nvSpPr>
        <p:spPr>
          <a:xfrm>
            <a:off x="3061237" y="4476075"/>
            <a:ext cx="189152" cy="215125"/>
          </a:xfrm>
          <a:prstGeom prst="rect">
            <a:avLst/>
          </a:prstGeom>
          <a:noFill/>
        </p:spPr>
        <p:txBody>
          <a:bodyPr wrap="none" lIns="0" tIns="0" rIns="0" bIns="0" rtlCol="0">
            <a:spAutoFit/>
          </a:bodyPr>
          <a:lstStyle/>
          <a:p>
            <a:pPr defTabSz="914112">
              <a:defRPr/>
            </a:pPr>
            <a:r>
              <a:rPr kumimoji="1" lang="zh-CN" altLang="en-US" sz="1600" dirty="0">
                <a:solidFill>
                  <a:srgbClr val="000000"/>
                </a:solidFill>
                <a:latin typeface="+mn-ea"/>
              </a:rPr>
              <a:t>铜</a:t>
            </a:r>
          </a:p>
        </p:txBody>
      </p:sp>
      <p:grpSp>
        <p:nvGrpSpPr>
          <p:cNvPr id="53" name="组合 52">
            <a:extLst>
              <a:ext uri="{FF2B5EF4-FFF2-40B4-BE49-F238E27FC236}">
                <a16:creationId xmlns:a16="http://schemas.microsoft.com/office/drawing/2014/main" id="{76522588-D952-4228-8855-667B5B959E43}"/>
              </a:ext>
            </a:extLst>
          </p:cNvPr>
          <p:cNvGrpSpPr/>
          <p:nvPr/>
        </p:nvGrpSpPr>
        <p:grpSpPr>
          <a:xfrm>
            <a:off x="4421957" y="2204732"/>
            <a:ext cx="3021398" cy="2172097"/>
            <a:chOff x="4309610" y="1925603"/>
            <a:chExt cx="3591168" cy="2724019"/>
          </a:xfrm>
        </p:grpSpPr>
        <p:grpSp>
          <p:nvGrpSpPr>
            <p:cNvPr id="54" name="组合 53">
              <a:extLst>
                <a:ext uri="{FF2B5EF4-FFF2-40B4-BE49-F238E27FC236}">
                  <a16:creationId xmlns:a16="http://schemas.microsoft.com/office/drawing/2014/main" id="{DC7D0649-027C-4C66-9037-583B52C3D83C}"/>
                </a:ext>
              </a:extLst>
            </p:cNvPr>
            <p:cNvGrpSpPr/>
            <p:nvPr/>
          </p:nvGrpSpPr>
          <p:grpSpPr>
            <a:xfrm>
              <a:off x="5267050" y="2296814"/>
              <a:ext cx="1769996" cy="1972380"/>
              <a:chOff x="5006750" y="1836802"/>
              <a:chExt cx="2262704" cy="2521425"/>
            </a:xfrm>
          </p:grpSpPr>
          <p:grpSp>
            <p:nvGrpSpPr>
              <p:cNvPr id="61" name="组合 60">
                <a:extLst>
                  <a:ext uri="{FF2B5EF4-FFF2-40B4-BE49-F238E27FC236}">
                    <a16:creationId xmlns:a16="http://schemas.microsoft.com/office/drawing/2014/main" id="{431431C9-7267-43FF-BA46-1A0F8DEC7C48}"/>
                  </a:ext>
                </a:extLst>
              </p:cNvPr>
              <p:cNvGrpSpPr/>
              <p:nvPr/>
            </p:nvGrpSpPr>
            <p:grpSpPr>
              <a:xfrm>
                <a:off x="5006750" y="1836802"/>
                <a:ext cx="2262704" cy="2521425"/>
                <a:chOff x="5228005" y="2727571"/>
                <a:chExt cx="1384181" cy="1542449"/>
              </a:xfrm>
            </p:grpSpPr>
            <p:sp>
              <p:nvSpPr>
                <p:cNvPr id="65" name="Freeform 5">
                  <a:extLst>
                    <a:ext uri="{FF2B5EF4-FFF2-40B4-BE49-F238E27FC236}">
                      <a16:creationId xmlns:a16="http://schemas.microsoft.com/office/drawing/2014/main" id="{DF5A03E6-7D89-455E-B8A8-75C2B2C03A62}"/>
                    </a:ext>
                  </a:extLst>
                </p:cNvPr>
                <p:cNvSpPr>
                  <a:spLocks noEditPoints="1"/>
                </p:cNvSpPr>
                <p:nvPr/>
              </p:nvSpPr>
              <p:spPr bwMode="auto">
                <a:xfrm>
                  <a:off x="5267679" y="2756383"/>
                  <a:ext cx="1297435" cy="1495378"/>
                </a:xfrm>
                <a:custGeom>
                  <a:avLst/>
                  <a:gdLst/>
                  <a:ahLst/>
                  <a:cxnLst>
                    <a:cxn ang="0">
                      <a:pos x="180" y="415"/>
                    </a:cxn>
                    <a:cxn ang="0">
                      <a:pos x="179" y="415"/>
                    </a:cxn>
                    <a:cxn ang="0">
                      <a:pos x="1" y="312"/>
                    </a:cxn>
                    <a:cxn ang="0">
                      <a:pos x="0" y="310"/>
                    </a:cxn>
                    <a:cxn ang="0">
                      <a:pos x="0" y="105"/>
                    </a:cxn>
                    <a:cxn ang="0">
                      <a:pos x="1" y="103"/>
                    </a:cxn>
                    <a:cxn ang="0">
                      <a:pos x="179" y="0"/>
                    </a:cxn>
                    <a:cxn ang="0">
                      <a:pos x="181" y="0"/>
                    </a:cxn>
                    <a:cxn ang="0">
                      <a:pos x="359" y="103"/>
                    </a:cxn>
                    <a:cxn ang="0">
                      <a:pos x="360" y="105"/>
                    </a:cxn>
                    <a:cxn ang="0">
                      <a:pos x="360" y="310"/>
                    </a:cxn>
                    <a:cxn ang="0">
                      <a:pos x="359" y="312"/>
                    </a:cxn>
                    <a:cxn ang="0">
                      <a:pos x="181" y="415"/>
                    </a:cxn>
                    <a:cxn ang="0">
                      <a:pos x="180" y="415"/>
                    </a:cxn>
                    <a:cxn ang="0">
                      <a:pos x="4" y="309"/>
                    </a:cxn>
                    <a:cxn ang="0">
                      <a:pos x="180" y="411"/>
                    </a:cxn>
                    <a:cxn ang="0">
                      <a:pos x="356" y="309"/>
                    </a:cxn>
                    <a:cxn ang="0">
                      <a:pos x="356" y="106"/>
                    </a:cxn>
                    <a:cxn ang="0">
                      <a:pos x="180" y="4"/>
                    </a:cxn>
                    <a:cxn ang="0">
                      <a:pos x="4" y="106"/>
                    </a:cxn>
                    <a:cxn ang="0">
                      <a:pos x="4" y="309"/>
                    </a:cxn>
                  </a:cxnLst>
                  <a:rect l="0" t="0" r="r" b="b"/>
                  <a:pathLst>
                    <a:path w="360" h="415">
                      <a:moveTo>
                        <a:pt x="180" y="415"/>
                      </a:moveTo>
                      <a:cubicBezTo>
                        <a:pt x="180" y="415"/>
                        <a:pt x="179" y="415"/>
                        <a:pt x="179" y="415"/>
                      </a:cubicBezTo>
                      <a:cubicBezTo>
                        <a:pt x="1" y="312"/>
                        <a:pt x="1" y="312"/>
                        <a:pt x="1" y="312"/>
                      </a:cubicBezTo>
                      <a:cubicBezTo>
                        <a:pt x="0" y="312"/>
                        <a:pt x="0" y="311"/>
                        <a:pt x="0" y="310"/>
                      </a:cubicBezTo>
                      <a:cubicBezTo>
                        <a:pt x="0" y="105"/>
                        <a:pt x="0" y="105"/>
                        <a:pt x="0" y="105"/>
                      </a:cubicBezTo>
                      <a:cubicBezTo>
                        <a:pt x="0" y="104"/>
                        <a:pt x="0" y="104"/>
                        <a:pt x="1" y="103"/>
                      </a:cubicBezTo>
                      <a:cubicBezTo>
                        <a:pt x="179" y="0"/>
                        <a:pt x="179" y="0"/>
                        <a:pt x="179" y="0"/>
                      </a:cubicBezTo>
                      <a:cubicBezTo>
                        <a:pt x="180" y="0"/>
                        <a:pt x="180" y="0"/>
                        <a:pt x="181" y="0"/>
                      </a:cubicBezTo>
                      <a:cubicBezTo>
                        <a:pt x="359" y="103"/>
                        <a:pt x="359" y="103"/>
                        <a:pt x="359" y="103"/>
                      </a:cubicBezTo>
                      <a:cubicBezTo>
                        <a:pt x="360" y="104"/>
                        <a:pt x="360" y="104"/>
                        <a:pt x="360" y="105"/>
                      </a:cubicBezTo>
                      <a:cubicBezTo>
                        <a:pt x="360" y="310"/>
                        <a:pt x="360" y="310"/>
                        <a:pt x="360" y="310"/>
                      </a:cubicBezTo>
                      <a:cubicBezTo>
                        <a:pt x="360" y="311"/>
                        <a:pt x="360" y="312"/>
                        <a:pt x="359" y="312"/>
                      </a:cubicBezTo>
                      <a:cubicBezTo>
                        <a:pt x="181" y="415"/>
                        <a:pt x="181" y="415"/>
                        <a:pt x="181" y="415"/>
                      </a:cubicBezTo>
                      <a:cubicBezTo>
                        <a:pt x="181" y="415"/>
                        <a:pt x="180" y="415"/>
                        <a:pt x="180" y="415"/>
                      </a:cubicBezTo>
                      <a:close/>
                      <a:moveTo>
                        <a:pt x="4" y="309"/>
                      </a:moveTo>
                      <a:cubicBezTo>
                        <a:pt x="180" y="411"/>
                        <a:pt x="180" y="411"/>
                        <a:pt x="180" y="411"/>
                      </a:cubicBezTo>
                      <a:cubicBezTo>
                        <a:pt x="356" y="309"/>
                        <a:pt x="356" y="309"/>
                        <a:pt x="356" y="309"/>
                      </a:cubicBezTo>
                      <a:cubicBezTo>
                        <a:pt x="356" y="106"/>
                        <a:pt x="356" y="106"/>
                        <a:pt x="356" y="106"/>
                      </a:cubicBezTo>
                      <a:cubicBezTo>
                        <a:pt x="180" y="4"/>
                        <a:pt x="180" y="4"/>
                        <a:pt x="180" y="4"/>
                      </a:cubicBezTo>
                      <a:cubicBezTo>
                        <a:pt x="4" y="106"/>
                        <a:pt x="4" y="106"/>
                        <a:pt x="4" y="106"/>
                      </a:cubicBezTo>
                      <a:lnTo>
                        <a:pt x="4" y="309"/>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66" name="Freeform 6">
                  <a:extLst>
                    <a:ext uri="{FF2B5EF4-FFF2-40B4-BE49-F238E27FC236}">
                      <a16:creationId xmlns:a16="http://schemas.microsoft.com/office/drawing/2014/main" id="{E5F1C8DA-1AD2-47D9-89E2-A0A911B446D0}"/>
                    </a:ext>
                  </a:extLst>
                </p:cNvPr>
                <p:cNvSpPr>
                  <a:spLocks noEditPoints="1"/>
                </p:cNvSpPr>
                <p:nvPr/>
              </p:nvSpPr>
              <p:spPr bwMode="auto">
                <a:xfrm>
                  <a:off x="5267679" y="2756383"/>
                  <a:ext cx="656038" cy="1495378"/>
                </a:xfrm>
                <a:custGeom>
                  <a:avLst/>
                  <a:gdLst/>
                  <a:ahLst/>
                  <a:cxnLst>
                    <a:cxn ang="0">
                      <a:pos x="180" y="415"/>
                    </a:cxn>
                    <a:cxn ang="0">
                      <a:pos x="179" y="415"/>
                    </a:cxn>
                    <a:cxn ang="0">
                      <a:pos x="1" y="312"/>
                    </a:cxn>
                    <a:cxn ang="0">
                      <a:pos x="0" y="310"/>
                    </a:cxn>
                    <a:cxn ang="0">
                      <a:pos x="0" y="105"/>
                    </a:cxn>
                    <a:cxn ang="0">
                      <a:pos x="1" y="103"/>
                    </a:cxn>
                    <a:cxn ang="0">
                      <a:pos x="179" y="0"/>
                    </a:cxn>
                    <a:cxn ang="0">
                      <a:pos x="181" y="0"/>
                    </a:cxn>
                    <a:cxn ang="0">
                      <a:pos x="182" y="2"/>
                    </a:cxn>
                    <a:cxn ang="0">
                      <a:pos x="182" y="413"/>
                    </a:cxn>
                    <a:cxn ang="0">
                      <a:pos x="181" y="415"/>
                    </a:cxn>
                    <a:cxn ang="0">
                      <a:pos x="180" y="415"/>
                    </a:cxn>
                    <a:cxn ang="0">
                      <a:pos x="4" y="309"/>
                    </a:cxn>
                    <a:cxn ang="0">
                      <a:pos x="178" y="410"/>
                    </a:cxn>
                    <a:cxn ang="0">
                      <a:pos x="178" y="6"/>
                    </a:cxn>
                    <a:cxn ang="0">
                      <a:pos x="4" y="106"/>
                    </a:cxn>
                    <a:cxn ang="0">
                      <a:pos x="4" y="309"/>
                    </a:cxn>
                  </a:cxnLst>
                  <a:rect l="0" t="0" r="r" b="b"/>
                  <a:pathLst>
                    <a:path w="182" h="415">
                      <a:moveTo>
                        <a:pt x="180" y="415"/>
                      </a:moveTo>
                      <a:cubicBezTo>
                        <a:pt x="180" y="415"/>
                        <a:pt x="179" y="415"/>
                        <a:pt x="179" y="415"/>
                      </a:cubicBezTo>
                      <a:cubicBezTo>
                        <a:pt x="1" y="312"/>
                        <a:pt x="1" y="312"/>
                        <a:pt x="1" y="312"/>
                      </a:cubicBezTo>
                      <a:cubicBezTo>
                        <a:pt x="0" y="312"/>
                        <a:pt x="0" y="311"/>
                        <a:pt x="0" y="310"/>
                      </a:cubicBezTo>
                      <a:cubicBezTo>
                        <a:pt x="0" y="105"/>
                        <a:pt x="0" y="105"/>
                        <a:pt x="0" y="105"/>
                      </a:cubicBezTo>
                      <a:cubicBezTo>
                        <a:pt x="0" y="104"/>
                        <a:pt x="0" y="104"/>
                        <a:pt x="1" y="103"/>
                      </a:cubicBezTo>
                      <a:cubicBezTo>
                        <a:pt x="179" y="0"/>
                        <a:pt x="179" y="0"/>
                        <a:pt x="179" y="0"/>
                      </a:cubicBezTo>
                      <a:cubicBezTo>
                        <a:pt x="180" y="0"/>
                        <a:pt x="180" y="0"/>
                        <a:pt x="181" y="0"/>
                      </a:cubicBezTo>
                      <a:cubicBezTo>
                        <a:pt x="182" y="1"/>
                        <a:pt x="182" y="1"/>
                        <a:pt x="182" y="2"/>
                      </a:cubicBezTo>
                      <a:cubicBezTo>
                        <a:pt x="182" y="413"/>
                        <a:pt x="182" y="413"/>
                        <a:pt x="182" y="413"/>
                      </a:cubicBezTo>
                      <a:cubicBezTo>
                        <a:pt x="182" y="414"/>
                        <a:pt x="182" y="415"/>
                        <a:pt x="181" y="415"/>
                      </a:cubicBezTo>
                      <a:cubicBezTo>
                        <a:pt x="181" y="415"/>
                        <a:pt x="180" y="415"/>
                        <a:pt x="180" y="415"/>
                      </a:cubicBezTo>
                      <a:close/>
                      <a:moveTo>
                        <a:pt x="4" y="309"/>
                      </a:moveTo>
                      <a:cubicBezTo>
                        <a:pt x="178" y="410"/>
                        <a:pt x="178" y="410"/>
                        <a:pt x="178" y="410"/>
                      </a:cubicBezTo>
                      <a:cubicBezTo>
                        <a:pt x="178" y="6"/>
                        <a:pt x="178" y="6"/>
                        <a:pt x="178" y="6"/>
                      </a:cubicBezTo>
                      <a:cubicBezTo>
                        <a:pt x="4" y="106"/>
                        <a:pt x="4" y="106"/>
                        <a:pt x="4" y="106"/>
                      </a:cubicBezTo>
                      <a:lnTo>
                        <a:pt x="4" y="309"/>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67" name="Freeform 7">
                  <a:extLst>
                    <a:ext uri="{FF2B5EF4-FFF2-40B4-BE49-F238E27FC236}">
                      <a16:creationId xmlns:a16="http://schemas.microsoft.com/office/drawing/2014/main" id="{4671F865-91AA-44F1-8368-B0799E62CB04}"/>
                    </a:ext>
                  </a:extLst>
                </p:cNvPr>
                <p:cNvSpPr>
                  <a:spLocks noEditPoints="1"/>
                </p:cNvSpPr>
                <p:nvPr/>
              </p:nvSpPr>
              <p:spPr bwMode="auto">
                <a:xfrm>
                  <a:off x="5267679" y="2756383"/>
                  <a:ext cx="1297435" cy="1124604"/>
                </a:xfrm>
                <a:custGeom>
                  <a:avLst/>
                  <a:gdLst/>
                  <a:ahLst/>
                  <a:cxnLst>
                    <a:cxn ang="0">
                      <a:pos x="358" y="312"/>
                    </a:cxn>
                    <a:cxn ang="0">
                      <a:pos x="358" y="312"/>
                    </a:cxn>
                    <a:cxn ang="0">
                      <a:pos x="2" y="312"/>
                    </a:cxn>
                    <a:cxn ang="0">
                      <a:pos x="0" y="311"/>
                    </a:cxn>
                    <a:cxn ang="0">
                      <a:pos x="0" y="309"/>
                    </a:cxn>
                    <a:cxn ang="0">
                      <a:pos x="178" y="1"/>
                    </a:cxn>
                    <a:cxn ang="0">
                      <a:pos x="182" y="1"/>
                    </a:cxn>
                    <a:cxn ang="0">
                      <a:pos x="359" y="309"/>
                    </a:cxn>
                    <a:cxn ang="0">
                      <a:pos x="360" y="310"/>
                    </a:cxn>
                    <a:cxn ang="0">
                      <a:pos x="358" y="312"/>
                    </a:cxn>
                    <a:cxn ang="0">
                      <a:pos x="5" y="308"/>
                    </a:cxn>
                    <a:cxn ang="0">
                      <a:pos x="355" y="308"/>
                    </a:cxn>
                    <a:cxn ang="0">
                      <a:pos x="180" y="6"/>
                    </a:cxn>
                    <a:cxn ang="0">
                      <a:pos x="5" y="308"/>
                    </a:cxn>
                  </a:cxnLst>
                  <a:rect l="0" t="0" r="r" b="b"/>
                  <a:pathLst>
                    <a:path w="360" h="312">
                      <a:moveTo>
                        <a:pt x="358" y="312"/>
                      </a:moveTo>
                      <a:cubicBezTo>
                        <a:pt x="358" y="312"/>
                        <a:pt x="358" y="312"/>
                        <a:pt x="358" y="312"/>
                      </a:cubicBezTo>
                      <a:cubicBezTo>
                        <a:pt x="2" y="312"/>
                        <a:pt x="2" y="312"/>
                        <a:pt x="2" y="312"/>
                      </a:cubicBezTo>
                      <a:cubicBezTo>
                        <a:pt x="1" y="312"/>
                        <a:pt x="1" y="312"/>
                        <a:pt x="0" y="311"/>
                      </a:cubicBezTo>
                      <a:cubicBezTo>
                        <a:pt x="0" y="311"/>
                        <a:pt x="0" y="310"/>
                        <a:pt x="0" y="309"/>
                      </a:cubicBezTo>
                      <a:cubicBezTo>
                        <a:pt x="178" y="1"/>
                        <a:pt x="178" y="1"/>
                        <a:pt x="178" y="1"/>
                      </a:cubicBezTo>
                      <a:cubicBezTo>
                        <a:pt x="179" y="0"/>
                        <a:pt x="181" y="0"/>
                        <a:pt x="182" y="1"/>
                      </a:cubicBezTo>
                      <a:cubicBezTo>
                        <a:pt x="359" y="309"/>
                        <a:pt x="359" y="309"/>
                        <a:pt x="359" y="309"/>
                      </a:cubicBezTo>
                      <a:cubicBezTo>
                        <a:pt x="360" y="309"/>
                        <a:pt x="360" y="310"/>
                        <a:pt x="360" y="310"/>
                      </a:cubicBezTo>
                      <a:cubicBezTo>
                        <a:pt x="360" y="312"/>
                        <a:pt x="359" y="312"/>
                        <a:pt x="358" y="312"/>
                      </a:cubicBezTo>
                      <a:close/>
                      <a:moveTo>
                        <a:pt x="5" y="308"/>
                      </a:moveTo>
                      <a:cubicBezTo>
                        <a:pt x="355" y="308"/>
                        <a:pt x="355" y="308"/>
                        <a:pt x="355" y="308"/>
                      </a:cubicBezTo>
                      <a:cubicBezTo>
                        <a:pt x="180" y="6"/>
                        <a:pt x="180" y="6"/>
                        <a:pt x="180" y="6"/>
                      </a:cubicBezTo>
                      <a:lnTo>
                        <a:pt x="5" y="308"/>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68" name="Freeform 8">
                  <a:extLst>
                    <a:ext uri="{FF2B5EF4-FFF2-40B4-BE49-F238E27FC236}">
                      <a16:creationId xmlns:a16="http://schemas.microsoft.com/office/drawing/2014/main" id="{27EF6F7A-A347-42E2-9177-E61B67FE4F6D}"/>
                    </a:ext>
                  </a:extLst>
                </p:cNvPr>
                <p:cNvSpPr>
                  <a:spLocks noEditPoints="1"/>
                </p:cNvSpPr>
                <p:nvPr/>
              </p:nvSpPr>
              <p:spPr bwMode="auto">
                <a:xfrm>
                  <a:off x="5267679" y="3127630"/>
                  <a:ext cx="1297435" cy="1124131"/>
                </a:xfrm>
                <a:custGeom>
                  <a:avLst/>
                  <a:gdLst/>
                  <a:ahLst/>
                  <a:cxnLst>
                    <a:cxn ang="0">
                      <a:pos x="180" y="312"/>
                    </a:cxn>
                    <a:cxn ang="0">
                      <a:pos x="178" y="311"/>
                    </a:cxn>
                    <a:cxn ang="0">
                      <a:pos x="0" y="3"/>
                    </a:cxn>
                    <a:cxn ang="0">
                      <a:pos x="0" y="1"/>
                    </a:cxn>
                    <a:cxn ang="0">
                      <a:pos x="2" y="0"/>
                    </a:cxn>
                    <a:cxn ang="0">
                      <a:pos x="358" y="0"/>
                    </a:cxn>
                    <a:cxn ang="0">
                      <a:pos x="360" y="1"/>
                    </a:cxn>
                    <a:cxn ang="0">
                      <a:pos x="360" y="3"/>
                    </a:cxn>
                    <a:cxn ang="0">
                      <a:pos x="182" y="311"/>
                    </a:cxn>
                    <a:cxn ang="0">
                      <a:pos x="180" y="312"/>
                    </a:cxn>
                    <a:cxn ang="0">
                      <a:pos x="5" y="4"/>
                    </a:cxn>
                    <a:cxn ang="0">
                      <a:pos x="180" y="306"/>
                    </a:cxn>
                    <a:cxn ang="0">
                      <a:pos x="355" y="4"/>
                    </a:cxn>
                    <a:cxn ang="0">
                      <a:pos x="5" y="4"/>
                    </a:cxn>
                  </a:cxnLst>
                  <a:rect l="0" t="0" r="r" b="b"/>
                  <a:pathLst>
                    <a:path w="360" h="312">
                      <a:moveTo>
                        <a:pt x="180" y="312"/>
                      </a:moveTo>
                      <a:cubicBezTo>
                        <a:pt x="179" y="312"/>
                        <a:pt x="179" y="312"/>
                        <a:pt x="178" y="311"/>
                      </a:cubicBezTo>
                      <a:cubicBezTo>
                        <a:pt x="0" y="3"/>
                        <a:pt x="0" y="3"/>
                        <a:pt x="0" y="3"/>
                      </a:cubicBezTo>
                      <a:cubicBezTo>
                        <a:pt x="0" y="2"/>
                        <a:pt x="0" y="2"/>
                        <a:pt x="0" y="1"/>
                      </a:cubicBezTo>
                      <a:cubicBezTo>
                        <a:pt x="1" y="0"/>
                        <a:pt x="1" y="0"/>
                        <a:pt x="2" y="0"/>
                      </a:cubicBezTo>
                      <a:cubicBezTo>
                        <a:pt x="358" y="0"/>
                        <a:pt x="358" y="0"/>
                        <a:pt x="358" y="0"/>
                      </a:cubicBezTo>
                      <a:cubicBezTo>
                        <a:pt x="359" y="0"/>
                        <a:pt x="359" y="0"/>
                        <a:pt x="360" y="1"/>
                      </a:cubicBezTo>
                      <a:cubicBezTo>
                        <a:pt x="360" y="2"/>
                        <a:pt x="360" y="2"/>
                        <a:pt x="360" y="3"/>
                      </a:cubicBezTo>
                      <a:cubicBezTo>
                        <a:pt x="182" y="311"/>
                        <a:pt x="182" y="311"/>
                        <a:pt x="182" y="311"/>
                      </a:cubicBezTo>
                      <a:cubicBezTo>
                        <a:pt x="181" y="312"/>
                        <a:pt x="181" y="312"/>
                        <a:pt x="180" y="312"/>
                      </a:cubicBezTo>
                      <a:close/>
                      <a:moveTo>
                        <a:pt x="5" y="4"/>
                      </a:moveTo>
                      <a:cubicBezTo>
                        <a:pt x="180" y="306"/>
                        <a:pt x="180" y="306"/>
                        <a:pt x="180" y="306"/>
                      </a:cubicBezTo>
                      <a:cubicBezTo>
                        <a:pt x="355" y="4"/>
                        <a:pt x="355" y="4"/>
                        <a:pt x="355" y="4"/>
                      </a:cubicBezTo>
                      <a:lnTo>
                        <a:pt x="5" y="4"/>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69" name="Freeform 9">
                  <a:extLst>
                    <a:ext uri="{FF2B5EF4-FFF2-40B4-BE49-F238E27FC236}">
                      <a16:creationId xmlns:a16="http://schemas.microsoft.com/office/drawing/2014/main" id="{835A3D0C-3D18-42AE-AE75-4093A064B03F}"/>
                    </a:ext>
                  </a:extLst>
                </p:cNvPr>
                <p:cNvSpPr>
                  <a:spLocks noEditPoints="1"/>
                </p:cNvSpPr>
                <p:nvPr/>
              </p:nvSpPr>
              <p:spPr bwMode="auto">
                <a:xfrm>
                  <a:off x="5267679" y="3127630"/>
                  <a:ext cx="1297435" cy="753357"/>
                </a:xfrm>
                <a:custGeom>
                  <a:avLst/>
                  <a:gdLst/>
                  <a:ahLst/>
                  <a:cxnLst>
                    <a:cxn ang="0">
                      <a:pos x="358" y="209"/>
                    </a:cxn>
                    <a:cxn ang="0">
                      <a:pos x="358" y="209"/>
                    </a:cxn>
                    <a:cxn ang="0">
                      <a:pos x="2" y="209"/>
                    </a:cxn>
                    <a:cxn ang="0">
                      <a:pos x="0" y="207"/>
                    </a:cxn>
                    <a:cxn ang="0">
                      <a:pos x="0" y="2"/>
                    </a:cxn>
                    <a:cxn ang="0">
                      <a:pos x="1" y="0"/>
                    </a:cxn>
                    <a:cxn ang="0">
                      <a:pos x="3" y="0"/>
                    </a:cxn>
                    <a:cxn ang="0">
                      <a:pos x="359" y="206"/>
                    </a:cxn>
                    <a:cxn ang="0">
                      <a:pos x="360" y="207"/>
                    </a:cxn>
                    <a:cxn ang="0">
                      <a:pos x="358" y="209"/>
                    </a:cxn>
                    <a:cxn ang="0">
                      <a:pos x="4" y="205"/>
                    </a:cxn>
                    <a:cxn ang="0">
                      <a:pos x="351" y="205"/>
                    </a:cxn>
                    <a:cxn ang="0">
                      <a:pos x="4" y="5"/>
                    </a:cxn>
                    <a:cxn ang="0">
                      <a:pos x="4" y="205"/>
                    </a:cxn>
                  </a:cxnLst>
                  <a:rect l="0" t="0" r="r" b="b"/>
                  <a:pathLst>
                    <a:path w="360" h="209">
                      <a:moveTo>
                        <a:pt x="358" y="209"/>
                      </a:moveTo>
                      <a:cubicBezTo>
                        <a:pt x="358" y="209"/>
                        <a:pt x="358" y="209"/>
                        <a:pt x="358" y="209"/>
                      </a:cubicBezTo>
                      <a:cubicBezTo>
                        <a:pt x="2" y="209"/>
                        <a:pt x="2" y="209"/>
                        <a:pt x="2" y="209"/>
                      </a:cubicBezTo>
                      <a:cubicBezTo>
                        <a:pt x="1" y="209"/>
                        <a:pt x="0" y="209"/>
                        <a:pt x="0" y="207"/>
                      </a:cubicBezTo>
                      <a:cubicBezTo>
                        <a:pt x="0" y="2"/>
                        <a:pt x="0" y="2"/>
                        <a:pt x="0" y="2"/>
                      </a:cubicBezTo>
                      <a:cubicBezTo>
                        <a:pt x="0" y="1"/>
                        <a:pt x="0" y="1"/>
                        <a:pt x="1" y="0"/>
                      </a:cubicBezTo>
                      <a:cubicBezTo>
                        <a:pt x="2" y="0"/>
                        <a:pt x="2" y="0"/>
                        <a:pt x="3" y="0"/>
                      </a:cubicBezTo>
                      <a:cubicBezTo>
                        <a:pt x="359" y="206"/>
                        <a:pt x="359" y="206"/>
                        <a:pt x="359" y="206"/>
                      </a:cubicBezTo>
                      <a:cubicBezTo>
                        <a:pt x="359" y="206"/>
                        <a:pt x="360" y="207"/>
                        <a:pt x="360" y="207"/>
                      </a:cubicBezTo>
                      <a:cubicBezTo>
                        <a:pt x="360" y="209"/>
                        <a:pt x="359" y="209"/>
                        <a:pt x="358" y="209"/>
                      </a:cubicBezTo>
                      <a:close/>
                      <a:moveTo>
                        <a:pt x="4" y="205"/>
                      </a:moveTo>
                      <a:cubicBezTo>
                        <a:pt x="351" y="205"/>
                        <a:pt x="351" y="205"/>
                        <a:pt x="351" y="205"/>
                      </a:cubicBezTo>
                      <a:cubicBezTo>
                        <a:pt x="4" y="5"/>
                        <a:pt x="4" y="5"/>
                        <a:pt x="4" y="5"/>
                      </a:cubicBezTo>
                      <a:lnTo>
                        <a:pt x="4" y="205"/>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0" name="Freeform 10">
                  <a:extLst>
                    <a:ext uri="{FF2B5EF4-FFF2-40B4-BE49-F238E27FC236}">
                      <a16:creationId xmlns:a16="http://schemas.microsoft.com/office/drawing/2014/main" id="{B19E93F6-EAE5-42FC-8982-DC95B044A28A}"/>
                    </a:ext>
                  </a:extLst>
                </p:cNvPr>
                <p:cNvSpPr>
                  <a:spLocks noEditPoints="1"/>
                </p:cNvSpPr>
                <p:nvPr/>
              </p:nvSpPr>
              <p:spPr bwMode="auto">
                <a:xfrm>
                  <a:off x="5267679" y="3127630"/>
                  <a:ext cx="1297435" cy="753357"/>
                </a:xfrm>
                <a:custGeom>
                  <a:avLst/>
                  <a:gdLst/>
                  <a:ahLst/>
                  <a:cxnLst>
                    <a:cxn ang="0">
                      <a:pos x="358" y="209"/>
                    </a:cxn>
                    <a:cxn ang="0">
                      <a:pos x="2" y="209"/>
                    </a:cxn>
                    <a:cxn ang="0">
                      <a:pos x="0" y="208"/>
                    </a:cxn>
                    <a:cxn ang="0">
                      <a:pos x="1" y="206"/>
                    </a:cxn>
                    <a:cxn ang="0">
                      <a:pos x="357" y="0"/>
                    </a:cxn>
                    <a:cxn ang="0">
                      <a:pos x="359" y="0"/>
                    </a:cxn>
                    <a:cxn ang="0">
                      <a:pos x="360" y="2"/>
                    </a:cxn>
                    <a:cxn ang="0">
                      <a:pos x="360" y="207"/>
                    </a:cxn>
                    <a:cxn ang="0">
                      <a:pos x="358" y="209"/>
                    </a:cxn>
                    <a:cxn ang="0">
                      <a:pos x="9" y="205"/>
                    </a:cxn>
                    <a:cxn ang="0">
                      <a:pos x="356" y="205"/>
                    </a:cxn>
                    <a:cxn ang="0">
                      <a:pos x="356" y="5"/>
                    </a:cxn>
                    <a:cxn ang="0">
                      <a:pos x="9" y="205"/>
                    </a:cxn>
                  </a:cxnLst>
                  <a:rect l="0" t="0" r="r" b="b"/>
                  <a:pathLst>
                    <a:path w="360" h="209">
                      <a:moveTo>
                        <a:pt x="358" y="209"/>
                      </a:moveTo>
                      <a:cubicBezTo>
                        <a:pt x="2" y="209"/>
                        <a:pt x="2" y="209"/>
                        <a:pt x="2" y="209"/>
                      </a:cubicBezTo>
                      <a:cubicBezTo>
                        <a:pt x="1" y="209"/>
                        <a:pt x="0" y="209"/>
                        <a:pt x="0" y="208"/>
                      </a:cubicBezTo>
                      <a:cubicBezTo>
                        <a:pt x="0" y="207"/>
                        <a:pt x="0" y="206"/>
                        <a:pt x="1" y="206"/>
                      </a:cubicBezTo>
                      <a:cubicBezTo>
                        <a:pt x="357" y="0"/>
                        <a:pt x="357" y="0"/>
                        <a:pt x="357" y="0"/>
                      </a:cubicBezTo>
                      <a:cubicBezTo>
                        <a:pt x="358" y="0"/>
                        <a:pt x="358" y="0"/>
                        <a:pt x="359" y="0"/>
                      </a:cubicBezTo>
                      <a:cubicBezTo>
                        <a:pt x="360" y="1"/>
                        <a:pt x="360" y="1"/>
                        <a:pt x="360" y="2"/>
                      </a:cubicBezTo>
                      <a:cubicBezTo>
                        <a:pt x="360" y="207"/>
                        <a:pt x="360" y="207"/>
                        <a:pt x="360" y="207"/>
                      </a:cubicBezTo>
                      <a:cubicBezTo>
                        <a:pt x="360" y="209"/>
                        <a:pt x="359" y="209"/>
                        <a:pt x="358" y="209"/>
                      </a:cubicBezTo>
                      <a:close/>
                      <a:moveTo>
                        <a:pt x="9" y="205"/>
                      </a:moveTo>
                      <a:cubicBezTo>
                        <a:pt x="356" y="205"/>
                        <a:pt x="356" y="205"/>
                        <a:pt x="356" y="205"/>
                      </a:cubicBezTo>
                      <a:cubicBezTo>
                        <a:pt x="356" y="5"/>
                        <a:pt x="356" y="5"/>
                        <a:pt x="356" y="5"/>
                      </a:cubicBezTo>
                      <a:lnTo>
                        <a:pt x="9" y="205"/>
                      </a:lnTo>
                      <a:close/>
                    </a:path>
                  </a:pathLst>
                </a:cu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1" name="Oval 11">
                  <a:extLst>
                    <a:ext uri="{FF2B5EF4-FFF2-40B4-BE49-F238E27FC236}">
                      <a16:creationId xmlns:a16="http://schemas.microsoft.com/office/drawing/2014/main" id="{C1CAAB4E-09B3-4D0F-87E5-55A1001478E0}"/>
                    </a:ext>
                  </a:extLst>
                </p:cNvPr>
                <p:cNvSpPr>
                  <a:spLocks noChangeArrowheads="1"/>
                </p:cNvSpPr>
                <p:nvPr/>
              </p:nvSpPr>
              <p:spPr bwMode="auto">
                <a:xfrm>
                  <a:off x="5862317" y="4162020"/>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2" name="Oval 12">
                  <a:extLst>
                    <a:ext uri="{FF2B5EF4-FFF2-40B4-BE49-F238E27FC236}">
                      <a16:creationId xmlns:a16="http://schemas.microsoft.com/office/drawing/2014/main" id="{D497CF87-7BF8-49F3-91D8-F9E14A9D6566}"/>
                    </a:ext>
                  </a:extLst>
                </p:cNvPr>
                <p:cNvSpPr>
                  <a:spLocks noChangeArrowheads="1"/>
                </p:cNvSpPr>
                <p:nvPr/>
              </p:nvSpPr>
              <p:spPr bwMode="auto">
                <a:xfrm>
                  <a:off x="5862317" y="2727571"/>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3" name="Oval 13">
                  <a:extLst>
                    <a:ext uri="{FF2B5EF4-FFF2-40B4-BE49-F238E27FC236}">
                      <a16:creationId xmlns:a16="http://schemas.microsoft.com/office/drawing/2014/main" id="{9CDA2FAD-396E-4AEA-A8D3-FACEE6F436A5}"/>
                    </a:ext>
                  </a:extLst>
                </p:cNvPr>
                <p:cNvSpPr>
                  <a:spLocks noChangeArrowheads="1"/>
                </p:cNvSpPr>
                <p:nvPr/>
              </p:nvSpPr>
              <p:spPr bwMode="auto">
                <a:xfrm>
                  <a:off x="6504186" y="3077091"/>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4" name="Oval 14">
                  <a:extLst>
                    <a:ext uri="{FF2B5EF4-FFF2-40B4-BE49-F238E27FC236}">
                      <a16:creationId xmlns:a16="http://schemas.microsoft.com/office/drawing/2014/main" id="{C6C84D74-4FE1-48DA-8DE0-DE139B11ACAE}"/>
                    </a:ext>
                  </a:extLst>
                </p:cNvPr>
                <p:cNvSpPr>
                  <a:spLocks noChangeArrowheads="1"/>
                </p:cNvSpPr>
                <p:nvPr/>
              </p:nvSpPr>
              <p:spPr bwMode="auto">
                <a:xfrm>
                  <a:off x="6504186" y="3819584"/>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5" name="Oval 15">
                  <a:extLst>
                    <a:ext uri="{FF2B5EF4-FFF2-40B4-BE49-F238E27FC236}">
                      <a16:creationId xmlns:a16="http://schemas.microsoft.com/office/drawing/2014/main" id="{7C6D05D0-CD22-4980-8663-45D8BB0939EE}"/>
                    </a:ext>
                  </a:extLst>
                </p:cNvPr>
                <p:cNvSpPr>
                  <a:spLocks noChangeArrowheads="1"/>
                </p:cNvSpPr>
                <p:nvPr/>
              </p:nvSpPr>
              <p:spPr bwMode="auto">
                <a:xfrm>
                  <a:off x="5228005" y="3077091"/>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sp>
              <p:nvSpPr>
                <p:cNvPr id="76" name="Oval 16">
                  <a:extLst>
                    <a:ext uri="{FF2B5EF4-FFF2-40B4-BE49-F238E27FC236}">
                      <a16:creationId xmlns:a16="http://schemas.microsoft.com/office/drawing/2014/main" id="{6E44A2C6-5E0A-4EF3-BA4A-D7EB60D55814}"/>
                    </a:ext>
                  </a:extLst>
                </p:cNvPr>
                <p:cNvSpPr>
                  <a:spLocks noChangeArrowheads="1"/>
                </p:cNvSpPr>
                <p:nvPr/>
              </p:nvSpPr>
              <p:spPr bwMode="auto">
                <a:xfrm>
                  <a:off x="5228005" y="3819584"/>
                  <a:ext cx="108000" cy="108000"/>
                </a:xfrm>
                <a:prstGeom prst="ellipse">
                  <a:avLst/>
                </a:prstGeom>
                <a:solidFill>
                  <a:srgbClr val="C7000B"/>
                </a:solidFill>
                <a:ln w="9525">
                  <a:solidFill>
                    <a:schemeClr val="tx2"/>
                  </a:solidFill>
                  <a:round/>
                  <a:headEnd/>
                  <a:tailEnd/>
                </a:ln>
              </p:spPr>
              <p:txBody>
                <a:bodyPr lIns="91401" tIns="45701" rIns="91401" bIns="45701"/>
                <a:lstStyle/>
                <a:p>
                  <a:pPr defTabSz="913882">
                    <a:defRPr/>
                  </a:pPr>
                  <a:endParaRPr lang="zh-CN" altLang="en-US">
                    <a:solidFill>
                      <a:prstClr val="black"/>
                    </a:solidFill>
                    <a:latin typeface="+mn-ea"/>
                    <a:cs typeface="Arial" pitchFamily="34" charset="0"/>
                  </a:endParaRPr>
                </a:p>
              </p:txBody>
            </p:sp>
          </p:grpSp>
          <p:grpSp>
            <p:nvGrpSpPr>
              <p:cNvPr id="62" name="组合 61">
                <a:extLst>
                  <a:ext uri="{FF2B5EF4-FFF2-40B4-BE49-F238E27FC236}">
                    <a16:creationId xmlns:a16="http://schemas.microsoft.com/office/drawing/2014/main" id="{6742D0C1-DC18-4B43-BE95-DE454B5A212D}"/>
                  </a:ext>
                </a:extLst>
              </p:cNvPr>
              <p:cNvGrpSpPr/>
              <p:nvPr/>
            </p:nvGrpSpPr>
            <p:grpSpPr>
              <a:xfrm>
                <a:off x="5713026" y="2731495"/>
                <a:ext cx="856790" cy="856790"/>
                <a:chOff x="3998467" y="2839103"/>
                <a:chExt cx="1250848" cy="1250848"/>
              </a:xfrm>
            </p:grpSpPr>
            <p:pic>
              <p:nvPicPr>
                <p:cNvPr id="63" name="图片 62">
                  <a:extLst>
                    <a:ext uri="{FF2B5EF4-FFF2-40B4-BE49-F238E27FC236}">
                      <a16:creationId xmlns:a16="http://schemas.microsoft.com/office/drawing/2014/main" id="{25A30E35-172F-4CF0-915D-9E976B41746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8467" y="2839103"/>
                  <a:ext cx="1250848" cy="1250848"/>
                </a:xfrm>
                <a:prstGeom prst="rect">
                  <a:avLst/>
                </a:prstGeom>
              </p:spPr>
            </p:pic>
            <p:pic>
              <p:nvPicPr>
                <p:cNvPr id="64" name="图片 63">
                  <a:extLst>
                    <a:ext uri="{FF2B5EF4-FFF2-40B4-BE49-F238E27FC236}">
                      <a16:creationId xmlns:a16="http://schemas.microsoft.com/office/drawing/2014/main" id="{0AF9C738-FD8B-4451-B6C5-21D1E3CE8B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99485" y="3190767"/>
                  <a:ext cx="648810" cy="547519"/>
                </a:xfrm>
                <a:prstGeom prst="rect">
                  <a:avLst/>
                </a:prstGeom>
              </p:spPr>
            </p:pic>
          </p:grpSp>
        </p:grpSp>
        <p:sp>
          <p:nvSpPr>
            <p:cNvPr id="55" name="矩形 54">
              <a:extLst>
                <a:ext uri="{FF2B5EF4-FFF2-40B4-BE49-F238E27FC236}">
                  <a16:creationId xmlns:a16="http://schemas.microsoft.com/office/drawing/2014/main" id="{0A2D1284-F3A7-491E-A270-5A04C77B1101}"/>
                </a:ext>
              </a:extLst>
            </p:cNvPr>
            <p:cNvSpPr/>
            <p:nvPr/>
          </p:nvSpPr>
          <p:spPr>
            <a:xfrm>
              <a:off x="6810081" y="2595889"/>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超带宽</a:t>
              </a:r>
              <a:endParaRPr kumimoji="1" lang="en-US" altLang="zh-CN" b="1" dirty="0">
                <a:solidFill>
                  <a:srgbClr val="C8102E"/>
                </a:solidFill>
                <a:latin typeface="+mn-ea"/>
              </a:endParaRPr>
            </a:p>
          </p:txBody>
        </p:sp>
        <p:sp>
          <p:nvSpPr>
            <p:cNvPr id="56" name="矩形 55">
              <a:extLst>
                <a:ext uri="{FF2B5EF4-FFF2-40B4-BE49-F238E27FC236}">
                  <a16:creationId xmlns:a16="http://schemas.microsoft.com/office/drawing/2014/main" id="{2B6D439D-0897-4098-BF64-EA17AE48BA4B}"/>
                </a:ext>
              </a:extLst>
            </p:cNvPr>
            <p:cNvSpPr/>
            <p:nvPr/>
          </p:nvSpPr>
          <p:spPr>
            <a:xfrm>
              <a:off x="6844815" y="3632737"/>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低时延</a:t>
              </a:r>
              <a:endParaRPr kumimoji="1" lang="en-US" altLang="zh-CN" b="1" dirty="0">
                <a:solidFill>
                  <a:srgbClr val="C8102E"/>
                </a:solidFill>
                <a:latin typeface="+mn-ea"/>
              </a:endParaRPr>
            </a:p>
          </p:txBody>
        </p:sp>
        <p:sp>
          <p:nvSpPr>
            <p:cNvPr id="57" name="矩形 56">
              <a:extLst>
                <a:ext uri="{FF2B5EF4-FFF2-40B4-BE49-F238E27FC236}">
                  <a16:creationId xmlns:a16="http://schemas.microsoft.com/office/drawing/2014/main" id="{CE441DBD-1441-45EB-B072-70E099256159}"/>
                </a:ext>
              </a:extLst>
            </p:cNvPr>
            <p:cNvSpPr/>
            <p:nvPr/>
          </p:nvSpPr>
          <p:spPr>
            <a:xfrm>
              <a:off x="5539195" y="1925603"/>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泛联接</a:t>
              </a:r>
              <a:endParaRPr kumimoji="1" lang="en-US" altLang="zh-CN" b="1" dirty="0">
                <a:solidFill>
                  <a:srgbClr val="C8102E"/>
                </a:solidFill>
                <a:latin typeface="+mn-ea"/>
              </a:endParaRPr>
            </a:p>
          </p:txBody>
        </p:sp>
        <p:sp>
          <p:nvSpPr>
            <p:cNvPr id="58" name="矩形 57">
              <a:extLst>
                <a:ext uri="{FF2B5EF4-FFF2-40B4-BE49-F238E27FC236}">
                  <a16:creationId xmlns:a16="http://schemas.microsoft.com/office/drawing/2014/main" id="{FECF0C21-4211-4931-A200-2D99D178C6B4}"/>
                </a:ext>
              </a:extLst>
            </p:cNvPr>
            <p:cNvSpPr/>
            <p:nvPr/>
          </p:nvSpPr>
          <p:spPr>
            <a:xfrm>
              <a:off x="5619233" y="4244942"/>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确定性</a:t>
              </a:r>
              <a:endParaRPr kumimoji="1" lang="en-US" altLang="zh-CN" b="1" dirty="0">
                <a:solidFill>
                  <a:srgbClr val="C8102E"/>
                </a:solidFill>
                <a:latin typeface="+mn-ea"/>
              </a:endParaRPr>
            </a:p>
          </p:txBody>
        </p:sp>
        <p:sp>
          <p:nvSpPr>
            <p:cNvPr id="59" name="矩形 58">
              <a:extLst>
                <a:ext uri="{FF2B5EF4-FFF2-40B4-BE49-F238E27FC236}">
                  <a16:creationId xmlns:a16="http://schemas.microsoft.com/office/drawing/2014/main" id="{1BCFD42A-3EB8-4889-8EF0-96AD40809774}"/>
                </a:ext>
              </a:extLst>
            </p:cNvPr>
            <p:cNvSpPr/>
            <p:nvPr/>
          </p:nvSpPr>
          <p:spPr>
            <a:xfrm>
              <a:off x="4309610" y="2575651"/>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自动化</a:t>
              </a:r>
              <a:endParaRPr kumimoji="1" lang="en-US" altLang="zh-CN" b="1" dirty="0">
                <a:solidFill>
                  <a:srgbClr val="C8102E"/>
                </a:solidFill>
                <a:latin typeface="+mn-ea"/>
              </a:endParaRPr>
            </a:p>
          </p:txBody>
        </p:sp>
        <p:sp>
          <p:nvSpPr>
            <p:cNvPr id="60" name="矩形 59">
              <a:extLst>
                <a:ext uri="{FF2B5EF4-FFF2-40B4-BE49-F238E27FC236}">
                  <a16:creationId xmlns:a16="http://schemas.microsoft.com/office/drawing/2014/main" id="{40E85A2B-B547-4A4A-B138-E4F540008823}"/>
                </a:ext>
              </a:extLst>
            </p:cNvPr>
            <p:cNvSpPr/>
            <p:nvPr/>
          </p:nvSpPr>
          <p:spPr>
            <a:xfrm>
              <a:off x="4372071" y="3718230"/>
              <a:ext cx="1055963" cy="404680"/>
            </a:xfrm>
            <a:prstGeom prst="rect">
              <a:avLst/>
            </a:prstGeom>
            <a:noFill/>
          </p:spPr>
          <p:txBody>
            <a:bodyPr wrap="none" anchor="ctr">
              <a:spAutoFit/>
            </a:bodyPr>
            <a:lstStyle/>
            <a:p>
              <a:pPr marL="85691" algn="ctr" defTabSz="914112">
                <a:defRPr/>
              </a:pPr>
              <a:r>
                <a:rPr kumimoji="1" lang="zh-CN" altLang="en-US" b="1" dirty="0">
                  <a:solidFill>
                    <a:srgbClr val="C8102E"/>
                  </a:solidFill>
                  <a:latin typeface="+mn-ea"/>
                </a:rPr>
                <a:t>高安全</a:t>
              </a:r>
              <a:endParaRPr kumimoji="1" lang="en-US" altLang="zh-CN" b="1" dirty="0">
                <a:solidFill>
                  <a:srgbClr val="C8102E"/>
                </a:solidFill>
                <a:latin typeface="+mn-ea"/>
              </a:endParaRPr>
            </a:p>
          </p:txBody>
        </p:sp>
      </p:grpSp>
      <p:sp>
        <p:nvSpPr>
          <p:cNvPr id="169" name="矩形 168">
            <a:extLst>
              <a:ext uri="{FF2B5EF4-FFF2-40B4-BE49-F238E27FC236}">
                <a16:creationId xmlns:a16="http://schemas.microsoft.com/office/drawing/2014/main" id="{9E11D7DA-6E3B-4172-AB30-B752D1DAEA3B}"/>
              </a:ext>
            </a:extLst>
          </p:cNvPr>
          <p:cNvSpPr/>
          <p:nvPr/>
        </p:nvSpPr>
        <p:spPr>
          <a:xfrm>
            <a:off x="2239289" y="1214872"/>
            <a:ext cx="7342075" cy="400110"/>
          </a:xfrm>
          <a:prstGeom prst="rect">
            <a:avLst/>
          </a:prstGeom>
        </p:spPr>
        <p:txBody>
          <a:bodyPr wrap="none">
            <a:spAutoFit/>
          </a:bodyPr>
          <a:lstStyle/>
          <a:p>
            <a:pPr defTabSz="914112">
              <a:defRPr/>
            </a:pPr>
            <a:r>
              <a:rPr lang="zh-CN" altLang="en-US" sz="2000" dirty="0">
                <a:solidFill>
                  <a:schemeClr val="accent1"/>
                </a:solidFill>
                <a:latin typeface="+mn-ea"/>
              </a:rPr>
              <a:t>把智能世界的数据、算力、智慧，通过</a:t>
            </a:r>
            <a:r>
              <a:rPr lang="en-US" altLang="zh-CN" sz="2000" dirty="0">
                <a:solidFill>
                  <a:schemeClr val="accent1"/>
                </a:solidFill>
                <a:latin typeface="+mn-ea"/>
              </a:rPr>
              <a:t>IP</a:t>
            </a:r>
            <a:r>
              <a:rPr lang="zh-CN" altLang="en-US" sz="2000" dirty="0">
                <a:solidFill>
                  <a:schemeClr val="accent1"/>
                </a:solidFill>
                <a:latin typeface="+mn-ea"/>
              </a:rPr>
              <a:t>源源不断地输送到万物</a:t>
            </a:r>
          </a:p>
        </p:txBody>
      </p:sp>
      <p:sp>
        <p:nvSpPr>
          <p:cNvPr id="170" name="矩形 169">
            <a:extLst>
              <a:ext uri="{FF2B5EF4-FFF2-40B4-BE49-F238E27FC236}">
                <a16:creationId xmlns:a16="http://schemas.microsoft.com/office/drawing/2014/main" id="{F3AD7111-A135-44A1-9450-A2644185337A}"/>
              </a:ext>
            </a:extLst>
          </p:cNvPr>
          <p:cNvSpPr/>
          <p:nvPr/>
        </p:nvSpPr>
        <p:spPr>
          <a:xfrm>
            <a:off x="676179" y="5208307"/>
            <a:ext cx="10858500" cy="1061381"/>
          </a:xfrm>
          <a:prstGeom prst="rect">
            <a:avLst/>
          </a:prstGeom>
        </p:spPr>
        <p:txBody>
          <a:bodyPr wrap="square">
            <a:spAutoFit/>
          </a:bodyPr>
          <a:lstStyle/>
          <a:p>
            <a:pPr marL="342626" indent="-342626">
              <a:lnSpc>
                <a:spcPct val="120000"/>
              </a:lnSpc>
              <a:buFont typeface="Wingdings" panose="05000000000000000000" pitchFamily="2" charset="2"/>
              <a:buChar char="Ø"/>
              <a:defRPr/>
            </a:pPr>
            <a:r>
              <a:rPr lang="zh-CN" altLang="en-US" dirty="0">
                <a:solidFill>
                  <a:schemeClr val="accent1"/>
                </a:solidFill>
                <a:latin typeface="+mn-ea"/>
              </a:rPr>
              <a:t>万物智联网络：</a:t>
            </a:r>
            <a:r>
              <a:rPr lang="en-US" altLang="zh-CN" dirty="0">
                <a:solidFill>
                  <a:schemeClr val="accent1"/>
                </a:solidFill>
                <a:latin typeface="+mn-ea"/>
              </a:rPr>
              <a:t>IP</a:t>
            </a:r>
            <a:r>
              <a:rPr lang="zh-CN" altLang="en-US" dirty="0">
                <a:solidFill>
                  <a:schemeClr val="accent1"/>
                </a:solidFill>
                <a:latin typeface="+mn-ea"/>
              </a:rPr>
              <a:t> </a:t>
            </a:r>
            <a:r>
              <a:rPr lang="en-US" altLang="zh-CN" dirty="0">
                <a:solidFill>
                  <a:schemeClr val="accent1"/>
                </a:solidFill>
                <a:latin typeface="+mn-ea"/>
              </a:rPr>
              <a:t>On Everything</a:t>
            </a:r>
            <a:r>
              <a:rPr lang="zh-CN" altLang="en-US" dirty="0">
                <a:solidFill>
                  <a:schemeClr val="accent1"/>
                </a:solidFill>
                <a:latin typeface="+mn-ea"/>
              </a:rPr>
              <a:t>，打造无处不在的智能</a:t>
            </a:r>
            <a:r>
              <a:rPr lang="en-US" altLang="zh-CN" dirty="0">
                <a:solidFill>
                  <a:schemeClr val="accent1"/>
                </a:solidFill>
                <a:latin typeface="+mn-ea"/>
              </a:rPr>
              <a:t>IP</a:t>
            </a:r>
            <a:r>
              <a:rPr lang="zh-CN" altLang="en-US" dirty="0">
                <a:solidFill>
                  <a:schemeClr val="accent1"/>
                </a:solidFill>
                <a:latin typeface="+mn-ea"/>
              </a:rPr>
              <a:t>联接</a:t>
            </a:r>
            <a:endParaRPr lang="en-US" altLang="zh-CN" dirty="0">
              <a:solidFill>
                <a:schemeClr val="accent1"/>
              </a:solidFill>
              <a:latin typeface="+mn-ea"/>
            </a:endParaRPr>
          </a:p>
          <a:p>
            <a:pPr marL="342626" indent="-342626">
              <a:lnSpc>
                <a:spcPct val="120000"/>
              </a:lnSpc>
              <a:buFont typeface="Wingdings" panose="05000000000000000000" pitchFamily="2" charset="2"/>
              <a:buChar char="Ø"/>
              <a:defRPr/>
            </a:pPr>
            <a:r>
              <a:rPr lang="zh-CN" altLang="en-US" dirty="0">
                <a:solidFill>
                  <a:schemeClr val="accent1"/>
                </a:solidFill>
                <a:latin typeface="+mn-ea"/>
              </a:rPr>
              <a:t>产业关注：为万物提供泛在联接，提供超大带宽、低时延且确定的、安全的服务，自动完成网络运维和业务部署</a:t>
            </a:r>
            <a:endParaRPr lang="en-US" altLang="zh-CN" dirty="0">
              <a:solidFill>
                <a:schemeClr val="accent1"/>
              </a:solidFill>
              <a:latin typeface="+mn-ea"/>
            </a:endParaRPr>
          </a:p>
        </p:txBody>
      </p:sp>
      <p:sp>
        <p:nvSpPr>
          <p:cNvPr id="172" name="灯片编号占位符 171">
            <a:extLst>
              <a:ext uri="{FF2B5EF4-FFF2-40B4-BE49-F238E27FC236}">
                <a16:creationId xmlns:a16="http://schemas.microsoft.com/office/drawing/2014/main" id="{793229C8-6F42-4A8B-B3BF-561688BACE2B}"/>
              </a:ext>
            </a:extLst>
          </p:cNvPr>
          <p:cNvSpPr>
            <a:spLocks noGrp="1"/>
          </p:cNvSpPr>
          <p:nvPr>
            <p:ph type="sldNum" sz="quarter" idx="12"/>
          </p:nvPr>
        </p:nvSpPr>
        <p:spPr/>
        <p:txBody>
          <a:bodyPr/>
          <a:lstStyle/>
          <a:p>
            <a:fld id="{C8BB1146-E542-4D4E-B8E9-6919A11DDD48}" type="slidenum">
              <a:rPr lang="en-US" smtClean="0"/>
              <a:pPr/>
              <a:t>25</a:t>
            </a:fld>
            <a:endParaRPr lang="en-US"/>
          </a:p>
        </p:txBody>
      </p:sp>
    </p:spTree>
    <p:extLst>
      <p:ext uri="{BB962C8B-B14F-4D97-AF65-F5344CB8AC3E}">
        <p14:creationId xmlns:p14="http://schemas.microsoft.com/office/powerpoint/2010/main" val="2714698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dirty="0"/>
              <a:t>网络的发展历史</a:t>
            </a:r>
          </a:p>
          <a:p>
            <a:r>
              <a:rPr lang="zh-CN" altLang="en-US" b="1" dirty="0">
                <a:solidFill>
                  <a:srgbClr val="3333FF"/>
                </a:solidFill>
              </a:rPr>
              <a:t>网络的组成、拓扑与分类</a:t>
            </a:r>
          </a:p>
          <a:p>
            <a:r>
              <a:rPr lang="zh-CN" altLang="en-US" dirty="0"/>
              <a:t>网络功能与用途</a:t>
            </a:r>
          </a:p>
          <a:p>
            <a:r>
              <a:rPr lang="zh-CN" altLang="en-US" dirty="0"/>
              <a:t>网络的体系结构</a:t>
            </a:r>
          </a:p>
          <a:p>
            <a:r>
              <a:rPr lang="zh-CN" altLang="en-US" dirty="0"/>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9616F033-1879-4963-9650-22E67785DD3B}"/>
              </a:ext>
            </a:extLst>
          </p:cNvPr>
          <p:cNvSpPr>
            <a:spLocks noGrp="1"/>
          </p:cNvSpPr>
          <p:nvPr>
            <p:ph type="sldNum" sz="quarter" idx="12"/>
          </p:nvPr>
        </p:nvSpPr>
        <p:spPr/>
        <p:txBody>
          <a:bodyPr/>
          <a:lstStyle/>
          <a:p>
            <a:fld id="{C8BB1146-E542-4D4E-B8E9-6919A11DDD48}" type="slidenum">
              <a:rPr lang="en-US" smtClean="0"/>
              <a:pPr/>
              <a:t>26</a:t>
            </a:fld>
            <a:endParaRPr lang="en-US"/>
          </a:p>
        </p:txBody>
      </p:sp>
    </p:spTree>
    <p:extLst>
      <p:ext uri="{BB962C8B-B14F-4D97-AF65-F5344CB8AC3E}">
        <p14:creationId xmlns:p14="http://schemas.microsoft.com/office/powerpoint/2010/main" val="416729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46819-AEEF-4690-AC39-017175CF1686}"/>
              </a:ext>
            </a:extLst>
          </p:cNvPr>
          <p:cNvSpPr>
            <a:spLocks noGrp="1"/>
          </p:cNvSpPr>
          <p:nvPr>
            <p:ph type="title"/>
          </p:nvPr>
        </p:nvSpPr>
        <p:spPr/>
        <p:txBody>
          <a:bodyPr/>
          <a:lstStyle/>
          <a:p>
            <a:r>
              <a:rPr lang="zh-CN" altLang="en-US" dirty="0"/>
              <a:t>网络组成</a:t>
            </a:r>
          </a:p>
        </p:txBody>
      </p:sp>
      <p:sp>
        <p:nvSpPr>
          <p:cNvPr id="3" name="Oval 179" descr="20%">
            <a:extLst>
              <a:ext uri="{FF2B5EF4-FFF2-40B4-BE49-F238E27FC236}">
                <a16:creationId xmlns:a16="http://schemas.microsoft.com/office/drawing/2014/main" id="{BD8C339F-0361-49DF-9FB6-9D685E814A0E}"/>
              </a:ext>
            </a:extLst>
          </p:cNvPr>
          <p:cNvSpPr>
            <a:spLocks noChangeArrowheads="1"/>
          </p:cNvSpPr>
          <p:nvPr/>
        </p:nvSpPr>
        <p:spPr bwMode="auto">
          <a:xfrm>
            <a:off x="2202883" y="1239157"/>
            <a:ext cx="7352818" cy="3942432"/>
          </a:xfrm>
          <a:prstGeom prst="ellipse">
            <a:avLst/>
          </a:prstGeom>
          <a:pattFill prst="pct20">
            <a:fgClr>
              <a:srgbClr val="BBE0E3"/>
            </a:fgClr>
            <a:bgClr>
              <a:srgbClr val="FFFFFF"/>
            </a:bgClr>
          </a:pattFill>
          <a:ln>
            <a:noFill/>
          </a:ln>
          <a:effectLst/>
          <a:extLst>
            <a:ext uri="{91240B29-F687-4F45-9708-019B960494DF}">
              <a14:hiddenLine xmlns:a14="http://schemas.microsoft.com/office/drawing/2010/main" w="9525">
                <a:pattFill prst="pct10">
                  <a:fgClr>
                    <a:schemeClr val="tx1"/>
                  </a:fgClr>
                  <a:bgClr>
                    <a:srgbClr val="FFFFFF"/>
                  </a:bgClr>
                </a:patt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dirty="0">
              <a:ln>
                <a:noFill/>
              </a:ln>
              <a:solidFill>
                <a:srgbClr val="000000"/>
              </a:solidFill>
              <a:effectLst/>
              <a:uLnTx/>
              <a:uFillTx/>
              <a:latin typeface="微软雅黑"/>
              <a:ea typeface="微软雅黑"/>
            </a:endParaRPr>
          </a:p>
        </p:txBody>
      </p:sp>
      <p:grpSp>
        <p:nvGrpSpPr>
          <p:cNvPr id="4" name="组合 3">
            <a:extLst>
              <a:ext uri="{FF2B5EF4-FFF2-40B4-BE49-F238E27FC236}">
                <a16:creationId xmlns:a16="http://schemas.microsoft.com/office/drawing/2014/main" id="{517FF0E3-5D08-4F93-BBE2-638F59BEDAD4}"/>
              </a:ext>
            </a:extLst>
          </p:cNvPr>
          <p:cNvGrpSpPr/>
          <p:nvPr/>
        </p:nvGrpSpPr>
        <p:grpSpPr>
          <a:xfrm>
            <a:off x="2313232" y="1413152"/>
            <a:ext cx="6866266" cy="3608184"/>
            <a:chOff x="1663371" y="1752284"/>
            <a:chExt cx="7779284" cy="4946460"/>
          </a:xfrm>
        </p:grpSpPr>
        <p:grpSp>
          <p:nvGrpSpPr>
            <p:cNvPr id="5" name="组合 4">
              <a:extLst>
                <a:ext uri="{FF2B5EF4-FFF2-40B4-BE49-F238E27FC236}">
                  <a16:creationId xmlns:a16="http://schemas.microsoft.com/office/drawing/2014/main" id="{FF08C563-6309-46D5-BBA5-BC693C22484D}"/>
                </a:ext>
              </a:extLst>
            </p:cNvPr>
            <p:cNvGrpSpPr/>
            <p:nvPr/>
          </p:nvGrpSpPr>
          <p:grpSpPr>
            <a:xfrm>
              <a:off x="3632366" y="2777443"/>
              <a:ext cx="4461207" cy="2731940"/>
              <a:chOff x="3632366" y="2798783"/>
              <a:chExt cx="4492405" cy="2710600"/>
            </a:xfrm>
          </p:grpSpPr>
          <p:sp>
            <p:nvSpPr>
              <p:cNvPr id="40" name="Oval 60">
                <a:extLst>
                  <a:ext uri="{FF2B5EF4-FFF2-40B4-BE49-F238E27FC236}">
                    <a16:creationId xmlns:a16="http://schemas.microsoft.com/office/drawing/2014/main" id="{8FEC6EB6-581B-484F-A594-55608387C9B8}"/>
                  </a:ext>
                </a:extLst>
              </p:cNvPr>
              <p:cNvSpPr>
                <a:spLocks noChangeArrowheads="1"/>
              </p:cNvSpPr>
              <p:nvPr/>
            </p:nvSpPr>
            <p:spPr bwMode="auto">
              <a:xfrm>
                <a:off x="4666555" y="2798783"/>
                <a:ext cx="2002372" cy="723455"/>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1" name="Oval 61">
                <a:extLst>
                  <a:ext uri="{FF2B5EF4-FFF2-40B4-BE49-F238E27FC236}">
                    <a16:creationId xmlns:a16="http://schemas.microsoft.com/office/drawing/2014/main" id="{04D26218-E072-41E8-9553-88ECFE48EC78}"/>
                  </a:ext>
                </a:extLst>
              </p:cNvPr>
              <p:cNvSpPr>
                <a:spLocks noChangeArrowheads="1"/>
              </p:cNvSpPr>
              <p:nvPr/>
            </p:nvSpPr>
            <p:spPr bwMode="auto">
              <a:xfrm rot="900000">
                <a:off x="6291955" y="3062584"/>
                <a:ext cx="1352954" cy="585017"/>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2" name="Oval 62">
                <a:extLst>
                  <a:ext uri="{FF2B5EF4-FFF2-40B4-BE49-F238E27FC236}">
                    <a16:creationId xmlns:a16="http://schemas.microsoft.com/office/drawing/2014/main" id="{814335F6-D790-4617-ACB7-2C8179D4D557}"/>
                  </a:ext>
                </a:extLst>
              </p:cNvPr>
              <p:cNvSpPr>
                <a:spLocks noChangeArrowheads="1"/>
              </p:cNvSpPr>
              <p:nvPr/>
            </p:nvSpPr>
            <p:spPr bwMode="auto">
              <a:xfrm rot="1500000">
                <a:off x="6944011" y="3674992"/>
                <a:ext cx="1180760" cy="683263"/>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3" name="Oval 63">
                <a:extLst>
                  <a:ext uri="{FF2B5EF4-FFF2-40B4-BE49-F238E27FC236}">
                    <a16:creationId xmlns:a16="http://schemas.microsoft.com/office/drawing/2014/main" id="{63AF2389-76C8-42B5-863C-4543125BD5E3}"/>
                  </a:ext>
                </a:extLst>
              </p:cNvPr>
              <p:cNvSpPr>
                <a:spLocks noChangeArrowheads="1"/>
              </p:cNvSpPr>
              <p:nvPr/>
            </p:nvSpPr>
            <p:spPr bwMode="auto">
              <a:xfrm rot="20040000">
                <a:off x="6571690" y="4347799"/>
                <a:ext cx="1431671" cy="844033"/>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4" name="Oval 64">
                <a:extLst>
                  <a:ext uri="{FF2B5EF4-FFF2-40B4-BE49-F238E27FC236}">
                    <a16:creationId xmlns:a16="http://schemas.microsoft.com/office/drawing/2014/main" id="{39E2C130-D818-4743-8A69-87A1CB10314F}"/>
                  </a:ext>
                </a:extLst>
              </p:cNvPr>
              <p:cNvSpPr>
                <a:spLocks noChangeArrowheads="1"/>
              </p:cNvSpPr>
              <p:nvPr/>
            </p:nvSpPr>
            <p:spPr bwMode="auto">
              <a:xfrm>
                <a:off x="4893229" y="4442062"/>
                <a:ext cx="2317241" cy="106732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5" name="Oval 65">
                <a:extLst>
                  <a:ext uri="{FF2B5EF4-FFF2-40B4-BE49-F238E27FC236}">
                    <a16:creationId xmlns:a16="http://schemas.microsoft.com/office/drawing/2014/main" id="{317D61C4-1FEA-4282-8000-7D80132A5568}"/>
                  </a:ext>
                </a:extLst>
              </p:cNvPr>
              <p:cNvSpPr>
                <a:spLocks noChangeArrowheads="1"/>
              </p:cNvSpPr>
              <p:nvPr/>
            </p:nvSpPr>
            <p:spPr bwMode="auto">
              <a:xfrm rot="1080000">
                <a:off x="3983158" y="4450792"/>
                <a:ext cx="1303757" cy="69666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6" name="Oval 66">
                <a:extLst>
                  <a:ext uri="{FF2B5EF4-FFF2-40B4-BE49-F238E27FC236}">
                    <a16:creationId xmlns:a16="http://schemas.microsoft.com/office/drawing/2014/main" id="{20DE16AA-1860-4072-BFEC-DA909263D769}"/>
                  </a:ext>
                </a:extLst>
              </p:cNvPr>
              <p:cNvSpPr>
                <a:spLocks noChangeArrowheads="1"/>
              </p:cNvSpPr>
              <p:nvPr/>
            </p:nvSpPr>
            <p:spPr bwMode="auto">
              <a:xfrm>
                <a:off x="3632366" y="3879043"/>
                <a:ext cx="1067604" cy="69666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7" name="Oval 67">
                <a:extLst>
                  <a:ext uri="{FF2B5EF4-FFF2-40B4-BE49-F238E27FC236}">
                    <a16:creationId xmlns:a16="http://schemas.microsoft.com/office/drawing/2014/main" id="{EBECD64C-D316-4B51-9670-C398FBDE2EDE}"/>
                  </a:ext>
                </a:extLst>
              </p:cNvPr>
              <p:cNvSpPr>
                <a:spLocks noChangeArrowheads="1"/>
              </p:cNvSpPr>
              <p:nvPr/>
            </p:nvSpPr>
            <p:spPr bwMode="auto">
              <a:xfrm rot="19740000">
                <a:off x="3789120" y="3306438"/>
                <a:ext cx="1451352" cy="69666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a typeface="微软雅黑"/>
                </a:endParaRPr>
              </a:p>
            </p:txBody>
          </p:sp>
          <p:sp>
            <p:nvSpPr>
              <p:cNvPr id="48" name="Freeform 68">
                <a:extLst>
                  <a:ext uri="{FF2B5EF4-FFF2-40B4-BE49-F238E27FC236}">
                    <a16:creationId xmlns:a16="http://schemas.microsoft.com/office/drawing/2014/main" id="{00DA491D-6174-40F5-9B5B-C7C606239B0F}"/>
                  </a:ext>
                </a:extLst>
              </p:cNvPr>
              <p:cNvSpPr>
                <a:spLocks/>
              </p:cNvSpPr>
              <p:nvPr/>
            </p:nvSpPr>
            <p:spPr bwMode="auto">
              <a:xfrm>
                <a:off x="4114043" y="3274830"/>
                <a:ext cx="3630838" cy="1817572"/>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49" name="Freeform 69">
                <a:extLst>
                  <a:ext uri="{FF2B5EF4-FFF2-40B4-BE49-F238E27FC236}">
                    <a16:creationId xmlns:a16="http://schemas.microsoft.com/office/drawing/2014/main" id="{D0E4F420-A69D-4554-9573-BC169BF5384C}"/>
                  </a:ext>
                </a:extLst>
              </p:cNvPr>
              <p:cNvSpPr>
                <a:spLocks/>
              </p:cNvSpPr>
              <p:nvPr/>
            </p:nvSpPr>
            <p:spPr bwMode="auto">
              <a:xfrm>
                <a:off x="4784614" y="3137510"/>
                <a:ext cx="575620" cy="526962"/>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50" name="Freeform 70">
                <a:extLst>
                  <a:ext uri="{FF2B5EF4-FFF2-40B4-BE49-F238E27FC236}">
                    <a16:creationId xmlns:a16="http://schemas.microsoft.com/office/drawing/2014/main" id="{BA4F8A11-AA3A-46CE-B82E-9D5DFF52407C}"/>
                  </a:ext>
                </a:extLst>
              </p:cNvPr>
              <p:cNvSpPr>
                <a:spLocks/>
              </p:cNvSpPr>
              <p:nvPr/>
            </p:nvSpPr>
            <p:spPr bwMode="auto">
              <a:xfrm>
                <a:off x="6087978" y="2995610"/>
                <a:ext cx="403427" cy="388522"/>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grpSp>
        <p:sp>
          <p:nvSpPr>
            <p:cNvPr id="6" name="Line 41">
              <a:extLst>
                <a:ext uri="{FF2B5EF4-FFF2-40B4-BE49-F238E27FC236}">
                  <a16:creationId xmlns:a16="http://schemas.microsoft.com/office/drawing/2014/main" id="{67994FC8-FF13-4F27-AD47-CBE4E16902C8}"/>
                </a:ext>
              </a:extLst>
            </p:cNvPr>
            <p:cNvSpPr>
              <a:spLocks noChangeShapeType="1"/>
            </p:cNvSpPr>
            <p:nvPr/>
          </p:nvSpPr>
          <p:spPr bwMode="auto">
            <a:xfrm flipV="1">
              <a:off x="4490752" y="3649863"/>
              <a:ext cx="2447484" cy="363896"/>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7" name="Line 42">
              <a:extLst>
                <a:ext uri="{FF2B5EF4-FFF2-40B4-BE49-F238E27FC236}">
                  <a16:creationId xmlns:a16="http://schemas.microsoft.com/office/drawing/2014/main" id="{F5699457-7B0D-4F00-8F35-A335DE69D635}"/>
                </a:ext>
              </a:extLst>
            </p:cNvPr>
            <p:cNvSpPr>
              <a:spLocks noChangeShapeType="1"/>
            </p:cNvSpPr>
            <p:nvPr/>
          </p:nvSpPr>
          <p:spPr bwMode="auto">
            <a:xfrm>
              <a:off x="5711064" y="3323041"/>
              <a:ext cx="1038178" cy="1526127"/>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8" name="Line 150">
              <a:extLst>
                <a:ext uri="{FF2B5EF4-FFF2-40B4-BE49-F238E27FC236}">
                  <a16:creationId xmlns:a16="http://schemas.microsoft.com/office/drawing/2014/main" id="{3417141E-BA09-4FB6-8329-7D59C1594A2C}"/>
                </a:ext>
              </a:extLst>
            </p:cNvPr>
            <p:cNvSpPr>
              <a:spLocks noChangeShapeType="1"/>
            </p:cNvSpPr>
            <p:nvPr/>
          </p:nvSpPr>
          <p:spPr bwMode="auto">
            <a:xfrm flipV="1">
              <a:off x="4992835" y="3693258"/>
              <a:ext cx="2002785" cy="1235969"/>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9" name="Line 151">
              <a:extLst>
                <a:ext uri="{FF2B5EF4-FFF2-40B4-BE49-F238E27FC236}">
                  <a16:creationId xmlns:a16="http://schemas.microsoft.com/office/drawing/2014/main" id="{C348A731-0122-4227-A6CD-1A948F18E359}"/>
                </a:ext>
              </a:extLst>
            </p:cNvPr>
            <p:cNvSpPr>
              <a:spLocks noChangeShapeType="1"/>
            </p:cNvSpPr>
            <p:nvPr/>
          </p:nvSpPr>
          <p:spPr bwMode="auto">
            <a:xfrm flipH="1">
              <a:off x="4487289" y="3277140"/>
              <a:ext cx="1111750" cy="727796"/>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0" name="Line 152">
              <a:extLst>
                <a:ext uri="{FF2B5EF4-FFF2-40B4-BE49-F238E27FC236}">
                  <a16:creationId xmlns:a16="http://schemas.microsoft.com/office/drawing/2014/main" id="{DA789EA9-6C13-4AE6-8784-C1832010D604}"/>
                </a:ext>
              </a:extLst>
            </p:cNvPr>
            <p:cNvSpPr>
              <a:spLocks noChangeShapeType="1"/>
            </p:cNvSpPr>
            <p:nvPr/>
          </p:nvSpPr>
          <p:spPr bwMode="auto">
            <a:xfrm flipH="1" flipV="1">
              <a:off x="4485564" y="4066848"/>
              <a:ext cx="444700" cy="799932"/>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1" name="Line 153">
              <a:extLst>
                <a:ext uri="{FF2B5EF4-FFF2-40B4-BE49-F238E27FC236}">
                  <a16:creationId xmlns:a16="http://schemas.microsoft.com/office/drawing/2014/main" id="{CA8B259D-35E7-491A-9C5D-6D720221CB8C}"/>
                </a:ext>
              </a:extLst>
            </p:cNvPr>
            <p:cNvSpPr>
              <a:spLocks noChangeShapeType="1"/>
            </p:cNvSpPr>
            <p:nvPr/>
          </p:nvSpPr>
          <p:spPr bwMode="auto">
            <a:xfrm flipV="1">
              <a:off x="5065281" y="4959212"/>
              <a:ext cx="1778800" cy="0"/>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2" name="Line 155">
              <a:extLst>
                <a:ext uri="{FF2B5EF4-FFF2-40B4-BE49-F238E27FC236}">
                  <a16:creationId xmlns:a16="http://schemas.microsoft.com/office/drawing/2014/main" id="{008D962B-823F-4ACB-9FB8-23E3B0E088AD}"/>
                </a:ext>
              </a:extLst>
            </p:cNvPr>
            <p:cNvSpPr>
              <a:spLocks noChangeShapeType="1"/>
            </p:cNvSpPr>
            <p:nvPr/>
          </p:nvSpPr>
          <p:spPr bwMode="auto">
            <a:xfrm flipH="1">
              <a:off x="6788448" y="3620236"/>
              <a:ext cx="222350" cy="1235969"/>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3" name="Line 154">
              <a:extLst>
                <a:ext uri="{FF2B5EF4-FFF2-40B4-BE49-F238E27FC236}">
                  <a16:creationId xmlns:a16="http://schemas.microsoft.com/office/drawing/2014/main" id="{1399CB8A-689A-4B7F-84E6-0173B80E7185}"/>
                </a:ext>
              </a:extLst>
            </p:cNvPr>
            <p:cNvSpPr>
              <a:spLocks noChangeShapeType="1"/>
            </p:cNvSpPr>
            <p:nvPr/>
          </p:nvSpPr>
          <p:spPr bwMode="auto">
            <a:xfrm>
              <a:off x="5640584" y="3289502"/>
              <a:ext cx="1407671" cy="363897"/>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4" name="Line 180">
              <a:extLst>
                <a:ext uri="{FF2B5EF4-FFF2-40B4-BE49-F238E27FC236}">
                  <a16:creationId xmlns:a16="http://schemas.microsoft.com/office/drawing/2014/main" id="{8FE60D75-987C-4A11-82D0-0A1C8E3282F0}"/>
                </a:ext>
              </a:extLst>
            </p:cNvPr>
            <p:cNvSpPr>
              <a:spLocks noChangeShapeType="1"/>
            </p:cNvSpPr>
            <p:nvPr/>
          </p:nvSpPr>
          <p:spPr bwMode="auto">
            <a:xfrm flipH="1">
              <a:off x="4989376" y="3394428"/>
              <a:ext cx="668685" cy="1527728"/>
            </a:xfrm>
            <a:prstGeom prst="line">
              <a:avLst/>
            </a:prstGeom>
            <a:noFill/>
            <a:ln w="2857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000000"/>
                </a:solidFill>
                <a:effectLst/>
                <a:uLnTx/>
                <a:uFillTx/>
                <a:latin typeface="微软雅黑"/>
              </a:endParaRPr>
            </a:p>
          </p:txBody>
        </p:sp>
        <p:sp>
          <p:nvSpPr>
            <p:cNvPr id="15" name="Line 182">
              <a:extLst>
                <a:ext uri="{FF2B5EF4-FFF2-40B4-BE49-F238E27FC236}">
                  <a16:creationId xmlns:a16="http://schemas.microsoft.com/office/drawing/2014/main" id="{F9C334CB-7EEC-4A57-92F1-69510C53A555}"/>
                </a:ext>
              </a:extLst>
            </p:cNvPr>
            <p:cNvSpPr>
              <a:spLocks noChangeShapeType="1"/>
            </p:cNvSpPr>
            <p:nvPr/>
          </p:nvSpPr>
          <p:spPr bwMode="auto">
            <a:xfrm>
              <a:off x="3697242" y="2486618"/>
              <a:ext cx="1927578" cy="72619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16" name="Line 183">
              <a:extLst>
                <a:ext uri="{FF2B5EF4-FFF2-40B4-BE49-F238E27FC236}">
                  <a16:creationId xmlns:a16="http://schemas.microsoft.com/office/drawing/2014/main" id="{2B51BB17-0A74-4191-A4E7-2A743AD2D31F}"/>
                </a:ext>
              </a:extLst>
            </p:cNvPr>
            <p:cNvSpPr>
              <a:spLocks noChangeShapeType="1"/>
            </p:cNvSpPr>
            <p:nvPr/>
          </p:nvSpPr>
          <p:spPr bwMode="auto">
            <a:xfrm>
              <a:off x="5421419" y="2264120"/>
              <a:ext cx="147143" cy="87367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17" name="Line 184">
              <a:extLst>
                <a:ext uri="{FF2B5EF4-FFF2-40B4-BE49-F238E27FC236}">
                  <a16:creationId xmlns:a16="http://schemas.microsoft.com/office/drawing/2014/main" id="{108EB2B3-A422-4B9B-8B61-2958E72F87D3}"/>
                </a:ext>
              </a:extLst>
            </p:cNvPr>
            <p:cNvSpPr>
              <a:spLocks noChangeShapeType="1"/>
            </p:cNvSpPr>
            <p:nvPr/>
          </p:nvSpPr>
          <p:spPr bwMode="auto">
            <a:xfrm flipH="1">
              <a:off x="7004930" y="2398726"/>
              <a:ext cx="446336" cy="116383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18" name="Line 185">
              <a:extLst>
                <a:ext uri="{FF2B5EF4-FFF2-40B4-BE49-F238E27FC236}">
                  <a16:creationId xmlns:a16="http://schemas.microsoft.com/office/drawing/2014/main" id="{8DDE0D87-5A13-47BF-98C2-C39780EC2E0A}"/>
                </a:ext>
              </a:extLst>
            </p:cNvPr>
            <p:cNvSpPr>
              <a:spLocks noChangeShapeType="1"/>
            </p:cNvSpPr>
            <p:nvPr/>
          </p:nvSpPr>
          <p:spPr bwMode="auto">
            <a:xfrm flipH="1">
              <a:off x="6866849" y="3511945"/>
              <a:ext cx="2298706" cy="21801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19" name="Line 186">
              <a:extLst>
                <a:ext uri="{FF2B5EF4-FFF2-40B4-BE49-F238E27FC236}">
                  <a16:creationId xmlns:a16="http://schemas.microsoft.com/office/drawing/2014/main" id="{AA32335F-0DC0-499F-A434-04C023C35173}"/>
                </a:ext>
              </a:extLst>
            </p:cNvPr>
            <p:cNvSpPr>
              <a:spLocks noChangeShapeType="1"/>
            </p:cNvSpPr>
            <p:nvPr/>
          </p:nvSpPr>
          <p:spPr bwMode="auto">
            <a:xfrm>
              <a:off x="7008771" y="3685856"/>
              <a:ext cx="1929213" cy="145398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20" name="Line 187">
              <a:extLst>
                <a:ext uri="{FF2B5EF4-FFF2-40B4-BE49-F238E27FC236}">
                  <a16:creationId xmlns:a16="http://schemas.microsoft.com/office/drawing/2014/main" id="{D4EBF35F-B18E-4EE8-9726-67F7FBF7CDD4}"/>
                </a:ext>
              </a:extLst>
            </p:cNvPr>
            <p:cNvSpPr>
              <a:spLocks noChangeShapeType="1"/>
            </p:cNvSpPr>
            <p:nvPr/>
          </p:nvSpPr>
          <p:spPr bwMode="auto">
            <a:xfrm>
              <a:off x="6789797" y="4914773"/>
              <a:ext cx="742257" cy="130810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21" name="Line 188">
              <a:extLst>
                <a:ext uri="{FF2B5EF4-FFF2-40B4-BE49-F238E27FC236}">
                  <a16:creationId xmlns:a16="http://schemas.microsoft.com/office/drawing/2014/main" id="{23D1F94A-DD6F-4D4A-9828-20E1BC520414}"/>
                </a:ext>
              </a:extLst>
            </p:cNvPr>
            <p:cNvSpPr>
              <a:spLocks noChangeShapeType="1"/>
            </p:cNvSpPr>
            <p:nvPr/>
          </p:nvSpPr>
          <p:spPr bwMode="auto">
            <a:xfrm flipH="1">
              <a:off x="6285789" y="4912269"/>
              <a:ext cx="444700" cy="138184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22" name="Line 189">
              <a:extLst>
                <a:ext uri="{FF2B5EF4-FFF2-40B4-BE49-F238E27FC236}">
                  <a16:creationId xmlns:a16="http://schemas.microsoft.com/office/drawing/2014/main" id="{443BA0E9-ED1B-42FC-8A67-CFA3FFCD0A5E}"/>
                </a:ext>
              </a:extLst>
            </p:cNvPr>
            <p:cNvSpPr>
              <a:spLocks noChangeShapeType="1"/>
            </p:cNvSpPr>
            <p:nvPr/>
          </p:nvSpPr>
          <p:spPr bwMode="auto">
            <a:xfrm flipV="1">
              <a:off x="3839591" y="4929585"/>
              <a:ext cx="1111750" cy="87207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23" name="Line 190">
              <a:extLst>
                <a:ext uri="{FF2B5EF4-FFF2-40B4-BE49-F238E27FC236}">
                  <a16:creationId xmlns:a16="http://schemas.microsoft.com/office/drawing/2014/main" id="{105156F0-97E7-4CF1-8244-68FD6A8D937E}"/>
                </a:ext>
              </a:extLst>
            </p:cNvPr>
            <p:cNvSpPr>
              <a:spLocks noChangeShapeType="1"/>
            </p:cNvSpPr>
            <p:nvPr/>
          </p:nvSpPr>
          <p:spPr bwMode="auto">
            <a:xfrm flipV="1">
              <a:off x="2833066" y="4049530"/>
              <a:ext cx="1705229" cy="13097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sp>
          <p:nvSpPr>
            <p:cNvPr id="24" name="Line 191">
              <a:extLst>
                <a:ext uri="{FF2B5EF4-FFF2-40B4-BE49-F238E27FC236}">
                  <a16:creationId xmlns:a16="http://schemas.microsoft.com/office/drawing/2014/main" id="{D8A8BECB-58F0-40C0-8E26-AC58024B5377}"/>
                </a:ext>
              </a:extLst>
            </p:cNvPr>
            <p:cNvSpPr>
              <a:spLocks noChangeShapeType="1"/>
            </p:cNvSpPr>
            <p:nvPr/>
          </p:nvSpPr>
          <p:spPr bwMode="auto">
            <a:xfrm flipV="1">
              <a:off x="2113686" y="4089069"/>
              <a:ext cx="2225135" cy="14587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1200">
                <a:solidFill>
                  <a:srgbClr val="000000"/>
                </a:solidFill>
                <a:latin typeface="微软雅黑"/>
              </a:endParaRPr>
            </a:p>
          </p:txBody>
        </p:sp>
        <p:pic>
          <p:nvPicPr>
            <p:cNvPr id="25" name="Picture 123">
              <a:extLst>
                <a:ext uri="{FF2B5EF4-FFF2-40B4-BE49-F238E27FC236}">
                  <a16:creationId xmlns:a16="http://schemas.microsoft.com/office/drawing/2014/main" id="{7B7845FD-1DE0-4343-89A6-797360B197D6}"/>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9559" y="3072838"/>
              <a:ext cx="596747" cy="3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 name="Picture 127">
              <a:extLst>
                <a:ext uri="{FF2B5EF4-FFF2-40B4-BE49-F238E27FC236}">
                  <a16:creationId xmlns:a16="http://schemas.microsoft.com/office/drawing/2014/main" id="{8A1A2404-DE96-423F-B395-6905F1E82172}"/>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5588" y="3865002"/>
              <a:ext cx="595113" cy="38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7" name="Picture 128">
              <a:extLst>
                <a:ext uri="{FF2B5EF4-FFF2-40B4-BE49-F238E27FC236}">
                  <a16:creationId xmlns:a16="http://schemas.microsoft.com/office/drawing/2014/main" id="{071AC125-813C-4BAB-9E63-2CA5DD38C38D}"/>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2084" y="4730188"/>
              <a:ext cx="596747" cy="3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8" name="Picture 126">
              <a:extLst>
                <a:ext uri="{FF2B5EF4-FFF2-40B4-BE49-F238E27FC236}">
                  <a16:creationId xmlns:a16="http://schemas.microsoft.com/office/drawing/2014/main" id="{941DC38C-5052-42EF-B28A-34C300076BB6}"/>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7976" y="3433202"/>
              <a:ext cx="595113" cy="38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9" name="Picture 125">
              <a:extLst>
                <a:ext uri="{FF2B5EF4-FFF2-40B4-BE49-F238E27FC236}">
                  <a16:creationId xmlns:a16="http://schemas.microsoft.com/office/drawing/2014/main" id="{5EAF5FA9-F63E-4DD3-9B51-5C364E2AB680}"/>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851" y="4730188"/>
              <a:ext cx="595113" cy="3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0" name="Picture 159">
              <a:extLst>
                <a:ext uri="{FF2B5EF4-FFF2-40B4-BE49-F238E27FC236}">
                  <a16:creationId xmlns:a16="http://schemas.microsoft.com/office/drawing/2014/main" id="{283F84F5-8CAE-4A60-9228-69B32FA04D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0083" y="6015713"/>
              <a:ext cx="932961" cy="68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64" descr="MC900434845[1]">
              <a:extLst>
                <a:ext uri="{FF2B5EF4-FFF2-40B4-BE49-F238E27FC236}">
                  <a16:creationId xmlns:a16="http://schemas.microsoft.com/office/drawing/2014/main" id="{2AA6C7E9-C6DE-42A0-BF9C-2CB65CDF7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3910" y="4711895"/>
              <a:ext cx="932961" cy="93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8" descr="MC900435242[1]">
              <a:extLst>
                <a:ext uri="{FF2B5EF4-FFF2-40B4-BE49-F238E27FC236}">
                  <a16:creationId xmlns:a16="http://schemas.microsoft.com/office/drawing/2014/main" id="{73EAB6BE-D8DC-4899-8C5E-DD15CAF554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869182" y="3120709"/>
              <a:ext cx="573473" cy="113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1" descr="MC900434845[1]">
              <a:extLst>
                <a:ext uri="{FF2B5EF4-FFF2-40B4-BE49-F238E27FC236}">
                  <a16:creationId xmlns:a16="http://schemas.microsoft.com/office/drawing/2014/main" id="{3C23676E-DB60-4103-85D0-01D11397BF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371" y="3775270"/>
              <a:ext cx="932962" cy="93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72" descr="MC900435242[1]">
              <a:extLst>
                <a:ext uri="{FF2B5EF4-FFF2-40B4-BE49-F238E27FC236}">
                  <a16:creationId xmlns:a16="http://schemas.microsoft.com/office/drawing/2014/main" id="{F5611A89-AB35-429A-ACF5-CB8E3D5D0F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4273" y="1752284"/>
              <a:ext cx="573472" cy="113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74" descr="MC900431540[1]">
              <a:extLst>
                <a:ext uri="{FF2B5EF4-FFF2-40B4-BE49-F238E27FC236}">
                  <a16:creationId xmlns:a16="http://schemas.microsoft.com/office/drawing/2014/main" id="{F57C7C6E-E6B7-47E4-A243-D1FED82918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14500" y="5876322"/>
              <a:ext cx="494726" cy="53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76" descr="MC900239491[1]">
              <a:extLst>
                <a:ext uri="{FF2B5EF4-FFF2-40B4-BE49-F238E27FC236}">
                  <a16:creationId xmlns:a16="http://schemas.microsoft.com/office/drawing/2014/main" id="{FBF2B55D-3CBF-49C7-92DC-0CAEFE77016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89968" y="1975450"/>
              <a:ext cx="1009994" cy="92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77" descr="MC900018299[1]">
              <a:extLst>
                <a:ext uri="{FF2B5EF4-FFF2-40B4-BE49-F238E27FC236}">
                  <a16:creationId xmlns:a16="http://schemas.microsoft.com/office/drawing/2014/main" id="{CEACED55-EEB4-48E9-8E19-0E8474FAB1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22316" y="2130921"/>
              <a:ext cx="700149" cy="59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98" descr="MC900439798[1]">
              <a:extLst>
                <a:ext uri="{FF2B5EF4-FFF2-40B4-BE49-F238E27FC236}">
                  <a16:creationId xmlns:a16="http://schemas.microsoft.com/office/drawing/2014/main" id="{8C3F585E-6AAB-471E-A2BE-EC22FCCA2C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34365" y="5233351"/>
              <a:ext cx="392015" cy="39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descr="See the source image">
              <a:extLst>
                <a:ext uri="{FF2B5EF4-FFF2-40B4-BE49-F238E27FC236}">
                  <a16:creationId xmlns:a16="http://schemas.microsoft.com/office/drawing/2014/main" id="{0E2E2662-8154-406C-9B8F-1A3D891EC25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27375" y="5574733"/>
              <a:ext cx="717815" cy="71781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1" name="直接箭头连接符 50">
            <a:extLst>
              <a:ext uri="{FF2B5EF4-FFF2-40B4-BE49-F238E27FC236}">
                <a16:creationId xmlns:a16="http://schemas.microsoft.com/office/drawing/2014/main" id="{98FF9E25-DB1E-4BE1-9D90-D40C44244718}"/>
              </a:ext>
            </a:extLst>
          </p:cNvPr>
          <p:cNvCxnSpPr>
            <a:cxnSpLocks/>
            <a:stCxn id="52" idx="1"/>
          </p:cNvCxnSpPr>
          <p:nvPr/>
        </p:nvCxnSpPr>
        <p:spPr>
          <a:xfrm flipH="1">
            <a:off x="7267872" y="1562323"/>
            <a:ext cx="1762346" cy="114689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401CCDCA-4EEC-436E-A5B9-8AAE0B097E64}"/>
              </a:ext>
            </a:extLst>
          </p:cNvPr>
          <p:cNvSpPr txBox="1"/>
          <p:nvPr/>
        </p:nvSpPr>
        <p:spPr>
          <a:xfrm>
            <a:off x="9030218" y="1239157"/>
            <a:ext cx="1497978" cy="646331"/>
          </a:xfrm>
          <a:prstGeom prst="rect">
            <a:avLst/>
          </a:prstGeom>
          <a:noFill/>
        </p:spPr>
        <p:txBody>
          <a:bodyPr wrap="square" rtlCol="0">
            <a:spAutoFit/>
          </a:bodyPr>
          <a:lstStyle/>
          <a:p>
            <a:pPr algn="ctr"/>
            <a:r>
              <a:rPr lang="zh-CN" altLang="en-US" dirty="0"/>
              <a:t>网络结点</a:t>
            </a:r>
            <a:endParaRPr lang="en-US" altLang="zh-CN" dirty="0"/>
          </a:p>
          <a:p>
            <a:pPr algn="ctr"/>
            <a:r>
              <a:rPr lang="zh-CN" altLang="en-US" dirty="0"/>
              <a:t>（网络设备）</a:t>
            </a:r>
          </a:p>
        </p:txBody>
      </p:sp>
      <p:cxnSp>
        <p:nvCxnSpPr>
          <p:cNvPr id="53" name="直接箭头连接符 52">
            <a:extLst>
              <a:ext uri="{FF2B5EF4-FFF2-40B4-BE49-F238E27FC236}">
                <a16:creationId xmlns:a16="http://schemas.microsoft.com/office/drawing/2014/main" id="{7F7831BB-61EA-4F8E-9CA3-0B39E535A8BC}"/>
              </a:ext>
            </a:extLst>
          </p:cNvPr>
          <p:cNvCxnSpPr>
            <a:cxnSpLocks/>
            <a:stCxn id="54" idx="3"/>
            <a:endCxn id="48" idx="60"/>
          </p:cNvCxnSpPr>
          <p:nvPr/>
        </p:nvCxnSpPr>
        <p:spPr>
          <a:xfrm>
            <a:off x="2753723" y="2105160"/>
            <a:ext cx="2275886" cy="72753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621920A8-1A10-4E32-AEE0-6A61D0E75FC8}"/>
              </a:ext>
            </a:extLst>
          </p:cNvPr>
          <p:cNvSpPr txBox="1"/>
          <p:nvPr/>
        </p:nvSpPr>
        <p:spPr>
          <a:xfrm>
            <a:off x="1421271" y="1920494"/>
            <a:ext cx="1332452" cy="369332"/>
          </a:xfrm>
          <a:prstGeom prst="rect">
            <a:avLst/>
          </a:prstGeom>
          <a:noFill/>
        </p:spPr>
        <p:txBody>
          <a:bodyPr wrap="square" rtlCol="0">
            <a:spAutoFit/>
          </a:bodyPr>
          <a:lstStyle/>
          <a:p>
            <a:pPr algn="ctr"/>
            <a:r>
              <a:rPr lang="zh-CN" altLang="en-US" dirty="0"/>
              <a:t>传输链路</a:t>
            </a:r>
          </a:p>
        </p:txBody>
      </p:sp>
      <p:cxnSp>
        <p:nvCxnSpPr>
          <p:cNvPr id="55" name="直接箭头连接符 54">
            <a:extLst>
              <a:ext uri="{FF2B5EF4-FFF2-40B4-BE49-F238E27FC236}">
                <a16:creationId xmlns:a16="http://schemas.microsoft.com/office/drawing/2014/main" id="{95648C97-13B5-4384-8707-F37823719EDF}"/>
              </a:ext>
            </a:extLst>
          </p:cNvPr>
          <p:cNvCxnSpPr>
            <a:cxnSpLocks/>
            <a:stCxn id="56" idx="1"/>
          </p:cNvCxnSpPr>
          <p:nvPr/>
        </p:nvCxnSpPr>
        <p:spPr>
          <a:xfrm flipH="1" flipV="1">
            <a:off x="9046251" y="4161725"/>
            <a:ext cx="629095" cy="20523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287EFEF4-BF8F-4131-9644-7956128F2B38}"/>
              </a:ext>
            </a:extLst>
          </p:cNvPr>
          <p:cNvSpPr txBox="1"/>
          <p:nvPr/>
        </p:nvSpPr>
        <p:spPr>
          <a:xfrm>
            <a:off x="9675346" y="4182292"/>
            <a:ext cx="1147335" cy="369332"/>
          </a:xfrm>
          <a:prstGeom prst="rect">
            <a:avLst/>
          </a:prstGeom>
          <a:noFill/>
        </p:spPr>
        <p:txBody>
          <a:bodyPr wrap="square" rtlCol="0">
            <a:spAutoFit/>
          </a:bodyPr>
          <a:lstStyle/>
          <a:p>
            <a:pPr algn="r"/>
            <a:r>
              <a:rPr lang="zh-CN" altLang="en-US" dirty="0"/>
              <a:t>主机</a:t>
            </a:r>
            <a:r>
              <a:rPr lang="en-US" altLang="zh-CN" dirty="0"/>
              <a:t>Host</a:t>
            </a:r>
            <a:endParaRPr lang="zh-CN" altLang="en-US" dirty="0"/>
          </a:p>
        </p:txBody>
      </p:sp>
      <p:sp>
        <p:nvSpPr>
          <p:cNvPr id="58" name="矩形 57">
            <a:extLst>
              <a:ext uri="{FF2B5EF4-FFF2-40B4-BE49-F238E27FC236}">
                <a16:creationId xmlns:a16="http://schemas.microsoft.com/office/drawing/2014/main" id="{BE271007-B3EB-464F-A500-1CA6A49080C4}"/>
              </a:ext>
            </a:extLst>
          </p:cNvPr>
          <p:cNvSpPr/>
          <p:nvPr/>
        </p:nvSpPr>
        <p:spPr>
          <a:xfrm>
            <a:off x="660400" y="5418764"/>
            <a:ext cx="10858500" cy="797078"/>
          </a:xfrm>
          <a:prstGeom prst="rect">
            <a:avLst/>
          </a:prstGeom>
        </p:spPr>
        <p:txBody>
          <a:bodyPr wrap="square">
            <a:spAutoFit/>
          </a:bodyPr>
          <a:lstStyle/>
          <a:p>
            <a:pPr marL="342626" indent="-342626">
              <a:lnSpc>
                <a:spcPct val="120000"/>
              </a:lnSpc>
              <a:buFont typeface="Wingdings" panose="05000000000000000000" pitchFamily="2" charset="2"/>
              <a:buChar char="Ø"/>
              <a:defRPr/>
            </a:pPr>
            <a:r>
              <a:rPr lang="zh-CN" altLang="en-US" dirty="0">
                <a:solidFill>
                  <a:schemeClr val="accent1"/>
                </a:solidFill>
                <a:latin typeface="+mn-ea"/>
              </a:rPr>
              <a:t>通讯子网：若干网络结点（网络设备）</a:t>
            </a:r>
            <a:r>
              <a:rPr lang="en-US" altLang="zh-CN" dirty="0">
                <a:solidFill>
                  <a:schemeClr val="accent1"/>
                </a:solidFill>
                <a:latin typeface="+mn-ea"/>
              </a:rPr>
              <a:t>+ </a:t>
            </a:r>
            <a:r>
              <a:rPr lang="zh-CN" altLang="en-US" dirty="0">
                <a:solidFill>
                  <a:schemeClr val="accent1"/>
                </a:solidFill>
                <a:latin typeface="+mn-ea"/>
              </a:rPr>
              <a:t>传输链路，用于构建一张具有通信功能的网络</a:t>
            </a:r>
          </a:p>
          <a:p>
            <a:pPr marL="342626" indent="-342626">
              <a:lnSpc>
                <a:spcPts val="3300"/>
              </a:lnSpc>
              <a:buFont typeface="Wingdings" panose="05000000000000000000" pitchFamily="2" charset="2"/>
              <a:buChar char="Ø"/>
              <a:defRPr/>
            </a:pPr>
            <a:r>
              <a:rPr lang="zh-CN" altLang="en-US" dirty="0">
                <a:solidFill>
                  <a:schemeClr val="accent1"/>
                </a:solidFill>
                <a:latin typeface="+mn-ea"/>
              </a:rPr>
              <a:t>资源子网：连接网络（边缘）上的设备，连接在网络边缘的计算机和其它业务终端，为用户提供业务</a:t>
            </a:r>
          </a:p>
        </p:txBody>
      </p:sp>
      <p:sp>
        <p:nvSpPr>
          <p:cNvPr id="60" name="灯片编号占位符 59">
            <a:extLst>
              <a:ext uri="{FF2B5EF4-FFF2-40B4-BE49-F238E27FC236}">
                <a16:creationId xmlns:a16="http://schemas.microsoft.com/office/drawing/2014/main" id="{CEBA3197-B731-4E7D-9BBA-1FC990910741}"/>
              </a:ext>
            </a:extLst>
          </p:cNvPr>
          <p:cNvSpPr>
            <a:spLocks noGrp="1"/>
          </p:cNvSpPr>
          <p:nvPr>
            <p:ph type="sldNum" sz="quarter" idx="12"/>
          </p:nvPr>
        </p:nvSpPr>
        <p:spPr/>
        <p:txBody>
          <a:bodyPr/>
          <a:lstStyle/>
          <a:p>
            <a:fld id="{C8BB1146-E542-4D4E-B8E9-6919A11DDD48}" type="slidenum">
              <a:rPr lang="en-US" smtClean="0"/>
              <a:pPr/>
              <a:t>27</a:t>
            </a:fld>
            <a:endParaRPr lang="en-US"/>
          </a:p>
        </p:txBody>
      </p:sp>
    </p:spTree>
    <p:extLst>
      <p:ext uri="{BB962C8B-B14F-4D97-AF65-F5344CB8AC3E}">
        <p14:creationId xmlns:p14="http://schemas.microsoft.com/office/powerpoint/2010/main" val="241908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51CD2B-7748-4A76-9D24-8D5ADA957BA7}"/>
              </a:ext>
            </a:extLst>
          </p:cNvPr>
          <p:cNvSpPr>
            <a:spLocks noGrp="1"/>
          </p:cNvSpPr>
          <p:nvPr>
            <p:ph type="title"/>
          </p:nvPr>
        </p:nvSpPr>
        <p:spPr/>
        <p:txBody>
          <a:bodyPr/>
          <a:lstStyle/>
          <a:p>
            <a:r>
              <a:rPr lang="zh-CN" altLang="en-US" dirty="0"/>
              <a:t>连接在网络上的主机</a:t>
            </a:r>
            <a:r>
              <a:rPr lang="en-US" altLang="zh-CN" dirty="0"/>
              <a:t>Host</a:t>
            </a:r>
            <a:endParaRPr lang="zh-CN" altLang="en-US" dirty="0"/>
          </a:p>
        </p:txBody>
      </p:sp>
      <p:sp>
        <p:nvSpPr>
          <p:cNvPr id="3" name="内容占位符 2">
            <a:extLst>
              <a:ext uri="{FF2B5EF4-FFF2-40B4-BE49-F238E27FC236}">
                <a16:creationId xmlns:a16="http://schemas.microsoft.com/office/drawing/2014/main" id="{4B0580D1-56B7-4BDF-9262-F50044E48037}"/>
              </a:ext>
            </a:extLst>
          </p:cNvPr>
          <p:cNvSpPr>
            <a:spLocks noGrp="1"/>
          </p:cNvSpPr>
          <p:nvPr>
            <p:ph idx="1"/>
          </p:nvPr>
        </p:nvSpPr>
        <p:spPr>
          <a:xfrm>
            <a:off x="660399" y="1125539"/>
            <a:ext cx="4240329" cy="5008562"/>
          </a:xfrm>
        </p:spPr>
        <p:txBody>
          <a:bodyPr>
            <a:normAutofit fontScale="92500"/>
          </a:bodyPr>
          <a:lstStyle/>
          <a:p>
            <a:r>
              <a:rPr lang="zh-CN" altLang="en-US" dirty="0"/>
              <a:t>主机</a:t>
            </a:r>
            <a:r>
              <a:rPr lang="en-US" altLang="zh-CN" dirty="0"/>
              <a:t>Host</a:t>
            </a:r>
          </a:p>
          <a:p>
            <a:pPr lvl="1"/>
            <a:r>
              <a:rPr lang="zh-CN" altLang="en-US" dirty="0"/>
              <a:t>客户端：计算机、便携机、平板电脑、智能手机、智能手环、安全摄像头等各类智能终端，直接面向用户，为用户提供业务</a:t>
            </a:r>
          </a:p>
          <a:p>
            <a:pPr lvl="1"/>
            <a:r>
              <a:rPr lang="zh-CN" altLang="en-US" dirty="0"/>
              <a:t>服务器：通常位于数据中心，为业务提供集中的数据和计算服务</a:t>
            </a:r>
          </a:p>
          <a:p>
            <a:r>
              <a:rPr lang="zh-CN" altLang="en-US" dirty="0"/>
              <a:t>主机的功能</a:t>
            </a:r>
          </a:p>
          <a:p>
            <a:pPr lvl="1"/>
            <a:r>
              <a:rPr lang="zh-CN" altLang="en-US" dirty="0"/>
              <a:t>容纳（即运行）应用程序</a:t>
            </a:r>
          </a:p>
          <a:p>
            <a:pPr lvl="1"/>
            <a:r>
              <a:rPr lang="zh-CN" altLang="en-US" dirty="0"/>
              <a:t>产生信息并向接入网发送数据</a:t>
            </a:r>
          </a:p>
          <a:p>
            <a:pPr lvl="1"/>
            <a:r>
              <a:rPr lang="zh-CN" altLang="en-US" dirty="0"/>
              <a:t>从网络接收数据并提供给应用程序</a:t>
            </a:r>
          </a:p>
          <a:p>
            <a:endParaRPr lang="zh-CN" altLang="en-US" dirty="0"/>
          </a:p>
        </p:txBody>
      </p:sp>
      <p:sp>
        <p:nvSpPr>
          <p:cNvPr id="7" name="圆角矩形 75">
            <a:extLst>
              <a:ext uri="{FF2B5EF4-FFF2-40B4-BE49-F238E27FC236}">
                <a16:creationId xmlns:a16="http://schemas.microsoft.com/office/drawing/2014/main" id="{D49B1338-C985-4245-909F-54C24C7CCFCD}"/>
              </a:ext>
            </a:extLst>
          </p:cNvPr>
          <p:cNvSpPr/>
          <p:nvPr/>
        </p:nvSpPr>
        <p:spPr>
          <a:xfrm>
            <a:off x="4957895" y="1811832"/>
            <a:ext cx="6536898" cy="3967615"/>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 name="内容占位符 2">
            <a:extLst>
              <a:ext uri="{FF2B5EF4-FFF2-40B4-BE49-F238E27FC236}">
                <a16:creationId xmlns:a16="http://schemas.microsoft.com/office/drawing/2014/main" id="{9E8BCDA2-A1CF-4652-9321-DBB7A9C35670}"/>
              </a:ext>
            </a:extLst>
          </p:cNvPr>
          <p:cNvSpPr txBox="1">
            <a:spLocks/>
          </p:cNvSpPr>
          <p:nvPr/>
        </p:nvSpPr>
        <p:spPr>
          <a:xfrm>
            <a:off x="6176828" y="1349797"/>
            <a:ext cx="4323595" cy="429861"/>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000" dirty="0">
                <a:cs typeface="Arial" panose="020B0604020202020204" pitchFamily="34" charset="0"/>
                <a:sym typeface="+mn-ea"/>
              </a:rPr>
              <a:t>其它</a:t>
            </a:r>
            <a:r>
              <a:rPr lang="en-US" altLang="en-US" sz="2000" dirty="0" err="1">
                <a:cs typeface="Arial" panose="020B0604020202020204" pitchFamily="34" charset="0"/>
                <a:sym typeface="+mn-ea"/>
              </a:rPr>
              <a:t>各式各样的</a:t>
            </a:r>
            <a:r>
              <a:rPr lang="zh-CN" altLang="en-US" sz="2000" dirty="0">
                <a:cs typeface="Arial" panose="020B0604020202020204" pitchFamily="34" charset="0"/>
                <a:sym typeface="+mn-ea"/>
              </a:rPr>
              <a:t>“主机”（</a:t>
            </a:r>
            <a:r>
              <a:rPr lang="en-US" altLang="zh-CN" sz="2000" dirty="0">
                <a:cs typeface="Arial" panose="020B0604020202020204" pitchFamily="34" charset="0"/>
                <a:sym typeface="+mn-ea"/>
              </a:rPr>
              <a:t>Host</a:t>
            </a:r>
            <a:r>
              <a:rPr lang="zh-CN" altLang="en-US" sz="2000" dirty="0">
                <a:cs typeface="Arial" panose="020B0604020202020204" pitchFamily="34" charset="0"/>
                <a:sym typeface="+mn-ea"/>
              </a:rPr>
              <a:t>）</a:t>
            </a:r>
            <a:endParaRPr lang="en-US" altLang="en-US" sz="2000" dirty="0">
              <a:cs typeface="Arial" panose="020B0604020202020204" pitchFamily="34" charset="0"/>
              <a:sym typeface="+mn-ea"/>
            </a:endParaRPr>
          </a:p>
        </p:txBody>
      </p:sp>
      <p:sp>
        <p:nvSpPr>
          <p:cNvPr id="9" name="Text Box 8">
            <a:extLst>
              <a:ext uri="{FF2B5EF4-FFF2-40B4-BE49-F238E27FC236}">
                <a16:creationId xmlns:a16="http://schemas.microsoft.com/office/drawing/2014/main" id="{4C8A1DE4-60F4-439F-928F-4947B65BF4A8}"/>
              </a:ext>
            </a:extLst>
          </p:cNvPr>
          <p:cNvSpPr txBox="1">
            <a:spLocks noChangeArrowheads="1"/>
          </p:cNvSpPr>
          <p:nvPr/>
        </p:nvSpPr>
        <p:spPr bwMode="auto">
          <a:xfrm>
            <a:off x="10045511" y="3073069"/>
            <a:ext cx="14733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1600" dirty="0">
                <a:latin typeface="微软雅黑" panose="020B0503020204020204" pitchFamily="34" charset="-122"/>
                <a:ea typeface="微软雅黑" panose="020B0503020204020204" pitchFamily="34" charset="-122"/>
              </a:rPr>
              <a:t>安全摄像头</a:t>
            </a:r>
            <a:endParaRPr lang="en-US" altLang="en-US" sz="1600" dirty="0">
              <a:latin typeface="+mn-lt"/>
            </a:endParaRPr>
          </a:p>
        </p:txBody>
      </p:sp>
      <p:pic>
        <p:nvPicPr>
          <p:cNvPr id="10" name="Picture 21">
            <a:extLst>
              <a:ext uri="{FF2B5EF4-FFF2-40B4-BE49-F238E27FC236}">
                <a16:creationId xmlns:a16="http://schemas.microsoft.com/office/drawing/2014/main" id="{85E02EBE-8233-4C39-B820-E976D7EDA2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24318" y="2057763"/>
            <a:ext cx="977325" cy="900113"/>
          </a:xfrm>
          <a:prstGeom prst="rect">
            <a:avLst/>
          </a:prstGeom>
        </p:spPr>
      </p:pic>
      <p:graphicFrame>
        <p:nvGraphicFramePr>
          <p:cNvPr id="11" name="Object 14">
            <a:extLst>
              <a:ext uri="{FF2B5EF4-FFF2-40B4-BE49-F238E27FC236}">
                <a16:creationId xmlns:a16="http://schemas.microsoft.com/office/drawing/2014/main" id="{428CB032-5C0F-4C94-8D76-CB7F81587893}"/>
              </a:ext>
            </a:extLst>
          </p:cNvPr>
          <p:cNvGraphicFramePr>
            <a:graphicFrameLocks noChangeAspect="1"/>
          </p:cNvGraphicFramePr>
          <p:nvPr>
            <p:extLst>
              <p:ext uri="{D42A27DB-BD31-4B8C-83A1-F6EECF244321}">
                <p14:modId xmlns:p14="http://schemas.microsoft.com/office/powerpoint/2010/main" val="578757925"/>
              </p:ext>
            </p:extLst>
          </p:nvPr>
        </p:nvGraphicFramePr>
        <p:xfrm>
          <a:off x="10329085" y="3513149"/>
          <a:ext cx="767792" cy="1675594"/>
        </p:xfrm>
        <a:graphic>
          <a:graphicData uri="http://schemas.openxmlformats.org/presentationml/2006/ole">
            <mc:AlternateContent xmlns:mc="http://schemas.openxmlformats.org/markup-compatibility/2006">
              <mc:Choice xmlns:v="urn:schemas-microsoft-com:vml" Requires="v">
                <p:oleObj spid="_x0000_s2089" r:id="rId4" imgW="1435100" imgH="3873500" progId="">
                  <p:embed/>
                </p:oleObj>
              </mc:Choice>
              <mc:Fallback>
                <p:oleObj r:id="rId4" imgW="1435100" imgH="3873500" progId="">
                  <p:embed/>
                  <p:pic>
                    <p:nvPicPr>
                      <p:cNvPr id="14" name="Object 14">
                        <a:extLst>
                          <a:ext uri="{FF2B5EF4-FFF2-40B4-BE49-F238E27FC236}">
                            <a16:creationId xmlns:a16="http://schemas.microsoft.com/office/drawing/2014/main" id="{28AF6319-D503-467F-BF26-1CBF40A17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9085" y="3513149"/>
                        <a:ext cx="767792" cy="1675594"/>
                      </a:xfrm>
                      <a:prstGeom prst="rect">
                        <a:avLst/>
                      </a:prstGeom>
                      <a:noFill/>
                      <a:ln>
                        <a:noFill/>
                      </a:ln>
                      <a:effectLst/>
                    </p:spPr>
                  </p:pic>
                </p:oleObj>
              </mc:Fallback>
            </mc:AlternateContent>
          </a:graphicData>
        </a:graphic>
      </p:graphicFrame>
      <p:sp>
        <p:nvSpPr>
          <p:cNvPr id="12" name="Text Box 8">
            <a:extLst>
              <a:ext uri="{FF2B5EF4-FFF2-40B4-BE49-F238E27FC236}">
                <a16:creationId xmlns:a16="http://schemas.microsoft.com/office/drawing/2014/main" id="{78B8A3AE-7D0B-48C9-9D7E-B5992F9D3ADF}"/>
              </a:ext>
            </a:extLst>
          </p:cNvPr>
          <p:cNvSpPr txBox="1">
            <a:spLocks noChangeArrowheads="1"/>
          </p:cNvSpPr>
          <p:nvPr/>
        </p:nvSpPr>
        <p:spPr bwMode="auto">
          <a:xfrm>
            <a:off x="10045511" y="5219285"/>
            <a:ext cx="14733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1600" dirty="0" err="1">
                <a:latin typeface="微软雅黑" panose="020B0503020204020204" pitchFamily="34" charset="-122"/>
                <a:ea typeface="微软雅黑" panose="020B0503020204020204" pitchFamily="34" charset="-122"/>
              </a:rPr>
              <a:t>互联网冰箱</a:t>
            </a:r>
            <a:endParaRPr lang="en-US" altLang="en-US" sz="1600" dirty="0">
              <a:latin typeface="微软雅黑" panose="020B0503020204020204" pitchFamily="34" charset="-122"/>
              <a:ea typeface="微软雅黑" panose="020B0503020204020204" pitchFamily="34" charset="-122"/>
            </a:endParaRPr>
          </a:p>
        </p:txBody>
      </p:sp>
      <p:pic>
        <p:nvPicPr>
          <p:cNvPr id="13" name="Picture 23">
            <a:extLst>
              <a:ext uri="{FF2B5EF4-FFF2-40B4-BE49-F238E27FC236}">
                <a16:creationId xmlns:a16="http://schemas.microsoft.com/office/drawing/2014/main" id="{B176CE65-291F-4450-B2EE-BD82B204DC1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749996" y="3867906"/>
            <a:ext cx="804256" cy="1156150"/>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A4BE64C6-5253-4131-91BD-D88EE8247925}"/>
              </a:ext>
            </a:extLst>
          </p:cNvPr>
          <p:cNvSpPr txBox="1">
            <a:spLocks noChangeArrowheads="1"/>
          </p:cNvSpPr>
          <p:nvPr/>
        </p:nvSpPr>
        <p:spPr bwMode="auto">
          <a:xfrm>
            <a:off x="8331741" y="5166030"/>
            <a:ext cx="1733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1600" dirty="0">
                <a:latin typeface="微软雅黑" panose="020B0503020204020204" pitchFamily="34" charset="-122"/>
                <a:ea typeface="微软雅黑" panose="020B0503020204020204" pitchFamily="34" charset="-122"/>
              </a:rPr>
              <a:t>能源监测器</a:t>
            </a:r>
          </a:p>
        </p:txBody>
      </p:sp>
      <p:pic>
        <p:nvPicPr>
          <p:cNvPr id="15" name="Picture 23">
            <a:extLst>
              <a:ext uri="{FF2B5EF4-FFF2-40B4-BE49-F238E27FC236}">
                <a16:creationId xmlns:a16="http://schemas.microsoft.com/office/drawing/2014/main" id="{A8C324D8-D2DE-4AF4-98C2-DE262A363D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20560" y="2141281"/>
            <a:ext cx="526028" cy="900113"/>
          </a:xfrm>
          <a:prstGeom prst="rect">
            <a:avLst/>
          </a:prstGeom>
        </p:spPr>
      </p:pic>
      <p:sp>
        <p:nvSpPr>
          <p:cNvPr id="16" name="Text Box 8">
            <a:extLst>
              <a:ext uri="{FF2B5EF4-FFF2-40B4-BE49-F238E27FC236}">
                <a16:creationId xmlns:a16="http://schemas.microsoft.com/office/drawing/2014/main" id="{56DEC537-6873-4419-A829-508FE2762008}"/>
              </a:ext>
            </a:extLst>
          </p:cNvPr>
          <p:cNvSpPr txBox="1">
            <a:spLocks noChangeArrowheads="1"/>
          </p:cNvSpPr>
          <p:nvPr/>
        </p:nvSpPr>
        <p:spPr bwMode="auto">
          <a:xfrm>
            <a:off x="5059480" y="3065440"/>
            <a:ext cx="1248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智能音箱</a:t>
            </a:r>
          </a:p>
        </p:txBody>
      </p:sp>
      <p:grpSp>
        <p:nvGrpSpPr>
          <p:cNvPr id="17" name="Group 26">
            <a:extLst>
              <a:ext uri="{FF2B5EF4-FFF2-40B4-BE49-F238E27FC236}">
                <a16:creationId xmlns:a16="http://schemas.microsoft.com/office/drawing/2014/main" id="{EFC7D690-7826-400B-A093-B53C2300E113}"/>
              </a:ext>
            </a:extLst>
          </p:cNvPr>
          <p:cNvGrpSpPr/>
          <p:nvPr/>
        </p:nvGrpSpPr>
        <p:grpSpPr>
          <a:xfrm>
            <a:off x="6344198" y="2272053"/>
            <a:ext cx="1956748" cy="645857"/>
            <a:chOff x="1382479" y="5420084"/>
            <a:chExt cx="2587556" cy="821190"/>
          </a:xfrm>
          <a:effectLst>
            <a:outerShdw blurRad="50800" dist="38100" dir="8100000" algn="tr" rotWithShape="0">
              <a:prstClr val="black">
                <a:alpha val="40000"/>
              </a:prstClr>
            </a:outerShdw>
          </a:effectLst>
        </p:grpSpPr>
        <p:pic>
          <p:nvPicPr>
            <p:cNvPr id="18" name="Picture 28">
              <a:extLst>
                <a:ext uri="{FF2B5EF4-FFF2-40B4-BE49-F238E27FC236}">
                  <a16:creationId xmlns:a16="http://schemas.microsoft.com/office/drawing/2014/main" id="{38F53647-9471-4FDF-8EF4-DB0D4271B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bwMode="auto">
            <a:xfrm>
              <a:off x="1382479" y="5420084"/>
              <a:ext cx="1476590" cy="821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29">
              <a:extLst>
                <a:ext uri="{FF2B5EF4-FFF2-40B4-BE49-F238E27FC236}">
                  <a16:creationId xmlns:a16="http://schemas.microsoft.com/office/drawing/2014/main" id="{9E7582AD-034D-4D38-904B-B11A9E8C965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a:fillRect/>
            </a:stretch>
          </p:blipFill>
          <p:spPr>
            <a:xfrm>
              <a:off x="2859067" y="5420084"/>
              <a:ext cx="1110968" cy="821190"/>
            </a:xfrm>
            <a:prstGeom prst="rect">
              <a:avLst/>
            </a:prstGeom>
          </p:spPr>
        </p:pic>
      </p:grpSp>
      <p:sp>
        <p:nvSpPr>
          <p:cNvPr id="20" name="Text Box 8">
            <a:extLst>
              <a:ext uri="{FF2B5EF4-FFF2-40B4-BE49-F238E27FC236}">
                <a16:creationId xmlns:a16="http://schemas.microsoft.com/office/drawing/2014/main" id="{12C99811-3EFB-4991-9A1B-B46F66B79F28}"/>
              </a:ext>
            </a:extLst>
          </p:cNvPr>
          <p:cNvSpPr txBox="1">
            <a:spLocks noChangeArrowheads="1"/>
          </p:cNvSpPr>
          <p:nvPr/>
        </p:nvSpPr>
        <p:spPr bwMode="auto">
          <a:xfrm>
            <a:off x="6397890" y="3073069"/>
            <a:ext cx="2201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buClrTx/>
              <a:buSzTx/>
              <a:buFontTx/>
              <a:buNone/>
            </a:pPr>
            <a:r>
              <a:rPr lang="en-US" altLang="en-US" sz="1600" dirty="0">
                <a:latin typeface="微软雅黑" panose="020B0503020204020204" pitchFamily="34" charset="-122"/>
                <a:ea typeface="微软雅黑" panose="020B0503020204020204" pitchFamily="34" charset="-122"/>
              </a:rPr>
              <a:t>起搏器和监护仪</a:t>
            </a:r>
          </a:p>
        </p:txBody>
      </p:sp>
      <p:pic>
        <p:nvPicPr>
          <p:cNvPr id="21" name="Picture 33">
            <a:extLst>
              <a:ext uri="{FF2B5EF4-FFF2-40B4-BE49-F238E27FC236}">
                <a16:creationId xmlns:a16="http://schemas.microsoft.com/office/drawing/2014/main" id="{31CB9277-0C2B-4D3E-A5E1-E56F9817030E}"/>
              </a:ext>
            </a:extLst>
          </p:cNvPr>
          <p:cNvPicPr>
            <a:picLocks noChangeAspect="1"/>
          </p:cNvPicPr>
          <p:nvPr/>
        </p:nvPicPr>
        <p:blipFill>
          <a:blip r:embed="rId10"/>
          <a:stretch>
            <a:fillRect/>
          </a:stretch>
        </p:blipFill>
        <p:spPr>
          <a:xfrm>
            <a:off x="8377958" y="2249061"/>
            <a:ext cx="1548330" cy="603548"/>
          </a:xfrm>
          <a:prstGeom prst="rect">
            <a:avLst/>
          </a:prstGeom>
        </p:spPr>
      </p:pic>
      <p:sp>
        <p:nvSpPr>
          <p:cNvPr id="22" name="Text Box 10">
            <a:extLst>
              <a:ext uri="{FF2B5EF4-FFF2-40B4-BE49-F238E27FC236}">
                <a16:creationId xmlns:a16="http://schemas.microsoft.com/office/drawing/2014/main" id="{768A1235-E8E8-4BEB-A100-E6E0BD32878B}"/>
              </a:ext>
            </a:extLst>
          </p:cNvPr>
          <p:cNvSpPr txBox="1">
            <a:spLocks noChangeArrowheads="1"/>
          </p:cNvSpPr>
          <p:nvPr/>
        </p:nvSpPr>
        <p:spPr bwMode="auto">
          <a:xfrm>
            <a:off x="8377958" y="3036317"/>
            <a:ext cx="1471992" cy="33855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1600" dirty="0">
                <a:latin typeface="微软雅黑" panose="020B0503020204020204" pitchFamily="34" charset="-122"/>
                <a:ea typeface="微软雅黑" panose="020B0503020204020204" pitchFamily="34" charset="-122"/>
                <a:sym typeface="+mn-ea"/>
              </a:rPr>
              <a:t>AR 眼镜</a:t>
            </a:r>
          </a:p>
        </p:txBody>
      </p:sp>
      <p:pic>
        <p:nvPicPr>
          <p:cNvPr id="23" name="Picture 31">
            <a:extLst>
              <a:ext uri="{FF2B5EF4-FFF2-40B4-BE49-F238E27FC236}">
                <a16:creationId xmlns:a16="http://schemas.microsoft.com/office/drawing/2014/main" id="{FA84263F-09ED-4FBA-B6CE-7DC7D2EB85A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120168" y="4131822"/>
            <a:ext cx="1056660" cy="951032"/>
          </a:xfrm>
          <a:prstGeom prst="rect">
            <a:avLst/>
          </a:prstGeom>
        </p:spPr>
      </p:pic>
      <p:sp>
        <p:nvSpPr>
          <p:cNvPr id="24" name="Text Box 10">
            <a:extLst>
              <a:ext uri="{FF2B5EF4-FFF2-40B4-BE49-F238E27FC236}">
                <a16:creationId xmlns:a16="http://schemas.microsoft.com/office/drawing/2014/main" id="{83C8F1F9-9456-4A54-BB6F-AB0F6CF296B6}"/>
              </a:ext>
            </a:extLst>
          </p:cNvPr>
          <p:cNvSpPr txBox="1">
            <a:spLocks noChangeArrowheads="1"/>
          </p:cNvSpPr>
          <p:nvPr/>
        </p:nvSpPr>
        <p:spPr bwMode="auto">
          <a:xfrm>
            <a:off x="4957895" y="5165039"/>
            <a:ext cx="1496124" cy="33855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1600" dirty="0">
                <a:latin typeface="微软雅黑" panose="020B0503020204020204" pitchFamily="34" charset="-122"/>
                <a:ea typeface="微软雅黑" panose="020B0503020204020204" pitchFamily="34" charset="-122"/>
                <a:sym typeface="+mn-ea"/>
              </a:rPr>
              <a:t>智能手环</a:t>
            </a:r>
          </a:p>
        </p:txBody>
      </p:sp>
      <p:pic>
        <p:nvPicPr>
          <p:cNvPr id="25" name="Picture 46">
            <a:extLst>
              <a:ext uri="{FF2B5EF4-FFF2-40B4-BE49-F238E27FC236}">
                <a16:creationId xmlns:a16="http://schemas.microsoft.com/office/drawing/2014/main" id="{5010AC9F-AB63-40B8-B059-20638B21A24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555569" y="4142065"/>
            <a:ext cx="1647342" cy="1022974"/>
          </a:xfrm>
          <a:prstGeom prst="rect">
            <a:avLst/>
          </a:prstGeom>
        </p:spPr>
      </p:pic>
      <p:sp>
        <p:nvSpPr>
          <p:cNvPr id="26" name="TextBox 49">
            <a:extLst>
              <a:ext uri="{FF2B5EF4-FFF2-40B4-BE49-F238E27FC236}">
                <a16:creationId xmlns:a16="http://schemas.microsoft.com/office/drawing/2014/main" id="{A27A65FE-A4DF-4884-A44E-F327F22F8A75}"/>
              </a:ext>
            </a:extLst>
          </p:cNvPr>
          <p:cNvSpPr txBox="1"/>
          <p:nvPr/>
        </p:nvSpPr>
        <p:spPr>
          <a:xfrm>
            <a:off x="6772389" y="5188743"/>
            <a:ext cx="1266850" cy="338554"/>
          </a:xfrm>
          <a:prstGeom prst="rect">
            <a:avLst/>
          </a:prstGeom>
          <a:noFill/>
        </p:spPr>
        <p:txBody>
          <a:bodyPr wrap="square" rtlCol="0">
            <a:spAutoFit/>
          </a:bodyPr>
          <a:lstStyle/>
          <a:p>
            <a:pPr algn="ctr">
              <a:buClrTx/>
              <a:buSzTx/>
              <a:buFontTx/>
            </a:pPr>
            <a:r>
              <a:rPr lang="en-US" altLang="en-US" sz="1600" dirty="0" err="1">
                <a:latin typeface="微软雅黑" panose="020B0503020204020204" pitchFamily="34" charset="-122"/>
                <a:ea typeface="微软雅黑" panose="020B0503020204020204" pitchFamily="34" charset="-122"/>
                <a:cs typeface="Arial" panose="020B0604020202020204" pitchFamily="34" charset="0"/>
              </a:rPr>
              <a:t>智能汽车</a:t>
            </a:r>
            <a:endParaRPr lang="en-US" altLang="en-US" sz="16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灯片编号占位符 5">
            <a:extLst>
              <a:ext uri="{FF2B5EF4-FFF2-40B4-BE49-F238E27FC236}">
                <a16:creationId xmlns:a16="http://schemas.microsoft.com/office/drawing/2014/main" id="{4BFBBF5D-C3C3-4AD0-83E1-BE5D708B905C}"/>
              </a:ext>
            </a:extLst>
          </p:cNvPr>
          <p:cNvSpPr>
            <a:spLocks noGrp="1"/>
          </p:cNvSpPr>
          <p:nvPr>
            <p:ph type="sldNum" sz="quarter" idx="12"/>
          </p:nvPr>
        </p:nvSpPr>
        <p:spPr/>
        <p:txBody>
          <a:bodyPr/>
          <a:lstStyle/>
          <a:p>
            <a:fld id="{C8BB1146-E542-4D4E-B8E9-6919A11DDD48}" type="slidenum">
              <a:rPr lang="en-US" smtClean="0"/>
              <a:t>28</a:t>
            </a:fld>
            <a:endParaRPr lang="en-US"/>
          </a:p>
        </p:txBody>
      </p:sp>
    </p:spTree>
    <p:extLst>
      <p:ext uri="{BB962C8B-B14F-4D97-AF65-F5344CB8AC3E}">
        <p14:creationId xmlns:p14="http://schemas.microsoft.com/office/powerpoint/2010/main" val="2338618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4492C-4AA8-48F4-BA68-E1849FC5B472}"/>
              </a:ext>
            </a:extLst>
          </p:cNvPr>
          <p:cNvSpPr>
            <a:spLocks noGrp="1"/>
          </p:cNvSpPr>
          <p:nvPr>
            <p:ph type="title"/>
          </p:nvPr>
        </p:nvSpPr>
        <p:spPr/>
        <p:txBody>
          <a:bodyPr/>
          <a:lstStyle/>
          <a:p>
            <a:r>
              <a:rPr lang="zh-CN" altLang="en-US" dirty="0"/>
              <a:t>用作网络结点的网络设备</a:t>
            </a:r>
          </a:p>
        </p:txBody>
      </p:sp>
      <p:sp>
        <p:nvSpPr>
          <p:cNvPr id="3" name="内容占位符 2">
            <a:extLst>
              <a:ext uri="{FF2B5EF4-FFF2-40B4-BE49-F238E27FC236}">
                <a16:creationId xmlns:a16="http://schemas.microsoft.com/office/drawing/2014/main" id="{713D6DCC-E99D-44AE-9E06-43B18FE9CBF6}"/>
              </a:ext>
            </a:extLst>
          </p:cNvPr>
          <p:cNvSpPr>
            <a:spLocks noGrp="1"/>
          </p:cNvSpPr>
          <p:nvPr>
            <p:ph idx="1"/>
          </p:nvPr>
        </p:nvSpPr>
        <p:spPr/>
        <p:txBody>
          <a:bodyPr/>
          <a:lstStyle/>
          <a:p>
            <a:r>
              <a:rPr lang="zh-CN" altLang="en-US" dirty="0"/>
              <a:t>基本设备</a:t>
            </a:r>
          </a:p>
          <a:p>
            <a:pPr lvl="1">
              <a:spcBef>
                <a:spcPts val="0"/>
              </a:spcBef>
            </a:pPr>
            <a:r>
              <a:rPr lang="zh-CN" altLang="en-US" dirty="0"/>
              <a:t>集线器（</a:t>
            </a:r>
            <a:r>
              <a:rPr lang="en-US" altLang="zh-CN" dirty="0"/>
              <a:t>Hub</a:t>
            </a:r>
            <a:r>
              <a:rPr lang="zh-CN" altLang="en-US" dirty="0"/>
              <a:t>），早期称为中继器</a:t>
            </a:r>
            <a:endParaRPr lang="en-US" altLang="zh-CN" dirty="0"/>
          </a:p>
          <a:p>
            <a:pPr lvl="1">
              <a:spcBef>
                <a:spcPts val="0"/>
              </a:spcBef>
            </a:pPr>
            <a:r>
              <a:rPr lang="zh-CN" altLang="en-US" dirty="0"/>
              <a:t>交换机（</a:t>
            </a:r>
            <a:r>
              <a:rPr lang="en-US" altLang="zh-CN" dirty="0"/>
              <a:t>Switch</a:t>
            </a:r>
            <a:r>
              <a:rPr lang="zh-CN" altLang="en-US" dirty="0"/>
              <a:t>），早期称为网桥</a:t>
            </a:r>
            <a:endParaRPr lang="en-US" altLang="zh-CN" dirty="0"/>
          </a:p>
          <a:p>
            <a:pPr lvl="1">
              <a:spcBef>
                <a:spcPts val="0"/>
              </a:spcBef>
            </a:pPr>
            <a:r>
              <a:rPr lang="zh-CN" altLang="en-US" dirty="0"/>
              <a:t>路由器（</a:t>
            </a:r>
            <a:r>
              <a:rPr lang="en-US" altLang="zh-CN" dirty="0"/>
              <a:t>Router</a:t>
            </a:r>
            <a:r>
              <a:rPr lang="zh-CN" altLang="en-US" dirty="0"/>
              <a:t>）</a:t>
            </a:r>
            <a:endParaRPr lang="en-US" altLang="zh-CN" dirty="0"/>
          </a:p>
          <a:p>
            <a:pPr marL="342900" lvl="1" indent="-342900">
              <a:spcBef>
                <a:spcPts val="1200"/>
              </a:spcBef>
              <a:buFont typeface="Wingdings" panose="05000000000000000000" pitchFamily="2" charset="2"/>
              <a:buChar char="n"/>
            </a:pPr>
            <a:r>
              <a:rPr lang="zh-CN" altLang="en-US" sz="2400" dirty="0"/>
              <a:t>特殊用途的设备</a:t>
            </a:r>
            <a:endParaRPr lang="en-US" altLang="zh-CN" sz="2400" dirty="0"/>
          </a:p>
          <a:p>
            <a:pPr lvl="1">
              <a:spcBef>
                <a:spcPts val="0"/>
              </a:spcBef>
            </a:pPr>
            <a:r>
              <a:rPr lang="zh-CN" altLang="en-US" dirty="0"/>
              <a:t>防火墙（</a:t>
            </a:r>
            <a:r>
              <a:rPr lang="en-US" altLang="zh-CN" dirty="0"/>
              <a:t>Firewall</a:t>
            </a:r>
            <a:r>
              <a:rPr lang="zh-CN" altLang="en-US" dirty="0"/>
              <a:t>）</a:t>
            </a:r>
            <a:endParaRPr lang="en-US" altLang="zh-CN" dirty="0"/>
          </a:p>
          <a:p>
            <a:pPr lvl="1">
              <a:spcBef>
                <a:spcPts val="0"/>
              </a:spcBef>
            </a:pPr>
            <a:r>
              <a:rPr lang="zh-CN" altLang="en-US" dirty="0"/>
              <a:t>无线</a:t>
            </a:r>
            <a:r>
              <a:rPr lang="en-US" altLang="zh-CN" dirty="0"/>
              <a:t>AP/AC</a:t>
            </a:r>
            <a:r>
              <a:rPr lang="zh-CN" altLang="en-US" dirty="0"/>
              <a:t>（</a:t>
            </a:r>
            <a:r>
              <a:rPr lang="en-US" altLang="zh-CN" dirty="0"/>
              <a:t>Access Point / Access Controller</a:t>
            </a:r>
            <a:r>
              <a:rPr lang="zh-CN" altLang="en-US" dirty="0"/>
              <a:t>）</a:t>
            </a:r>
            <a:endParaRPr lang="en-US" altLang="zh-CN" dirty="0"/>
          </a:p>
          <a:p>
            <a:pPr lvl="1">
              <a:spcBef>
                <a:spcPts val="0"/>
              </a:spcBef>
            </a:pPr>
            <a:r>
              <a:rPr lang="zh-CN" altLang="en-US" dirty="0"/>
              <a:t>入侵防御系统</a:t>
            </a:r>
            <a:r>
              <a:rPr lang="en-US" altLang="zh-CN" dirty="0"/>
              <a:t>(IPS</a:t>
            </a:r>
            <a:r>
              <a:rPr lang="zh-CN" altLang="en-US" dirty="0"/>
              <a:t>） </a:t>
            </a:r>
            <a:endParaRPr lang="en-US" altLang="zh-CN" dirty="0"/>
          </a:p>
          <a:p>
            <a:pPr lvl="1">
              <a:spcBef>
                <a:spcPts val="0"/>
              </a:spcBef>
            </a:pPr>
            <a:r>
              <a:rPr lang="zh-CN" altLang="en-US" dirty="0"/>
              <a:t>负载均衡</a:t>
            </a:r>
            <a:r>
              <a:rPr lang="en-US" altLang="zh-CN" dirty="0"/>
              <a:t>(Load Balancing)</a:t>
            </a:r>
          </a:p>
          <a:p>
            <a:pPr lvl="1">
              <a:spcBef>
                <a:spcPts val="0"/>
              </a:spcBef>
            </a:pPr>
            <a:r>
              <a:rPr lang="zh-CN" altLang="en-US" dirty="0"/>
              <a:t>安全认证网关</a:t>
            </a:r>
            <a:endParaRPr lang="en-US" altLang="zh-CN" dirty="0"/>
          </a:p>
          <a:p>
            <a:pPr>
              <a:spcBef>
                <a:spcPts val="1200"/>
              </a:spcBef>
            </a:pPr>
            <a:r>
              <a:rPr lang="zh-CN" altLang="en-US" dirty="0"/>
              <a:t>各类设备对应</a:t>
            </a:r>
            <a:r>
              <a:rPr lang="en-US" altLang="zh-CN" dirty="0"/>
              <a:t>OSI</a:t>
            </a:r>
            <a:r>
              <a:rPr lang="zh-CN" altLang="en-US" dirty="0"/>
              <a:t>网络模型的不同层次，运行着不同的协议，起到不同作用</a:t>
            </a:r>
          </a:p>
        </p:txBody>
      </p:sp>
      <p:sp>
        <p:nvSpPr>
          <p:cNvPr id="6" name="灯片编号占位符 5">
            <a:extLst>
              <a:ext uri="{FF2B5EF4-FFF2-40B4-BE49-F238E27FC236}">
                <a16:creationId xmlns:a16="http://schemas.microsoft.com/office/drawing/2014/main" id="{47081BD4-21CC-4670-9558-F76A774ACF25}"/>
              </a:ext>
            </a:extLst>
          </p:cNvPr>
          <p:cNvSpPr>
            <a:spLocks noGrp="1"/>
          </p:cNvSpPr>
          <p:nvPr>
            <p:ph type="sldNum" sz="quarter" idx="12"/>
          </p:nvPr>
        </p:nvSpPr>
        <p:spPr/>
        <p:txBody>
          <a:bodyPr/>
          <a:lstStyle/>
          <a:p>
            <a:fld id="{C8BB1146-E542-4D4E-B8E9-6919A11DDD48}" type="slidenum">
              <a:rPr lang="en-US" smtClean="0"/>
              <a:t>29</a:t>
            </a:fld>
            <a:endParaRPr lang="en-US"/>
          </a:p>
        </p:txBody>
      </p:sp>
    </p:spTree>
    <p:extLst>
      <p:ext uri="{BB962C8B-B14F-4D97-AF65-F5344CB8AC3E}">
        <p14:creationId xmlns:p14="http://schemas.microsoft.com/office/powerpoint/2010/main" val="120317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B8F50-3722-4456-AB8B-B07A2607184E}"/>
              </a:ext>
            </a:extLst>
          </p:cNvPr>
          <p:cNvSpPr>
            <a:spLocks noGrp="1"/>
          </p:cNvSpPr>
          <p:nvPr>
            <p:ph type="title"/>
          </p:nvPr>
        </p:nvSpPr>
        <p:spPr/>
        <p:txBody>
          <a:bodyPr/>
          <a:lstStyle/>
          <a:p>
            <a:r>
              <a:rPr lang="zh-CN" altLang="en-US" dirty="0"/>
              <a:t>人类通信发展史</a:t>
            </a:r>
          </a:p>
        </p:txBody>
      </p:sp>
      <p:pic>
        <p:nvPicPr>
          <p:cNvPr id="6" name="Picture 2" descr="鸣金收兵">
            <a:extLst>
              <a:ext uri="{FF2B5EF4-FFF2-40B4-BE49-F238E27FC236}">
                <a16:creationId xmlns:a16="http://schemas.microsoft.com/office/drawing/2014/main" id="{41367C5D-690D-4BAB-B1B8-DDD1F8C0B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03" y="3465579"/>
            <a:ext cx="2171700" cy="1940068"/>
          </a:xfrm>
          <a:prstGeom prst="roundRect">
            <a:avLst>
              <a:gd name="adj" fmla="val 0"/>
            </a:avLst>
          </a:prstGeom>
          <a:solidFill>
            <a:srgbClr val="FFFFFF">
              <a:shade val="85000"/>
            </a:srgbClr>
          </a:solidFill>
          <a:ln>
            <a:noFill/>
          </a:ln>
          <a:effectLst/>
          <a:extLst/>
        </p:spPr>
      </p:pic>
      <p:pic>
        <p:nvPicPr>
          <p:cNvPr id="7" name="Picture 4" descr="https://img-blog.csdnimg.cn/6147fa39866f45bbbebb239bce757975.png">
            <a:extLst>
              <a:ext uri="{FF2B5EF4-FFF2-40B4-BE49-F238E27FC236}">
                <a16:creationId xmlns:a16="http://schemas.microsoft.com/office/drawing/2014/main" id="{44178B24-BE3D-49FC-A6F8-795979D65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03" y="1738990"/>
            <a:ext cx="2171700" cy="1533220"/>
          </a:xfrm>
          <a:prstGeom prst="roundRect">
            <a:avLst>
              <a:gd name="adj" fmla="val 0"/>
            </a:avLst>
          </a:prstGeom>
          <a:solidFill>
            <a:srgbClr val="FFFFFF">
              <a:shade val="85000"/>
            </a:srgbClr>
          </a:solidFill>
          <a:ln>
            <a:noFill/>
          </a:ln>
          <a:effectLst/>
          <a:extLst/>
        </p:spPr>
      </p:pic>
      <p:sp>
        <p:nvSpPr>
          <p:cNvPr id="8" name="文本框 7">
            <a:extLst>
              <a:ext uri="{FF2B5EF4-FFF2-40B4-BE49-F238E27FC236}">
                <a16:creationId xmlns:a16="http://schemas.microsoft.com/office/drawing/2014/main" id="{4E844095-C6E1-4B2E-850D-A855BD263127}"/>
              </a:ext>
            </a:extLst>
          </p:cNvPr>
          <p:cNvSpPr txBox="1"/>
          <p:nvPr/>
        </p:nvSpPr>
        <p:spPr>
          <a:xfrm>
            <a:off x="1134950" y="1364068"/>
            <a:ext cx="1415772" cy="338554"/>
          </a:xfrm>
          <a:prstGeom prst="rect">
            <a:avLst/>
          </a:prstGeom>
          <a:noFill/>
        </p:spPr>
        <p:txBody>
          <a:bodyPr wrap="none" rtlCol="0" anchor="ctr">
            <a:spAutoFit/>
          </a:bodyPr>
          <a:lstStyle/>
          <a:p>
            <a:pPr algn="l"/>
            <a:r>
              <a:rPr lang="zh-CN" altLang="en-US" sz="1600" b="1" dirty="0">
                <a:solidFill>
                  <a:schemeClr val="accent1"/>
                </a:solidFill>
                <a:latin typeface="微软雅黑" panose="020B0503020204020204" pitchFamily="34" charset="-122"/>
                <a:ea typeface="微软雅黑" panose="020B0503020204020204" pitchFamily="34" charset="-122"/>
              </a:rPr>
              <a:t>古代战场通信</a:t>
            </a:r>
          </a:p>
        </p:txBody>
      </p:sp>
      <p:pic>
        <p:nvPicPr>
          <p:cNvPr id="9" name="Picture 6" descr="http://n.sinaimg.cn/translate/20170709/PoXC-fyhwres9451461.jpg">
            <a:extLst>
              <a:ext uri="{FF2B5EF4-FFF2-40B4-BE49-F238E27FC236}">
                <a16:creationId xmlns:a16="http://schemas.microsoft.com/office/drawing/2014/main" id="{4531D627-844A-49D1-A722-F1874D9D30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2380" y="3465579"/>
            <a:ext cx="2597203" cy="195952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0" name="Picture 8" descr="Alexander Graham Bell quote: First words on the first telephone - &quot;Mr.  Watson...">
            <a:extLst>
              <a:ext uri="{FF2B5EF4-FFF2-40B4-BE49-F238E27FC236}">
                <a16:creationId xmlns:a16="http://schemas.microsoft.com/office/drawing/2014/main" id="{63139F2F-4844-42B9-9487-C3A9C6A7B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2380" y="1818945"/>
            <a:ext cx="2597203" cy="1510222"/>
          </a:xfrm>
          <a:prstGeom prst="roundRect">
            <a:avLst>
              <a:gd name="adj" fmla="val 3279"/>
            </a:avLst>
          </a:prstGeom>
          <a:solidFill>
            <a:srgbClr val="FFFFFF">
              <a:shade val="85000"/>
            </a:srgbClr>
          </a:solidFill>
          <a:ln>
            <a:noFill/>
          </a:ln>
          <a:effectLst/>
          <a:extLst/>
        </p:spPr>
      </p:pic>
      <p:sp>
        <p:nvSpPr>
          <p:cNvPr id="11" name="文本框 10">
            <a:extLst>
              <a:ext uri="{FF2B5EF4-FFF2-40B4-BE49-F238E27FC236}">
                <a16:creationId xmlns:a16="http://schemas.microsoft.com/office/drawing/2014/main" id="{629E16BD-2B02-4221-9608-47BEA6671C7E}"/>
              </a:ext>
            </a:extLst>
          </p:cNvPr>
          <p:cNvSpPr txBox="1"/>
          <p:nvPr/>
        </p:nvSpPr>
        <p:spPr>
          <a:xfrm>
            <a:off x="6427460" y="1364068"/>
            <a:ext cx="2332690" cy="338554"/>
          </a:xfrm>
          <a:prstGeom prst="rect">
            <a:avLst/>
          </a:prstGeom>
          <a:noFill/>
        </p:spPr>
        <p:txBody>
          <a:bodyPr wrap="none" rtlCol="0" anchor="ctr">
            <a:spAutoFit/>
          </a:bodyPr>
          <a:lstStyle/>
          <a:p>
            <a:pPr algn="l"/>
            <a:r>
              <a:rPr lang="en-US" altLang="zh-CN" sz="1600" b="1" dirty="0">
                <a:solidFill>
                  <a:schemeClr val="accent1"/>
                </a:solidFill>
                <a:latin typeface="微软雅黑" panose="020B0503020204020204" pitchFamily="34" charset="-122"/>
                <a:ea typeface="微软雅黑" panose="020B0503020204020204" pitchFamily="34" charset="-122"/>
              </a:rPr>
              <a:t>1876</a:t>
            </a:r>
            <a:r>
              <a:rPr lang="zh-CN" altLang="en-US" sz="1600" b="1" dirty="0">
                <a:solidFill>
                  <a:schemeClr val="accent1"/>
                </a:solidFill>
                <a:latin typeface="微软雅黑" panose="020B0503020204020204" pitchFamily="34" charset="-122"/>
                <a:ea typeface="微软雅黑" panose="020B0503020204020204" pitchFamily="34" charset="-122"/>
              </a:rPr>
              <a:t>年，贝尔发明电话</a:t>
            </a:r>
          </a:p>
        </p:txBody>
      </p:sp>
      <p:sp>
        <p:nvSpPr>
          <p:cNvPr id="12" name="矩形 11">
            <a:extLst>
              <a:ext uri="{FF2B5EF4-FFF2-40B4-BE49-F238E27FC236}">
                <a16:creationId xmlns:a16="http://schemas.microsoft.com/office/drawing/2014/main" id="{A0E3595B-FDF6-40E6-9FB1-1C341D927264}"/>
              </a:ext>
            </a:extLst>
          </p:cNvPr>
          <p:cNvSpPr/>
          <p:nvPr/>
        </p:nvSpPr>
        <p:spPr>
          <a:xfrm>
            <a:off x="3335406" y="1364068"/>
            <a:ext cx="2537874" cy="338554"/>
          </a:xfrm>
          <a:prstGeom prst="rect">
            <a:avLst/>
          </a:prstGeom>
        </p:spPr>
        <p:txBody>
          <a:bodyPr wrap="none">
            <a:spAutoFit/>
          </a:bodyPr>
          <a:lstStyle/>
          <a:p>
            <a:r>
              <a:rPr lang="en-US" altLang="zh-CN" sz="1600" b="1" dirty="0">
                <a:solidFill>
                  <a:schemeClr val="accent1"/>
                </a:solidFill>
                <a:latin typeface="微软雅黑" panose="020B0503020204020204" pitchFamily="34" charset="-122"/>
                <a:ea typeface="微软雅黑" panose="020B0503020204020204" pitchFamily="34" charset="-122"/>
              </a:rPr>
              <a:t>1837</a:t>
            </a:r>
            <a:r>
              <a:rPr lang="zh-CN" altLang="en-US" sz="1600" b="1" dirty="0">
                <a:solidFill>
                  <a:schemeClr val="accent1"/>
                </a:solidFill>
                <a:latin typeface="微软雅黑" panose="020B0503020204020204" pitchFamily="34" charset="-122"/>
                <a:ea typeface="微软雅黑" panose="020B0503020204020204" pitchFamily="34" charset="-122"/>
              </a:rPr>
              <a:t>年，莫尔斯发明电报</a:t>
            </a:r>
          </a:p>
        </p:txBody>
      </p:sp>
      <p:pic>
        <p:nvPicPr>
          <p:cNvPr id="13" name="Picture 10" descr="http://www.kepu.gov.cn/upload/img/c8c4b965-c6df-4d13-843a-e806cd7fd5dd.jpeg?x-oss-process=style/kepu">
            <a:extLst>
              <a:ext uri="{FF2B5EF4-FFF2-40B4-BE49-F238E27FC236}">
                <a16:creationId xmlns:a16="http://schemas.microsoft.com/office/drawing/2014/main" id="{D389E37E-C410-4FF0-8CD3-38CF623C5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8165" y="3465579"/>
            <a:ext cx="2786709" cy="1940068"/>
          </a:xfrm>
          <a:prstGeom prst="roundRect">
            <a:avLst>
              <a:gd name="adj" fmla="val 3279"/>
            </a:avLst>
          </a:prstGeom>
          <a:solidFill>
            <a:srgbClr val="FFFFFF">
              <a:shade val="85000"/>
            </a:srgbClr>
          </a:solidFill>
          <a:ln>
            <a:noFill/>
          </a:ln>
          <a:effectLst/>
          <a:extLst/>
        </p:spPr>
      </p:pic>
      <p:pic>
        <p:nvPicPr>
          <p:cNvPr id="14" name="Picture 8" descr="http://www.kepu.gov.cn/upload/img/027ed4e4-fc3d-48b8-816c-549c4881b8ca.jpeg?x-oss-process=style/kepu">
            <a:extLst>
              <a:ext uri="{FF2B5EF4-FFF2-40B4-BE49-F238E27FC236}">
                <a16:creationId xmlns:a16="http://schemas.microsoft.com/office/drawing/2014/main" id="{111F4072-F276-4D58-A999-FE9009F134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8164" y="1789509"/>
            <a:ext cx="2786710" cy="1539658"/>
          </a:xfrm>
          <a:prstGeom prst="roundRect">
            <a:avLst>
              <a:gd name="adj" fmla="val 3279"/>
            </a:avLst>
          </a:prstGeom>
          <a:solidFill>
            <a:srgbClr val="FFFFFF">
              <a:shade val="85000"/>
            </a:srgbClr>
          </a:solidFill>
          <a:ln>
            <a:noFill/>
          </a:ln>
          <a:effectLst/>
          <a:extLst/>
        </p:spPr>
      </p:pic>
      <p:sp>
        <p:nvSpPr>
          <p:cNvPr id="15" name="文本框 14">
            <a:extLst>
              <a:ext uri="{FF2B5EF4-FFF2-40B4-BE49-F238E27FC236}">
                <a16:creationId xmlns:a16="http://schemas.microsoft.com/office/drawing/2014/main" id="{2A6DBF93-94F6-4FCA-9B83-F4294F48FB19}"/>
              </a:ext>
            </a:extLst>
          </p:cNvPr>
          <p:cNvSpPr txBox="1"/>
          <p:nvPr/>
        </p:nvSpPr>
        <p:spPr>
          <a:xfrm>
            <a:off x="9018849" y="1357280"/>
            <a:ext cx="2646878" cy="338554"/>
          </a:xfrm>
          <a:prstGeom prst="rect">
            <a:avLst/>
          </a:prstGeom>
          <a:noFill/>
        </p:spPr>
        <p:txBody>
          <a:bodyPr wrap="square" rtlCol="0" anchor="ctr">
            <a:spAutoFit/>
          </a:bodyPr>
          <a:lstStyle/>
          <a:p>
            <a:pPr algn="l"/>
            <a:r>
              <a:rPr lang="en-US" altLang="zh-CN" sz="1600" b="1" dirty="0">
                <a:solidFill>
                  <a:schemeClr val="accent1"/>
                </a:solidFill>
                <a:latin typeface="微软雅黑" panose="020B0503020204020204" pitchFamily="34" charset="-122"/>
                <a:ea typeface="微软雅黑" panose="020B0503020204020204" pitchFamily="34" charset="-122"/>
              </a:rPr>
              <a:t>1969</a:t>
            </a:r>
            <a:r>
              <a:rPr lang="zh-CN" altLang="en-US" sz="1600" b="1" dirty="0">
                <a:solidFill>
                  <a:schemeClr val="accent1"/>
                </a:solidFill>
                <a:latin typeface="微软雅黑" panose="020B0503020204020204" pitchFamily="34" charset="-122"/>
                <a:ea typeface="微软雅黑" panose="020B0503020204020204" pitchFamily="34" charset="-122"/>
              </a:rPr>
              <a:t>年，</a:t>
            </a:r>
            <a:r>
              <a:rPr lang="en-US" altLang="zh-CN" sz="1600" b="1" dirty="0">
                <a:solidFill>
                  <a:schemeClr val="accent1"/>
                </a:solidFill>
                <a:latin typeface="微软雅黑" panose="020B0503020204020204" pitchFamily="34" charset="-122"/>
                <a:ea typeface="微软雅黑" panose="020B0503020204020204" pitchFamily="34" charset="-122"/>
              </a:rPr>
              <a:t>ARPANET</a:t>
            </a:r>
            <a:r>
              <a:rPr lang="zh-CN" altLang="en-US" sz="1600" b="1" dirty="0">
                <a:solidFill>
                  <a:schemeClr val="accent1"/>
                </a:solidFill>
                <a:latin typeface="微软雅黑" panose="020B0503020204020204" pitchFamily="34" charset="-122"/>
                <a:ea typeface="微软雅黑" panose="020B0503020204020204" pitchFamily="34" charset="-122"/>
              </a:rPr>
              <a:t>网络</a:t>
            </a:r>
          </a:p>
        </p:txBody>
      </p:sp>
      <p:pic>
        <p:nvPicPr>
          <p:cNvPr id="16" name="Picture 14" descr="Saiba quem são os criadores da ARPANET, a &quot;mãe&quot; da internet - Olhar Digital">
            <a:extLst>
              <a:ext uri="{FF2B5EF4-FFF2-40B4-BE49-F238E27FC236}">
                <a16:creationId xmlns:a16="http://schemas.microsoft.com/office/drawing/2014/main" id="{D36DEB4B-91F3-4EE6-A65C-AAE0B926391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08"/>
          <a:stretch/>
        </p:blipFill>
        <p:spPr bwMode="auto">
          <a:xfrm>
            <a:off x="9181509" y="1818945"/>
            <a:ext cx="2319508" cy="1475074"/>
          </a:xfrm>
          <a:prstGeom prst="roundRect">
            <a:avLst>
              <a:gd name="adj" fmla="val 3279"/>
            </a:avLst>
          </a:prstGeom>
          <a:solidFill>
            <a:srgbClr val="FFFFFF">
              <a:shade val="85000"/>
            </a:srgbClr>
          </a:solidFill>
          <a:ln>
            <a:solidFill>
              <a:srgbClr val="BEBEBE"/>
            </a:solidFill>
          </a:ln>
          <a:effectLst/>
          <a:extLst/>
        </p:spPr>
      </p:pic>
      <p:pic>
        <p:nvPicPr>
          <p:cNvPr id="17" name="Picture 16" descr="ARPANET - Programación de Aplicaciones web">
            <a:extLst>
              <a:ext uri="{FF2B5EF4-FFF2-40B4-BE49-F238E27FC236}">
                <a16:creationId xmlns:a16="http://schemas.microsoft.com/office/drawing/2014/main" id="{975D5ED1-A050-4556-9ECC-ADF1A7A8A5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5485" y="3465579"/>
            <a:ext cx="2345531" cy="1940068"/>
          </a:xfrm>
          <a:prstGeom prst="roundRect">
            <a:avLst>
              <a:gd name="adj" fmla="val 3279"/>
            </a:avLst>
          </a:prstGeom>
          <a:solidFill>
            <a:srgbClr val="FFFFFF">
              <a:shade val="85000"/>
            </a:srgbClr>
          </a:solidFill>
          <a:ln>
            <a:solidFill>
              <a:srgbClr val="BEBEBE"/>
            </a:solidFill>
          </a:ln>
          <a:effectLst/>
          <a:extLst/>
        </p:spPr>
      </p:pic>
      <p:sp>
        <p:nvSpPr>
          <p:cNvPr id="18" name="矩形 17">
            <a:extLst>
              <a:ext uri="{FF2B5EF4-FFF2-40B4-BE49-F238E27FC236}">
                <a16:creationId xmlns:a16="http://schemas.microsoft.com/office/drawing/2014/main" id="{7CBBACF0-9AC3-4F98-A817-597B1A81D30D}"/>
              </a:ext>
            </a:extLst>
          </p:cNvPr>
          <p:cNvSpPr/>
          <p:nvPr/>
        </p:nvSpPr>
        <p:spPr>
          <a:xfrm>
            <a:off x="1197503" y="3515699"/>
            <a:ext cx="902811" cy="307777"/>
          </a:xfrm>
          <a:prstGeom prst="rect">
            <a:avLst/>
          </a:prstGeom>
        </p:spPr>
        <p:txBody>
          <a:bodyPr wrap="none">
            <a:spAutoFit/>
          </a:bodyPr>
          <a:lstStyle/>
          <a:p>
            <a:r>
              <a:rPr lang="zh-CN" altLang="en-US" sz="1400" dirty="0">
                <a:solidFill>
                  <a:srgbClr val="222222"/>
                </a:solidFill>
                <a:latin typeface="微软雅黑" panose="020B0503020204020204" pitchFamily="34" charset="-122"/>
                <a:ea typeface="微软雅黑" panose="020B0503020204020204" pitchFamily="34" charset="-122"/>
              </a:rPr>
              <a:t>鸣金收兵</a:t>
            </a:r>
            <a:endParaRPr lang="zh-CN" altLang="en-US" sz="14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67650ED1-F985-4282-BF1C-47CE80A2CB6B}"/>
              </a:ext>
            </a:extLst>
          </p:cNvPr>
          <p:cNvSpPr txBox="1"/>
          <p:nvPr/>
        </p:nvSpPr>
        <p:spPr>
          <a:xfrm>
            <a:off x="1252343" y="5465305"/>
            <a:ext cx="1620957" cy="787523"/>
          </a:xfrm>
          <a:prstGeom prst="rect">
            <a:avLst/>
          </a:prstGeom>
          <a:noFill/>
        </p:spPr>
        <p:txBody>
          <a:bodyPr wrap="none" rtlCol="0" anchor="ctr">
            <a:spAutoFit/>
          </a:bodyPr>
          <a:lstStyle/>
          <a:p>
            <a:pP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烽火、声音</a:t>
            </a:r>
          </a:p>
          <a:p>
            <a:pPr algn="l">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看得见，听得到</a:t>
            </a:r>
            <a:endParaRPr lang="en-US" altLang="zh-CN" sz="1600" dirty="0">
              <a:solidFill>
                <a:schemeClr val="accent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C9E7D65F-58BF-4B5E-A0A7-51CF2F5C8B80}"/>
              </a:ext>
            </a:extLst>
          </p:cNvPr>
          <p:cNvSpPr txBox="1"/>
          <p:nvPr/>
        </p:nvSpPr>
        <p:spPr>
          <a:xfrm>
            <a:off x="3943604" y="5465305"/>
            <a:ext cx="1005403" cy="787523"/>
          </a:xfrm>
          <a:prstGeom prst="rect">
            <a:avLst/>
          </a:prstGeom>
          <a:noFill/>
        </p:spPr>
        <p:txBody>
          <a:bodyPr wrap="none" rtlCol="0" anchor="ctr">
            <a:spAutoFit/>
          </a:bodyPr>
          <a:lstStyle/>
          <a:p>
            <a:pP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电报文字</a:t>
            </a:r>
          </a:p>
          <a:p>
            <a:pPr algn="l">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数千公里</a:t>
            </a:r>
            <a:endParaRPr lang="en-US" altLang="zh-CN" sz="1600" dirty="0">
              <a:solidFill>
                <a:schemeClr val="accent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E8092614-AE10-42EC-ACFA-50532AC81F9E}"/>
              </a:ext>
            </a:extLst>
          </p:cNvPr>
          <p:cNvSpPr txBox="1"/>
          <p:nvPr/>
        </p:nvSpPr>
        <p:spPr>
          <a:xfrm>
            <a:off x="6457106" y="5465305"/>
            <a:ext cx="2297424" cy="787523"/>
          </a:xfrm>
          <a:prstGeom prst="rect">
            <a:avLst/>
          </a:prstGeom>
          <a:noFill/>
        </p:spPr>
        <p:txBody>
          <a:bodyPr wrap="none" rtlCol="0" anchor="ctr">
            <a:spAutoFit/>
          </a:bodyPr>
          <a:lstStyle/>
          <a:p>
            <a:pPr algn="ct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人和人之间语音通话</a:t>
            </a:r>
            <a:endParaRPr lang="en-US" altLang="zh-CN" sz="1600" dirty="0">
              <a:solidFill>
                <a:schemeClr val="accent1"/>
              </a:solidFill>
              <a:latin typeface="微软雅黑" panose="020B0503020204020204" pitchFamily="34" charset="-122"/>
              <a:ea typeface="微软雅黑" panose="020B0503020204020204" pitchFamily="34" charset="-122"/>
            </a:endParaRPr>
          </a:p>
          <a:p>
            <a:pPr algn="ct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 数千公里（全球范围）</a:t>
            </a:r>
          </a:p>
        </p:txBody>
      </p:sp>
      <p:sp>
        <p:nvSpPr>
          <p:cNvPr id="22" name="文本框 21">
            <a:extLst>
              <a:ext uri="{FF2B5EF4-FFF2-40B4-BE49-F238E27FC236}">
                <a16:creationId xmlns:a16="http://schemas.microsoft.com/office/drawing/2014/main" id="{488B7F12-012E-4C16-84B2-D42D50115C71}"/>
              </a:ext>
            </a:extLst>
          </p:cNvPr>
          <p:cNvSpPr txBox="1"/>
          <p:nvPr/>
        </p:nvSpPr>
        <p:spPr>
          <a:xfrm>
            <a:off x="9138769" y="5465305"/>
            <a:ext cx="2297424" cy="787523"/>
          </a:xfrm>
          <a:prstGeom prst="rect">
            <a:avLst/>
          </a:prstGeom>
          <a:noFill/>
        </p:spPr>
        <p:txBody>
          <a:bodyPr wrap="none" rtlCol="0" anchor="ctr">
            <a:spAutoFit/>
          </a:bodyPr>
          <a:lstStyle/>
          <a:p>
            <a:pP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 计算机间数据文件传送</a:t>
            </a:r>
            <a:endParaRPr lang="en-US" altLang="zh-CN" sz="1600" dirty="0">
              <a:solidFill>
                <a:schemeClr val="accent1"/>
              </a:solidFill>
              <a:latin typeface="微软雅黑" panose="020B0503020204020204" pitchFamily="34" charset="-122"/>
              <a:ea typeface="微软雅黑" panose="020B0503020204020204" pitchFamily="34" charset="-122"/>
            </a:endParaRPr>
          </a:p>
          <a:p>
            <a:pPr algn="ct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数千公里（全球范围）</a:t>
            </a:r>
            <a:endParaRPr lang="en-US" altLang="zh-CN" sz="1600" dirty="0">
              <a:solidFill>
                <a:schemeClr val="accent1"/>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3B74F17-911F-47EC-BF27-F7F428704E4D}"/>
              </a:ext>
            </a:extLst>
          </p:cNvPr>
          <p:cNvSpPr txBox="1"/>
          <p:nvPr/>
        </p:nvSpPr>
        <p:spPr>
          <a:xfrm>
            <a:off x="567073" y="5465305"/>
            <a:ext cx="800219" cy="787523"/>
          </a:xfrm>
          <a:prstGeom prst="rect">
            <a:avLst/>
          </a:prstGeom>
          <a:noFill/>
        </p:spPr>
        <p:txBody>
          <a:bodyPr wrap="none" rtlCol="0" anchor="ctr">
            <a:spAutoFit/>
          </a:bodyPr>
          <a:lstStyle/>
          <a:p>
            <a:pP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信息：</a:t>
            </a:r>
          </a:p>
          <a:p>
            <a:pPr algn="l">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距离：</a:t>
            </a:r>
            <a:endParaRPr lang="en-US" altLang="zh-CN" sz="1600" dirty="0">
              <a:solidFill>
                <a:schemeClr val="accent1"/>
              </a:solidFill>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4BE51E7B-EBA1-4571-91DC-34A28953332D}"/>
              </a:ext>
            </a:extLst>
          </p:cNvPr>
          <p:cNvSpPr>
            <a:spLocks noGrp="1"/>
          </p:cNvSpPr>
          <p:nvPr>
            <p:ph type="sldNum" sz="quarter" idx="12"/>
          </p:nvPr>
        </p:nvSpPr>
        <p:spPr/>
        <p:txBody>
          <a:bodyPr/>
          <a:lstStyle/>
          <a:p>
            <a:fld id="{C8BB1146-E542-4D4E-B8E9-6919A11DDD48}" type="slidenum">
              <a:rPr lang="en-US" smtClean="0"/>
              <a:t>3</a:t>
            </a:fld>
            <a:endParaRPr lang="en-US"/>
          </a:p>
        </p:txBody>
      </p:sp>
    </p:spTree>
    <p:extLst>
      <p:ext uri="{BB962C8B-B14F-4D97-AF65-F5344CB8AC3E}">
        <p14:creationId xmlns:p14="http://schemas.microsoft.com/office/powerpoint/2010/main" val="1511930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98D8B-6A17-46F8-81E0-2A0211184B36}"/>
              </a:ext>
            </a:extLst>
          </p:cNvPr>
          <p:cNvSpPr>
            <a:spLocks noGrp="1"/>
          </p:cNvSpPr>
          <p:nvPr>
            <p:ph type="title"/>
          </p:nvPr>
        </p:nvSpPr>
        <p:spPr/>
        <p:txBody>
          <a:bodyPr/>
          <a:lstStyle/>
          <a:p>
            <a:r>
              <a:rPr lang="zh-CN" altLang="en-US" dirty="0"/>
              <a:t>网络设备：集线器（</a:t>
            </a:r>
            <a:r>
              <a:rPr lang="en-US" altLang="zh-CN" dirty="0"/>
              <a:t>Hub</a:t>
            </a:r>
            <a:r>
              <a:rPr lang="zh-CN" altLang="en-US" dirty="0"/>
              <a:t>）</a:t>
            </a:r>
          </a:p>
        </p:txBody>
      </p:sp>
      <p:sp>
        <p:nvSpPr>
          <p:cNvPr id="3" name="内容占位符 2">
            <a:extLst>
              <a:ext uri="{FF2B5EF4-FFF2-40B4-BE49-F238E27FC236}">
                <a16:creationId xmlns:a16="http://schemas.microsoft.com/office/drawing/2014/main" id="{BB29EE73-AB9F-4D7A-AE48-ED29470EE345}"/>
              </a:ext>
            </a:extLst>
          </p:cNvPr>
          <p:cNvSpPr>
            <a:spLocks noGrp="1"/>
          </p:cNvSpPr>
          <p:nvPr>
            <p:ph idx="1"/>
          </p:nvPr>
        </p:nvSpPr>
        <p:spPr>
          <a:xfrm>
            <a:off x="660400" y="4661505"/>
            <a:ext cx="10858500" cy="1472595"/>
          </a:xfrm>
        </p:spPr>
        <p:txBody>
          <a:bodyPr vert="horz" lIns="91440" tIns="45720" rIns="91440" bIns="45720" rtlCol="0">
            <a:normAutofit fontScale="70000" lnSpcReduction="20000"/>
          </a:bodyPr>
          <a:lstStyle/>
          <a:p>
            <a:pPr>
              <a:lnSpc>
                <a:spcPct val="140000"/>
              </a:lnSpc>
              <a:spcBef>
                <a:spcPts val="0"/>
              </a:spcBef>
              <a:buChar char="Ø"/>
            </a:pPr>
            <a:r>
              <a:rPr lang="zh-CN" altLang="en-US" dirty="0"/>
              <a:t>对接收到的信号进行再生整形放大，以扩大网络的传输距离</a:t>
            </a:r>
          </a:p>
          <a:p>
            <a:pPr>
              <a:lnSpc>
                <a:spcPct val="140000"/>
              </a:lnSpc>
              <a:spcBef>
                <a:spcPts val="0"/>
              </a:spcBef>
              <a:buChar char="Ø"/>
            </a:pPr>
            <a:r>
              <a:rPr lang="zh-CN" altLang="en-US" dirty="0"/>
              <a:t>物理上：和没有 </a:t>
            </a:r>
            <a:r>
              <a:rPr lang="en-US" altLang="zh-CN" dirty="0"/>
              <a:t>Hub</a:t>
            </a:r>
            <a:r>
              <a:rPr lang="zh-CN" altLang="en-US" dirty="0"/>
              <a:t>时将这些网线拧在一起的效果是一样的。但</a:t>
            </a:r>
            <a:r>
              <a:rPr lang="en-US" altLang="zh-CN" dirty="0"/>
              <a:t>Hub</a:t>
            </a:r>
            <a:r>
              <a:rPr lang="zh-CN" altLang="en-US" dirty="0"/>
              <a:t>可以线路信号给予放大，使传输线路距离更长。</a:t>
            </a:r>
          </a:p>
          <a:p>
            <a:pPr>
              <a:lnSpc>
                <a:spcPct val="140000"/>
              </a:lnSpc>
              <a:spcBef>
                <a:spcPts val="0"/>
              </a:spcBef>
              <a:buChar char="Ø"/>
            </a:pPr>
            <a:r>
              <a:rPr lang="zh-CN" altLang="en-US" dirty="0"/>
              <a:t>逻辑上：网络的功能没有改变，这些网络节点和接入在同一根以太网网线下效果是一样的。</a:t>
            </a:r>
          </a:p>
          <a:p>
            <a:pPr>
              <a:lnSpc>
                <a:spcPct val="140000"/>
              </a:lnSpc>
              <a:spcBef>
                <a:spcPts val="0"/>
              </a:spcBef>
              <a:buChar char="Ø"/>
            </a:pPr>
            <a:endParaRPr lang="zh-CN" altLang="en-US" dirty="0"/>
          </a:p>
        </p:txBody>
      </p:sp>
      <p:sp>
        <p:nvSpPr>
          <p:cNvPr id="6" name="圆角矩形 75">
            <a:extLst>
              <a:ext uri="{FF2B5EF4-FFF2-40B4-BE49-F238E27FC236}">
                <a16:creationId xmlns:a16="http://schemas.microsoft.com/office/drawing/2014/main" id="{B9678C10-9B65-4CEE-9A52-DF990B76F969}"/>
              </a:ext>
            </a:extLst>
          </p:cNvPr>
          <p:cNvSpPr/>
          <p:nvPr/>
        </p:nvSpPr>
        <p:spPr>
          <a:xfrm>
            <a:off x="7279552" y="1150507"/>
            <a:ext cx="4277439" cy="3037283"/>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 name="圆角矩形 75">
            <a:extLst>
              <a:ext uri="{FF2B5EF4-FFF2-40B4-BE49-F238E27FC236}">
                <a16:creationId xmlns:a16="http://schemas.microsoft.com/office/drawing/2014/main" id="{0F560AC0-F3BC-40B8-8704-896994315C63}"/>
              </a:ext>
            </a:extLst>
          </p:cNvPr>
          <p:cNvSpPr/>
          <p:nvPr/>
        </p:nvSpPr>
        <p:spPr>
          <a:xfrm>
            <a:off x="3631852" y="1150507"/>
            <a:ext cx="3425632" cy="2999239"/>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 name="圆角矩形 75">
            <a:extLst>
              <a:ext uri="{FF2B5EF4-FFF2-40B4-BE49-F238E27FC236}">
                <a16:creationId xmlns:a16="http://schemas.microsoft.com/office/drawing/2014/main" id="{3BF3FA34-95F9-4BFD-951C-077C0D1853A6}"/>
              </a:ext>
            </a:extLst>
          </p:cNvPr>
          <p:cNvSpPr/>
          <p:nvPr/>
        </p:nvSpPr>
        <p:spPr>
          <a:xfrm>
            <a:off x="672810" y="1150508"/>
            <a:ext cx="2603463" cy="2999238"/>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9" name="直接连接符 8">
            <a:extLst>
              <a:ext uri="{FF2B5EF4-FFF2-40B4-BE49-F238E27FC236}">
                <a16:creationId xmlns:a16="http://schemas.microsoft.com/office/drawing/2014/main" id="{70E14B24-2F1A-4463-BBFE-EA8112730C8A}"/>
              </a:ext>
            </a:extLst>
          </p:cNvPr>
          <p:cNvCxnSpPr/>
          <p:nvPr/>
        </p:nvCxnSpPr>
        <p:spPr>
          <a:xfrm>
            <a:off x="4149114" y="2631071"/>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DF2ECA2-3EBB-43E0-9BBF-B2534C952770}"/>
              </a:ext>
            </a:extLst>
          </p:cNvPr>
          <p:cNvCxnSpPr/>
          <p:nvPr/>
        </p:nvCxnSpPr>
        <p:spPr>
          <a:xfrm>
            <a:off x="5278454" y="2626715"/>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058467E-2CCE-4240-B0B0-8C8D1FE224B1}"/>
              </a:ext>
            </a:extLst>
          </p:cNvPr>
          <p:cNvCxnSpPr>
            <a:cxnSpLocks/>
          </p:cNvCxnSpPr>
          <p:nvPr/>
        </p:nvCxnSpPr>
        <p:spPr>
          <a:xfrm>
            <a:off x="4149114" y="2631071"/>
            <a:ext cx="0" cy="458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CCCF86A-281C-4D7B-840F-E47128060D8E}"/>
              </a:ext>
            </a:extLst>
          </p:cNvPr>
          <p:cNvCxnSpPr>
            <a:cxnSpLocks/>
            <a:endCxn id="39" idx="0"/>
          </p:cNvCxnSpPr>
          <p:nvPr/>
        </p:nvCxnSpPr>
        <p:spPr>
          <a:xfrm flipH="1">
            <a:off x="6290152" y="2598594"/>
            <a:ext cx="2047" cy="5018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3FE5F3E-FDD8-46FD-B73F-7D60085F5623}"/>
              </a:ext>
            </a:extLst>
          </p:cNvPr>
          <p:cNvCxnSpPr/>
          <p:nvPr/>
        </p:nvCxnSpPr>
        <p:spPr>
          <a:xfrm>
            <a:off x="5166141" y="2074063"/>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20799B7-811A-4533-AF13-135E89B44F4D}"/>
              </a:ext>
            </a:extLst>
          </p:cNvPr>
          <p:cNvCxnSpPr/>
          <p:nvPr/>
        </p:nvCxnSpPr>
        <p:spPr>
          <a:xfrm>
            <a:off x="5278454" y="2061000"/>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065" descr="图片102">
            <a:extLst>
              <a:ext uri="{FF2B5EF4-FFF2-40B4-BE49-F238E27FC236}">
                <a16:creationId xmlns:a16="http://schemas.microsoft.com/office/drawing/2014/main" id="{A98B394C-EA8C-481C-94A1-F8E99C5D1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862" y="1991162"/>
            <a:ext cx="870680" cy="3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a:extLst>
              <a:ext uri="{FF2B5EF4-FFF2-40B4-BE49-F238E27FC236}">
                <a16:creationId xmlns:a16="http://schemas.microsoft.com/office/drawing/2014/main" id="{01E0F3FF-90D1-4211-9CFD-744D1A7AB6D6}"/>
              </a:ext>
            </a:extLst>
          </p:cNvPr>
          <p:cNvCxnSpPr>
            <a:cxnSpLocks/>
            <a:stCxn id="40" idx="2"/>
            <a:endCxn id="15" idx="0"/>
          </p:cNvCxnSpPr>
          <p:nvPr/>
        </p:nvCxnSpPr>
        <p:spPr>
          <a:xfrm>
            <a:off x="5226202" y="1609760"/>
            <a:ext cx="0" cy="3814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CAA6CB9-ECD2-4E7A-9FE3-86C72778F711}"/>
              </a:ext>
            </a:extLst>
          </p:cNvPr>
          <p:cNvCxnSpPr/>
          <p:nvPr/>
        </p:nvCxnSpPr>
        <p:spPr>
          <a:xfrm>
            <a:off x="5465235" y="1665968"/>
            <a:ext cx="0" cy="325194"/>
          </a:xfrm>
          <a:prstGeom prst="line">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1DBA5EF-2F65-4074-BDD7-A640F55FD797}"/>
              </a:ext>
            </a:extLst>
          </p:cNvPr>
          <p:cNvCxnSpPr/>
          <p:nvPr/>
        </p:nvCxnSpPr>
        <p:spPr>
          <a:xfrm>
            <a:off x="4389840" y="2531721"/>
            <a:ext cx="0" cy="325194"/>
          </a:xfrm>
          <a:prstGeom prst="line">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4710BA1-F83F-4F49-B0EE-44C39A792875}"/>
              </a:ext>
            </a:extLst>
          </p:cNvPr>
          <p:cNvCxnSpPr/>
          <p:nvPr/>
        </p:nvCxnSpPr>
        <p:spPr>
          <a:xfrm>
            <a:off x="6067523" y="2531721"/>
            <a:ext cx="0" cy="325194"/>
          </a:xfrm>
          <a:prstGeom prst="line">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73B3D97-825F-46F0-8268-98229A561D1A}"/>
              </a:ext>
            </a:extLst>
          </p:cNvPr>
          <p:cNvCxnSpPr/>
          <p:nvPr/>
        </p:nvCxnSpPr>
        <p:spPr>
          <a:xfrm>
            <a:off x="4375581" y="2531721"/>
            <a:ext cx="662147" cy="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C5411B1-7F05-4FA5-99F5-48E7551EFDC3}"/>
              </a:ext>
            </a:extLst>
          </p:cNvPr>
          <p:cNvCxnSpPr/>
          <p:nvPr/>
        </p:nvCxnSpPr>
        <p:spPr>
          <a:xfrm>
            <a:off x="5522696" y="2531721"/>
            <a:ext cx="544827" cy="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81924B1-7748-4693-B975-6F9585D1BF96}"/>
              </a:ext>
            </a:extLst>
          </p:cNvPr>
          <p:cNvCxnSpPr/>
          <p:nvPr/>
        </p:nvCxnSpPr>
        <p:spPr>
          <a:xfrm>
            <a:off x="5021125" y="2186435"/>
            <a:ext cx="0" cy="325194"/>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60DD116-BC20-491C-832F-865CBE91D887}"/>
              </a:ext>
            </a:extLst>
          </p:cNvPr>
          <p:cNvCxnSpPr/>
          <p:nvPr/>
        </p:nvCxnSpPr>
        <p:spPr>
          <a:xfrm>
            <a:off x="5531879" y="2186435"/>
            <a:ext cx="0" cy="325194"/>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F24B61A-2F47-4B90-943B-D3EE2DC84113}"/>
              </a:ext>
            </a:extLst>
          </p:cNvPr>
          <p:cNvCxnSpPr>
            <a:cxnSpLocks/>
          </p:cNvCxnSpPr>
          <p:nvPr/>
        </p:nvCxnSpPr>
        <p:spPr>
          <a:xfrm>
            <a:off x="7872699" y="2562523"/>
            <a:ext cx="0" cy="471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B333765-10EF-496F-AC4A-C30D89F21BC1}"/>
              </a:ext>
            </a:extLst>
          </p:cNvPr>
          <p:cNvCxnSpPr>
            <a:cxnSpLocks/>
          </p:cNvCxnSpPr>
          <p:nvPr/>
        </p:nvCxnSpPr>
        <p:spPr>
          <a:xfrm>
            <a:off x="7887476" y="2562523"/>
            <a:ext cx="3135441" cy="37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D6DA919-684B-432A-AC03-4A6E0C15B8CB}"/>
              </a:ext>
            </a:extLst>
          </p:cNvPr>
          <p:cNvCxnSpPr>
            <a:cxnSpLocks/>
          </p:cNvCxnSpPr>
          <p:nvPr/>
        </p:nvCxnSpPr>
        <p:spPr>
          <a:xfrm>
            <a:off x="9348921" y="2571899"/>
            <a:ext cx="0" cy="4219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B38E4FE-3057-4FA3-BB48-7E5F8AA714F7}"/>
              </a:ext>
            </a:extLst>
          </p:cNvPr>
          <p:cNvCxnSpPr>
            <a:cxnSpLocks/>
          </p:cNvCxnSpPr>
          <p:nvPr/>
        </p:nvCxnSpPr>
        <p:spPr>
          <a:xfrm>
            <a:off x="11022917" y="2610197"/>
            <a:ext cx="0" cy="4416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40CA2D8-38C1-4258-82CB-BB0EC2FFDA62}"/>
              </a:ext>
            </a:extLst>
          </p:cNvPr>
          <p:cNvSpPr txBox="1"/>
          <p:nvPr/>
        </p:nvSpPr>
        <p:spPr>
          <a:xfrm>
            <a:off x="5461984" y="1328776"/>
            <a:ext cx="800219" cy="369332"/>
          </a:xfrm>
          <a:prstGeom prst="rect">
            <a:avLst/>
          </a:prstGeom>
          <a:noFill/>
        </p:spPr>
        <p:txBody>
          <a:bodyPr wrap="none" rtlCol="0">
            <a:spAutoFit/>
          </a:bodyPr>
          <a:lstStyle/>
          <a:p>
            <a:r>
              <a:rPr lang="zh-CN" altLang="en-US" dirty="0"/>
              <a:t>主机</a:t>
            </a:r>
            <a:r>
              <a:rPr lang="en-US" altLang="zh-CN" dirty="0"/>
              <a:t>A</a:t>
            </a:r>
            <a:endParaRPr lang="zh-CN" altLang="en-US" dirty="0"/>
          </a:p>
        </p:txBody>
      </p:sp>
      <p:sp>
        <p:nvSpPr>
          <p:cNvPr id="29" name="文本框 28">
            <a:extLst>
              <a:ext uri="{FF2B5EF4-FFF2-40B4-BE49-F238E27FC236}">
                <a16:creationId xmlns:a16="http://schemas.microsoft.com/office/drawing/2014/main" id="{6B9539E9-D84B-4A47-ABFD-96343EF37FAF}"/>
              </a:ext>
            </a:extLst>
          </p:cNvPr>
          <p:cNvSpPr txBox="1"/>
          <p:nvPr/>
        </p:nvSpPr>
        <p:spPr>
          <a:xfrm>
            <a:off x="3788591" y="3487896"/>
            <a:ext cx="800219" cy="369332"/>
          </a:xfrm>
          <a:prstGeom prst="rect">
            <a:avLst/>
          </a:prstGeom>
          <a:noFill/>
        </p:spPr>
        <p:txBody>
          <a:bodyPr wrap="none" rtlCol="0">
            <a:spAutoFit/>
          </a:bodyPr>
          <a:lstStyle/>
          <a:p>
            <a:r>
              <a:rPr lang="zh-CN" altLang="en-US" dirty="0"/>
              <a:t>主机</a:t>
            </a:r>
            <a:r>
              <a:rPr lang="en-US" altLang="zh-CN" dirty="0"/>
              <a:t>B</a:t>
            </a:r>
            <a:endParaRPr lang="zh-CN" altLang="en-US" dirty="0"/>
          </a:p>
        </p:txBody>
      </p:sp>
      <p:sp>
        <p:nvSpPr>
          <p:cNvPr id="30" name="文本框 29">
            <a:extLst>
              <a:ext uri="{FF2B5EF4-FFF2-40B4-BE49-F238E27FC236}">
                <a16:creationId xmlns:a16="http://schemas.microsoft.com/office/drawing/2014/main" id="{E367C94C-2E0F-4BEB-BD16-F74C35C333E0}"/>
              </a:ext>
            </a:extLst>
          </p:cNvPr>
          <p:cNvSpPr txBox="1"/>
          <p:nvPr/>
        </p:nvSpPr>
        <p:spPr>
          <a:xfrm>
            <a:off x="5948954" y="3481804"/>
            <a:ext cx="813043" cy="369332"/>
          </a:xfrm>
          <a:prstGeom prst="rect">
            <a:avLst/>
          </a:prstGeom>
          <a:noFill/>
        </p:spPr>
        <p:txBody>
          <a:bodyPr wrap="none" rtlCol="0">
            <a:spAutoFit/>
          </a:bodyPr>
          <a:lstStyle/>
          <a:p>
            <a:r>
              <a:rPr lang="zh-CN" altLang="en-US" dirty="0"/>
              <a:t>主机</a:t>
            </a:r>
            <a:r>
              <a:rPr lang="en-US" altLang="zh-CN" dirty="0"/>
              <a:t>C</a:t>
            </a:r>
            <a:endParaRPr lang="zh-CN" altLang="en-US" dirty="0"/>
          </a:p>
        </p:txBody>
      </p:sp>
      <p:sp>
        <p:nvSpPr>
          <p:cNvPr id="31" name="文本框 30">
            <a:extLst>
              <a:ext uri="{FF2B5EF4-FFF2-40B4-BE49-F238E27FC236}">
                <a16:creationId xmlns:a16="http://schemas.microsoft.com/office/drawing/2014/main" id="{A8A7A1F3-38A2-4B5C-83D1-1AAE96C8C954}"/>
              </a:ext>
            </a:extLst>
          </p:cNvPr>
          <p:cNvSpPr txBox="1"/>
          <p:nvPr/>
        </p:nvSpPr>
        <p:spPr>
          <a:xfrm>
            <a:off x="7487366" y="3481804"/>
            <a:ext cx="800219" cy="369332"/>
          </a:xfrm>
          <a:prstGeom prst="rect">
            <a:avLst/>
          </a:prstGeom>
          <a:noFill/>
        </p:spPr>
        <p:txBody>
          <a:bodyPr wrap="none" rtlCol="0">
            <a:spAutoFit/>
          </a:bodyPr>
          <a:lstStyle/>
          <a:p>
            <a:r>
              <a:rPr lang="zh-CN" altLang="en-US" dirty="0"/>
              <a:t>主机</a:t>
            </a:r>
            <a:r>
              <a:rPr lang="en-US" altLang="zh-CN" dirty="0"/>
              <a:t>A</a:t>
            </a:r>
            <a:endParaRPr lang="zh-CN" altLang="en-US" dirty="0"/>
          </a:p>
        </p:txBody>
      </p:sp>
      <p:sp>
        <p:nvSpPr>
          <p:cNvPr id="32" name="文本框 31">
            <a:extLst>
              <a:ext uri="{FF2B5EF4-FFF2-40B4-BE49-F238E27FC236}">
                <a16:creationId xmlns:a16="http://schemas.microsoft.com/office/drawing/2014/main" id="{9DA8630A-A1BB-48C2-8619-D0EDA8486D29}"/>
              </a:ext>
            </a:extLst>
          </p:cNvPr>
          <p:cNvSpPr txBox="1"/>
          <p:nvPr/>
        </p:nvSpPr>
        <p:spPr>
          <a:xfrm>
            <a:off x="9025766" y="3481894"/>
            <a:ext cx="800219" cy="369332"/>
          </a:xfrm>
          <a:prstGeom prst="rect">
            <a:avLst/>
          </a:prstGeom>
          <a:noFill/>
        </p:spPr>
        <p:txBody>
          <a:bodyPr wrap="none" rtlCol="0">
            <a:spAutoFit/>
          </a:bodyPr>
          <a:lstStyle/>
          <a:p>
            <a:r>
              <a:rPr lang="zh-CN" altLang="en-US" dirty="0"/>
              <a:t>主机</a:t>
            </a:r>
            <a:r>
              <a:rPr lang="en-US" altLang="zh-CN" dirty="0"/>
              <a:t>B</a:t>
            </a:r>
            <a:endParaRPr lang="zh-CN" altLang="en-US" dirty="0"/>
          </a:p>
        </p:txBody>
      </p:sp>
      <p:sp>
        <p:nvSpPr>
          <p:cNvPr id="33" name="文本框 32">
            <a:extLst>
              <a:ext uri="{FF2B5EF4-FFF2-40B4-BE49-F238E27FC236}">
                <a16:creationId xmlns:a16="http://schemas.microsoft.com/office/drawing/2014/main" id="{D1AB09B7-E8B0-43B9-8830-F089C2B4C0BD}"/>
              </a:ext>
            </a:extLst>
          </p:cNvPr>
          <p:cNvSpPr txBox="1"/>
          <p:nvPr/>
        </p:nvSpPr>
        <p:spPr>
          <a:xfrm>
            <a:off x="10562137" y="3492976"/>
            <a:ext cx="813043" cy="369332"/>
          </a:xfrm>
          <a:prstGeom prst="rect">
            <a:avLst/>
          </a:prstGeom>
          <a:noFill/>
        </p:spPr>
        <p:txBody>
          <a:bodyPr wrap="none" rtlCol="0">
            <a:spAutoFit/>
          </a:bodyPr>
          <a:lstStyle/>
          <a:p>
            <a:r>
              <a:rPr lang="zh-CN" altLang="en-US" dirty="0"/>
              <a:t>主机</a:t>
            </a:r>
            <a:r>
              <a:rPr lang="en-US" altLang="zh-CN" dirty="0"/>
              <a:t>C</a:t>
            </a:r>
            <a:endParaRPr lang="zh-CN" altLang="en-US" dirty="0"/>
          </a:p>
        </p:txBody>
      </p:sp>
      <p:sp>
        <p:nvSpPr>
          <p:cNvPr id="34" name="矩形 33">
            <a:extLst>
              <a:ext uri="{FF2B5EF4-FFF2-40B4-BE49-F238E27FC236}">
                <a16:creationId xmlns:a16="http://schemas.microsoft.com/office/drawing/2014/main" id="{1AA30C42-2455-4953-A7DD-B3CD0265A6EC}"/>
              </a:ext>
            </a:extLst>
          </p:cNvPr>
          <p:cNvSpPr/>
          <p:nvPr/>
        </p:nvSpPr>
        <p:spPr>
          <a:xfrm>
            <a:off x="1034911" y="4210249"/>
            <a:ext cx="1648208" cy="31393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n-ea"/>
                <a:cs typeface="Arial" pitchFamily="34" charset="0"/>
              </a:rPr>
              <a:t>集线器（</a:t>
            </a:r>
            <a:r>
              <a:rPr lang="en-US" altLang="zh-CN" sz="1600" kern="0" dirty="0">
                <a:latin typeface="+mn-ea"/>
                <a:cs typeface="Arial" pitchFamily="34" charset="0"/>
              </a:rPr>
              <a:t>Hub</a:t>
            </a:r>
            <a:r>
              <a:rPr lang="zh-CN" altLang="en-US" sz="1600" kern="0" dirty="0">
                <a:latin typeface="+mn-ea"/>
                <a:cs typeface="Arial" pitchFamily="34" charset="0"/>
              </a:rPr>
              <a:t>）</a:t>
            </a:r>
          </a:p>
        </p:txBody>
      </p:sp>
      <p:pic>
        <p:nvPicPr>
          <p:cNvPr id="35" name="Picture 1065" descr="图片102">
            <a:extLst>
              <a:ext uri="{FF2B5EF4-FFF2-40B4-BE49-F238E27FC236}">
                <a16:creationId xmlns:a16="http://schemas.microsoft.com/office/drawing/2014/main" id="{36825FBD-EACB-4E1B-894D-404CC4ED8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286" y="2598594"/>
            <a:ext cx="1073672" cy="4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a:extLst>
              <a:ext uri="{FF2B5EF4-FFF2-40B4-BE49-F238E27FC236}">
                <a16:creationId xmlns:a16="http://schemas.microsoft.com/office/drawing/2014/main" id="{41A4217A-F3A1-4EC4-A061-B72F03865F98}"/>
              </a:ext>
            </a:extLst>
          </p:cNvPr>
          <p:cNvSpPr/>
          <p:nvPr/>
        </p:nvSpPr>
        <p:spPr>
          <a:xfrm>
            <a:off x="3821480" y="4210249"/>
            <a:ext cx="3057247" cy="31393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n-ea"/>
                <a:cs typeface="Arial" pitchFamily="34" charset="0"/>
              </a:rPr>
              <a:t>使用集线器后，网络的物理拓扑</a:t>
            </a:r>
          </a:p>
        </p:txBody>
      </p:sp>
      <p:sp>
        <p:nvSpPr>
          <p:cNvPr id="37" name="矩形 36">
            <a:extLst>
              <a:ext uri="{FF2B5EF4-FFF2-40B4-BE49-F238E27FC236}">
                <a16:creationId xmlns:a16="http://schemas.microsoft.com/office/drawing/2014/main" id="{F20145C1-E662-4C79-9E4B-F177B482065D}"/>
              </a:ext>
            </a:extLst>
          </p:cNvPr>
          <p:cNvSpPr/>
          <p:nvPr/>
        </p:nvSpPr>
        <p:spPr>
          <a:xfrm>
            <a:off x="7986832" y="4237035"/>
            <a:ext cx="3057247" cy="31393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n-ea"/>
                <a:cs typeface="Arial" pitchFamily="34" charset="0"/>
              </a:rPr>
              <a:t>使用集线器后，网络的逻辑拓扑</a:t>
            </a:r>
          </a:p>
        </p:txBody>
      </p:sp>
      <p:pic>
        <p:nvPicPr>
          <p:cNvPr id="38" name="图形 37">
            <a:extLst>
              <a:ext uri="{FF2B5EF4-FFF2-40B4-BE49-F238E27FC236}">
                <a16:creationId xmlns:a16="http://schemas.microsoft.com/office/drawing/2014/main" id="{82D1C4CB-272A-4312-BB83-3C126DE787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9420" y="3089129"/>
            <a:ext cx="533400" cy="403860"/>
          </a:xfrm>
          <a:prstGeom prst="rect">
            <a:avLst/>
          </a:prstGeom>
        </p:spPr>
      </p:pic>
      <p:pic>
        <p:nvPicPr>
          <p:cNvPr id="39" name="图形 38">
            <a:extLst>
              <a:ext uri="{FF2B5EF4-FFF2-40B4-BE49-F238E27FC236}">
                <a16:creationId xmlns:a16="http://schemas.microsoft.com/office/drawing/2014/main" id="{86760A84-5BCE-45B8-968D-F320352A7F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23452" y="3100431"/>
            <a:ext cx="533400" cy="403860"/>
          </a:xfrm>
          <a:prstGeom prst="rect">
            <a:avLst/>
          </a:prstGeom>
        </p:spPr>
      </p:pic>
      <p:pic>
        <p:nvPicPr>
          <p:cNvPr id="40" name="图形 39">
            <a:extLst>
              <a:ext uri="{FF2B5EF4-FFF2-40B4-BE49-F238E27FC236}">
                <a16:creationId xmlns:a16="http://schemas.microsoft.com/office/drawing/2014/main" id="{72361418-050E-4940-B2B9-98D2A2ACC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9502" y="1205900"/>
            <a:ext cx="533400" cy="403860"/>
          </a:xfrm>
          <a:prstGeom prst="rect">
            <a:avLst/>
          </a:prstGeom>
        </p:spPr>
      </p:pic>
      <p:pic>
        <p:nvPicPr>
          <p:cNvPr id="41" name="图形 40">
            <a:extLst>
              <a:ext uri="{FF2B5EF4-FFF2-40B4-BE49-F238E27FC236}">
                <a16:creationId xmlns:a16="http://schemas.microsoft.com/office/drawing/2014/main" id="{F4F90A2C-875A-44CA-9B31-4D11ACBC0C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3037" y="3040923"/>
            <a:ext cx="533400" cy="403860"/>
          </a:xfrm>
          <a:prstGeom prst="rect">
            <a:avLst/>
          </a:prstGeom>
        </p:spPr>
      </p:pic>
      <p:pic>
        <p:nvPicPr>
          <p:cNvPr id="42" name="图形 41">
            <a:extLst>
              <a:ext uri="{FF2B5EF4-FFF2-40B4-BE49-F238E27FC236}">
                <a16:creationId xmlns:a16="http://schemas.microsoft.com/office/drawing/2014/main" id="{9298AFA7-EEFD-44D6-80B8-51E881CD95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1976" y="3034226"/>
            <a:ext cx="533400" cy="403860"/>
          </a:xfrm>
          <a:prstGeom prst="rect">
            <a:avLst/>
          </a:prstGeom>
        </p:spPr>
      </p:pic>
      <p:pic>
        <p:nvPicPr>
          <p:cNvPr id="43" name="图形 42">
            <a:extLst>
              <a:ext uri="{FF2B5EF4-FFF2-40B4-BE49-F238E27FC236}">
                <a16:creationId xmlns:a16="http://schemas.microsoft.com/office/drawing/2014/main" id="{E8C88518-9E93-416D-8E6D-5E5F882B28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76559" y="3074909"/>
            <a:ext cx="533400" cy="403860"/>
          </a:xfrm>
          <a:prstGeom prst="rect">
            <a:avLst/>
          </a:prstGeom>
        </p:spPr>
      </p:pic>
      <p:sp>
        <p:nvSpPr>
          <p:cNvPr id="44" name="灯片编号占位符 43">
            <a:extLst>
              <a:ext uri="{FF2B5EF4-FFF2-40B4-BE49-F238E27FC236}">
                <a16:creationId xmlns:a16="http://schemas.microsoft.com/office/drawing/2014/main" id="{67D157D3-500A-42EF-A4DE-B22E719B2474}"/>
              </a:ext>
            </a:extLst>
          </p:cNvPr>
          <p:cNvSpPr>
            <a:spLocks noGrp="1"/>
          </p:cNvSpPr>
          <p:nvPr>
            <p:ph type="sldNum" sz="quarter" idx="12"/>
          </p:nvPr>
        </p:nvSpPr>
        <p:spPr/>
        <p:txBody>
          <a:bodyPr/>
          <a:lstStyle/>
          <a:p>
            <a:fld id="{C8BB1146-E542-4D4E-B8E9-6919A11DDD48}" type="slidenum">
              <a:rPr lang="en-US" smtClean="0"/>
              <a:t>30</a:t>
            </a:fld>
            <a:endParaRPr lang="en-US"/>
          </a:p>
        </p:txBody>
      </p:sp>
    </p:spTree>
    <p:extLst>
      <p:ext uri="{BB962C8B-B14F-4D97-AF65-F5344CB8AC3E}">
        <p14:creationId xmlns:p14="http://schemas.microsoft.com/office/powerpoint/2010/main" val="1525205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BCC3C-B9D5-42BA-936D-415728CE5883}"/>
              </a:ext>
            </a:extLst>
          </p:cNvPr>
          <p:cNvSpPr>
            <a:spLocks noGrp="1"/>
          </p:cNvSpPr>
          <p:nvPr>
            <p:ph type="title"/>
          </p:nvPr>
        </p:nvSpPr>
        <p:spPr/>
        <p:txBody>
          <a:bodyPr/>
          <a:lstStyle/>
          <a:p>
            <a:r>
              <a:rPr lang="zh-CN" altLang="en-US" dirty="0"/>
              <a:t>网络设备：交换机（</a:t>
            </a:r>
            <a:r>
              <a:rPr lang="en-US" altLang="zh-CN" dirty="0"/>
              <a:t>switch</a:t>
            </a:r>
            <a:r>
              <a:rPr lang="zh-CN" altLang="en-US" dirty="0"/>
              <a:t>）</a:t>
            </a:r>
          </a:p>
        </p:txBody>
      </p:sp>
      <p:sp>
        <p:nvSpPr>
          <p:cNvPr id="3" name="圆角矩形 75">
            <a:extLst>
              <a:ext uri="{FF2B5EF4-FFF2-40B4-BE49-F238E27FC236}">
                <a16:creationId xmlns:a16="http://schemas.microsoft.com/office/drawing/2014/main" id="{3EF2E4E6-018B-4F85-9CCC-B18C6701A110}"/>
              </a:ext>
            </a:extLst>
          </p:cNvPr>
          <p:cNvSpPr/>
          <p:nvPr/>
        </p:nvSpPr>
        <p:spPr>
          <a:xfrm>
            <a:off x="4528182" y="1216621"/>
            <a:ext cx="6955829" cy="4254281"/>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dirty="0">
              <a:solidFill>
                <a:schemeClr val="tx1">
                  <a:lumMod val="65000"/>
                  <a:lumOff val="35000"/>
                </a:schemeClr>
              </a:solidFill>
              <a:latin typeface="+mn-ea"/>
              <a:cs typeface="Arial" panose="020B0604020202020204" pitchFamily="34" charset="0"/>
              <a:sym typeface="Huawei Sans" panose="020C0503030203020204" pitchFamily="34" charset="0"/>
            </a:endParaRPr>
          </a:p>
        </p:txBody>
      </p:sp>
      <p:sp>
        <p:nvSpPr>
          <p:cNvPr id="4" name="圆角矩形 75">
            <a:extLst>
              <a:ext uri="{FF2B5EF4-FFF2-40B4-BE49-F238E27FC236}">
                <a16:creationId xmlns:a16="http://schemas.microsoft.com/office/drawing/2014/main" id="{2CC86308-8CA9-4C03-A586-CDA9D0A8A7A8}"/>
              </a:ext>
            </a:extLst>
          </p:cNvPr>
          <p:cNvSpPr/>
          <p:nvPr/>
        </p:nvSpPr>
        <p:spPr>
          <a:xfrm>
            <a:off x="728259" y="1216621"/>
            <a:ext cx="3554149" cy="4254281"/>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dirty="0">
              <a:solidFill>
                <a:schemeClr val="tx1">
                  <a:lumMod val="65000"/>
                  <a:lumOff val="35000"/>
                </a:schemeClr>
              </a:solidFill>
              <a:latin typeface="+mn-ea"/>
              <a:cs typeface="Arial" panose="020B0604020202020204" pitchFamily="34" charset="0"/>
              <a:sym typeface="Huawei Sans" panose="020C0503030203020204" pitchFamily="34" charset="0"/>
            </a:endParaRPr>
          </a:p>
        </p:txBody>
      </p:sp>
      <p:pic>
        <p:nvPicPr>
          <p:cNvPr id="5" name="Picture 2" descr="https://info.support.huawei.com/network/imagelib/getImgByNames4web?package_name=S5731-H48T4XC_pic.zip&amp;picture_name=front_left_HD.png&amp;ipNum=local">
            <a:extLst>
              <a:ext uri="{FF2B5EF4-FFF2-40B4-BE49-F238E27FC236}">
                <a16:creationId xmlns:a16="http://schemas.microsoft.com/office/drawing/2014/main" id="{3315C291-B1A9-49F8-B982-B374D25257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5952" y="3188768"/>
            <a:ext cx="3118300" cy="75897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D7AC0F4-0F4F-48BD-88CD-03EF8AFB58CB}"/>
              </a:ext>
            </a:extLst>
          </p:cNvPr>
          <p:cNvSpPr/>
          <p:nvPr/>
        </p:nvSpPr>
        <p:spPr>
          <a:xfrm>
            <a:off x="1487559" y="5612466"/>
            <a:ext cx="1467068" cy="374461"/>
          </a:xfrm>
          <a:prstGeom prst="rect">
            <a:avLst/>
          </a:prstGeom>
        </p:spPr>
        <p:txBody>
          <a:bodyPr wrap="none">
            <a:spAutoFit/>
          </a:bodyPr>
          <a:lstStyle/>
          <a:p>
            <a:pPr algn="ctr">
              <a:lnSpc>
                <a:spcPts val="2199"/>
              </a:lnSpc>
            </a:pPr>
            <a:r>
              <a:rPr lang="zh-CN" altLang="en-US" sz="2000" dirty="0">
                <a:solidFill>
                  <a:schemeClr val="accent1"/>
                </a:solidFill>
                <a:latin typeface="+mn-ea"/>
              </a:rPr>
              <a:t>盒式交换机</a:t>
            </a:r>
            <a:endParaRPr lang="zh-CN" altLang="en-US" sz="2000" b="1" dirty="0">
              <a:solidFill>
                <a:schemeClr val="accent1"/>
              </a:solidFill>
              <a:latin typeface="+mn-ea"/>
            </a:endParaRPr>
          </a:p>
        </p:txBody>
      </p:sp>
      <p:pic>
        <p:nvPicPr>
          <p:cNvPr id="7" name="图片 6">
            <a:extLst>
              <a:ext uri="{FF2B5EF4-FFF2-40B4-BE49-F238E27FC236}">
                <a16:creationId xmlns:a16="http://schemas.microsoft.com/office/drawing/2014/main" id="{C252E45F-A445-4C90-BEC4-0F1E0A05BA1A}"/>
              </a:ext>
            </a:extLst>
          </p:cNvPr>
          <p:cNvPicPr>
            <a:picLocks noChangeAspect="1"/>
          </p:cNvPicPr>
          <p:nvPr/>
        </p:nvPicPr>
        <p:blipFill>
          <a:blip r:embed="rId3"/>
          <a:stretch>
            <a:fillRect/>
          </a:stretch>
        </p:blipFill>
        <p:spPr>
          <a:xfrm>
            <a:off x="8971464" y="1715261"/>
            <a:ext cx="2471203" cy="2885039"/>
          </a:xfrm>
          <a:prstGeom prst="rect">
            <a:avLst/>
          </a:prstGeom>
        </p:spPr>
      </p:pic>
      <p:sp>
        <p:nvSpPr>
          <p:cNvPr id="8" name="矩形 7">
            <a:extLst>
              <a:ext uri="{FF2B5EF4-FFF2-40B4-BE49-F238E27FC236}">
                <a16:creationId xmlns:a16="http://schemas.microsoft.com/office/drawing/2014/main" id="{D7FEAB4C-D245-42B3-B5C8-539E103D64B6}"/>
              </a:ext>
            </a:extLst>
          </p:cNvPr>
          <p:cNvSpPr/>
          <p:nvPr/>
        </p:nvSpPr>
        <p:spPr>
          <a:xfrm>
            <a:off x="7504396" y="5612467"/>
            <a:ext cx="1467068" cy="374461"/>
          </a:xfrm>
          <a:prstGeom prst="rect">
            <a:avLst/>
          </a:prstGeom>
        </p:spPr>
        <p:txBody>
          <a:bodyPr wrap="none">
            <a:spAutoFit/>
          </a:bodyPr>
          <a:lstStyle/>
          <a:p>
            <a:pPr algn="ctr">
              <a:lnSpc>
                <a:spcPts val="2199"/>
              </a:lnSpc>
            </a:pPr>
            <a:r>
              <a:rPr lang="zh-CN" altLang="en-US" sz="2000" dirty="0">
                <a:solidFill>
                  <a:schemeClr val="accent1"/>
                </a:solidFill>
                <a:latin typeface="+mn-ea"/>
              </a:rPr>
              <a:t>框式交换机</a:t>
            </a:r>
          </a:p>
        </p:txBody>
      </p:sp>
      <p:pic>
        <p:nvPicPr>
          <p:cNvPr id="9" name="图片 8">
            <a:extLst>
              <a:ext uri="{FF2B5EF4-FFF2-40B4-BE49-F238E27FC236}">
                <a16:creationId xmlns:a16="http://schemas.microsoft.com/office/drawing/2014/main" id="{8CCB9596-225A-49F3-8508-A9EA77633174}"/>
              </a:ext>
            </a:extLst>
          </p:cNvPr>
          <p:cNvPicPr>
            <a:picLocks noChangeAspect="1"/>
          </p:cNvPicPr>
          <p:nvPr/>
        </p:nvPicPr>
        <p:blipFill>
          <a:blip r:embed="rId4"/>
          <a:stretch>
            <a:fillRect/>
          </a:stretch>
        </p:blipFill>
        <p:spPr>
          <a:xfrm>
            <a:off x="5469040" y="1515856"/>
            <a:ext cx="2519016" cy="680080"/>
          </a:xfrm>
          <a:prstGeom prst="rect">
            <a:avLst/>
          </a:prstGeom>
        </p:spPr>
      </p:pic>
      <p:sp>
        <p:nvSpPr>
          <p:cNvPr id="10" name="矩形 9">
            <a:extLst>
              <a:ext uri="{FF2B5EF4-FFF2-40B4-BE49-F238E27FC236}">
                <a16:creationId xmlns:a16="http://schemas.microsoft.com/office/drawing/2014/main" id="{DA89B904-6AEE-41F6-9A1C-87E93C3B09FA}"/>
              </a:ext>
            </a:extLst>
          </p:cNvPr>
          <p:cNvSpPr/>
          <p:nvPr/>
        </p:nvSpPr>
        <p:spPr>
          <a:xfrm>
            <a:off x="4560541" y="1697936"/>
            <a:ext cx="877163" cy="369332"/>
          </a:xfrm>
          <a:prstGeom prst="rect">
            <a:avLst/>
          </a:prstGeom>
        </p:spPr>
        <p:txBody>
          <a:bodyPr wrap="none">
            <a:spAutoFit/>
          </a:bodyPr>
          <a:lstStyle/>
          <a:p>
            <a:pPr algn="r"/>
            <a:r>
              <a:rPr lang="zh-CN" altLang="en-US">
                <a:latin typeface="+mn-ea"/>
              </a:rPr>
              <a:t>主控板</a:t>
            </a:r>
          </a:p>
        </p:txBody>
      </p:sp>
      <p:cxnSp>
        <p:nvCxnSpPr>
          <p:cNvPr id="11" name="直接箭头连接符 10">
            <a:extLst>
              <a:ext uri="{FF2B5EF4-FFF2-40B4-BE49-F238E27FC236}">
                <a16:creationId xmlns:a16="http://schemas.microsoft.com/office/drawing/2014/main" id="{9E9F0003-0E33-4B46-9BCF-7B916267915C}"/>
              </a:ext>
            </a:extLst>
          </p:cNvPr>
          <p:cNvCxnSpPr>
            <a:cxnSpLocks/>
          </p:cNvCxnSpPr>
          <p:nvPr/>
        </p:nvCxnSpPr>
        <p:spPr>
          <a:xfrm>
            <a:off x="7761704" y="2040160"/>
            <a:ext cx="1581531"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7ABA156-8D37-4005-8AA8-DB53DC67B3D5}"/>
              </a:ext>
            </a:extLst>
          </p:cNvPr>
          <p:cNvPicPr>
            <a:picLocks noChangeAspect="1"/>
          </p:cNvPicPr>
          <p:nvPr/>
        </p:nvPicPr>
        <p:blipFill>
          <a:blip r:embed="rId5"/>
          <a:stretch>
            <a:fillRect/>
          </a:stretch>
        </p:blipFill>
        <p:spPr>
          <a:xfrm>
            <a:off x="5469040" y="2254094"/>
            <a:ext cx="2519016" cy="614530"/>
          </a:xfrm>
          <a:prstGeom prst="rect">
            <a:avLst/>
          </a:prstGeom>
        </p:spPr>
      </p:pic>
      <p:cxnSp>
        <p:nvCxnSpPr>
          <p:cNvPr id="13" name="直接箭头连接符 12">
            <a:extLst>
              <a:ext uri="{FF2B5EF4-FFF2-40B4-BE49-F238E27FC236}">
                <a16:creationId xmlns:a16="http://schemas.microsoft.com/office/drawing/2014/main" id="{2117A102-466D-4E0D-9155-034206E241D0}"/>
              </a:ext>
            </a:extLst>
          </p:cNvPr>
          <p:cNvCxnSpPr>
            <a:cxnSpLocks/>
          </p:cNvCxnSpPr>
          <p:nvPr/>
        </p:nvCxnSpPr>
        <p:spPr>
          <a:xfrm>
            <a:off x="7957443" y="2509497"/>
            <a:ext cx="138579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DBE925E-F4C3-4BCA-BD99-CDEB7B557E16}"/>
              </a:ext>
            </a:extLst>
          </p:cNvPr>
          <p:cNvSpPr/>
          <p:nvPr/>
        </p:nvSpPr>
        <p:spPr>
          <a:xfrm>
            <a:off x="4560541" y="2336129"/>
            <a:ext cx="877163" cy="369332"/>
          </a:xfrm>
          <a:prstGeom prst="rect">
            <a:avLst/>
          </a:prstGeom>
        </p:spPr>
        <p:txBody>
          <a:bodyPr wrap="none">
            <a:spAutoFit/>
          </a:bodyPr>
          <a:lstStyle/>
          <a:p>
            <a:pPr algn="r"/>
            <a:r>
              <a:rPr lang="zh-CN" altLang="en-US">
                <a:latin typeface="+mn-ea"/>
              </a:rPr>
              <a:t>业务板</a:t>
            </a:r>
          </a:p>
        </p:txBody>
      </p:sp>
      <p:pic>
        <p:nvPicPr>
          <p:cNvPr id="15" name="图片 14">
            <a:extLst>
              <a:ext uri="{FF2B5EF4-FFF2-40B4-BE49-F238E27FC236}">
                <a16:creationId xmlns:a16="http://schemas.microsoft.com/office/drawing/2014/main" id="{14B31D78-559C-4C71-9D43-43C21FF123B8}"/>
              </a:ext>
            </a:extLst>
          </p:cNvPr>
          <p:cNvPicPr>
            <a:picLocks noChangeAspect="1"/>
          </p:cNvPicPr>
          <p:nvPr/>
        </p:nvPicPr>
        <p:blipFill rotWithShape="1">
          <a:blip r:embed="rId6"/>
          <a:srcRect t="7574"/>
          <a:stretch/>
        </p:blipFill>
        <p:spPr>
          <a:xfrm>
            <a:off x="5469040" y="2969216"/>
            <a:ext cx="2519016" cy="707309"/>
          </a:xfrm>
          <a:prstGeom prst="rect">
            <a:avLst/>
          </a:prstGeom>
        </p:spPr>
      </p:pic>
      <p:sp>
        <p:nvSpPr>
          <p:cNvPr id="16" name="矩形 15">
            <a:extLst>
              <a:ext uri="{FF2B5EF4-FFF2-40B4-BE49-F238E27FC236}">
                <a16:creationId xmlns:a16="http://schemas.microsoft.com/office/drawing/2014/main" id="{A8AD1C0F-3794-4478-BCBD-A01051897D8F}"/>
              </a:ext>
            </a:extLst>
          </p:cNvPr>
          <p:cNvSpPr/>
          <p:nvPr/>
        </p:nvSpPr>
        <p:spPr>
          <a:xfrm>
            <a:off x="4560541" y="2969216"/>
            <a:ext cx="1107996" cy="369332"/>
          </a:xfrm>
          <a:prstGeom prst="rect">
            <a:avLst/>
          </a:prstGeom>
        </p:spPr>
        <p:txBody>
          <a:bodyPr wrap="none">
            <a:spAutoFit/>
          </a:bodyPr>
          <a:lstStyle/>
          <a:p>
            <a:pPr algn="r"/>
            <a:r>
              <a:rPr lang="zh-CN" altLang="en-US" dirty="0">
                <a:latin typeface="+mn-ea"/>
              </a:rPr>
              <a:t>交换网板</a:t>
            </a:r>
          </a:p>
        </p:txBody>
      </p:sp>
      <p:cxnSp>
        <p:nvCxnSpPr>
          <p:cNvPr id="17" name="直接箭头连接符 16">
            <a:extLst>
              <a:ext uri="{FF2B5EF4-FFF2-40B4-BE49-F238E27FC236}">
                <a16:creationId xmlns:a16="http://schemas.microsoft.com/office/drawing/2014/main" id="{FE8A137A-7E81-44A9-BC06-BC743877764E}"/>
              </a:ext>
            </a:extLst>
          </p:cNvPr>
          <p:cNvCxnSpPr>
            <a:cxnSpLocks/>
          </p:cNvCxnSpPr>
          <p:nvPr/>
        </p:nvCxnSpPr>
        <p:spPr>
          <a:xfrm>
            <a:off x="7761704" y="3086867"/>
            <a:ext cx="165811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B3031695-26B4-4978-A721-FCAC9DA4B076}"/>
              </a:ext>
            </a:extLst>
          </p:cNvPr>
          <p:cNvCxnSpPr>
            <a:cxnSpLocks/>
          </p:cNvCxnSpPr>
          <p:nvPr/>
        </p:nvCxnSpPr>
        <p:spPr>
          <a:xfrm>
            <a:off x="7988057" y="3912799"/>
            <a:ext cx="143176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B521BE0-E214-428B-90D6-F9E7C69EB986}"/>
              </a:ext>
            </a:extLst>
          </p:cNvPr>
          <p:cNvSpPr/>
          <p:nvPr/>
        </p:nvSpPr>
        <p:spPr>
          <a:xfrm>
            <a:off x="5869981" y="3992314"/>
            <a:ext cx="1107996" cy="369332"/>
          </a:xfrm>
          <a:prstGeom prst="rect">
            <a:avLst/>
          </a:prstGeom>
        </p:spPr>
        <p:txBody>
          <a:bodyPr wrap="none">
            <a:spAutoFit/>
          </a:bodyPr>
          <a:lstStyle/>
          <a:p>
            <a:pPr algn="r"/>
            <a:r>
              <a:rPr lang="zh-CN" altLang="en-US">
                <a:latin typeface="+mn-ea"/>
              </a:rPr>
              <a:t>电源模块</a:t>
            </a:r>
          </a:p>
        </p:txBody>
      </p:sp>
      <p:pic>
        <p:nvPicPr>
          <p:cNvPr id="20" name="图片 19">
            <a:extLst>
              <a:ext uri="{FF2B5EF4-FFF2-40B4-BE49-F238E27FC236}">
                <a16:creationId xmlns:a16="http://schemas.microsoft.com/office/drawing/2014/main" id="{3112A852-4BD9-4291-A937-02B289942860}"/>
              </a:ext>
            </a:extLst>
          </p:cNvPr>
          <p:cNvPicPr>
            <a:picLocks noChangeAspect="1"/>
          </p:cNvPicPr>
          <p:nvPr/>
        </p:nvPicPr>
        <p:blipFill>
          <a:blip r:embed="rId7"/>
          <a:stretch>
            <a:fillRect/>
          </a:stretch>
        </p:blipFill>
        <p:spPr>
          <a:xfrm>
            <a:off x="7020502" y="3744460"/>
            <a:ext cx="967554" cy="655883"/>
          </a:xfrm>
          <a:prstGeom prst="rect">
            <a:avLst/>
          </a:prstGeom>
        </p:spPr>
      </p:pic>
      <p:pic>
        <p:nvPicPr>
          <p:cNvPr id="21" name="图片 20">
            <a:extLst>
              <a:ext uri="{FF2B5EF4-FFF2-40B4-BE49-F238E27FC236}">
                <a16:creationId xmlns:a16="http://schemas.microsoft.com/office/drawing/2014/main" id="{D92E975D-0639-4675-89A7-D405E1905525}"/>
              </a:ext>
            </a:extLst>
          </p:cNvPr>
          <p:cNvPicPr>
            <a:picLocks noChangeAspect="1"/>
          </p:cNvPicPr>
          <p:nvPr/>
        </p:nvPicPr>
        <p:blipFill>
          <a:blip r:embed="rId8"/>
          <a:stretch>
            <a:fillRect/>
          </a:stretch>
        </p:blipFill>
        <p:spPr>
          <a:xfrm>
            <a:off x="7206308" y="4510322"/>
            <a:ext cx="781750" cy="570772"/>
          </a:xfrm>
          <a:prstGeom prst="rect">
            <a:avLst/>
          </a:prstGeom>
        </p:spPr>
      </p:pic>
      <p:sp>
        <p:nvSpPr>
          <p:cNvPr id="22" name="矩形 21">
            <a:extLst>
              <a:ext uri="{FF2B5EF4-FFF2-40B4-BE49-F238E27FC236}">
                <a16:creationId xmlns:a16="http://schemas.microsoft.com/office/drawing/2014/main" id="{A3C630F6-6914-4C5E-9F90-250ABA805CC3}"/>
              </a:ext>
            </a:extLst>
          </p:cNvPr>
          <p:cNvSpPr/>
          <p:nvPr/>
        </p:nvSpPr>
        <p:spPr>
          <a:xfrm>
            <a:off x="6329144" y="4706745"/>
            <a:ext cx="877163" cy="369332"/>
          </a:xfrm>
          <a:prstGeom prst="rect">
            <a:avLst/>
          </a:prstGeom>
        </p:spPr>
        <p:txBody>
          <a:bodyPr wrap="none">
            <a:spAutoFit/>
          </a:bodyPr>
          <a:lstStyle/>
          <a:p>
            <a:pPr algn="r"/>
            <a:r>
              <a:rPr lang="zh-CN" altLang="en-US">
                <a:latin typeface="+mn-ea"/>
              </a:rPr>
              <a:t>监控板</a:t>
            </a:r>
          </a:p>
        </p:txBody>
      </p:sp>
      <p:sp>
        <p:nvSpPr>
          <p:cNvPr id="23" name="任意多边形: 形状 22">
            <a:extLst>
              <a:ext uri="{FF2B5EF4-FFF2-40B4-BE49-F238E27FC236}">
                <a16:creationId xmlns:a16="http://schemas.microsoft.com/office/drawing/2014/main" id="{D74BF340-2D90-4DF3-84DB-343DD2B78857}"/>
              </a:ext>
            </a:extLst>
          </p:cNvPr>
          <p:cNvSpPr/>
          <p:nvPr/>
        </p:nvSpPr>
        <p:spPr>
          <a:xfrm>
            <a:off x="8039500" y="4147993"/>
            <a:ext cx="1854969" cy="510788"/>
          </a:xfrm>
          <a:custGeom>
            <a:avLst/>
            <a:gdLst>
              <a:gd name="connsiteX0" fmla="*/ 0 w 1855694"/>
              <a:gd name="connsiteY0" fmla="*/ 510988 h 510988"/>
              <a:gd name="connsiteX1" fmla="*/ 1326777 w 1855694"/>
              <a:gd name="connsiteY1" fmla="*/ 510988 h 510988"/>
              <a:gd name="connsiteX2" fmla="*/ 1855694 w 1855694"/>
              <a:gd name="connsiteY2" fmla="*/ 0 h 510988"/>
            </a:gdLst>
            <a:ahLst/>
            <a:cxnLst>
              <a:cxn ang="0">
                <a:pos x="connsiteX0" y="connsiteY0"/>
              </a:cxn>
              <a:cxn ang="0">
                <a:pos x="connsiteX1" y="connsiteY1"/>
              </a:cxn>
              <a:cxn ang="0">
                <a:pos x="connsiteX2" y="connsiteY2"/>
              </a:cxn>
            </a:cxnLst>
            <a:rect l="l" t="t" r="r" b="b"/>
            <a:pathLst>
              <a:path w="1855694" h="510988">
                <a:moveTo>
                  <a:pt x="0" y="510988"/>
                </a:moveTo>
                <a:lnTo>
                  <a:pt x="1326777" y="510988"/>
                </a:lnTo>
                <a:lnTo>
                  <a:pt x="1855694" y="0"/>
                </a:lnTo>
              </a:path>
            </a:pathLst>
          </a:cu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n-ea"/>
            </a:endParaRPr>
          </a:p>
        </p:txBody>
      </p:sp>
      <p:sp>
        <p:nvSpPr>
          <p:cNvPr id="26" name="灯片编号占位符 25">
            <a:extLst>
              <a:ext uri="{FF2B5EF4-FFF2-40B4-BE49-F238E27FC236}">
                <a16:creationId xmlns:a16="http://schemas.microsoft.com/office/drawing/2014/main" id="{367F6BCD-A78C-4684-A48A-3C90C5A06039}"/>
              </a:ext>
            </a:extLst>
          </p:cNvPr>
          <p:cNvSpPr>
            <a:spLocks noGrp="1"/>
          </p:cNvSpPr>
          <p:nvPr>
            <p:ph type="sldNum" sz="quarter" idx="12"/>
          </p:nvPr>
        </p:nvSpPr>
        <p:spPr/>
        <p:txBody>
          <a:bodyPr/>
          <a:lstStyle/>
          <a:p>
            <a:fld id="{C8BB1146-E542-4D4E-B8E9-6919A11DDD48}" type="slidenum">
              <a:rPr lang="en-US" smtClean="0"/>
              <a:pPr/>
              <a:t>31</a:t>
            </a:fld>
            <a:endParaRPr lang="en-US"/>
          </a:p>
        </p:txBody>
      </p:sp>
    </p:spTree>
    <p:extLst>
      <p:ext uri="{BB962C8B-B14F-4D97-AF65-F5344CB8AC3E}">
        <p14:creationId xmlns:p14="http://schemas.microsoft.com/office/powerpoint/2010/main" val="1197001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98D8B-6A17-46F8-81E0-2A0211184B36}"/>
              </a:ext>
            </a:extLst>
          </p:cNvPr>
          <p:cNvSpPr>
            <a:spLocks noGrp="1"/>
          </p:cNvSpPr>
          <p:nvPr>
            <p:ph type="title"/>
          </p:nvPr>
        </p:nvSpPr>
        <p:spPr/>
        <p:txBody>
          <a:bodyPr/>
          <a:lstStyle/>
          <a:p>
            <a:r>
              <a:rPr lang="zh-CN" altLang="en-US" dirty="0"/>
              <a:t>网络设备：交换机的用途</a:t>
            </a:r>
          </a:p>
        </p:txBody>
      </p:sp>
      <p:sp>
        <p:nvSpPr>
          <p:cNvPr id="3" name="内容占位符 2">
            <a:extLst>
              <a:ext uri="{FF2B5EF4-FFF2-40B4-BE49-F238E27FC236}">
                <a16:creationId xmlns:a16="http://schemas.microsoft.com/office/drawing/2014/main" id="{BB29EE73-AB9F-4D7A-AE48-ED29470EE345}"/>
              </a:ext>
            </a:extLst>
          </p:cNvPr>
          <p:cNvSpPr>
            <a:spLocks noGrp="1"/>
          </p:cNvSpPr>
          <p:nvPr>
            <p:ph idx="1"/>
          </p:nvPr>
        </p:nvSpPr>
        <p:spPr>
          <a:xfrm>
            <a:off x="660400" y="4661505"/>
            <a:ext cx="10858500" cy="1472595"/>
          </a:xfrm>
        </p:spPr>
        <p:txBody>
          <a:bodyPr>
            <a:normAutofit fontScale="70000" lnSpcReduction="20000"/>
          </a:bodyPr>
          <a:lstStyle/>
          <a:p>
            <a:pPr>
              <a:lnSpc>
                <a:spcPct val="140000"/>
              </a:lnSpc>
              <a:spcBef>
                <a:spcPts val="0"/>
              </a:spcBef>
              <a:buFont typeface="Wingdings" panose="05000000000000000000" pitchFamily="2" charset="2"/>
              <a:buChar char="Ø"/>
            </a:pPr>
            <a:r>
              <a:rPr lang="zh-CN" altLang="en-US" dirty="0"/>
              <a:t>通过端口将主机接入到交换机上来扩展网络拓扑，通过交换机内部的学习机制，记忆各主机接入在哪个端口上，通过交换引擎实现接入在不同端口上的两台主机之间进行数据报文的交换。</a:t>
            </a:r>
          </a:p>
          <a:p>
            <a:pPr>
              <a:lnSpc>
                <a:spcPct val="140000"/>
              </a:lnSpc>
              <a:spcBef>
                <a:spcPts val="0"/>
              </a:spcBef>
              <a:buFont typeface="Wingdings" panose="05000000000000000000" pitchFamily="2" charset="2"/>
              <a:buChar char="Ø"/>
            </a:pPr>
            <a:r>
              <a:rPr lang="zh-CN" altLang="en-US" dirty="0"/>
              <a:t>有别于集线器，将不同端口的传输介质隔离开，不再共享在同一个传输介质上。各主机发送报文时，在传输介质上不存在访问冲突问题，由交换机按照 </a:t>
            </a:r>
            <a:r>
              <a:rPr lang="en-US" altLang="zh-CN" dirty="0"/>
              <a:t>MAC </a:t>
            </a:r>
            <a:r>
              <a:rPr lang="zh-CN" altLang="en-US" dirty="0"/>
              <a:t>地址在两个端口之间完成数据报文交换。</a:t>
            </a:r>
          </a:p>
          <a:p>
            <a:pPr>
              <a:lnSpc>
                <a:spcPct val="140000"/>
              </a:lnSpc>
              <a:spcBef>
                <a:spcPts val="0"/>
              </a:spcBef>
              <a:buFont typeface="Wingdings" panose="05000000000000000000" pitchFamily="2" charset="2"/>
              <a:buChar char="Ø"/>
            </a:pPr>
            <a:endParaRPr lang="zh-CN" altLang="en-US" dirty="0"/>
          </a:p>
        </p:txBody>
      </p:sp>
      <p:sp>
        <p:nvSpPr>
          <p:cNvPr id="44" name="圆角矩形 75">
            <a:extLst>
              <a:ext uri="{FF2B5EF4-FFF2-40B4-BE49-F238E27FC236}">
                <a16:creationId xmlns:a16="http://schemas.microsoft.com/office/drawing/2014/main" id="{5A1EDA73-FA47-4BC5-B005-BBB92FAF5A87}"/>
              </a:ext>
            </a:extLst>
          </p:cNvPr>
          <p:cNvSpPr/>
          <p:nvPr/>
        </p:nvSpPr>
        <p:spPr>
          <a:xfrm>
            <a:off x="660399" y="1155315"/>
            <a:ext cx="3656188" cy="341308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45" name="直接连接符 44">
            <a:extLst>
              <a:ext uri="{FF2B5EF4-FFF2-40B4-BE49-F238E27FC236}">
                <a16:creationId xmlns:a16="http://schemas.microsoft.com/office/drawing/2014/main" id="{2E3BE528-4B6A-45D0-812F-487ABA497BAF}"/>
              </a:ext>
            </a:extLst>
          </p:cNvPr>
          <p:cNvCxnSpPr/>
          <p:nvPr/>
        </p:nvCxnSpPr>
        <p:spPr>
          <a:xfrm>
            <a:off x="1343424" y="3084353"/>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AE08109-CFE8-4027-99C5-F2525588F537}"/>
              </a:ext>
            </a:extLst>
          </p:cNvPr>
          <p:cNvCxnSpPr/>
          <p:nvPr/>
        </p:nvCxnSpPr>
        <p:spPr>
          <a:xfrm>
            <a:off x="2472764" y="3080360"/>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9CE300-44CD-4661-A2F4-CC8AA9D269DA}"/>
              </a:ext>
            </a:extLst>
          </p:cNvPr>
          <p:cNvCxnSpPr/>
          <p:nvPr/>
        </p:nvCxnSpPr>
        <p:spPr>
          <a:xfrm>
            <a:off x="1343424" y="3084353"/>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BB3532B-1C2B-4FEC-BA7C-B76A7044F587}"/>
              </a:ext>
            </a:extLst>
          </p:cNvPr>
          <p:cNvCxnSpPr>
            <a:cxnSpLocks/>
            <a:endCxn id="113" idx="0"/>
          </p:cNvCxnSpPr>
          <p:nvPr/>
        </p:nvCxnSpPr>
        <p:spPr>
          <a:xfrm flipH="1">
            <a:off x="3490188" y="3070860"/>
            <a:ext cx="7392" cy="5355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E931FFB-0CDA-4BCE-BB7F-BF28CBEE894E}"/>
              </a:ext>
            </a:extLst>
          </p:cNvPr>
          <p:cNvCxnSpPr>
            <a:cxnSpLocks/>
          </p:cNvCxnSpPr>
          <p:nvPr/>
        </p:nvCxnSpPr>
        <p:spPr>
          <a:xfrm flipH="1">
            <a:off x="2360451" y="2753360"/>
            <a:ext cx="1749" cy="3373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AB99BE4-13EE-4051-9B05-A3DE761909E1}"/>
              </a:ext>
            </a:extLst>
          </p:cNvPr>
          <p:cNvCxnSpPr>
            <a:cxnSpLocks/>
          </p:cNvCxnSpPr>
          <p:nvPr/>
        </p:nvCxnSpPr>
        <p:spPr>
          <a:xfrm flipH="1">
            <a:off x="2472764" y="2743200"/>
            <a:ext cx="1196" cy="3475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FD3E751-6D02-426C-9D70-C73F757E35EE}"/>
              </a:ext>
            </a:extLst>
          </p:cNvPr>
          <p:cNvCxnSpPr>
            <a:cxnSpLocks/>
          </p:cNvCxnSpPr>
          <p:nvPr/>
        </p:nvCxnSpPr>
        <p:spPr>
          <a:xfrm>
            <a:off x="2463800" y="1664304"/>
            <a:ext cx="0" cy="6013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12181816-73C3-499C-A09F-1FB4436540E9}"/>
              </a:ext>
            </a:extLst>
          </p:cNvPr>
          <p:cNvSpPr/>
          <p:nvPr/>
        </p:nvSpPr>
        <p:spPr>
          <a:xfrm>
            <a:off x="1422083" y="2405080"/>
            <a:ext cx="761747" cy="300082"/>
          </a:xfrm>
          <a:prstGeom prst="rect">
            <a:avLst/>
          </a:prstGeom>
        </p:spPr>
        <p:txBody>
          <a:bodyPr wrap="none">
            <a:spAutoFit/>
          </a:bodyPr>
          <a:lstStyle/>
          <a:p>
            <a:pPr algn="ctr" defTabSz="814388">
              <a:lnSpc>
                <a:spcPct val="90000"/>
              </a:lnSpc>
              <a:spcBef>
                <a:spcPct val="35000"/>
              </a:spcBef>
              <a:buClr>
                <a:schemeClr val="accent1"/>
              </a:buClr>
              <a:buSzPct val="100000"/>
            </a:pPr>
            <a:r>
              <a:rPr lang="zh-CN" altLang="en-US" sz="1500" b="1" kern="0" dirty="0">
                <a:solidFill>
                  <a:srgbClr val="FF0000"/>
                </a:solidFill>
                <a:latin typeface="+mj-lt"/>
                <a:cs typeface="Arial" pitchFamily="34" charset="0"/>
              </a:rPr>
              <a:t>交换机</a:t>
            </a:r>
          </a:p>
        </p:txBody>
      </p:sp>
      <p:cxnSp>
        <p:nvCxnSpPr>
          <p:cNvPr id="53" name="直接连接符 52">
            <a:extLst>
              <a:ext uri="{FF2B5EF4-FFF2-40B4-BE49-F238E27FC236}">
                <a16:creationId xmlns:a16="http://schemas.microsoft.com/office/drawing/2014/main" id="{CB88CFC6-6CB0-4DEE-84CB-D608070B26E4}"/>
              </a:ext>
            </a:extLst>
          </p:cNvPr>
          <p:cNvCxnSpPr>
            <a:cxnSpLocks/>
          </p:cNvCxnSpPr>
          <p:nvPr/>
        </p:nvCxnSpPr>
        <p:spPr>
          <a:xfrm flipV="1">
            <a:off x="2631440" y="2545080"/>
            <a:ext cx="107696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4">
            <a:extLst>
              <a:ext uri="{FF2B5EF4-FFF2-40B4-BE49-F238E27FC236}">
                <a16:creationId xmlns:a16="http://schemas.microsoft.com/office/drawing/2014/main" id="{721938B7-BD5E-4B0F-951E-05B2B92D5E09}"/>
              </a:ext>
            </a:extLst>
          </p:cNvPr>
          <p:cNvSpPr>
            <a:spLocks noChangeArrowheads="1"/>
          </p:cNvSpPr>
          <p:nvPr/>
        </p:nvSpPr>
        <p:spPr bwMode="auto">
          <a:xfrm>
            <a:off x="4609529" y="1155315"/>
            <a:ext cx="4268703" cy="3413075"/>
          </a:xfrm>
          <a:prstGeom prst="rect">
            <a:avLst/>
          </a:prstGeom>
          <a:solidFill>
            <a:srgbClr val="FFFFFF"/>
          </a:solidFill>
          <a:ln w="9525">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dirty="0"/>
          </a:p>
        </p:txBody>
      </p:sp>
      <p:sp>
        <p:nvSpPr>
          <p:cNvPr id="55" name="Rectangle 5">
            <a:extLst>
              <a:ext uri="{FF2B5EF4-FFF2-40B4-BE49-F238E27FC236}">
                <a16:creationId xmlns:a16="http://schemas.microsoft.com/office/drawing/2014/main" id="{E89F263E-2396-4C07-82F4-BC108DB643A4}"/>
              </a:ext>
            </a:extLst>
          </p:cNvPr>
          <p:cNvSpPr>
            <a:spLocks noChangeArrowheads="1"/>
          </p:cNvSpPr>
          <p:nvPr/>
        </p:nvSpPr>
        <p:spPr bwMode="auto">
          <a:xfrm>
            <a:off x="5338001" y="1217509"/>
            <a:ext cx="2609850" cy="652462"/>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4000">
              <a:ea typeface="黑体" panose="02010609060101010101" pitchFamily="49" charset="-122"/>
            </a:endParaRPr>
          </a:p>
        </p:txBody>
      </p:sp>
      <p:sp>
        <p:nvSpPr>
          <p:cNvPr id="56" name="Rectangle 6">
            <a:extLst>
              <a:ext uri="{FF2B5EF4-FFF2-40B4-BE49-F238E27FC236}">
                <a16:creationId xmlns:a16="http://schemas.microsoft.com/office/drawing/2014/main" id="{2932BD16-8857-4C18-B311-4B019A7F50D5}"/>
              </a:ext>
            </a:extLst>
          </p:cNvPr>
          <p:cNvSpPr>
            <a:spLocks noChangeArrowheads="1"/>
          </p:cNvSpPr>
          <p:nvPr/>
        </p:nvSpPr>
        <p:spPr bwMode="auto">
          <a:xfrm>
            <a:off x="5780024" y="1351704"/>
            <a:ext cx="16249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mn-ea"/>
                <a:ea typeface="+mn-ea"/>
              </a:rPr>
              <a:t>MAC</a:t>
            </a:r>
            <a:r>
              <a:rPr lang="zh-CN" altLang="en-US" sz="2000" dirty="0">
                <a:solidFill>
                  <a:srgbClr val="000000"/>
                </a:solidFill>
                <a:latin typeface="+mn-ea"/>
                <a:ea typeface="+mn-ea"/>
              </a:rPr>
              <a:t>地址学习</a:t>
            </a:r>
            <a:endParaRPr lang="zh-CN" altLang="en-US" sz="2000" dirty="0">
              <a:latin typeface="+mn-ea"/>
              <a:ea typeface="+mn-ea"/>
            </a:endParaRPr>
          </a:p>
        </p:txBody>
      </p:sp>
      <p:sp>
        <p:nvSpPr>
          <p:cNvPr id="57" name="Rectangle 7">
            <a:extLst>
              <a:ext uri="{FF2B5EF4-FFF2-40B4-BE49-F238E27FC236}">
                <a16:creationId xmlns:a16="http://schemas.microsoft.com/office/drawing/2014/main" id="{509617EB-B8A3-4AF7-8C0E-4FEA7C96016F}"/>
              </a:ext>
            </a:extLst>
          </p:cNvPr>
          <p:cNvSpPr>
            <a:spLocks noChangeArrowheads="1"/>
          </p:cNvSpPr>
          <p:nvPr/>
        </p:nvSpPr>
        <p:spPr bwMode="auto">
          <a:xfrm>
            <a:off x="5865572" y="2171596"/>
            <a:ext cx="1688772" cy="52228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4000">
              <a:ea typeface="黑体" panose="02010609060101010101" pitchFamily="49" charset="-122"/>
            </a:endParaRPr>
          </a:p>
        </p:txBody>
      </p:sp>
      <p:sp>
        <p:nvSpPr>
          <p:cNvPr id="58" name="Rectangle 8">
            <a:extLst>
              <a:ext uri="{FF2B5EF4-FFF2-40B4-BE49-F238E27FC236}">
                <a16:creationId xmlns:a16="http://schemas.microsoft.com/office/drawing/2014/main" id="{890055FF-1ED5-4B49-84C1-F931D9A98FF2}"/>
              </a:ext>
            </a:extLst>
          </p:cNvPr>
          <p:cNvSpPr>
            <a:spLocks noChangeArrowheads="1"/>
          </p:cNvSpPr>
          <p:nvPr/>
        </p:nvSpPr>
        <p:spPr bwMode="auto">
          <a:xfrm>
            <a:off x="6199816" y="2278851"/>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dirty="0">
                <a:solidFill>
                  <a:srgbClr val="000000"/>
                </a:solidFill>
                <a:latin typeface="+mn-ea"/>
                <a:ea typeface="+mn-ea"/>
              </a:rPr>
              <a:t>交换引擎</a:t>
            </a:r>
            <a:endParaRPr lang="en-US" altLang="zh-CN" sz="2000" dirty="0">
              <a:latin typeface="+mn-ea"/>
              <a:ea typeface="+mn-ea"/>
            </a:endParaRPr>
          </a:p>
        </p:txBody>
      </p:sp>
      <p:sp>
        <p:nvSpPr>
          <p:cNvPr id="59" name="Rectangle 9">
            <a:extLst>
              <a:ext uri="{FF2B5EF4-FFF2-40B4-BE49-F238E27FC236}">
                <a16:creationId xmlns:a16="http://schemas.microsoft.com/office/drawing/2014/main" id="{B53AAFB1-0A11-4BC5-ADDD-C147CE5F6326}"/>
              </a:ext>
            </a:extLst>
          </p:cNvPr>
          <p:cNvSpPr>
            <a:spLocks noChangeArrowheads="1"/>
          </p:cNvSpPr>
          <p:nvPr/>
        </p:nvSpPr>
        <p:spPr bwMode="auto">
          <a:xfrm>
            <a:off x="4826986" y="3090406"/>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60" name="Rectangle 10">
            <a:extLst>
              <a:ext uri="{FF2B5EF4-FFF2-40B4-BE49-F238E27FC236}">
                <a16:creationId xmlns:a16="http://schemas.microsoft.com/office/drawing/2014/main" id="{D955049B-3E11-4C46-B3AF-16E40A03AA36}"/>
              </a:ext>
            </a:extLst>
          </p:cNvPr>
          <p:cNvSpPr>
            <a:spLocks noChangeArrowheads="1"/>
          </p:cNvSpPr>
          <p:nvPr/>
        </p:nvSpPr>
        <p:spPr bwMode="auto">
          <a:xfrm>
            <a:off x="4858103" y="3154067"/>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PORT-1</a:t>
            </a:r>
            <a:endParaRPr lang="en-US" altLang="zh-CN" sz="1600" dirty="0">
              <a:latin typeface="Times New Roman" panose="02020603050405020304" pitchFamily="18" charset="0"/>
            </a:endParaRPr>
          </a:p>
        </p:txBody>
      </p:sp>
      <p:sp>
        <p:nvSpPr>
          <p:cNvPr id="61" name="Line 13">
            <a:extLst>
              <a:ext uri="{FF2B5EF4-FFF2-40B4-BE49-F238E27FC236}">
                <a16:creationId xmlns:a16="http://schemas.microsoft.com/office/drawing/2014/main" id="{D81BB517-C4F6-49A9-8371-84A9CF604678}"/>
              </a:ext>
            </a:extLst>
          </p:cNvPr>
          <p:cNvSpPr>
            <a:spLocks noChangeShapeType="1"/>
          </p:cNvSpPr>
          <p:nvPr/>
        </p:nvSpPr>
        <p:spPr bwMode="auto">
          <a:xfrm flipH="1">
            <a:off x="6671500" y="1897771"/>
            <a:ext cx="2349" cy="261126"/>
          </a:xfrm>
          <a:prstGeom prst="line">
            <a:avLst/>
          </a:prstGeom>
          <a:noFill/>
          <a:ln w="15875" cap="rnd">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Freeform 14">
            <a:extLst>
              <a:ext uri="{FF2B5EF4-FFF2-40B4-BE49-F238E27FC236}">
                <a16:creationId xmlns:a16="http://schemas.microsoft.com/office/drawing/2014/main" id="{5DF3938F-1729-4AFD-BEF8-3D3F4FDD2BCF}"/>
              </a:ext>
            </a:extLst>
          </p:cNvPr>
          <p:cNvSpPr>
            <a:spLocks/>
          </p:cNvSpPr>
          <p:nvPr/>
        </p:nvSpPr>
        <p:spPr bwMode="auto">
          <a:xfrm>
            <a:off x="5220949" y="2432739"/>
            <a:ext cx="587375" cy="642937"/>
          </a:xfrm>
          <a:custGeom>
            <a:avLst/>
            <a:gdLst>
              <a:gd name="T0" fmla="*/ 0 w 370"/>
              <a:gd name="T1" fmla="*/ 2147483646 h 281"/>
              <a:gd name="T2" fmla="*/ 0 w 370"/>
              <a:gd name="T3" fmla="*/ 0 h 281"/>
              <a:gd name="T4" fmla="*/ 2147483646 w 370"/>
              <a:gd name="T5" fmla="*/ 0 h 281"/>
              <a:gd name="T6" fmla="*/ 0 60000 65536"/>
              <a:gd name="T7" fmla="*/ 0 60000 65536"/>
              <a:gd name="T8" fmla="*/ 0 60000 65536"/>
            </a:gdLst>
            <a:ahLst/>
            <a:cxnLst>
              <a:cxn ang="T6">
                <a:pos x="T0" y="T1"/>
              </a:cxn>
              <a:cxn ang="T7">
                <a:pos x="T2" y="T3"/>
              </a:cxn>
              <a:cxn ang="T8">
                <a:pos x="T4" y="T5"/>
              </a:cxn>
            </a:cxnLst>
            <a:rect l="0" t="0" r="r" b="b"/>
            <a:pathLst>
              <a:path w="370" h="281">
                <a:moveTo>
                  <a:pt x="0" y="281"/>
                </a:moveTo>
                <a:lnTo>
                  <a:pt x="0" y="0"/>
                </a:lnTo>
                <a:lnTo>
                  <a:pt x="370" y="0"/>
                </a:lnTo>
              </a:path>
            </a:pathLst>
          </a:custGeom>
          <a:noFill/>
          <a:ln w="15875" cap="rnd">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Freeform 15">
            <a:extLst>
              <a:ext uri="{FF2B5EF4-FFF2-40B4-BE49-F238E27FC236}">
                <a16:creationId xmlns:a16="http://schemas.microsoft.com/office/drawing/2014/main" id="{C6274040-C788-455F-A901-26DD56C1BF58}"/>
              </a:ext>
            </a:extLst>
          </p:cNvPr>
          <p:cNvSpPr>
            <a:spLocks/>
          </p:cNvSpPr>
          <p:nvPr/>
        </p:nvSpPr>
        <p:spPr bwMode="auto">
          <a:xfrm>
            <a:off x="7581386" y="2437316"/>
            <a:ext cx="617609" cy="661546"/>
          </a:xfrm>
          <a:custGeom>
            <a:avLst/>
            <a:gdLst>
              <a:gd name="T0" fmla="*/ 0 w 411"/>
              <a:gd name="T1" fmla="*/ 0 h 281"/>
              <a:gd name="T2" fmla="*/ 2147483646 w 411"/>
              <a:gd name="T3" fmla="*/ 0 h 281"/>
              <a:gd name="T4" fmla="*/ 2147483646 w 411"/>
              <a:gd name="T5" fmla="*/ 2147483646 h 281"/>
              <a:gd name="T6" fmla="*/ 0 60000 65536"/>
              <a:gd name="T7" fmla="*/ 0 60000 65536"/>
              <a:gd name="T8" fmla="*/ 0 60000 65536"/>
            </a:gdLst>
            <a:ahLst/>
            <a:cxnLst>
              <a:cxn ang="T6">
                <a:pos x="T0" y="T1"/>
              </a:cxn>
              <a:cxn ang="T7">
                <a:pos x="T2" y="T3"/>
              </a:cxn>
              <a:cxn ang="T8">
                <a:pos x="T4" y="T5"/>
              </a:cxn>
            </a:cxnLst>
            <a:rect l="0" t="0" r="r" b="b"/>
            <a:pathLst>
              <a:path w="411" h="281">
                <a:moveTo>
                  <a:pt x="0" y="0"/>
                </a:moveTo>
                <a:lnTo>
                  <a:pt x="411" y="0"/>
                </a:lnTo>
                <a:lnTo>
                  <a:pt x="411" y="281"/>
                </a:lnTo>
              </a:path>
            </a:pathLst>
          </a:custGeom>
          <a:noFill/>
          <a:ln w="15875" cap="rnd">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Rectangle 75">
            <a:extLst>
              <a:ext uri="{FF2B5EF4-FFF2-40B4-BE49-F238E27FC236}">
                <a16:creationId xmlns:a16="http://schemas.microsoft.com/office/drawing/2014/main" id="{B8C133E2-6101-4B59-A5D3-A93E6E390CC0}"/>
              </a:ext>
            </a:extLst>
          </p:cNvPr>
          <p:cNvSpPr>
            <a:spLocks noChangeArrowheads="1"/>
          </p:cNvSpPr>
          <p:nvPr/>
        </p:nvSpPr>
        <p:spPr bwMode="auto">
          <a:xfrm>
            <a:off x="4883046" y="4210254"/>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MAC-1</a:t>
            </a:r>
            <a:endParaRPr lang="en-US" altLang="zh-CN" sz="1600" dirty="0">
              <a:latin typeface="Times New Roman" panose="02020603050405020304" pitchFamily="18" charset="0"/>
            </a:endParaRPr>
          </a:p>
        </p:txBody>
      </p:sp>
      <p:sp>
        <p:nvSpPr>
          <p:cNvPr id="65" name="Rectangle 79">
            <a:extLst>
              <a:ext uri="{FF2B5EF4-FFF2-40B4-BE49-F238E27FC236}">
                <a16:creationId xmlns:a16="http://schemas.microsoft.com/office/drawing/2014/main" id="{9CEE535E-CC24-430D-B868-F50A1D86233E}"/>
              </a:ext>
            </a:extLst>
          </p:cNvPr>
          <p:cNvSpPr>
            <a:spLocks noChangeArrowheads="1"/>
          </p:cNvSpPr>
          <p:nvPr/>
        </p:nvSpPr>
        <p:spPr bwMode="auto">
          <a:xfrm>
            <a:off x="9252777" y="1159724"/>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66" name="Rectangle 80">
            <a:extLst>
              <a:ext uri="{FF2B5EF4-FFF2-40B4-BE49-F238E27FC236}">
                <a16:creationId xmlns:a16="http://schemas.microsoft.com/office/drawing/2014/main" id="{D5A09568-086A-4314-B5A1-28C328338AE0}"/>
              </a:ext>
            </a:extLst>
          </p:cNvPr>
          <p:cNvSpPr>
            <a:spLocks noChangeArrowheads="1"/>
          </p:cNvSpPr>
          <p:nvPr/>
        </p:nvSpPr>
        <p:spPr bwMode="auto">
          <a:xfrm>
            <a:off x="9630602" y="1315299"/>
            <a:ext cx="512961"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rPr>
              <a:t>地址</a:t>
            </a:r>
            <a:endParaRPr lang="zh-CN" altLang="en-US" sz="2000" dirty="0">
              <a:latin typeface="微软雅黑" panose="020B0503020204020204" pitchFamily="34" charset="-122"/>
              <a:ea typeface="微软雅黑" panose="020B0503020204020204" pitchFamily="34" charset="-122"/>
            </a:endParaRPr>
          </a:p>
        </p:txBody>
      </p:sp>
      <p:sp>
        <p:nvSpPr>
          <p:cNvPr id="67" name="Rectangle 81">
            <a:extLst>
              <a:ext uri="{FF2B5EF4-FFF2-40B4-BE49-F238E27FC236}">
                <a16:creationId xmlns:a16="http://schemas.microsoft.com/office/drawing/2014/main" id="{997FA000-3D57-4F76-AB80-C093DCDC4CBB}"/>
              </a:ext>
            </a:extLst>
          </p:cNvPr>
          <p:cNvSpPr>
            <a:spLocks noChangeArrowheads="1"/>
          </p:cNvSpPr>
          <p:nvPr/>
        </p:nvSpPr>
        <p:spPr bwMode="auto">
          <a:xfrm>
            <a:off x="10556115" y="1159724"/>
            <a:ext cx="845348"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dirty="0"/>
          </a:p>
        </p:txBody>
      </p:sp>
      <p:sp>
        <p:nvSpPr>
          <p:cNvPr id="68" name="Rectangle 82">
            <a:extLst>
              <a:ext uri="{FF2B5EF4-FFF2-40B4-BE49-F238E27FC236}">
                <a16:creationId xmlns:a16="http://schemas.microsoft.com/office/drawing/2014/main" id="{E4B68483-3572-4595-944E-AB601BEE9B3A}"/>
              </a:ext>
            </a:extLst>
          </p:cNvPr>
          <p:cNvSpPr>
            <a:spLocks noChangeArrowheads="1"/>
          </p:cNvSpPr>
          <p:nvPr/>
        </p:nvSpPr>
        <p:spPr bwMode="auto">
          <a:xfrm>
            <a:off x="10708157" y="1310948"/>
            <a:ext cx="512961"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rPr>
              <a:t>端口</a:t>
            </a:r>
            <a:endParaRPr lang="zh-CN" altLang="en-US" sz="2000" dirty="0">
              <a:latin typeface="微软雅黑" panose="020B0503020204020204" pitchFamily="34" charset="-122"/>
              <a:ea typeface="微软雅黑" panose="020B0503020204020204" pitchFamily="34" charset="-122"/>
            </a:endParaRPr>
          </a:p>
        </p:txBody>
      </p:sp>
      <p:sp>
        <p:nvSpPr>
          <p:cNvPr id="69" name="Rectangle 83">
            <a:extLst>
              <a:ext uri="{FF2B5EF4-FFF2-40B4-BE49-F238E27FC236}">
                <a16:creationId xmlns:a16="http://schemas.microsoft.com/office/drawing/2014/main" id="{05AA0493-4BBD-4A84-B3A3-3C4D502E43E9}"/>
              </a:ext>
            </a:extLst>
          </p:cNvPr>
          <p:cNvSpPr>
            <a:spLocks noChangeArrowheads="1"/>
          </p:cNvSpPr>
          <p:nvPr/>
        </p:nvSpPr>
        <p:spPr bwMode="auto">
          <a:xfrm>
            <a:off x="9252777" y="1812187"/>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0" name="Rectangle 84">
            <a:extLst>
              <a:ext uri="{FF2B5EF4-FFF2-40B4-BE49-F238E27FC236}">
                <a16:creationId xmlns:a16="http://schemas.microsoft.com/office/drawing/2014/main" id="{F27C2C20-12D0-4F3B-BBA5-2D9A3086950A}"/>
              </a:ext>
            </a:extLst>
          </p:cNvPr>
          <p:cNvSpPr>
            <a:spLocks noChangeArrowheads="1"/>
          </p:cNvSpPr>
          <p:nvPr/>
        </p:nvSpPr>
        <p:spPr bwMode="auto">
          <a:xfrm>
            <a:off x="9609964" y="1967761"/>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MAC-1</a:t>
            </a:r>
            <a:endParaRPr lang="en-US" altLang="zh-CN" sz="2000">
              <a:latin typeface="Times New Roman" panose="02020603050405020304" pitchFamily="18" charset="0"/>
            </a:endParaRPr>
          </a:p>
        </p:txBody>
      </p:sp>
      <p:sp>
        <p:nvSpPr>
          <p:cNvPr id="71" name="Rectangle 85">
            <a:extLst>
              <a:ext uri="{FF2B5EF4-FFF2-40B4-BE49-F238E27FC236}">
                <a16:creationId xmlns:a16="http://schemas.microsoft.com/office/drawing/2014/main" id="{4B51B555-154D-485D-8E41-7E98E979C355}"/>
              </a:ext>
            </a:extLst>
          </p:cNvPr>
          <p:cNvSpPr>
            <a:spLocks noChangeArrowheads="1"/>
          </p:cNvSpPr>
          <p:nvPr/>
        </p:nvSpPr>
        <p:spPr bwMode="auto">
          <a:xfrm>
            <a:off x="10556115" y="1812187"/>
            <a:ext cx="845348"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2" name="Rectangle 86">
            <a:extLst>
              <a:ext uri="{FF2B5EF4-FFF2-40B4-BE49-F238E27FC236}">
                <a16:creationId xmlns:a16="http://schemas.microsoft.com/office/drawing/2014/main" id="{9F9667BF-959A-4C73-9D71-AB112E1B3740}"/>
              </a:ext>
            </a:extLst>
          </p:cNvPr>
          <p:cNvSpPr>
            <a:spLocks noChangeArrowheads="1"/>
          </p:cNvSpPr>
          <p:nvPr/>
        </p:nvSpPr>
        <p:spPr bwMode="auto">
          <a:xfrm>
            <a:off x="10911356" y="1963410"/>
            <a:ext cx="1270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1</a:t>
            </a:r>
            <a:endParaRPr lang="en-US" altLang="zh-CN" sz="2000">
              <a:latin typeface="Times New Roman" panose="02020603050405020304" pitchFamily="18" charset="0"/>
            </a:endParaRPr>
          </a:p>
        </p:txBody>
      </p:sp>
      <p:sp>
        <p:nvSpPr>
          <p:cNvPr id="73" name="Rectangle 87">
            <a:extLst>
              <a:ext uri="{FF2B5EF4-FFF2-40B4-BE49-F238E27FC236}">
                <a16:creationId xmlns:a16="http://schemas.microsoft.com/office/drawing/2014/main" id="{5FE4CA4E-733B-454F-9C7E-71A0B7FE9D80}"/>
              </a:ext>
            </a:extLst>
          </p:cNvPr>
          <p:cNvSpPr>
            <a:spLocks noChangeArrowheads="1"/>
          </p:cNvSpPr>
          <p:nvPr/>
        </p:nvSpPr>
        <p:spPr bwMode="auto">
          <a:xfrm>
            <a:off x="9252777" y="2464649"/>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4" name="Rectangle 88">
            <a:extLst>
              <a:ext uri="{FF2B5EF4-FFF2-40B4-BE49-F238E27FC236}">
                <a16:creationId xmlns:a16="http://schemas.microsoft.com/office/drawing/2014/main" id="{5ABD6F87-C34F-4E35-91C9-ADABB1DC2EB1}"/>
              </a:ext>
            </a:extLst>
          </p:cNvPr>
          <p:cNvSpPr>
            <a:spLocks noChangeArrowheads="1"/>
          </p:cNvSpPr>
          <p:nvPr/>
        </p:nvSpPr>
        <p:spPr bwMode="auto">
          <a:xfrm>
            <a:off x="9609964" y="2618636"/>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MAC-2</a:t>
            </a:r>
            <a:endParaRPr lang="en-US" altLang="zh-CN" sz="2000">
              <a:latin typeface="Times New Roman" panose="02020603050405020304" pitchFamily="18" charset="0"/>
            </a:endParaRPr>
          </a:p>
        </p:txBody>
      </p:sp>
      <p:sp>
        <p:nvSpPr>
          <p:cNvPr id="75" name="Rectangle 89">
            <a:extLst>
              <a:ext uri="{FF2B5EF4-FFF2-40B4-BE49-F238E27FC236}">
                <a16:creationId xmlns:a16="http://schemas.microsoft.com/office/drawing/2014/main" id="{DE6DA0FD-F7CE-470B-8609-C074F49310CE}"/>
              </a:ext>
            </a:extLst>
          </p:cNvPr>
          <p:cNvSpPr>
            <a:spLocks noChangeArrowheads="1"/>
          </p:cNvSpPr>
          <p:nvPr/>
        </p:nvSpPr>
        <p:spPr bwMode="auto">
          <a:xfrm>
            <a:off x="10556114" y="2464649"/>
            <a:ext cx="845349"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6" name="Rectangle 90">
            <a:extLst>
              <a:ext uri="{FF2B5EF4-FFF2-40B4-BE49-F238E27FC236}">
                <a16:creationId xmlns:a16="http://schemas.microsoft.com/office/drawing/2014/main" id="{201DF5E1-F91C-458A-BBF8-732F28634322}"/>
              </a:ext>
            </a:extLst>
          </p:cNvPr>
          <p:cNvSpPr>
            <a:spLocks noChangeArrowheads="1"/>
          </p:cNvSpPr>
          <p:nvPr/>
        </p:nvSpPr>
        <p:spPr bwMode="auto">
          <a:xfrm>
            <a:off x="10911356" y="2614285"/>
            <a:ext cx="12824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Times New Roman" panose="02020603050405020304" pitchFamily="18" charset="0"/>
              </a:rPr>
              <a:t>2</a:t>
            </a:r>
            <a:endParaRPr lang="en-US" altLang="zh-CN" sz="2000" dirty="0">
              <a:latin typeface="Times New Roman" panose="02020603050405020304" pitchFamily="18" charset="0"/>
            </a:endParaRPr>
          </a:p>
        </p:txBody>
      </p:sp>
      <p:sp>
        <p:nvSpPr>
          <p:cNvPr id="77" name="Rectangle 91">
            <a:extLst>
              <a:ext uri="{FF2B5EF4-FFF2-40B4-BE49-F238E27FC236}">
                <a16:creationId xmlns:a16="http://schemas.microsoft.com/office/drawing/2014/main" id="{FF75DC5F-3433-4F0D-A47E-D445252F0F33}"/>
              </a:ext>
            </a:extLst>
          </p:cNvPr>
          <p:cNvSpPr>
            <a:spLocks noChangeArrowheads="1"/>
          </p:cNvSpPr>
          <p:nvPr/>
        </p:nvSpPr>
        <p:spPr bwMode="auto">
          <a:xfrm>
            <a:off x="9252777" y="3117112"/>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8" name="Rectangle 92">
            <a:extLst>
              <a:ext uri="{FF2B5EF4-FFF2-40B4-BE49-F238E27FC236}">
                <a16:creationId xmlns:a16="http://schemas.microsoft.com/office/drawing/2014/main" id="{58AF9C00-8694-4C8C-A797-F6275625E675}"/>
              </a:ext>
            </a:extLst>
          </p:cNvPr>
          <p:cNvSpPr>
            <a:spLocks noChangeArrowheads="1"/>
          </p:cNvSpPr>
          <p:nvPr/>
        </p:nvSpPr>
        <p:spPr bwMode="auto">
          <a:xfrm>
            <a:off x="9609964" y="3271099"/>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MAC-3</a:t>
            </a:r>
            <a:endParaRPr lang="en-US" altLang="zh-CN" sz="2000">
              <a:latin typeface="Times New Roman" panose="02020603050405020304" pitchFamily="18" charset="0"/>
            </a:endParaRPr>
          </a:p>
        </p:txBody>
      </p:sp>
      <p:sp>
        <p:nvSpPr>
          <p:cNvPr id="79" name="Rectangle 93">
            <a:extLst>
              <a:ext uri="{FF2B5EF4-FFF2-40B4-BE49-F238E27FC236}">
                <a16:creationId xmlns:a16="http://schemas.microsoft.com/office/drawing/2014/main" id="{930CD078-6530-4588-BB80-B106AE0F9ED5}"/>
              </a:ext>
            </a:extLst>
          </p:cNvPr>
          <p:cNvSpPr>
            <a:spLocks noChangeArrowheads="1"/>
          </p:cNvSpPr>
          <p:nvPr/>
        </p:nvSpPr>
        <p:spPr bwMode="auto">
          <a:xfrm>
            <a:off x="10556114" y="3117112"/>
            <a:ext cx="845349"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0" name="Rectangle 94">
            <a:extLst>
              <a:ext uri="{FF2B5EF4-FFF2-40B4-BE49-F238E27FC236}">
                <a16:creationId xmlns:a16="http://schemas.microsoft.com/office/drawing/2014/main" id="{551D6B47-5D53-463D-AB68-2DC97267036C}"/>
              </a:ext>
            </a:extLst>
          </p:cNvPr>
          <p:cNvSpPr>
            <a:spLocks noChangeArrowheads="1"/>
          </p:cNvSpPr>
          <p:nvPr/>
        </p:nvSpPr>
        <p:spPr bwMode="auto">
          <a:xfrm>
            <a:off x="10911356" y="3266748"/>
            <a:ext cx="12824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Times New Roman" panose="02020603050405020304" pitchFamily="18" charset="0"/>
              </a:rPr>
              <a:t>3</a:t>
            </a:r>
            <a:endParaRPr lang="en-US" altLang="zh-CN" sz="2000" dirty="0">
              <a:latin typeface="Times New Roman" panose="02020603050405020304" pitchFamily="18" charset="0"/>
            </a:endParaRPr>
          </a:p>
        </p:txBody>
      </p:sp>
      <p:sp>
        <p:nvSpPr>
          <p:cNvPr id="81" name="Rectangle 95">
            <a:extLst>
              <a:ext uri="{FF2B5EF4-FFF2-40B4-BE49-F238E27FC236}">
                <a16:creationId xmlns:a16="http://schemas.microsoft.com/office/drawing/2014/main" id="{9BFB2A19-E4CD-426F-BA31-A5EC6101AC1F}"/>
              </a:ext>
            </a:extLst>
          </p:cNvPr>
          <p:cNvSpPr>
            <a:spLocks noChangeArrowheads="1"/>
          </p:cNvSpPr>
          <p:nvPr/>
        </p:nvSpPr>
        <p:spPr bwMode="auto">
          <a:xfrm>
            <a:off x="9252777" y="3769574"/>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2" name="Rectangle 96">
            <a:extLst>
              <a:ext uri="{FF2B5EF4-FFF2-40B4-BE49-F238E27FC236}">
                <a16:creationId xmlns:a16="http://schemas.microsoft.com/office/drawing/2014/main" id="{DFE5F224-80BE-4843-BFD6-E45B2BB436E4}"/>
              </a:ext>
            </a:extLst>
          </p:cNvPr>
          <p:cNvSpPr>
            <a:spLocks noChangeArrowheads="1"/>
          </p:cNvSpPr>
          <p:nvPr/>
        </p:nvSpPr>
        <p:spPr bwMode="auto">
          <a:xfrm>
            <a:off x="9609964" y="3923561"/>
            <a:ext cx="7905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MAC-4</a:t>
            </a:r>
            <a:endParaRPr lang="en-US" altLang="zh-CN" sz="2000">
              <a:latin typeface="Times New Roman" panose="02020603050405020304" pitchFamily="18" charset="0"/>
            </a:endParaRPr>
          </a:p>
        </p:txBody>
      </p:sp>
      <p:sp>
        <p:nvSpPr>
          <p:cNvPr id="83" name="Rectangle 97">
            <a:extLst>
              <a:ext uri="{FF2B5EF4-FFF2-40B4-BE49-F238E27FC236}">
                <a16:creationId xmlns:a16="http://schemas.microsoft.com/office/drawing/2014/main" id="{BF20861D-2A4F-4B15-89E0-5383B1975FFD}"/>
              </a:ext>
            </a:extLst>
          </p:cNvPr>
          <p:cNvSpPr>
            <a:spLocks noChangeArrowheads="1"/>
          </p:cNvSpPr>
          <p:nvPr/>
        </p:nvSpPr>
        <p:spPr bwMode="auto">
          <a:xfrm>
            <a:off x="10556114" y="3769574"/>
            <a:ext cx="845349"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4" name="Rectangle 98">
            <a:extLst>
              <a:ext uri="{FF2B5EF4-FFF2-40B4-BE49-F238E27FC236}">
                <a16:creationId xmlns:a16="http://schemas.microsoft.com/office/drawing/2014/main" id="{745C7666-D146-4698-8D3A-C669D3ED7A62}"/>
              </a:ext>
            </a:extLst>
          </p:cNvPr>
          <p:cNvSpPr>
            <a:spLocks noChangeArrowheads="1"/>
          </p:cNvSpPr>
          <p:nvPr/>
        </p:nvSpPr>
        <p:spPr bwMode="auto">
          <a:xfrm>
            <a:off x="10911356" y="3919210"/>
            <a:ext cx="12824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Times New Roman" panose="02020603050405020304" pitchFamily="18" charset="0"/>
              </a:rPr>
              <a:t>4</a:t>
            </a:r>
            <a:endParaRPr lang="en-US" altLang="zh-CN" sz="2000" dirty="0">
              <a:latin typeface="Times New Roman" panose="02020603050405020304" pitchFamily="18" charset="0"/>
            </a:endParaRPr>
          </a:p>
        </p:txBody>
      </p:sp>
      <p:sp>
        <p:nvSpPr>
          <p:cNvPr id="85" name="Line 99">
            <a:extLst>
              <a:ext uri="{FF2B5EF4-FFF2-40B4-BE49-F238E27FC236}">
                <a16:creationId xmlns:a16="http://schemas.microsoft.com/office/drawing/2014/main" id="{4031CDD2-70D6-479D-86D8-6FD71FA17720}"/>
              </a:ext>
            </a:extLst>
          </p:cNvPr>
          <p:cNvSpPr>
            <a:spLocks noChangeShapeType="1"/>
          </p:cNvSpPr>
          <p:nvPr/>
        </p:nvSpPr>
        <p:spPr bwMode="auto">
          <a:xfrm flipV="1">
            <a:off x="8073264" y="1850286"/>
            <a:ext cx="1152525" cy="0"/>
          </a:xfrm>
          <a:prstGeom prst="line">
            <a:avLst/>
          </a:prstGeom>
          <a:noFill/>
          <a:ln w="71438" cap="rnd">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Rectangle 100">
            <a:extLst>
              <a:ext uri="{FF2B5EF4-FFF2-40B4-BE49-F238E27FC236}">
                <a16:creationId xmlns:a16="http://schemas.microsoft.com/office/drawing/2014/main" id="{2F41C067-E03B-4BA2-8F5E-916BE3CD8923}"/>
              </a:ext>
            </a:extLst>
          </p:cNvPr>
          <p:cNvSpPr>
            <a:spLocks noChangeArrowheads="1"/>
          </p:cNvSpPr>
          <p:nvPr/>
        </p:nvSpPr>
        <p:spPr bwMode="auto">
          <a:xfrm>
            <a:off x="9772963" y="4444660"/>
            <a:ext cx="1255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地址</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端口表</a:t>
            </a:r>
            <a:endParaRPr lang="zh-CN" altLang="en-US" sz="1800" dirty="0">
              <a:latin typeface="微软雅黑" panose="020B0503020204020204" pitchFamily="34" charset="-122"/>
              <a:ea typeface="微软雅黑" panose="020B0503020204020204" pitchFamily="34" charset="-122"/>
            </a:endParaRPr>
          </a:p>
        </p:txBody>
      </p:sp>
      <p:sp>
        <p:nvSpPr>
          <p:cNvPr id="87" name="Rectangle 9">
            <a:extLst>
              <a:ext uri="{FF2B5EF4-FFF2-40B4-BE49-F238E27FC236}">
                <a16:creationId xmlns:a16="http://schemas.microsoft.com/office/drawing/2014/main" id="{05CC2648-05C0-4873-8A1F-438F8CE8AF31}"/>
              </a:ext>
            </a:extLst>
          </p:cNvPr>
          <p:cNvSpPr>
            <a:spLocks noChangeArrowheads="1"/>
          </p:cNvSpPr>
          <p:nvPr/>
        </p:nvSpPr>
        <p:spPr bwMode="auto">
          <a:xfrm>
            <a:off x="5775552" y="3098862"/>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88" name="Rectangle 9">
            <a:extLst>
              <a:ext uri="{FF2B5EF4-FFF2-40B4-BE49-F238E27FC236}">
                <a16:creationId xmlns:a16="http://schemas.microsoft.com/office/drawing/2014/main" id="{C65A8A0E-8794-420F-88C9-8BFBE2C2D541}"/>
              </a:ext>
            </a:extLst>
          </p:cNvPr>
          <p:cNvSpPr>
            <a:spLocks noChangeArrowheads="1"/>
          </p:cNvSpPr>
          <p:nvPr/>
        </p:nvSpPr>
        <p:spPr bwMode="auto">
          <a:xfrm>
            <a:off x="6822468" y="3104941"/>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89" name="Rectangle 9">
            <a:extLst>
              <a:ext uri="{FF2B5EF4-FFF2-40B4-BE49-F238E27FC236}">
                <a16:creationId xmlns:a16="http://schemas.microsoft.com/office/drawing/2014/main" id="{FDDD13D9-700C-4054-A4CB-8A95FC8F3B83}"/>
              </a:ext>
            </a:extLst>
          </p:cNvPr>
          <p:cNvSpPr>
            <a:spLocks noChangeArrowheads="1"/>
          </p:cNvSpPr>
          <p:nvPr/>
        </p:nvSpPr>
        <p:spPr bwMode="auto">
          <a:xfrm>
            <a:off x="7883688" y="3107318"/>
            <a:ext cx="789271" cy="391477"/>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200"/>
          </a:p>
        </p:txBody>
      </p:sp>
      <p:sp>
        <p:nvSpPr>
          <p:cNvPr id="90" name="Rectangle 10">
            <a:extLst>
              <a:ext uri="{FF2B5EF4-FFF2-40B4-BE49-F238E27FC236}">
                <a16:creationId xmlns:a16="http://schemas.microsoft.com/office/drawing/2014/main" id="{5EE412A6-CB5A-45E7-881A-4502D151EDF6}"/>
              </a:ext>
            </a:extLst>
          </p:cNvPr>
          <p:cNvSpPr>
            <a:spLocks noChangeArrowheads="1"/>
          </p:cNvSpPr>
          <p:nvPr/>
        </p:nvSpPr>
        <p:spPr bwMode="auto">
          <a:xfrm>
            <a:off x="5849981" y="3163052"/>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PORT-2</a:t>
            </a:r>
            <a:endParaRPr lang="en-US" altLang="zh-CN" sz="1600" dirty="0">
              <a:latin typeface="Times New Roman" panose="02020603050405020304" pitchFamily="18" charset="0"/>
            </a:endParaRPr>
          </a:p>
        </p:txBody>
      </p:sp>
      <p:sp>
        <p:nvSpPr>
          <p:cNvPr id="91" name="Rectangle 10">
            <a:extLst>
              <a:ext uri="{FF2B5EF4-FFF2-40B4-BE49-F238E27FC236}">
                <a16:creationId xmlns:a16="http://schemas.microsoft.com/office/drawing/2014/main" id="{1DBA3A0F-BB7C-453A-A518-66BC37ABB3B1}"/>
              </a:ext>
            </a:extLst>
          </p:cNvPr>
          <p:cNvSpPr>
            <a:spLocks noChangeArrowheads="1"/>
          </p:cNvSpPr>
          <p:nvPr/>
        </p:nvSpPr>
        <p:spPr bwMode="auto">
          <a:xfrm>
            <a:off x="6867800" y="3163408"/>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PORT-3</a:t>
            </a:r>
            <a:endParaRPr lang="en-US" altLang="zh-CN" sz="1600" dirty="0">
              <a:latin typeface="Times New Roman" panose="02020603050405020304" pitchFamily="18" charset="0"/>
            </a:endParaRPr>
          </a:p>
        </p:txBody>
      </p:sp>
      <p:sp>
        <p:nvSpPr>
          <p:cNvPr id="92" name="Rectangle 10">
            <a:extLst>
              <a:ext uri="{FF2B5EF4-FFF2-40B4-BE49-F238E27FC236}">
                <a16:creationId xmlns:a16="http://schemas.microsoft.com/office/drawing/2014/main" id="{12DBFFFD-CB7D-4158-B0F5-9EBADDDAD5ED}"/>
              </a:ext>
            </a:extLst>
          </p:cNvPr>
          <p:cNvSpPr>
            <a:spLocks noChangeArrowheads="1"/>
          </p:cNvSpPr>
          <p:nvPr/>
        </p:nvSpPr>
        <p:spPr bwMode="auto">
          <a:xfrm>
            <a:off x="7966623" y="3162012"/>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PORT-4</a:t>
            </a:r>
            <a:endParaRPr lang="en-US" altLang="zh-CN" sz="1600" dirty="0">
              <a:latin typeface="Times New Roman" panose="02020603050405020304" pitchFamily="18" charset="0"/>
            </a:endParaRPr>
          </a:p>
        </p:txBody>
      </p:sp>
      <p:cxnSp>
        <p:nvCxnSpPr>
          <p:cNvPr id="93" name="直接箭头连接符 92">
            <a:extLst>
              <a:ext uri="{FF2B5EF4-FFF2-40B4-BE49-F238E27FC236}">
                <a16:creationId xmlns:a16="http://schemas.microsoft.com/office/drawing/2014/main" id="{526B9FD2-3006-48EA-B276-E5F52FAA755D}"/>
              </a:ext>
            </a:extLst>
          </p:cNvPr>
          <p:cNvCxnSpPr>
            <a:cxnSpLocks/>
          </p:cNvCxnSpPr>
          <p:nvPr/>
        </p:nvCxnSpPr>
        <p:spPr>
          <a:xfrm flipH="1">
            <a:off x="6251124" y="2693884"/>
            <a:ext cx="10684" cy="376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910FCBC1-A902-4B5A-830F-084A9E9780A4}"/>
              </a:ext>
            </a:extLst>
          </p:cNvPr>
          <p:cNvCxnSpPr>
            <a:cxnSpLocks/>
          </p:cNvCxnSpPr>
          <p:nvPr/>
        </p:nvCxnSpPr>
        <p:spPr>
          <a:xfrm>
            <a:off x="7216351" y="2693730"/>
            <a:ext cx="0" cy="396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5" name="Rectangle 75">
            <a:extLst>
              <a:ext uri="{FF2B5EF4-FFF2-40B4-BE49-F238E27FC236}">
                <a16:creationId xmlns:a16="http://schemas.microsoft.com/office/drawing/2014/main" id="{11FBF7A5-2518-44E3-9E5C-A40DDDE217E5}"/>
              </a:ext>
            </a:extLst>
          </p:cNvPr>
          <p:cNvSpPr>
            <a:spLocks noChangeArrowheads="1"/>
          </p:cNvSpPr>
          <p:nvPr/>
        </p:nvSpPr>
        <p:spPr bwMode="auto">
          <a:xfrm>
            <a:off x="5923067" y="4210254"/>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MAC-2</a:t>
            </a:r>
            <a:endParaRPr lang="en-US" altLang="zh-CN" sz="1600" dirty="0">
              <a:latin typeface="Times New Roman" panose="02020603050405020304" pitchFamily="18" charset="0"/>
            </a:endParaRPr>
          </a:p>
        </p:txBody>
      </p:sp>
      <p:sp>
        <p:nvSpPr>
          <p:cNvPr id="96" name="Rectangle 75">
            <a:extLst>
              <a:ext uri="{FF2B5EF4-FFF2-40B4-BE49-F238E27FC236}">
                <a16:creationId xmlns:a16="http://schemas.microsoft.com/office/drawing/2014/main" id="{8D51A3CA-B409-429D-A287-56C9F72A6FF5}"/>
              </a:ext>
            </a:extLst>
          </p:cNvPr>
          <p:cNvSpPr>
            <a:spLocks noChangeArrowheads="1"/>
          </p:cNvSpPr>
          <p:nvPr/>
        </p:nvSpPr>
        <p:spPr bwMode="auto">
          <a:xfrm>
            <a:off x="6983212" y="4210254"/>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MAC-3</a:t>
            </a:r>
            <a:endParaRPr lang="en-US" altLang="zh-CN" sz="1600" dirty="0">
              <a:latin typeface="Times New Roman" panose="02020603050405020304" pitchFamily="18" charset="0"/>
            </a:endParaRPr>
          </a:p>
        </p:txBody>
      </p:sp>
      <p:sp>
        <p:nvSpPr>
          <p:cNvPr id="97" name="Rectangle 75">
            <a:extLst>
              <a:ext uri="{FF2B5EF4-FFF2-40B4-BE49-F238E27FC236}">
                <a16:creationId xmlns:a16="http://schemas.microsoft.com/office/drawing/2014/main" id="{4B937769-A18B-400C-959D-16A36FB8D352}"/>
              </a:ext>
            </a:extLst>
          </p:cNvPr>
          <p:cNvSpPr>
            <a:spLocks noChangeArrowheads="1"/>
          </p:cNvSpPr>
          <p:nvPr/>
        </p:nvSpPr>
        <p:spPr bwMode="auto">
          <a:xfrm>
            <a:off x="7995751" y="4210254"/>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MAC-4</a:t>
            </a:r>
            <a:endParaRPr lang="en-US" altLang="zh-CN" sz="1600" dirty="0">
              <a:latin typeface="Times New Roman" panose="02020603050405020304" pitchFamily="18" charset="0"/>
            </a:endParaRPr>
          </a:p>
        </p:txBody>
      </p:sp>
      <p:cxnSp>
        <p:nvCxnSpPr>
          <p:cNvPr id="98" name="直接箭头连接符 97">
            <a:extLst>
              <a:ext uri="{FF2B5EF4-FFF2-40B4-BE49-F238E27FC236}">
                <a16:creationId xmlns:a16="http://schemas.microsoft.com/office/drawing/2014/main" id="{8F18E274-DC19-410D-B33A-59A1563F235B}"/>
              </a:ext>
            </a:extLst>
          </p:cNvPr>
          <p:cNvCxnSpPr>
            <a:cxnSpLocks/>
          </p:cNvCxnSpPr>
          <p:nvPr/>
        </p:nvCxnSpPr>
        <p:spPr>
          <a:xfrm>
            <a:off x="5179817" y="3507891"/>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F5AE432B-03FA-44AD-849D-D6D0EFA05F65}"/>
              </a:ext>
            </a:extLst>
          </p:cNvPr>
          <p:cNvCxnSpPr>
            <a:cxnSpLocks/>
          </p:cNvCxnSpPr>
          <p:nvPr/>
        </p:nvCxnSpPr>
        <p:spPr>
          <a:xfrm>
            <a:off x="6181450" y="3504483"/>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D80997EA-2492-4947-9DAB-F16C2589728A}"/>
              </a:ext>
            </a:extLst>
          </p:cNvPr>
          <p:cNvCxnSpPr>
            <a:cxnSpLocks/>
          </p:cNvCxnSpPr>
          <p:nvPr/>
        </p:nvCxnSpPr>
        <p:spPr>
          <a:xfrm>
            <a:off x="7204134" y="3512091"/>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FA3E5378-9FF9-4287-892B-F0045B9EA91D}"/>
              </a:ext>
            </a:extLst>
          </p:cNvPr>
          <p:cNvCxnSpPr>
            <a:cxnSpLocks/>
          </p:cNvCxnSpPr>
          <p:nvPr/>
        </p:nvCxnSpPr>
        <p:spPr>
          <a:xfrm>
            <a:off x="8269031" y="3504482"/>
            <a:ext cx="0" cy="2977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02" name="Rectangle 75">
            <a:extLst>
              <a:ext uri="{FF2B5EF4-FFF2-40B4-BE49-F238E27FC236}">
                <a16:creationId xmlns:a16="http://schemas.microsoft.com/office/drawing/2014/main" id="{DFBDD075-F1AE-450A-967A-60B52EE1D046}"/>
              </a:ext>
            </a:extLst>
          </p:cNvPr>
          <p:cNvSpPr>
            <a:spLocks noChangeArrowheads="1"/>
          </p:cNvSpPr>
          <p:nvPr/>
        </p:nvSpPr>
        <p:spPr bwMode="auto">
          <a:xfrm>
            <a:off x="2712154" y="1376440"/>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MAC-1</a:t>
            </a:r>
            <a:endParaRPr lang="en-US" altLang="zh-CN" sz="1600" dirty="0">
              <a:latin typeface="Times New Roman" panose="02020603050405020304" pitchFamily="18" charset="0"/>
            </a:endParaRPr>
          </a:p>
        </p:txBody>
      </p:sp>
      <p:sp>
        <p:nvSpPr>
          <p:cNvPr id="103" name="Rectangle 75">
            <a:extLst>
              <a:ext uri="{FF2B5EF4-FFF2-40B4-BE49-F238E27FC236}">
                <a16:creationId xmlns:a16="http://schemas.microsoft.com/office/drawing/2014/main" id="{77057767-0E2D-45CE-A974-E0EDFA4B1985}"/>
              </a:ext>
            </a:extLst>
          </p:cNvPr>
          <p:cNvSpPr>
            <a:spLocks noChangeArrowheads="1"/>
          </p:cNvSpPr>
          <p:nvPr/>
        </p:nvSpPr>
        <p:spPr bwMode="auto">
          <a:xfrm>
            <a:off x="3549765" y="1950010"/>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MAC-2</a:t>
            </a:r>
            <a:endParaRPr lang="en-US" altLang="zh-CN" sz="1600" dirty="0">
              <a:latin typeface="Times New Roman" panose="02020603050405020304" pitchFamily="18" charset="0"/>
            </a:endParaRPr>
          </a:p>
        </p:txBody>
      </p:sp>
      <p:sp>
        <p:nvSpPr>
          <p:cNvPr id="104" name="Rectangle 75">
            <a:extLst>
              <a:ext uri="{FF2B5EF4-FFF2-40B4-BE49-F238E27FC236}">
                <a16:creationId xmlns:a16="http://schemas.microsoft.com/office/drawing/2014/main" id="{47C323E8-6118-4563-9FDA-72E9D0EC243D}"/>
              </a:ext>
            </a:extLst>
          </p:cNvPr>
          <p:cNvSpPr>
            <a:spLocks noChangeArrowheads="1"/>
          </p:cNvSpPr>
          <p:nvPr/>
        </p:nvSpPr>
        <p:spPr bwMode="auto">
          <a:xfrm>
            <a:off x="1024426" y="4144674"/>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MAC-3</a:t>
            </a:r>
            <a:endParaRPr lang="en-US" altLang="zh-CN" sz="1600" dirty="0">
              <a:latin typeface="Times New Roman" panose="02020603050405020304" pitchFamily="18" charset="0"/>
            </a:endParaRPr>
          </a:p>
        </p:txBody>
      </p:sp>
      <p:sp>
        <p:nvSpPr>
          <p:cNvPr id="105" name="Rectangle 75">
            <a:extLst>
              <a:ext uri="{FF2B5EF4-FFF2-40B4-BE49-F238E27FC236}">
                <a16:creationId xmlns:a16="http://schemas.microsoft.com/office/drawing/2014/main" id="{B24D9BE2-F7E7-4730-B6FE-6722D5F832A6}"/>
              </a:ext>
            </a:extLst>
          </p:cNvPr>
          <p:cNvSpPr>
            <a:spLocks noChangeArrowheads="1"/>
          </p:cNvSpPr>
          <p:nvPr/>
        </p:nvSpPr>
        <p:spPr bwMode="auto">
          <a:xfrm>
            <a:off x="3119966" y="4154132"/>
            <a:ext cx="637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MAC-4</a:t>
            </a:r>
            <a:endParaRPr lang="en-US" altLang="zh-CN" sz="1600" dirty="0">
              <a:latin typeface="Times New Roman" panose="02020603050405020304" pitchFamily="18" charset="0"/>
            </a:endParaRPr>
          </a:p>
        </p:txBody>
      </p:sp>
      <p:sp>
        <p:nvSpPr>
          <p:cNvPr id="106" name="Rectangle 10">
            <a:extLst>
              <a:ext uri="{FF2B5EF4-FFF2-40B4-BE49-F238E27FC236}">
                <a16:creationId xmlns:a16="http://schemas.microsoft.com/office/drawing/2014/main" id="{45FB609A-970D-4850-B562-B239440A7B6A}"/>
              </a:ext>
            </a:extLst>
          </p:cNvPr>
          <p:cNvSpPr>
            <a:spLocks noChangeArrowheads="1"/>
          </p:cNvSpPr>
          <p:nvPr/>
        </p:nvSpPr>
        <p:spPr bwMode="auto">
          <a:xfrm>
            <a:off x="1716417" y="1998517"/>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PORT-1</a:t>
            </a:r>
            <a:endParaRPr lang="en-US" altLang="zh-CN" sz="1600" dirty="0">
              <a:latin typeface="Times New Roman" panose="02020603050405020304" pitchFamily="18" charset="0"/>
            </a:endParaRPr>
          </a:p>
        </p:txBody>
      </p:sp>
      <p:sp>
        <p:nvSpPr>
          <p:cNvPr id="107" name="Rectangle 10">
            <a:extLst>
              <a:ext uri="{FF2B5EF4-FFF2-40B4-BE49-F238E27FC236}">
                <a16:creationId xmlns:a16="http://schemas.microsoft.com/office/drawing/2014/main" id="{29E8C159-047D-439C-8179-BB60923B24F1}"/>
              </a:ext>
            </a:extLst>
          </p:cNvPr>
          <p:cNvSpPr>
            <a:spLocks noChangeArrowheads="1"/>
          </p:cNvSpPr>
          <p:nvPr/>
        </p:nvSpPr>
        <p:spPr bwMode="auto">
          <a:xfrm>
            <a:off x="2717639" y="2304021"/>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PORT-2</a:t>
            </a:r>
            <a:endParaRPr lang="en-US" altLang="zh-CN" sz="1600" dirty="0">
              <a:latin typeface="Times New Roman" panose="02020603050405020304" pitchFamily="18" charset="0"/>
            </a:endParaRPr>
          </a:p>
        </p:txBody>
      </p:sp>
      <p:sp>
        <p:nvSpPr>
          <p:cNvPr id="108" name="Rectangle 10">
            <a:extLst>
              <a:ext uri="{FF2B5EF4-FFF2-40B4-BE49-F238E27FC236}">
                <a16:creationId xmlns:a16="http://schemas.microsoft.com/office/drawing/2014/main" id="{C5596A7E-071A-4FCC-BBDD-A61A104B2AB1}"/>
              </a:ext>
            </a:extLst>
          </p:cNvPr>
          <p:cNvSpPr>
            <a:spLocks noChangeArrowheads="1"/>
          </p:cNvSpPr>
          <p:nvPr/>
        </p:nvSpPr>
        <p:spPr bwMode="auto">
          <a:xfrm>
            <a:off x="1675995" y="2796498"/>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PORT-3</a:t>
            </a:r>
            <a:endParaRPr lang="en-US" altLang="zh-CN" sz="1600" dirty="0">
              <a:latin typeface="Times New Roman" panose="02020603050405020304" pitchFamily="18" charset="0"/>
            </a:endParaRPr>
          </a:p>
        </p:txBody>
      </p:sp>
      <p:sp>
        <p:nvSpPr>
          <p:cNvPr id="109" name="Rectangle 10">
            <a:extLst>
              <a:ext uri="{FF2B5EF4-FFF2-40B4-BE49-F238E27FC236}">
                <a16:creationId xmlns:a16="http://schemas.microsoft.com/office/drawing/2014/main" id="{CEB15637-BD15-4BB1-B646-7809AA4F2216}"/>
              </a:ext>
            </a:extLst>
          </p:cNvPr>
          <p:cNvSpPr>
            <a:spLocks noChangeArrowheads="1"/>
          </p:cNvSpPr>
          <p:nvPr/>
        </p:nvSpPr>
        <p:spPr bwMode="auto">
          <a:xfrm>
            <a:off x="2563202" y="2834139"/>
            <a:ext cx="6629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solidFill>
                  <a:srgbClr val="000000"/>
                </a:solidFill>
                <a:latin typeface="Times New Roman" panose="02020603050405020304" pitchFamily="18" charset="0"/>
              </a:rPr>
              <a:t>PORT-4</a:t>
            </a:r>
            <a:endParaRPr lang="en-US" altLang="zh-CN" sz="1600" dirty="0">
              <a:latin typeface="Times New Roman" panose="02020603050405020304" pitchFamily="18" charset="0"/>
            </a:endParaRPr>
          </a:p>
        </p:txBody>
      </p:sp>
      <p:pic>
        <p:nvPicPr>
          <p:cNvPr id="110" name="图形 109">
            <a:extLst>
              <a:ext uri="{FF2B5EF4-FFF2-40B4-BE49-F238E27FC236}">
                <a16:creationId xmlns:a16="http://schemas.microsoft.com/office/drawing/2014/main" id="{DE924CE6-BDF1-4570-B53C-BA43787740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569" y="2252787"/>
            <a:ext cx="497096" cy="497096"/>
          </a:xfrm>
          <a:prstGeom prst="rect">
            <a:avLst/>
          </a:prstGeom>
        </p:spPr>
      </p:pic>
      <p:pic>
        <p:nvPicPr>
          <p:cNvPr id="111" name="图形 110">
            <a:extLst>
              <a:ext uri="{FF2B5EF4-FFF2-40B4-BE49-F238E27FC236}">
                <a16:creationId xmlns:a16="http://schemas.microsoft.com/office/drawing/2014/main" id="{3A444929-4FAC-4F7D-B814-D3E422F89B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723" y="3639569"/>
            <a:ext cx="533400" cy="403860"/>
          </a:xfrm>
          <a:prstGeom prst="rect">
            <a:avLst/>
          </a:prstGeom>
        </p:spPr>
      </p:pic>
      <p:pic>
        <p:nvPicPr>
          <p:cNvPr id="112" name="图形 111">
            <a:extLst>
              <a:ext uri="{FF2B5EF4-FFF2-40B4-BE49-F238E27FC236}">
                <a16:creationId xmlns:a16="http://schemas.microsoft.com/office/drawing/2014/main" id="{DEB05894-CD07-4F80-9A22-938B4BBDBB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2512" y="1252395"/>
            <a:ext cx="533400" cy="403860"/>
          </a:xfrm>
          <a:prstGeom prst="rect">
            <a:avLst/>
          </a:prstGeom>
        </p:spPr>
      </p:pic>
      <p:pic>
        <p:nvPicPr>
          <p:cNvPr id="113" name="图形 112">
            <a:extLst>
              <a:ext uri="{FF2B5EF4-FFF2-40B4-BE49-F238E27FC236}">
                <a16:creationId xmlns:a16="http://schemas.microsoft.com/office/drawing/2014/main" id="{C05E7C2B-8A22-4560-8055-6D2C3AE6F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23488" y="3606374"/>
            <a:ext cx="533400" cy="403860"/>
          </a:xfrm>
          <a:prstGeom prst="rect">
            <a:avLst/>
          </a:prstGeom>
        </p:spPr>
      </p:pic>
      <p:pic>
        <p:nvPicPr>
          <p:cNvPr id="114" name="图形 113">
            <a:extLst>
              <a:ext uri="{FF2B5EF4-FFF2-40B4-BE49-F238E27FC236}">
                <a16:creationId xmlns:a16="http://schemas.microsoft.com/office/drawing/2014/main" id="{D0EF534E-1905-40B3-95CB-5E922DCBE9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4985" y="2316787"/>
            <a:ext cx="533400" cy="403860"/>
          </a:xfrm>
          <a:prstGeom prst="rect">
            <a:avLst/>
          </a:prstGeom>
        </p:spPr>
      </p:pic>
      <p:pic>
        <p:nvPicPr>
          <p:cNvPr id="115" name="图形 114">
            <a:extLst>
              <a:ext uri="{FF2B5EF4-FFF2-40B4-BE49-F238E27FC236}">
                <a16:creationId xmlns:a16="http://schemas.microsoft.com/office/drawing/2014/main" id="{FA170756-0B81-4595-B81C-EAB2AA1BBE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725" y="3807573"/>
            <a:ext cx="533400" cy="403860"/>
          </a:xfrm>
          <a:prstGeom prst="rect">
            <a:avLst/>
          </a:prstGeom>
        </p:spPr>
      </p:pic>
      <p:pic>
        <p:nvPicPr>
          <p:cNvPr id="116" name="图形 115">
            <a:extLst>
              <a:ext uri="{FF2B5EF4-FFF2-40B4-BE49-F238E27FC236}">
                <a16:creationId xmlns:a16="http://schemas.microsoft.com/office/drawing/2014/main" id="{BA885E01-E61F-482E-BB50-ABF6366FD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6057" y="3807573"/>
            <a:ext cx="533400" cy="403860"/>
          </a:xfrm>
          <a:prstGeom prst="rect">
            <a:avLst/>
          </a:prstGeom>
        </p:spPr>
      </p:pic>
      <p:pic>
        <p:nvPicPr>
          <p:cNvPr id="117" name="图形 116">
            <a:extLst>
              <a:ext uri="{FF2B5EF4-FFF2-40B4-BE49-F238E27FC236}">
                <a16:creationId xmlns:a16="http://schemas.microsoft.com/office/drawing/2014/main" id="{48FADE17-8FFC-4A77-A26C-EF46D38FF5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7410" y="3807573"/>
            <a:ext cx="533400" cy="403860"/>
          </a:xfrm>
          <a:prstGeom prst="rect">
            <a:avLst/>
          </a:prstGeom>
        </p:spPr>
      </p:pic>
      <p:pic>
        <p:nvPicPr>
          <p:cNvPr id="118" name="图形 117">
            <a:extLst>
              <a:ext uri="{FF2B5EF4-FFF2-40B4-BE49-F238E27FC236}">
                <a16:creationId xmlns:a16="http://schemas.microsoft.com/office/drawing/2014/main" id="{87164F4F-9182-47D5-B29D-93F395001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43812" y="3807573"/>
            <a:ext cx="533400" cy="403860"/>
          </a:xfrm>
          <a:prstGeom prst="rect">
            <a:avLst/>
          </a:prstGeom>
        </p:spPr>
      </p:pic>
      <p:sp>
        <p:nvSpPr>
          <p:cNvPr id="6" name="灯片编号占位符 5">
            <a:extLst>
              <a:ext uri="{FF2B5EF4-FFF2-40B4-BE49-F238E27FC236}">
                <a16:creationId xmlns:a16="http://schemas.microsoft.com/office/drawing/2014/main" id="{A33FA998-3179-4F58-B6B1-4BC957AB623B}"/>
              </a:ext>
            </a:extLst>
          </p:cNvPr>
          <p:cNvSpPr>
            <a:spLocks noGrp="1"/>
          </p:cNvSpPr>
          <p:nvPr>
            <p:ph type="sldNum" sz="quarter" idx="12"/>
          </p:nvPr>
        </p:nvSpPr>
        <p:spPr/>
        <p:txBody>
          <a:bodyPr/>
          <a:lstStyle/>
          <a:p>
            <a:fld id="{C8BB1146-E542-4D4E-B8E9-6919A11DDD48}" type="slidenum">
              <a:rPr lang="en-US" smtClean="0"/>
              <a:t>32</a:t>
            </a:fld>
            <a:endParaRPr lang="en-US"/>
          </a:p>
        </p:txBody>
      </p:sp>
    </p:spTree>
    <p:extLst>
      <p:ext uri="{BB962C8B-B14F-4D97-AF65-F5344CB8AC3E}">
        <p14:creationId xmlns:p14="http://schemas.microsoft.com/office/powerpoint/2010/main" val="695838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A7BBE-B45D-4D75-9ABC-6D04F41E1698}"/>
              </a:ext>
            </a:extLst>
          </p:cNvPr>
          <p:cNvSpPr>
            <a:spLocks noGrp="1"/>
          </p:cNvSpPr>
          <p:nvPr>
            <p:ph type="title"/>
          </p:nvPr>
        </p:nvSpPr>
        <p:spPr/>
        <p:txBody>
          <a:bodyPr/>
          <a:lstStyle/>
          <a:p>
            <a:r>
              <a:rPr lang="zh-CN" altLang="en-US" dirty="0"/>
              <a:t>网络设备：路由器（</a:t>
            </a:r>
            <a:r>
              <a:rPr lang="en-US" altLang="zh-CN" dirty="0"/>
              <a:t>Router)</a:t>
            </a:r>
            <a:endParaRPr lang="zh-CN" altLang="en-US" dirty="0"/>
          </a:p>
        </p:txBody>
      </p:sp>
      <p:sp>
        <p:nvSpPr>
          <p:cNvPr id="3" name="圆角矩形 75">
            <a:extLst>
              <a:ext uri="{FF2B5EF4-FFF2-40B4-BE49-F238E27FC236}">
                <a16:creationId xmlns:a16="http://schemas.microsoft.com/office/drawing/2014/main" id="{0E11690E-8FCE-4067-B83C-59DB10976445}"/>
              </a:ext>
            </a:extLst>
          </p:cNvPr>
          <p:cNvSpPr/>
          <p:nvPr/>
        </p:nvSpPr>
        <p:spPr>
          <a:xfrm>
            <a:off x="6944532" y="1511167"/>
            <a:ext cx="3531750" cy="400411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 name="圆角矩形 75">
            <a:extLst>
              <a:ext uri="{FF2B5EF4-FFF2-40B4-BE49-F238E27FC236}">
                <a16:creationId xmlns:a16="http://schemas.microsoft.com/office/drawing/2014/main" id="{F1C70A01-8FCE-4AA5-891B-1AF89BC7E123}"/>
              </a:ext>
            </a:extLst>
          </p:cNvPr>
          <p:cNvSpPr/>
          <p:nvPr/>
        </p:nvSpPr>
        <p:spPr>
          <a:xfrm>
            <a:off x="1897884" y="1511167"/>
            <a:ext cx="3531751" cy="4004110"/>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ts val="2199"/>
              </a:lnSpc>
              <a:buFont typeface="+mj-lt"/>
              <a:buAutoNum type="arabicPeriod"/>
            </a:pPr>
            <a:endParaRPr lang="en-US" altLang="zh-CN" sz="1399"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5" name="Picture 2" descr="https://info.support.huawei.com/network/imagelib/getImgByNames4web?package_name=AR6121E_pic.zip&amp;picture_name=front_left.png&amp;ipNum=local">
            <a:extLst>
              <a:ext uri="{FF2B5EF4-FFF2-40B4-BE49-F238E27FC236}">
                <a16:creationId xmlns:a16="http://schemas.microsoft.com/office/drawing/2014/main" id="{81E222CA-1A1E-4832-839B-5101B48468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6617" y="3022468"/>
            <a:ext cx="3114286" cy="9273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info.support.huawei.com/network/imagelib/getImgByNames4web?package_name=NetEngine-8000-X4_pic.zip&amp;picture_name=front_top_NetEngine-8000-X4.png">
            <a:extLst>
              <a:ext uri="{FF2B5EF4-FFF2-40B4-BE49-F238E27FC236}">
                <a16:creationId xmlns:a16="http://schemas.microsoft.com/office/drawing/2014/main" id="{4B21367F-9D65-43A8-B9FD-C971E59C1D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8368" y="2260382"/>
            <a:ext cx="2466210" cy="264302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173ED96A-1BBD-49FC-AE6B-C0C20321CABD}"/>
              </a:ext>
            </a:extLst>
          </p:cNvPr>
          <p:cNvSpPr/>
          <p:nvPr/>
        </p:nvSpPr>
        <p:spPr>
          <a:xfrm>
            <a:off x="2930226" y="5585225"/>
            <a:ext cx="1467068" cy="374461"/>
          </a:xfrm>
          <a:prstGeom prst="rect">
            <a:avLst/>
          </a:prstGeom>
        </p:spPr>
        <p:txBody>
          <a:bodyPr wrap="none">
            <a:spAutoFit/>
          </a:bodyPr>
          <a:lstStyle/>
          <a:p>
            <a:pPr algn="ctr">
              <a:lnSpc>
                <a:spcPts val="2199"/>
              </a:lnSpc>
            </a:pPr>
            <a:r>
              <a:rPr lang="zh-CN" altLang="en-US" sz="2000" dirty="0">
                <a:solidFill>
                  <a:schemeClr val="accent1"/>
                </a:solidFill>
              </a:rPr>
              <a:t>盒式路由器</a:t>
            </a:r>
            <a:endParaRPr lang="zh-CN" altLang="en-US" sz="2000" b="1" dirty="0">
              <a:solidFill>
                <a:schemeClr val="accent1"/>
              </a:solidFill>
            </a:endParaRPr>
          </a:p>
        </p:txBody>
      </p:sp>
      <p:sp>
        <p:nvSpPr>
          <p:cNvPr id="8" name="矩形 7">
            <a:extLst>
              <a:ext uri="{FF2B5EF4-FFF2-40B4-BE49-F238E27FC236}">
                <a16:creationId xmlns:a16="http://schemas.microsoft.com/office/drawing/2014/main" id="{A53AB792-DE14-4679-8E94-996877FF740B}"/>
              </a:ext>
            </a:extLst>
          </p:cNvPr>
          <p:cNvSpPr/>
          <p:nvPr/>
        </p:nvSpPr>
        <p:spPr>
          <a:xfrm>
            <a:off x="8140070" y="5602939"/>
            <a:ext cx="1467068" cy="374461"/>
          </a:xfrm>
          <a:prstGeom prst="rect">
            <a:avLst/>
          </a:prstGeom>
        </p:spPr>
        <p:txBody>
          <a:bodyPr wrap="none">
            <a:spAutoFit/>
          </a:bodyPr>
          <a:lstStyle/>
          <a:p>
            <a:pPr algn="ctr">
              <a:lnSpc>
                <a:spcPts val="2199"/>
              </a:lnSpc>
            </a:pPr>
            <a:r>
              <a:rPr lang="zh-CN" altLang="en-US" sz="2000" dirty="0">
                <a:solidFill>
                  <a:schemeClr val="accent1"/>
                </a:solidFill>
              </a:rPr>
              <a:t>框式路由器</a:t>
            </a:r>
            <a:endParaRPr lang="zh-CN" altLang="en-US" sz="2000" b="1" dirty="0">
              <a:solidFill>
                <a:schemeClr val="accent1"/>
              </a:solidFill>
            </a:endParaRPr>
          </a:p>
        </p:txBody>
      </p:sp>
      <p:sp>
        <p:nvSpPr>
          <p:cNvPr id="11" name="灯片编号占位符 10">
            <a:extLst>
              <a:ext uri="{FF2B5EF4-FFF2-40B4-BE49-F238E27FC236}">
                <a16:creationId xmlns:a16="http://schemas.microsoft.com/office/drawing/2014/main" id="{4F4CEFF4-E278-4F86-B5B8-CB367DA9CBB4}"/>
              </a:ext>
            </a:extLst>
          </p:cNvPr>
          <p:cNvSpPr>
            <a:spLocks noGrp="1"/>
          </p:cNvSpPr>
          <p:nvPr>
            <p:ph type="sldNum" sz="quarter" idx="12"/>
          </p:nvPr>
        </p:nvSpPr>
        <p:spPr/>
        <p:txBody>
          <a:bodyPr/>
          <a:lstStyle/>
          <a:p>
            <a:fld id="{C8BB1146-E542-4D4E-B8E9-6919A11DDD48}" type="slidenum">
              <a:rPr lang="en-US" smtClean="0"/>
              <a:pPr/>
              <a:t>33</a:t>
            </a:fld>
            <a:endParaRPr lang="en-US"/>
          </a:p>
        </p:txBody>
      </p:sp>
    </p:spTree>
    <p:extLst>
      <p:ext uri="{BB962C8B-B14F-4D97-AF65-F5344CB8AC3E}">
        <p14:creationId xmlns:p14="http://schemas.microsoft.com/office/powerpoint/2010/main" val="3441282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98D8B-6A17-46F8-81E0-2A0211184B36}"/>
              </a:ext>
            </a:extLst>
          </p:cNvPr>
          <p:cNvSpPr>
            <a:spLocks noGrp="1"/>
          </p:cNvSpPr>
          <p:nvPr>
            <p:ph type="title"/>
          </p:nvPr>
        </p:nvSpPr>
        <p:spPr/>
        <p:txBody>
          <a:bodyPr/>
          <a:lstStyle/>
          <a:p>
            <a:r>
              <a:rPr lang="zh-CN" altLang="en-US" dirty="0"/>
              <a:t>网络设备：路由器</a:t>
            </a:r>
          </a:p>
        </p:txBody>
      </p:sp>
      <p:sp>
        <p:nvSpPr>
          <p:cNvPr id="3" name="内容占位符 2">
            <a:extLst>
              <a:ext uri="{FF2B5EF4-FFF2-40B4-BE49-F238E27FC236}">
                <a16:creationId xmlns:a16="http://schemas.microsoft.com/office/drawing/2014/main" id="{BB29EE73-AB9F-4D7A-AE48-ED29470EE345}"/>
              </a:ext>
            </a:extLst>
          </p:cNvPr>
          <p:cNvSpPr>
            <a:spLocks noGrp="1"/>
          </p:cNvSpPr>
          <p:nvPr>
            <p:ph idx="1"/>
          </p:nvPr>
        </p:nvSpPr>
        <p:spPr>
          <a:xfrm>
            <a:off x="660399" y="4753794"/>
            <a:ext cx="10858500" cy="1685807"/>
          </a:xfrm>
        </p:spPr>
        <p:txBody>
          <a:bodyPr>
            <a:normAutofit fontScale="70000" lnSpcReduction="20000"/>
          </a:bodyPr>
          <a:lstStyle/>
          <a:p>
            <a:pPr marL="0" indent="0">
              <a:lnSpc>
                <a:spcPct val="140000"/>
              </a:lnSpc>
              <a:spcBef>
                <a:spcPts val="0"/>
              </a:spcBef>
              <a:buNone/>
            </a:pPr>
            <a:r>
              <a:rPr lang="zh-CN" altLang="en-US" dirty="0"/>
              <a:t>作用：通过端口将主机或其它网络设备接入在路由器上来扩展网络拓扑。</a:t>
            </a:r>
          </a:p>
          <a:p>
            <a:pPr>
              <a:lnSpc>
                <a:spcPct val="140000"/>
              </a:lnSpc>
              <a:spcBef>
                <a:spcPts val="0"/>
              </a:spcBef>
              <a:buFont typeface="Wingdings" panose="05000000000000000000" pitchFamily="2" charset="2"/>
              <a:buChar char="Ø"/>
            </a:pPr>
            <a:r>
              <a:rPr lang="zh-CN" altLang="en-US" dirty="0"/>
              <a:t>通过路由器获取全网拓扑信息后进行路由计算，获取去往各个目的地址的路由表（下一跳节点及出端口），通过路由器内部的路由引擎实现报文按目的地的寻路转发。</a:t>
            </a:r>
          </a:p>
          <a:p>
            <a:pPr>
              <a:lnSpc>
                <a:spcPct val="140000"/>
              </a:lnSpc>
              <a:spcBef>
                <a:spcPts val="0"/>
              </a:spcBef>
              <a:buFont typeface="Wingdings" panose="05000000000000000000" pitchFamily="2" charset="2"/>
              <a:buChar char="Ø"/>
            </a:pPr>
            <a:r>
              <a:rPr lang="zh-CN" altLang="en-US" dirty="0"/>
              <a:t>有别于集线器和交换机，路由器需要收集到全网拓扑信息，计算出去往各个地方的路由，按报文中的目的 </a:t>
            </a:r>
            <a:r>
              <a:rPr lang="en-US" altLang="zh-CN" dirty="0"/>
              <a:t>IP </a:t>
            </a:r>
            <a:r>
              <a:rPr lang="zh-CN" altLang="en-US" dirty="0"/>
              <a:t>地址进行路由转发，而不是按照报文的 </a:t>
            </a:r>
            <a:r>
              <a:rPr lang="en-US" altLang="zh-CN" dirty="0"/>
              <a:t>MAC </a:t>
            </a:r>
            <a:r>
              <a:rPr lang="zh-CN" altLang="en-US" dirty="0"/>
              <a:t>地址进行转发的，更不是一个简单的信号放大，传输路径更长。</a:t>
            </a:r>
          </a:p>
          <a:p>
            <a:pPr>
              <a:lnSpc>
                <a:spcPct val="140000"/>
              </a:lnSpc>
              <a:spcBef>
                <a:spcPts val="0"/>
              </a:spcBef>
            </a:pPr>
            <a:endParaRPr lang="zh-CN" altLang="en-US" dirty="0"/>
          </a:p>
        </p:txBody>
      </p:sp>
      <p:grpSp>
        <p:nvGrpSpPr>
          <p:cNvPr id="44" name="组合 43">
            <a:extLst>
              <a:ext uri="{FF2B5EF4-FFF2-40B4-BE49-F238E27FC236}">
                <a16:creationId xmlns:a16="http://schemas.microsoft.com/office/drawing/2014/main" id="{43FB6ABA-14F5-4326-A7F3-6F858B54F654}"/>
              </a:ext>
            </a:extLst>
          </p:cNvPr>
          <p:cNvGrpSpPr/>
          <p:nvPr/>
        </p:nvGrpSpPr>
        <p:grpSpPr>
          <a:xfrm>
            <a:off x="2524264" y="1028700"/>
            <a:ext cx="6538328" cy="3721648"/>
            <a:chOff x="2208862" y="1107383"/>
            <a:chExt cx="8183117" cy="5493635"/>
          </a:xfrm>
        </p:grpSpPr>
        <p:sp>
          <p:nvSpPr>
            <p:cNvPr id="45" name="Line 271">
              <a:extLst>
                <a:ext uri="{FF2B5EF4-FFF2-40B4-BE49-F238E27FC236}">
                  <a16:creationId xmlns:a16="http://schemas.microsoft.com/office/drawing/2014/main" id="{B95A579D-1743-4877-9FF1-E0D31405AF93}"/>
                </a:ext>
              </a:extLst>
            </p:cNvPr>
            <p:cNvSpPr>
              <a:spLocks noChangeShapeType="1"/>
            </p:cNvSpPr>
            <p:nvPr/>
          </p:nvSpPr>
          <p:spPr bwMode="auto">
            <a:xfrm>
              <a:off x="2583062" y="1878416"/>
              <a:ext cx="436562" cy="523875"/>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Line 51">
              <a:extLst>
                <a:ext uri="{FF2B5EF4-FFF2-40B4-BE49-F238E27FC236}">
                  <a16:creationId xmlns:a16="http://schemas.microsoft.com/office/drawing/2014/main" id="{FDE9117D-2100-48C2-8735-33D5B2F1B2EC}"/>
                </a:ext>
              </a:extLst>
            </p:cNvPr>
            <p:cNvSpPr>
              <a:spLocks noChangeShapeType="1"/>
            </p:cNvSpPr>
            <p:nvPr/>
          </p:nvSpPr>
          <p:spPr bwMode="auto">
            <a:xfrm>
              <a:off x="4950026" y="2027339"/>
              <a:ext cx="2274889" cy="0"/>
            </a:xfrm>
            <a:prstGeom prst="line">
              <a:avLst/>
            </a:prstGeom>
            <a:noFill/>
            <a:ln w="650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 name="Line 78">
              <a:extLst>
                <a:ext uri="{FF2B5EF4-FFF2-40B4-BE49-F238E27FC236}">
                  <a16:creationId xmlns:a16="http://schemas.microsoft.com/office/drawing/2014/main" id="{0576D01D-766F-4F58-A891-21605B4EAA89}"/>
                </a:ext>
              </a:extLst>
            </p:cNvPr>
            <p:cNvSpPr>
              <a:spLocks noChangeShapeType="1"/>
            </p:cNvSpPr>
            <p:nvPr/>
          </p:nvSpPr>
          <p:spPr bwMode="auto">
            <a:xfrm>
              <a:off x="5404051" y="1663804"/>
              <a:ext cx="0" cy="3635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 name="Freeform 93">
              <a:extLst>
                <a:ext uri="{FF2B5EF4-FFF2-40B4-BE49-F238E27FC236}">
                  <a16:creationId xmlns:a16="http://schemas.microsoft.com/office/drawing/2014/main" id="{0AAB028A-FECA-497C-B7EA-71A62B4B9A70}"/>
                </a:ext>
              </a:extLst>
            </p:cNvPr>
            <p:cNvSpPr>
              <a:spLocks/>
            </p:cNvSpPr>
            <p:nvPr/>
          </p:nvSpPr>
          <p:spPr bwMode="auto">
            <a:xfrm>
              <a:off x="4738889" y="2049149"/>
              <a:ext cx="920748" cy="1380251"/>
            </a:xfrm>
            <a:custGeom>
              <a:avLst/>
              <a:gdLst>
                <a:gd name="T0" fmla="*/ 0 w 591"/>
                <a:gd name="T1" fmla="*/ 2147483646 h 920"/>
                <a:gd name="T2" fmla="*/ 2147483646 w 591"/>
                <a:gd name="T3" fmla="*/ 2147483646 h 920"/>
                <a:gd name="T4" fmla="*/ 2147483646 w 591"/>
                <a:gd name="T5" fmla="*/ 0 h 920"/>
                <a:gd name="T6" fmla="*/ 0 60000 65536"/>
                <a:gd name="T7" fmla="*/ 0 60000 65536"/>
                <a:gd name="T8" fmla="*/ 0 60000 65536"/>
              </a:gdLst>
              <a:ahLst/>
              <a:cxnLst>
                <a:cxn ang="T6">
                  <a:pos x="T0" y="T1"/>
                </a:cxn>
                <a:cxn ang="T7">
                  <a:pos x="T2" y="T3"/>
                </a:cxn>
                <a:cxn ang="T8">
                  <a:pos x="T4" y="T5"/>
                </a:cxn>
              </a:cxnLst>
              <a:rect l="0" t="0" r="r" b="b"/>
              <a:pathLst>
                <a:path w="591" h="920">
                  <a:moveTo>
                    <a:pt x="0" y="903"/>
                  </a:moveTo>
                  <a:cubicBezTo>
                    <a:pt x="89" y="920"/>
                    <a:pt x="343" y="681"/>
                    <a:pt x="441" y="531"/>
                  </a:cubicBezTo>
                  <a:cubicBezTo>
                    <a:pt x="539" y="381"/>
                    <a:pt x="560" y="111"/>
                    <a:pt x="591"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 name="Line 135">
              <a:extLst>
                <a:ext uri="{FF2B5EF4-FFF2-40B4-BE49-F238E27FC236}">
                  <a16:creationId xmlns:a16="http://schemas.microsoft.com/office/drawing/2014/main" id="{9FF8FF67-C77D-4C42-B8A5-39F4649FAC40}"/>
                </a:ext>
              </a:extLst>
            </p:cNvPr>
            <p:cNvSpPr>
              <a:spLocks noChangeShapeType="1"/>
            </p:cNvSpPr>
            <p:nvPr/>
          </p:nvSpPr>
          <p:spPr bwMode="auto">
            <a:xfrm flipH="1">
              <a:off x="9407728" y="1954614"/>
              <a:ext cx="523875" cy="652463"/>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Line 136">
              <a:extLst>
                <a:ext uri="{FF2B5EF4-FFF2-40B4-BE49-F238E27FC236}">
                  <a16:creationId xmlns:a16="http://schemas.microsoft.com/office/drawing/2014/main" id="{97FE6A64-ADBA-4872-8A93-63428BE75B85}"/>
                </a:ext>
              </a:extLst>
            </p:cNvPr>
            <p:cNvSpPr>
              <a:spLocks noChangeShapeType="1"/>
            </p:cNvSpPr>
            <p:nvPr/>
          </p:nvSpPr>
          <p:spPr bwMode="auto">
            <a:xfrm>
              <a:off x="9355340" y="2761064"/>
              <a:ext cx="647700" cy="7064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137">
              <a:extLst>
                <a:ext uri="{FF2B5EF4-FFF2-40B4-BE49-F238E27FC236}">
                  <a16:creationId xmlns:a16="http://schemas.microsoft.com/office/drawing/2014/main" id="{F0E14248-BEF1-478A-9038-F8428E7AD800}"/>
                </a:ext>
              </a:extLst>
            </p:cNvPr>
            <p:cNvSpPr>
              <a:spLocks/>
            </p:cNvSpPr>
            <p:nvPr/>
          </p:nvSpPr>
          <p:spPr bwMode="auto">
            <a:xfrm>
              <a:off x="6439102" y="2049149"/>
              <a:ext cx="500062" cy="1358027"/>
            </a:xfrm>
            <a:custGeom>
              <a:avLst/>
              <a:gdLst>
                <a:gd name="T0" fmla="*/ 2147483646 w 308"/>
                <a:gd name="T1" fmla="*/ 0 h 906"/>
                <a:gd name="T2" fmla="*/ 2147483646 w 308"/>
                <a:gd name="T3" fmla="*/ 2147483646 h 906"/>
                <a:gd name="T4" fmla="*/ 2147483646 w 308"/>
                <a:gd name="T5" fmla="*/ 2147483646 h 906"/>
                <a:gd name="T6" fmla="*/ 0 60000 65536"/>
                <a:gd name="T7" fmla="*/ 0 60000 65536"/>
                <a:gd name="T8" fmla="*/ 0 60000 65536"/>
              </a:gdLst>
              <a:ahLst/>
              <a:cxnLst>
                <a:cxn ang="T6">
                  <a:pos x="T0" y="T1"/>
                </a:cxn>
                <a:cxn ang="T7">
                  <a:pos x="T2" y="T3"/>
                </a:cxn>
                <a:cxn ang="T8">
                  <a:pos x="T4" y="T5"/>
                </a:cxn>
              </a:cxnLst>
              <a:rect l="0" t="0" r="r" b="b"/>
              <a:pathLst>
                <a:path w="308" h="906">
                  <a:moveTo>
                    <a:pt x="29" y="0"/>
                  </a:moveTo>
                  <a:cubicBezTo>
                    <a:pt x="40" y="183"/>
                    <a:pt x="0" y="363"/>
                    <a:pt x="29" y="516"/>
                  </a:cubicBezTo>
                  <a:cubicBezTo>
                    <a:pt x="58" y="669"/>
                    <a:pt x="279" y="839"/>
                    <a:pt x="308" y="906"/>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2" name="Freeform 138">
              <a:extLst>
                <a:ext uri="{FF2B5EF4-FFF2-40B4-BE49-F238E27FC236}">
                  <a16:creationId xmlns:a16="http://schemas.microsoft.com/office/drawing/2014/main" id="{7B1A1049-987E-479C-A3D7-0B4B87C9161E}"/>
                </a:ext>
              </a:extLst>
            </p:cNvPr>
            <p:cNvSpPr>
              <a:spLocks/>
            </p:cNvSpPr>
            <p:nvPr/>
          </p:nvSpPr>
          <p:spPr bwMode="auto">
            <a:xfrm>
              <a:off x="7024889" y="2707090"/>
              <a:ext cx="1827213" cy="1201736"/>
            </a:xfrm>
            <a:custGeom>
              <a:avLst/>
              <a:gdLst>
                <a:gd name="T0" fmla="*/ 0 w 1151"/>
                <a:gd name="T1" fmla="*/ 2147483646 h 757"/>
                <a:gd name="T2" fmla="*/ 2147483646 w 1151"/>
                <a:gd name="T3" fmla="*/ 2147483646 h 757"/>
                <a:gd name="T4" fmla="*/ 2147483646 w 1151"/>
                <a:gd name="T5" fmla="*/ 2147483646 h 757"/>
                <a:gd name="T6" fmla="*/ 2147483646 w 1151"/>
                <a:gd name="T7" fmla="*/ 0 h 7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1" h="757">
                  <a:moveTo>
                    <a:pt x="0" y="444"/>
                  </a:moveTo>
                  <a:cubicBezTo>
                    <a:pt x="11" y="541"/>
                    <a:pt x="58" y="650"/>
                    <a:pt x="156" y="690"/>
                  </a:cubicBezTo>
                  <a:cubicBezTo>
                    <a:pt x="253" y="730"/>
                    <a:pt x="390" y="757"/>
                    <a:pt x="516" y="660"/>
                  </a:cubicBezTo>
                  <a:cubicBezTo>
                    <a:pt x="642" y="562"/>
                    <a:pt x="1071" y="241"/>
                    <a:pt x="1151"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Line 179">
              <a:extLst>
                <a:ext uri="{FF2B5EF4-FFF2-40B4-BE49-F238E27FC236}">
                  <a16:creationId xmlns:a16="http://schemas.microsoft.com/office/drawing/2014/main" id="{DBD56FFB-CF12-406A-9A4A-DDD872E4464E}"/>
                </a:ext>
              </a:extLst>
            </p:cNvPr>
            <p:cNvSpPr>
              <a:spLocks noChangeShapeType="1"/>
            </p:cNvSpPr>
            <p:nvPr/>
          </p:nvSpPr>
          <p:spPr bwMode="auto">
            <a:xfrm>
              <a:off x="6678814" y="1663804"/>
              <a:ext cx="0" cy="3635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4" name="Line 181">
              <a:extLst>
                <a:ext uri="{FF2B5EF4-FFF2-40B4-BE49-F238E27FC236}">
                  <a16:creationId xmlns:a16="http://schemas.microsoft.com/office/drawing/2014/main" id="{1AFFFEB8-354E-4266-B0F9-E5E6E715F2C1}"/>
                </a:ext>
              </a:extLst>
            </p:cNvPr>
            <p:cNvSpPr>
              <a:spLocks noChangeShapeType="1"/>
            </p:cNvSpPr>
            <p:nvPr/>
          </p:nvSpPr>
          <p:spPr bwMode="auto">
            <a:xfrm flipH="1" flipV="1">
              <a:off x="9139440" y="5137551"/>
              <a:ext cx="541338" cy="744538"/>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82">
              <a:extLst>
                <a:ext uri="{FF2B5EF4-FFF2-40B4-BE49-F238E27FC236}">
                  <a16:creationId xmlns:a16="http://schemas.microsoft.com/office/drawing/2014/main" id="{86566F3E-7108-41ED-A883-573C3DCE6F9A}"/>
                </a:ext>
              </a:extLst>
            </p:cNvPr>
            <p:cNvSpPr>
              <a:spLocks noChangeShapeType="1"/>
            </p:cNvSpPr>
            <p:nvPr/>
          </p:nvSpPr>
          <p:spPr bwMode="auto">
            <a:xfrm flipV="1">
              <a:off x="8588577" y="5210578"/>
              <a:ext cx="479425" cy="854075"/>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Freeform 183">
              <a:extLst>
                <a:ext uri="{FF2B5EF4-FFF2-40B4-BE49-F238E27FC236}">
                  <a16:creationId xmlns:a16="http://schemas.microsoft.com/office/drawing/2014/main" id="{1198343B-A64A-4F8C-B1D8-0C46DF8CF00E}"/>
                </a:ext>
              </a:extLst>
            </p:cNvPr>
            <p:cNvSpPr>
              <a:spLocks/>
            </p:cNvSpPr>
            <p:nvPr/>
          </p:nvSpPr>
          <p:spPr bwMode="auto">
            <a:xfrm>
              <a:off x="7048701" y="2707090"/>
              <a:ext cx="1917701" cy="2719387"/>
            </a:xfrm>
            <a:custGeom>
              <a:avLst/>
              <a:gdLst>
                <a:gd name="T0" fmla="*/ 0 w 1208"/>
                <a:gd name="T1" fmla="*/ 2147483646 h 1713"/>
                <a:gd name="T2" fmla="*/ 2147483646 w 1208"/>
                <a:gd name="T3" fmla="*/ 2147483646 h 1713"/>
                <a:gd name="T4" fmla="*/ 2147483646 w 1208"/>
                <a:gd name="T5" fmla="*/ 0 h 1713"/>
                <a:gd name="T6" fmla="*/ 0 60000 65536"/>
                <a:gd name="T7" fmla="*/ 0 60000 65536"/>
                <a:gd name="T8" fmla="*/ 0 60000 65536"/>
              </a:gdLst>
              <a:ahLst/>
              <a:cxnLst>
                <a:cxn ang="T6">
                  <a:pos x="T0" y="T1"/>
                </a:cxn>
                <a:cxn ang="T7">
                  <a:pos x="T2" y="T3"/>
                </a:cxn>
                <a:cxn ang="T8">
                  <a:pos x="T4" y="T5"/>
                </a:cxn>
              </a:cxnLst>
              <a:rect l="0" t="0" r="r" b="b"/>
              <a:pathLst>
                <a:path w="1208" h="1713">
                  <a:moveTo>
                    <a:pt x="0" y="1296"/>
                  </a:moveTo>
                  <a:cubicBezTo>
                    <a:pt x="97" y="1497"/>
                    <a:pt x="197" y="1713"/>
                    <a:pt x="397" y="1541"/>
                  </a:cubicBezTo>
                  <a:cubicBezTo>
                    <a:pt x="598" y="1369"/>
                    <a:pt x="1048" y="660"/>
                    <a:pt x="1208"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Freeform 184">
              <a:extLst>
                <a:ext uri="{FF2B5EF4-FFF2-40B4-BE49-F238E27FC236}">
                  <a16:creationId xmlns:a16="http://schemas.microsoft.com/office/drawing/2014/main" id="{FAABD345-8D5C-4DD8-9E90-DCB55594F959}"/>
                </a:ext>
              </a:extLst>
            </p:cNvPr>
            <p:cNvSpPr>
              <a:spLocks/>
            </p:cNvSpPr>
            <p:nvPr/>
          </p:nvSpPr>
          <p:spPr bwMode="auto">
            <a:xfrm>
              <a:off x="6948689" y="4774014"/>
              <a:ext cx="1712913" cy="747711"/>
            </a:xfrm>
            <a:custGeom>
              <a:avLst/>
              <a:gdLst>
                <a:gd name="T0" fmla="*/ 0 w 1079"/>
                <a:gd name="T1" fmla="*/ 0 h 471"/>
                <a:gd name="T2" fmla="*/ 2147483646 w 1079"/>
                <a:gd name="T3" fmla="*/ 2147483646 h 471"/>
                <a:gd name="T4" fmla="*/ 2147483646 w 1079"/>
                <a:gd name="T5" fmla="*/ 2147483646 h 471"/>
                <a:gd name="T6" fmla="*/ 0 60000 65536"/>
                <a:gd name="T7" fmla="*/ 0 60000 65536"/>
                <a:gd name="T8" fmla="*/ 0 60000 65536"/>
              </a:gdLst>
              <a:ahLst/>
              <a:cxnLst>
                <a:cxn ang="T6">
                  <a:pos x="T0" y="T1"/>
                </a:cxn>
                <a:cxn ang="T7">
                  <a:pos x="T2" y="T3"/>
                </a:cxn>
                <a:cxn ang="T8">
                  <a:pos x="T4" y="T5"/>
                </a:cxn>
              </a:cxnLst>
              <a:rect l="0" t="0" r="r" b="b"/>
              <a:pathLst>
                <a:path w="1079" h="471">
                  <a:moveTo>
                    <a:pt x="0" y="0"/>
                  </a:moveTo>
                  <a:cubicBezTo>
                    <a:pt x="68" y="200"/>
                    <a:pt x="105" y="354"/>
                    <a:pt x="208" y="412"/>
                  </a:cubicBezTo>
                  <a:cubicBezTo>
                    <a:pt x="359" y="471"/>
                    <a:pt x="971" y="247"/>
                    <a:pt x="1079" y="238"/>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Line 186">
              <a:extLst>
                <a:ext uri="{FF2B5EF4-FFF2-40B4-BE49-F238E27FC236}">
                  <a16:creationId xmlns:a16="http://schemas.microsoft.com/office/drawing/2014/main" id="{6F3F89B4-48BB-4DB2-84A6-CCEC8875B7B0}"/>
                </a:ext>
              </a:extLst>
            </p:cNvPr>
            <p:cNvSpPr>
              <a:spLocks noChangeShapeType="1"/>
            </p:cNvSpPr>
            <p:nvPr/>
          </p:nvSpPr>
          <p:spPr bwMode="auto">
            <a:xfrm>
              <a:off x="2219525" y="5609040"/>
              <a:ext cx="2274889" cy="0"/>
            </a:xfrm>
            <a:prstGeom prst="line">
              <a:avLst/>
            </a:prstGeom>
            <a:noFill/>
            <a:ln w="650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213">
              <a:extLst>
                <a:ext uri="{FF2B5EF4-FFF2-40B4-BE49-F238E27FC236}">
                  <a16:creationId xmlns:a16="http://schemas.microsoft.com/office/drawing/2014/main" id="{1878ABC1-6FFD-4601-AF44-BD23527D3AA3}"/>
                </a:ext>
              </a:extLst>
            </p:cNvPr>
            <p:cNvSpPr>
              <a:spLocks noChangeShapeType="1"/>
            </p:cNvSpPr>
            <p:nvPr/>
          </p:nvSpPr>
          <p:spPr bwMode="auto">
            <a:xfrm>
              <a:off x="2583062" y="5245501"/>
              <a:ext cx="0" cy="363538"/>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 name="Line 214">
              <a:extLst>
                <a:ext uri="{FF2B5EF4-FFF2-40B4-BE49-F238E27FC236}">
                  <a16:creationId xmlns:a16="http://schemas.microsoft.com/office/drawing/2014/main" id="{9C8264F1-E06F-43BA-8264-ED485D9AA8B1}"/>
                </a:ext>
              </a:extLst>
            </p:cNvPr>
            <p:cNvSpPr>
              <a:spLocks noChangeShapeType="1"/>
            </p:cNvSpPr>
            <p:nvPr/>
          </p:nvSpPr>
          <p:spPr bwMode="auto">
            <a:xfrm>
              <a:off x="3311725" y="5609040"/>
              <a:ext cx="0" cy="36353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Freeform 229">
              <a:extLst>
                <a:ext uri="{FF2B5EF4-FFF2-40B4-BE49-F238E27FC236}">
                  <a16:creationId xmlns:a16="http://schemas.microsoft.com/office/drawing/2014/main" id="{FC92AE81-D0A8-4490-8C99-E0C70586CB49}"/>
                </a:ext>
              </a:extLst>
            </p:cNvPr>
            <p:cNvSpPr>
              <a:spLocks/>
            </p:cNvSpPr>
            <p:nvPr/>
          </p:nvSpPr>
          <p:spPr bwMode="auto">
            <a:xfrm>
              <a:off x="4311851" y="4764490"/>
              <a:ext cx="606425" cy="1030287"/>
            </a:xfrm>
            <a:custGeom>
              <a:avLst/>
              <a:gdLst>
                <a:gd name="T0" fmla="*/ 0 w 382"/>
                <a:gd name="T1" fmla="*/ 2147483646 h 649"/>
                <a:gd name="T2" fmla="*/ 2147483646 w 382"/>
                <a:gd name="T3" fmla="*/ 2147483646 h 649"/>
                <a:gd name="T4" fmla="*/ 2147483646 w 382"/>
                <a:gd name="T5" fmla="*/ 0 h 649"/>
                <a:gd name="T6" fmla="*/ 0 60000 65536"/>
                <a:gd name="T7" fmla="*/ 0 60000 65536"/>
                <a:gd name="T8" fmla="*/ 0 60000 65536"/>
              </a:gdLst>
              <a:ahLst/>
              <a:cxnLst>
                <a:cxn ang="T6">
                  <a:pos x="T0" y="T1"/>
                </a:cxn>
                <a:cxn ang="T7">
                  <a:pos x="T2" y="T3"/>
                </a:cxn>
                <a:cxn ang="T8">
                  <a:pos x="T4" y="T5"/>
                </a:cxn>
              </a:cxnLst>
              <a:rect l="0" t="0" r="r" b="b"/>
              <a:pathLst>
                <a:path w="382" h="649">
                  <a:moveTo>
                    <a:pt x="0" y="532"/>
                  </a:moveTo>
                  <a:cubicBezTo>
                    <a:pt x="166" y="635"/>
                    <a:pt x="269" y="649"/>
                    <a:pt x="338" y="609"/>
                  </a:cubicBezTo>
                  <a:cubicBezTo>
                    <a:pt x="382" y="520"/>
                    <a:pt x="285" y="117"/>
                    <a:pt x="263" y="0"/>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Line 272">
              <a:extLst>
                <a:ext uri="{FF2B5EF4-FFF2-40B4-BE49-F238E27FC236}">
                  <a16:creationId xmlns:a16="http://schemas.microsoft.com/office/drawing/2014/main" id="{DE540526-DAFF-4E26-9576-DE80463B9C79}"/>
                </a:ext>
              </a:extLst>
            </p:cNvPr>
            <p:cNvSpPr>
              <a:spLocks noChangeShapeType="1"/>
            </p:cNvSpPr>
            <p:nvPr/>
          </p:nvSpPr>
          <p:spPr bwMode="auto">
            <a:xfrm flipV="1">
              <a:off x="2583062" y="2473726"/>
              <a:ext cx="436562" cy="496887"/>
            </a:xfrm>
            <a:prstGeom prst="line">
              <a:avLst/>
            </a:pr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Freeform 273">
              <a:extLst>
                <a:ext uri="{FF2B5EF4-FFF2-40B4-BE49-F238E27FC236}">
                  <a16:creationId xmlns:a16="http://schemas.microsoft.com/office/drawing/2014/main" id="{B01B86B6-5CEC-4E89-92FD-CCEF74AE5809}"/>
                </a:ext>
              </a:extLst>
            </p:cNvPr>
            <p:cNvSpPr>
              <a:spLocks/>
            </p:cNvSpPr>
            <p:nvPr/>
          </p:nvSpPr>
          <p:spPr bwMode="auto">
            <a:xfrm>
              <a:off x="3226001" y="2491190"/>
              <a:ext cx="1412875" cy="1316037"/>
            </a:xfrm>
            <a:custGeom>
              <a:avLst/>
              <a:gdLst>
                <a:gd name="T0" fmla="*/ 0 w 890"/>
                <a:gd name="T1" fmla="*/ 0 h 829"/>
                <a:gd name="T2" fmla="*/ 2147483646 w 890"/>
                <a:gd name="T3" fmla="*/ 2147483646 h 829"/>
                <a:gd name="T4" fmla="*/ 2147483646 w 890"/>
                <a:gd name="T5" fmla="*/ 2147483646 h 829"/>
                <a:gd name="T6" fmla="*/ 0 60000 65536"/>
                <a:gd name="T7" fmla="*/ 0 60000 65536"/>
                <a:gd name="T8" fmla="*/ 0 60000 65536"/>
              </a:gdLst>
              <a:ahLst/>
              <a:cxnLst>
                <a:cxn ang="T6">
                  <a:pos x="T0" y="T1"/>
                </a:cxn>
                <a:cxn ang="T7">
                  <a:pos x="T2" y="T3"/>
                </a:cxn>
                <a:cxn ang="T8">
                  <a:pos x="T4" y="T5"/>
                </a:cxn>
              </a:cxnLst>
              <a:rect l="0" t="0" r="r" b="b"/>
              <a:pathLst>
                <a:path w="890" h="829">
                  <a:moveTo>
                    <a:pt x="0" y="0"/>
                  </a:moveTo>
                  <a:cubicBezTo>
                    <a:pt x="97" y="286"/>
                    <a:pt x="489" y="715"/>
                    <a:pt x="575" y="772"/>
                  </a:cubicBezTo>
                  <a:cubicBezTo>
                    <a:pt x="661" y="829"/>
                    <a:pt x="815" y="745"/>
                    <a:pt x="890" y="574"/>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Freeform 274">
              <a:extLst>
                <a:ext uri="{FF2B5EF4-FFF2-40B4-BE49-F238E27FC236}">
                  <a16:creationId xmlns:a16="http://schemas.microsoft.com/office/drawing/2014/main" id="{61D9497E-0D61-41D4-82DF-F8849EB5095F}"/>
                </a:ext>
              </a:extLst>
            </p:cNvPr>
            <p:cNvSpPr>
              <a:spLocks/>
            </p:cNvSpPr>
            <p:nvPr/>
          </p:nvSpPr>
          <p:spPr bwMode="auto">
            <a:xfrm>
              <a:off x="3143450" y="2522940"/>
              <a:ext cx="1504951" cy="2476500"/>
            </a:xfrm>
            <a:custGeom>
              <a:avLst/>
              <a:gdLst>
                <a:gd name="T0" fmla="*/ 0 w 948"/>
                <a:gd name="T1" fmla="*/ 0 h 1560"/>
                <a:gd name="T2" fmla="*/ 2147483646 w 948"/>
                <a:gd name="T3" fmla="*/ 2147483646 h 1560"/>
                <a:gd name="T4" fmla="*/ 2147483646 w 948"/>
                <a:gd name="T5" fmla="*/ 2147483646 h 1560"/>
                <a:gd name="T6" fmla="*/ 0 60000 65536"/>
                <a:gd name="T7" fmla="*/ 0 60000 65536"/>
                <a:gd name="T8" fmla="*/ 0 60000 65536"/>
              </a:gdLst>
              <a:ahLst/>
              <a:cxnLst>
                <a:cxn ang="T6">
                  <a:pos x="T0" y="T1"/>
                </a:cxn>
                <a:cxn ang="T7">
                  <a:pos x="T2" y="T3"/>
                </a:cxn>
                <a:cxn ang="T8">
                  <a:pos x="T4" y="T5"/>
                </a:cxn>
              </a:cxnLst>
              <a:rect l="0" t="0" r="r" b="b"/>
              <a:pathLst>
                <a:path w="948" h="1560">
                  <a:moveTo>
                    <a:pt x="0" y="0"/>
                  </a:moveTo>
                  <a:cubicBezTo>
                    <a:pt x="120" y="452"/>
                    <a:pt x="421" y="1142"/>
                    <a:pt x="565" y="1371"/>
                  </a:cubicBezTo>
                  <a:cubicBezTo>
                    <a:pt x="715" y="1560"/>
                    <a:pt x="884" y="1408"/>
                    <a:pt x="948" y="1415"/>
                  </a:cubicBez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5" name="Group 305">
              <a:extLst>
                <a:ext uri="{FF2B5EF4-FFF2-40B4-BE49-F238E27FC236}">
                  <a16:creationId xmlns:a16="http://schemas.microsoft.com/office/drawing/2014/main" id="{1774112C-32F4-4B52-9E47-DCD32430CFE1}"/>
                </a:ext>
              </a:extLst>
            </p:cNvPr>
            <p:cNvGrpSpPr>
              <a:grpSpLocks/>
            </p:cNvGrpSpPr>
            <p:nvPr/>
          </p:nvGrpSpPr>
          <p:grpSpPr bwMode="auto">
            <a:xfrm>
              <a:off x="4891289" y="3360921"/>
              <a:ext cx="2074892" cy="1416268"/>
              <a:chOff x="2472" y="2008"/>
              <a:chExt cx="891" cy="787"/>
            </a:xfrm>
          </p:grpSpPr>
          <p:sp>
            <p:nvSpPr>
              <p:cNvPr id="108" name="Line 299">
                <a:extLst>
                  <a:ext uri="{FF2B5EF4-FFF2-40B4-BE49-F238E27FC236}">
                    <a16:creationId xmlns:a16="http://schemas.microsoft.com/office/drawing/2014/main" id="{810F09AA-5435-4643-971E-85AFE5AD2FC4}"/>
                  </a:ext>
                </a:extLst>
              </p:cNvPr>
              <p:cNvSpPr>
                <a:spLocks noChangeShapeType="1"/>
              </p:cNvSpPr>
              <p:nvPr/>
            </p:nvSpPr>
            <p:spPr bwMode="auto">
              <a:xfrm>
                <a:off x="2472" y="2024"/>
                <a:ext cx="816"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9" name="Line 300">
                <a:extLst>
                  <a:ext uri="{FF2B5EF4-FFF2-40B4-BE49-F238E27FC236}">
                    <a16:creationId xmlns:a16="http://schemas.microsoft.com/office/drawing/2014/main" id="{BFB8960C-B384-4BD8-9A13-D0D2A2AD1EC4}"/>
                  </a:ext>
                </a:extLst>
              </p:cNvPr>
              <p:cNvSpPr>
                <a:spLocks noChangeShapeType="1"/>
              </p:cNvSpPr>
              <p:nvPr/>
            </p:nvSpPr>
            <p:spPr bwMode="auto">
              <a:xfrm>
                <a:off x="2472" y="2795"/>
                <a:ext cx="816"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0" name="Line 301">
                <a:extLst>
                  <a:ext uri="{FF2B5EF4-FFF2-40B4-BE49-F238E27FC236}">
                    <a16:creationId xmlns:a16="http://schemas.microsoft.com/office/drawing/2014/main" id="{1434EAF7-750C-4260-A9A5-508B260FAEB1}"/>
                  </a:ext>
                </a:extLst>
              </p:cNvPr>
              <p:cNvSpPr>
                <a:spLocks noChangeShapeType="1"/>
              </p:cNvSpPr>
              <p:nvPr/>
            </p:nvSpPr>
            <p:spPr bwMode="auto">
              <a:xfrm flipV="1">
                <a:off x="2472" y="2024"/>
                <a:ext cx="0"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1" name="Line 302">
                <a:extLst>
                  <a:ext uri="{FF2B5EF4-FFF2-40B4-BE49-F238E27FC236}">
                    <a16:creationId xmlns:a16="http://schemas.microsoft.com/office/drawing/2014/main" id="{5902B189-9970-451F-AF01-DEA46EC8CFA9}"/>
                  </a:ext>
                </a:extLst>
              </p:cNvPr>
              <p:cNvSpPr>
                <a:spLocks noChangeShapeType="1"/>
              </p:cNvSpPr>
              <p:nvPr/>
            </p:nvSpPr>
            <p:spPr bwMode="auto">
              <a:xfrm flipV="1">
                <a:off x="3288" y="2024"/>
                <a:ext cx="0"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2" name="Line 303">
                <a:extLst>
                  <a:ext uri="{FF2B5EF4-FFF2-40B4-BE49-F238E27FC236}">
                    <a16:creationId xmlns:a16="http://schemas.microsoft.com/office/drawing/2014/main" id="{FA14E365-91D3-43F8-9396-259099BE63B2}"/>
                  </a:ext>
                </a:extLst>
              </p:cNvPr>
              <p:cNvSpPr>
                <a:spLocks noChangeShapeType="1"/>
              </p:cNvSpPr>
              <p:nvPr/>
            </p:nvSpPr>
            <p:spPr bwMode="auto">
              <a:xfrm flipV="1">
                <a:off x="2547" y="2008"/>
                <a:ext cx="816"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 name="Line 304">
                <a:extLst>
                  <a:ext uri="{FF2B5EF4-FFF2-40B4-BE49-F238E27FC236}">
                    <a16:creationId xmlns:a16="http://schemas.microsoft.com/office/drawing/2014/main" id="{ABB5AD6D-F185-489B-9C87-7F538470DDCE}"/>
                  </a:ext>
                </a:extLst>
              </p:cNvPr>
              <p:cNvSpPr>
                <a:spLocks noChangeShapeType="1"/>
              </p:cNvSpPr>
              <p:nvPr/>
            </p:nvSpPr>
            <p:spPr bwMode="auto">
              <a:xfrm>
                <a:off x="2472" y="2024"/>
                <a:ext cx="816" cy="771"/>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pic>
          <p:nvPicPr>
            <p:cNvPr id="66" name="Picture 311">
              <a:extLst>
                <a:ext uri="{FF2B5EF4-FFF2-40B4-BE49-F238E27FC236}">
                  <a16:creationId xmlns:a16="http://schemas.microsoft.com/office/drawing/2014/main" id="{4E154D1A-550D-4688-9402-997A5F537E9F}"/>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9520" y="3273868"/>
              <a:ext cx="936626"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312">
              <a:extLst>
                <a:ext uri="{FF2B5EF4-FFF2-40B4-BE49-F238E27FC236}">
                  <a16:creationId xmlns:a16="http://schemas.microsoft.com/office/drawing/2014/main" id="{0F6EE4A1-5302-46C5-801D-1905D1DD1769}"/>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9952" y="4489852"/>
              <a:ext cx="93662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 name="Picture 313">
              <a:extLst>
                <a:ext uri="{FF2B5EF4-FFF2-40B4-BE49-F238E27FC236}">
                  <a16:creationId xmlns:a16="http://schemas.microsoft.com/office/drawing/2014/main" id="{BE7BE11A-BF2B-413F-BFF4-825704CAFE15}"/>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9102" y="4489852"/>
              <a:ext cx="93662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9" name="Picture 314">
              <a:extLst>
                <a:ext uri="{FF2B5EF4-FFF2-40B4-BE49-F238E27FC236}">
                  <a16:creationId xmlns:a16="http://schemas.microsoft.com/office/drawing/2014/main" id="{CB5105C6-70E8-4938-A715-D03EA8561845}"/>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9102" y="3121427"/>
              <a:ext cx="93662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0" name="Rectangle 276">
              <a:extLst>
                <a:ext uri="{FF2B5EF4-FFF2-40B4-BE49-F238E27FC236}">
                  <a16:creationId xmlns:a16="http://schemas.microsoft.com/office/drawing/2014/main" id="{84C9017B-1BEE-4C4A-8130-674346DDF9F5}"/>
                </a:ext>
              </a:extLst>
            </p:cNvPr>
            <p:cNvSpPr>
              <a:spLocks noChangeArrowheads="1"/>
            </p:cNvSpPr>
            <p:nvPr/>
          </p:nvSpPr>
          <p:spPr bwMode="auto">
            <a:xfrm>
              <a:off x="4296632" y="2726975"/>
              <a:ext cx="692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dirty="0">
                  <a:solidFill>
                    <a:srgbClr val="FF0000"/>
                  </a:solidFill>
                  <a:latin typeface="微软雅黑" panose="020B0503020204020204" pitchFamily="34" charset="-122"/>
                  <a:ea typeface="微软雅黑" panose="020B0503020204020204" pitchFamily="34" charset="-122"/>
                </a:rPr>
                <a:t>路由器</a:t>
              </a:r>
              <a:endParaRPr lang="zh-CN" altLang="en-US" sz="1400" dirty="0">
                <a:solidFill>
                  <a:srgbClr val="FF0000"/>
                </a:solidFill>
                <a:latin typeface="微软雅黑" panose="020B0503020204020204" pitchFamily="34" charset="-122"/>
                <a:ea typeface="微软雅黑" panose="020B0503020204020204" pitchFamily="34" charset="-122"/>
              </a:endParaRPr>
            </a:p>
          </p:txBody>
        </p:sp>
        <p:grpSp>
          <p:nvGrpSpPr>
            <p:cNvPr id="71" name="Group 348">
              <a:extLst>
                <a:ext uri="{FF2B5EF4-FFF2-40B4-BE49-F238E27FC236}">
                  <a16:creationId xmlns:a16="http://schemas.microsoft.com/office/drawing/2014/main" id="{D9A3641E-9420-421E-B30F-2285678E8324}"/>
                </a:ext>
              </a:extLst>
            </p:cNvPr>
            <p:cNvGrpSpPr>
              <a:grpSpLocks/>
            </p:cNvGrpSpPr>
            <p:nvPr/>
          </p:nvGrpSpPr>
          <p:grpSpPr bwMode="auto">
            <a:xfrm>
              <a:off x="2370338" y="2172102"/>
              <a:ext cx="1439862" cy="493714"/>
              <a:chOff x="3344" y="520"/>
              <a:chExt cx="719" cy="448"/>
            </a:xfrm>
          </p:grpSpPr>
          <p:sp>
            <p:nvSpPr>
              <p:cNvPr id="100" name="Freeform 349">
                <a:extLst>
                  <a:ext uri="{FF2B5EF4-FFF2-40B4-BE49-F238E27FC236}">
                    <a16:creationId xmlns:a16="http://schemas.microsoft.com/office/drawing/2014/main" id="{129D5A85-3323-4C49-9695-CEF97194EC0F}"/>
                  </a:ext>
                </a:extLst>
              </p:cNvPr>
              <p:cNvSpPr>
                <a:spLocks/>
              </p:cNvSpPr>
              <p:nvPr/>
            </p:nvSpPr>
            <p:spPr bwMode="auto">
              <a:xfrm>
                <a:off x="3939" y="520"/>
                <a:ext cx="124" cy="444"/>
              </a:xfrm>
              <a:custGeom>
                <a:avLst/>
                <a:gdLst>
                  <a:gd name="T0" fmla="*/ 0 w 2353"/>
                  <a:gd name="T1" fmla="*/ 0 h 8436"/>
                  <a:gd name="T2" fmla="*/ 0 w 2353"/>
                  <a:gd name="T3" fmla="*/ 0 h 8436"/>
                  <a:gd name="T4" fmla="*/ 0 w 2353"/>
                  <a:gd name="T5" fmla="*/ 0 h 8436"/>
                  <a:gd name="T6" fmla="*/ 0 w 2353"/>
                  <a:gd name="T7" fmla="*/ 0 h 8436"/>
                  <a:gd name="T8" fmla="*/ 0 w 2353"/>
                  <a:gd name="T9" fmla="*/ 0 h 8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3" h="8436">
                    <a:moveTo>
                      <a:pt x="2353" y="0"/>
                    </a:moveTo>
                    <a:lnTo>
                      <a:pt x="0" y="4675"/>
                    </a:lnTo>
                    <a:lnTo>
                      <a:pt x="76" y="8436"/>
                    </a:lnTo>
                    <a:lnTo>
                      <a:pt x="2353" y="3268"/>
                    </a:lnTo>
                    <a:lnTo>
                      <a:pt x="2353"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350">
                <a:extLst>
                  <a:ext uri="{FF2B5EF4-FFF2-40B4-BE49-F238E27FC236}">
                    <a16:creationId xmlns:a16="http://schemas.microsoft.com/office/drawing/2014/main" id="{6370E320-AD08-4C5C-8D3B-2B99703BD3C3}"/>
                  </a:ext>
                </a:extLst>
              </p:cNvPr>
              <p:cNvSpPr>
                <a:spLocks/>
              </p:cNvSpPr>
              <p:nvPr/>
            </p:nvSpPr>
            <p:spPr bwMode="auto">
              <a:xfrm>
                <a:off x="3354" y="520"/>
                <a:ext cx="709" cy="246"/>
              </a:xfrm>
              <a:custGeom>
                <a:avLst/>
                <a:gdLst>
                  <a:gd name="T0" fmla="*/ 0 w 13477"/>
                  <a:gd name="T1" fmla="*/ 0 h 4675"/>
                  <a:gd name="T2" fmla="*/ 0 w 13477"/>
                  <a:gd name="T3" fmla="*/ 0 h 4675"/>
                  <a:gd name="T4" fmla="*/ 0 w 13477"/>
                  <a:gd name="T5" fmla="*/ 0 h 4675"/>
                  <a:gd name="T6" fmla="*/ 0 w 13477"/>
                  <a:gd name="T7" fmla="*/ 0 h 4675"/>
                  <a:gd name="T8" fmla="*/ 0 w 13477"/>
                  <a:gd name="T9" fmla="*/ 0 h 4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77" h="4675">
                    <a:moveTo>
                      <a:pt x="0" y="4598"/>
                    </a:moveTo>
                    <a:lnTo>
                      <a:pt x="4480" y="0"/>
                    </a:lnTo>
                    <a:lnTo>
                      <a:pt x="13477" y="0"/>
                    </a:lnTo>
                    <a:lnTo>
                      <a:pt x="11124" y="4675"/>
                    </a:lnTo>
                    <a:lnTo>
                      <a:pt x="0" y="4598"/>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351">
                <a:extLst>
                  <a:ext uri="{FF2B5EF4-FFF2-40B4-BE49-F238E27FC236}">
                    <a16:creationId xmlns:a16="http://schemas.microsoft.com/office/drawing/2014/main" id="{3921756E-9114-4C7B-AC26-EF36D0FF007E}"/>
                  </a:ext>
                </a:extLst>
              </p:cNvPr>
              <p:cNvSpPr>
                <a:spLocks/>
              </p:cNvSpPr>
              <p:nvPr/>
            </p:nvSpPr>
            <p:spPr bwMode="auto">
              <a:xfrm>
                <a:off x="3344" y="754"/>
                <a:ext cx="611" cy="214"/>
              </a:xfrm>
              <a:custGeom>
                <a:avLst/>
                <a:gdLst>
                  <a:gd name="T0" fmla="*/ 0 w 11616"/>
                  <a:gd name="T1" fmla="*/ 0 h 4066"/>
                  <a:gd name="T2" fmla="*/ 0 w 11616"/>
                  <a:gd name="T3" fmla="*/ 0 h 4066"/>
                  <a:gd name="T4" fmla="*/ 0 w 11616"/>
                  <a:gd name="T5" fmla="*/ 0 h 4066"/>
                  <a:gd name="T6" fmla="*/ 0 w 11616"/>
                  <a:gd name="T7" fmla="*/ 0 h 4066"/>
                  <a:gd name="T8" fmla="*/ 0 w 11616"/>
                  <a:gd name="T9" fmla="*/ 0 h 4066"/>
                  <a:gd name="T10" fmla="*/ 0 w 11616"/>
                  <a:gd name="T11" fmla="*/ 0 h 4066"/>
                  <a:gd name="T12" fmla="*/ 0 w 11616"/>
                  <a:gd name="T13" fmla="*/ 0 h 4066"/>
                  <a:gd name="T14" fmla="*/ 0 w 11616"/>
                  <a:gd name="T15" fmla="*/ 0 h 4066"/>
                  <a:gd name="T16" fmla="*/ 0 w 11616"/>
                  <a:gd name="T17" fmla="*/ 0 h 4066"/>
                  <a:gd name="T18" fmla="*/ 0 w 11616"/>
                  <a:gd name="T19" fmla="*/ 0 h 4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16" h="4066">
                    <a:moveTo>
                      <a:pt x="11427" y="4066"/>
                    </a:moveTo>
                    <a:lnTo>
                      <a:pt x="11616" y="3877"/>
                    </a:lnTo>
                    <a:lnTo>
                      <a:pt x="11616" y="152"/>
                    </a:lnTo>
                    <a:lnTo>
                      <a:pt x="11502" y="0"/>
                    </a:lnTo>
                    <a:lnTo>
                      <a:pt x="11427" y="0"/>
                    </a:lnTo>
                    <a:lnTo>
                      <a:pt x="189" y="0"/>
                    </a:lnTo>
                    <a:lnTo>
                      <a:pt x="0" y="152"/>
                    </a:lnTo>
                    <a:lnTo>
                      <a:pt x="0" y="3877"/>
                    </a:lnTo>
                    <a:lnTo>
                      <a:pt x="189" y="4066"/>
                    </a:lnTo>
                    <a:lnTo>
                      <a:pt x="11427" y="4066"/>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352">
                <a:extLst>
                  <a:ext uri="{FF2B5EF4-FFF2-40B4-BE49-F238E27FC236}">
                    <a16:creationId xmlns:a16="http://schemas.microsoft.com/office/drawing/2014/main" id="{2A1D6E2C-5A35-4571-A1E9-44E5014FAB12}"/>
                  </a:ext>
                </a:extLst>
              </p:cNvPr>
              <p:cNvSpPr>
                <a:spLocks/>
              </p:cNvSpPr>
              <p:nvPr/>
            </p:nvSpPr>
            <p:spPr bwMode="auto">
              <a:xfrm>
                <a:off x="3925" y="520"/>
                <a:ext cx="116" cy="210"/>
              </a:xfrm>
              <a:custGeom>
                <a:avLst/>
                <a:gdLst>
                  <a:gd name="T0" fmla="*/ 0 w 2201"/>
                  <a:gd name="T1" fmla="*/ 0 h 3990"/>
                  <a:gd name="T2" fmla="*/ 0 w 2201"/>
                  <a:gd name="T3" fmla="*/ 0 h 3990"/>
                  <a:gd name="T4" fmla="*/ 0 w 2201"/>
                  <a:gd name="T5" fmla="*/ 0 h 3990"/>
                  <a:gd name="T6" fmla="*/ 0 60000 65536"/>
                  <a:gd name="T7" fmla="*/ 0 60000 65536"/>
                  <a:gd name="T8" fmla="*/ 0 60000 65536"/>
                </a:gdLst>
                <a:ahLst/>
                <a:cxnLst>
                  <a:cxn ang="T6">
                    <a:pos x="T0" y="T1"/>
                  </a:cxn>
                  <a:cxn ang="T7">
                    <a:pos x="T2" y="T3"/>
                  </a:cxn>
                  <a:cxn ang="T8">
                    <a:pos x="T4" y="T5"/>
                  </a:cxn>
                </a:cxnLst>
                <a:rect l="0" t="0" r="r" b="b"/>
                <a:pathLst>
                  <a:path w="2201" h="3990">
                    <a:moveTo>
                      <a:pt x="0" y="3990"/>
                    </a:moveTo>
                    <a:lnTo>
                      <a:pt x="2201" y="0"/>
                    </a:lnTo>
                    <a:lnTo>
                      <a:pt x="0" y="3990"/>
                    </a:lnTo>
                    <a:close/>
                  </a:path>
                </a:pathLst>
              </a:custGeom>
              <a:solidFill>
                <a:srgbClr val="4D54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353">
                <a:extLst>
                  <a:ext uri="{FF2B5EF4-FFF2-40B4-BE49-F238E27FC236}">
                    <a16:creationId xmlns:a16="http://schemas.microsoft.com/office/drawing/2014/main" id="{478EA638-25FE-4435-8FAB-0289B97D01BF}"/>
                  </a:ext>
                </a:extLst>
              </p:cNvPr>
              <p:cNvSpPr>
                <a:spLocks/>
              </p:cNvSpPr>
              <p:nvPr/>
            </p:nvSpPr>
            <p:spPr bwMode="auto">
              <a:xfrm>
                <a:off x="3360" y="774"/>
                <a:ext cx="575" cy="176"/>
              </a:xfrm>
              <a:custGeom>
                <a:avLst/>
                <a:gdLst>
                  <a:gd name="T0" fmla="*/ 0 w 10933"/>
                  <a:gd name="T1" fmla="*/ 0 h 3344"/>
                  <a:gd name="T2" fmla="*/ 0 w 10933"/>
                  <a:gd name="T3" fmla="*/ 0 h 3344"/>
                  <a:gd name="T4" fmla="*/ 0 w 10933"/>
                  <a:gd name="T5" fmla="*/ 0 h 3344"/>
                  <a:gd name="T6" fmla="*/ 0 w 10933"/>
                  <a:gd name="T7" fmla="*/ 0 h 3344"/>
                  <a:gd name="T8" fmla="*/ 0 w 10933"/>
                  <a:gd name="T9" fmla="*/ 0 h 3344"/>
                  <a:gd name="T10" fmla="*/ 0 w 10933"/>
                  <a:gd name="T11" fmla="*/ 0 h 3344"/>
                  <a:gd name="T12" fmla="*/ 0 w 10933"/>
                  <a:gd name="T13" fmla="*/ 0 h 3344"/>
                  <a:gd name="T14" fmla="*/ 0 w 10933"/>
                  <a:gd name="T15" fmla="*/ 0 h 3344"/>
                  <a:gd name="T16" fmla="*/ 0 w 10933"/>
                  <a:gd name="T17" fmla="*/ 0 h 3344"/>
                  <a:gd name="T18" fmla="*/ 0 w 10933"/>
                  <a:gd name="T19" fmla="*/ 0 h 3344"/>
                  <a:gd name="T20" fmla="*/ 0 w 10933"/>
                  <a:gd name="T21" fmla="*/ 0 h 3344"/>
                  <a:gd name="T22" fmla="*/ 0 w 10933"/>
                  <a:gd name="T23" fmla="*/ 0 h 3344"/>
                  <a:gd name="T24" fmla="*/ 0 w 10933"/>
                  <a:gd name="T25" fmla="*/ 0 h 3344"/>
                  <a:gd name="T26" fmla="*/ 0 w 10933"/>
                  <a:gd name="T27" fmla="*/ 0 h 3344"/>
                  <a:gd name="T28" fmla="*/ 0 w 10933"/>
                  <a:gd name="T29" fmla="*/ 0 h 3344"/>
                  <a:gd name="T30" fmla="*/ 0 w 10933"/>
                  <a:gd name="T31" fmla="*/ 0 h 3344"/>
                  <a:gd name="T32" fmla="*/ 0 w 10933"/>
                  <a:gd name="T33" fmla="*/ 0 h 3344"/>
                  <a:gd name="T34" fmla="*/ 0 w 10933"/>
                  <a:gd name="T35" fmla="*/ 0 h 3344"/>
                  <a:gd name="T36" fmla="*/ 0 w 10933"/>
                  <a:gd name="T37" fmla="*/ 0 h 3344"/>
                  <a:gd name="T38" fmla="*/ 0 w 10933"/>
                  <a:gd name="T39" fmla="*/ 0 h 3344"/>
                  <a:gd name="T40" fmla="*/ 0 w 10933"/>
                  <a:gd name="T41" fmla="*/ 0 h 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33" h="3344">
                    <a:moveTo>
                      <a:pt x="10782" y="3344"/>
                    </a:moveTo>
                    <a:lnTo>
                      <a:pt x="10820" y="3306"/>
                    </a:lnTo>
                    <a:lnTo>
                      <a:pt x="10895" y="3268"/>
                    </a:lnTo>
                    <a:lnTo>
                      <a:pt x="10933" y="3231"/>
                    </a:lnTo>
                    <a:lnTo>
                      <a:pt x="10933" y="3155"/>
                    </a:lnTo>
                    <a:lnTo>
                      <a:pt x="10933" y="191"/>
                    </a:lnTo>
                    <a:lnTo>
                      <a:pt x="10933" y="115"/>
                    </a:lnTo>
                    <a:lnTo>
                      <a:pt x="10895" y="38"/>
                    </a:lnTo>
                    <a:lnTo>
                      <a:pt x="10820" y="0"/>
                    </a:lnTo>
                    <a:lnTo>
                      <a:pt x="10782" y="0"/>
                    </a:lnTo>
                    <a:lnTo>
                      <a:pt x="190" y="0"/>
                    </a:lnTo>
                    <a:lnTo>
                      <a:pt x="114" y="0"/>
                    </a:lnTo>
                    <a:lnTo>
                      <a:pt x="39" y="38"/>
                    </a:lnTo>
                    <a:lnTo>
                      <a:pt x="0" y="115"/>
                    </a:lnTo>
                    <a:lnTo>
                      <a:pt x="0" y="191"/>
                    </a:lnTo>
                    <a:lnTo>
                      <a:pt x="0" y="3155"/>
                    </a:lnTo>
                    <a:lnTo>
                      <a:pt x="0" y="3231"/>
                    </a:lnTo>
                    <a:lnTo>
                      <a:pt x="39" y="3268"/>
                    </a:lnTo>
                    <a:lnTo>
                      <a:pt x="114" y="3306"/>
                    </a:lnTo>
                    <a:lnTo>
                      <a:pt x="190" y="3344"/>
                    </a:lnTo>
                    <a:lnTo>
                      <a:pt x="10782" y="3344"/>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354">
                <a:extLst>
                  <a:ext uri="{FF2B5EF4-FFF2-40B4-BE49-F238E27FC236}">
                    <a16:creationId xmlns:a16="http://schemas.microsoft.com/office/drawing/2014/main" id="{FC3F7FA5-5EE1-40E1-9CB5-5CD8F11AACA4}"/>
                  </a:ext>
                </a:extLst>
              </p:cNvPr>
              <p:cNvSpPr>
                <a:spLocks noEditPoints="1"/>
              </p:cNvSpPr>
              <p:nvPr/>
            </p:nvSpPr>
            <p:spPr bwMode="auto">
              <a:xfrm>
                <a:off x="3356" y="770"/>
                <a:ext cx="583" cy="184"/>
              </a:xfrm>
              <a:custGeom>
                <a:avLst/>
                <a:gdLst>
                  <a:gd name="T0" fmla="*/ 0 w 11086"/>
                  <a:gd name="T1" fmla="*/ 0 h 3497"/>
                  <a:gd name="T2" fmla="*/ 0 w 11086"/>
                  <a:gd name="T3" fmla="*/ 0 h 3497"/>
                  <a:gd name="T4" fmla="*/ 0 w 11086"/>
                  <a:gd name="T5" fmla="*/ 0 h 3497"/>
                  <a:gd name="T6" fmla="*/ 0 w 11086"/>
                  <a:gd name="T7" fmla="*/ 0 h 3497"/>
                  <a:gd name="T8" fmla="*/ 0 w 11086"/>
                  <a:gd name="T9" fmla="*/ 0 h 3497"/>
                  <a:gd name="T10" fmla="*/ 0 w 11086"/>
                  <a:gd name="T11" fmla="*/ 0 h 3497"/>
                  <a:gd name="T12" fmla="*/ 0 w 11086"/>
                  <a:gd name="T13" fmla="*/ 0 h 3497"/>
                  <a:gd name="T14" fmla="*/ 0 w 11086"/>
                  <a:gd name="T15" fmla="*/ 0 h 3497"/>
                  <a:gd name="T16" fmla="*/ 0 w 11086"/>
                  <a:gd name="T17" fmla="*/ 0 h 3497"/>
                  <a:gd name="T18" fmla="*/ 0 w 11086"/>
                  <a:gd name="T19" fmla="*/ 0 h 3497"/>
                  <a:gd name="T20" fmla="*/ 0 w 11086"/>
                  <a:gd name="T21" fmla="*/ 0 h 3497"/>
                  <a:gd name="T22" fmla="*/ 0 w 11086"/>
                  <a:gd name="T23" fmla="*/ 0 h 3497"/>
                  <a:gd name="T24" fmla="*/ 0 w 11086"/>
                  <a:gd name="T25" fmla="*/ 0 h 3497"/>
                  <a:gd name="T26" fmla="*/ 0 w 11086"/>
                  <a:gd name="T27" fmla="*/ 0 h 3497"/>
                  <a:gd name="T28" fmla="*/ 0 w 11086"/>
                  <a:gd name="T29" fmla="*/ 0 h 3497"/>
                  <a:gd name="T30" fmla="*/ 0 w 11086"/>
                  <a:gd name="T31" fmla="*/ 0 h 3497"/>
                  <a:gd name="T32" fmla="*/ 0 w 11086"/>
                  <a:gd name="T33" fmla="*/ 0 h 3497"/>
                  <a:gd name="T34" fmla="*/ 0 w 11086"/>
                  <a:gd name="T35" fmla="*/ 0 h 3497"/>
                  <a:gd name="T36" fmla="*/ 0 w 11086"/>
                  <a:gd name="T37" fmla="*/ 0 h 3497"/>
                  <a:gd name="T38" fmla="*/ 0 w 11086"/>
                  <a:gd name="T39" fmla="*/ 0 h 3497"/>
                  <a:gd name="T40" fmla="*/ 0 w 11086"/>
                  <a:gd name="T41" fmla="*/ 0 h 3497"/>
                  <a:gd name="T42" fmla="*/ 0 w 11086"/>
                  <a:gd name="T43" fmla="*/ 0 h 3497"/>
                  <a:gd name="T44" fmla="*/ 0 w 11086"/>
                  <a:gd name="T45" fmla="*/ 0 h 3497"/>
                  <a:gd name="T46" fmla="*/ 0 w 11086"/>
                  <a:gd name="T47" fmla="*/ 0 h 3497"/>
                  <a:gd name="T48" fmla="*/ 0 w 11086"/>
                  <a:gd name="T49" fmla="*/ 0 h 3497"/>
                  <a:gd name="T50" fmla="*/ 0 w 11086"/>
                  <a:gd name="T51" fmla="*/ 0 h 3497"/>
                  <a:gd name="T52" fmla="*/ 0 w 11086"/>
                  <a:gd name="T53" fmla="*/ 0 h 3497"/>
                  <a:gd name="T54" fmla="*/ 0 w 11086"/>
                  <a:gd name="T55" fmla="*/ 0 h 3497"/>
                  <a:gd name="T56" fmla="*/ 0 w 11086"/>
                  <a:gd name="T57" fmla="*/ 0 h 3497"/>
                  <a:gd name="T58" fmla="*/ 0 w 11086"/>
                  <a:gd name="T59" fmla="*/ 0 h 3497"/>
                  <a:gd name="T60" fmla="*/ 0 w 11086"/>
                  <a:gd name="T61" fmla="*/ 0 h 3497"/>
                  <a:gd name="T62" fmla="*/ 0 w 11086"/>
                  <a:gd name="T63" fmla="*/ 0 h 3497"/>
                  <a:gd name="T64" fmla="*/ 0 w 11086"/>
                  <a:gd name="T65" fmla="*/ 0 h 3497"/>
                  <a:gd name="T66" fmla="*/ 0 w 11086"/>
                  <a:gd name="T67" fmla="*/ 0 h 3497"/>
                  <a:gd name="T68" fmla="*/ 0 w 11086"/>
                  <a:gd name="T69" fmla="*/ 0 h 3497"/>
                  <a:gd name="T70" fmla="*/ 0 w 11086"/>
                  <a:gd name="T71" fmla="*/ 0 h 3497"/>
                  <a:gd name="T72" fmla="*/ 0 w 11086"/>
                  <a:gd name="T73" fmla="*/ 0 h 3497"/>
                  <a:gd name="T74" fmla="*/ 0 w 11086"/>
                  <a:gd name="T75" fmla="*/ 0 h 3497"/>
                  <a:gd name="T76" fmla="*/ 0 w 11086"/>
                  <a:gd name="T77" fmla="*/ 0 h 3497"/>
                  <a:gd name="T78" fmla="*/ 0 w 11086"/>
                  <a:gd name="T79" fmla="*/ 0 h 3497"/>
                  <a:gd name="T80" fmla="*/ 0 w 11086"/>
                  <a:gd name="T81" fmla="*/ 0 h 34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086" h="3497">
                    <a:moveTo>
                      <a:pt x="10826" y="3344"/>
                    </a:moveTo>
                    <a:lnTo>
                      <a:pt x="10933" y="3275"/>
                    </a:lnTo>
                    <a:lnTo>
                      <a:pt x="10933" y="208"/>
                    </a:lnTo>
                    <a:lnTo>
                      <a:pt x="10878" y="152"/>
                    </a:lnTo>
                    <a:lnTo>
                      <a:pt x="208" y="152"/>
                    </a:lnTo>
                    <a:lnTo>
                      <a:pt x="152" y="208"/>
                    </a:lnTo>
                    <a:lnTo>
                      <a:pt x="152" y="3275"/>
                    </a:lnTo>
                    <a:lnTo>
                      <a:pt x="283" y="3344"/>
                    </a:lnTo>
                    <a:lnTo>
                      <a:pt x="10826" y="3344"/>
                    </a:lnTo>
                    <a:close/>
                    <a:moveTo>
                      <a:pt x="10889" y="3497"/>
                    </a:moveTo>
                    <a:lnTo>
                      <a:pt x="266" y="3497"/>
                    </a:lnTo>
                    <a:lnTo>
                      <a:pt x="0" y="3338"/>
                    </a:lnTo>
                    <a:lnTo>
                      <a:pt x="0" y="191"/>
                    </a:lnTo>
                    <a:lnTo>
                      <a:pt x="9" y="157"/>
                    </a:lnTo>
                    <a:lnTo>
                      <a:pt x="190" y="0"/>
                    </a:lnTo>
                    <a:lnTo>
                      <a:pt x="10896" y="0"/>
                    </a:lnTo>
                    <a:lnTo>
                      <a:pt x="11086" y="191"/>
                    </a:lnTo>
                    <a:lnTo>
                      <a:pt x="11086" y="387"/>
                    </a:lnTo>
                    <a:lnTo>
                      <a:pt x="11086" y="584"/>
                    </a:lnTo>
                    <a:lnTo>
                      <a:pt x="11086" y="781"/>
                    </a:lnTo>
                    <a:lnTo>
                      <a:pt x="11086" y="977"/>
                    </a:lnTo>
                    <a:lnTo>
                      <a:pt x="11086" y="1174"/>
                    </a:lnTo>
                    <a:lnTo>
                      <a:pt x="11086" y="1371"/>
                    </a:lnTo>
                    <a:lnTo>
                      <a:pt x="11086" y="1567"/>
                    </a:lnTo>
                    <a:lnTo>
                      <a:pt x="11086" y="1764"/>
                    </a:lnTo>
                    <a:lnTo>
                      <a:pt x="11086" y="1961"/>
                    </a:lnTo>
                    <a:lnTo>
                      <a:pt x="11086" y="2158"/>
                    </a:lnTo>
                    <a:lnTo>
                      <a:pt x="11086" y="2355"/>
                    </a:lnTo>
                    <a:lnTo>
                      <a:pt x="11086" y="2552"/>
                    </a:lnTo>
                    <a:lnTo>
                      <a:pt x="11086" y="2747"/>
                    </a:lnTo>
                    <a:lnTo>
                      <a:pt x="11086" y="2944"/>
                    </a:lnTo>
                    <a:lnTo>
                      <a:pt x="11086" y="3141"/>
                    </a:lnTo>
                    <a:lnTo>
                      <a:pt x="11086" y="3338"/>
                    </a:lnTo>
                    <a:lnTo>
                      <a:pt x="11061" y="3357"/>
                    </a:lnTo>
                    <a:lnTo>
                      <a:pt x="11036" y="3378"/>
                    </a:lnTo>
                    <a:lnTo>
                      <a:pt x="11011" y="3398"/>
                    </a:lnTo>
                    <a:lnTo>
                      <a:pt x="10988" y="3417"/>
                    </a:lnTo>
                    <a:lnTo>
                      <a:pt x="10963" y="3437"/>
                    </a:lnTo>
                    <a:lnTo>
                      <a:pt x="10938" y="3457"/>
                    </a:lnTo>
                    <a:lnTo>
                      <a:pt x="10914" y="3477"/>
                    </a:lnTo>
                    <a:lnTo>
                      <a:pt x="10889" y="3497"/>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Rectangle 355">
                <a:extLst>
                  <a:ext uri="{FF2B5EF4-FFF2-40B4-BE49-F238E27FC236}">
                    <a16:creationId xmlns:a16="http://schemas.microsoft.com/office/drawing/2014/main" id="{41E0AFE8-1474-44EB-9087-1930D94A7E55}"/>
                  </a:ext>
                </a:extLst>
              </p:cNvPr>
              <p:cNvSpPr>
                <a:spLocks noChangeArrowheads="1"/>
              </p:cNvSpPr>
              <p:nvPr/>
            </p:nvSpPr>
            <p:spPr bwMode="auto">
              <a:xfrm>
                <a:off x="3378" y="798"/>
                <a:ext cx="369" cy="108"/>
              </a:xfrm>
              <a:prstGeom prst="rect">
                <a:avLst/>
              </a:prstGeom>
              <a:solidFill>
                <a:srgbClr val="0042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sp>
            <p:nvSpPr>
              <p:cNvPr id="107" name="Rectangle 356">
                <a:extLst>
                  <a:ext uri="{FF2B5EF4-FFF2-40B4-BE49-F238E27FC236}">
                    <a16:creationId xmlns:a16="http://schemas.microsoft.com/office/drawing/2014/main" id="{7C9441A5-9165-4C07-9A3F-53183F8CDEC5}"/>
                  </a:ext>
                </a:extLst>
              </p:cNvPr>
              <p:cNvSpPr>
                <a:spLocks noChangeArrowheads="1"/>
              </p:cNvSpPr>
              <p:nvPr/>
            </p:nvSpPr>
            <p:spPr bwMode="auto">
              <a:xfrm>
                <a:off x="3462" y="826"/>
                <a:ext cx="119" cy="66"/>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grpSp>
        <p:grpSp>
          <p:nvGrpSpPr>
            <p:cNvPr id="72" name="Group 357">
              <a:extLst>
                <a:ext uri="{FF2B5EF4-FFF2-40B4-BE49-F238E27FC236}">
                  <a16:creationId xmlns:a16="http://schemas.microsoft.com/office/drawing/2014/main" id="{ECE1F60B-B7F8-4C48-AF73-199055D44443}"/>
                </a:ext>
              </a:extLst>
            </p:cNvPr>
            <p:cNvGrpSpPr>
              <a:grpSpLocks/>
            </p:cNvGrpSpPr>
            <p:nvPr/>
          </p:nvGrpSpPr>
          <p:grpSpPr bwMode="auto">
            <a:xfrm>
              <a:off x="8275839" y="2459440"/>
              <a:ext cx="1439862" cy="493712"/>
              <a:chOff x="3344" y="520"/>
              <a:chExt cx="719" cy="448"/>
            </a:xfrm>
          </p:grpSpPr>
          <p:sp>
            <p:nvSpPr>
              <p:cNvPr id="92" name="Freeform 358">
                <a:extLst>
                  <a:ext uri="{FF2B5EF4-FFF2-40B4-BE49-F238E27FC236}">
                    <a16:creationId xmlns:a16="http://schemas.microsoft.com/office/drawing/2014/main" id="{D3A94E78-47A9-41F5-980A-72D279CFACAF}"/>
                  </a:ext>
                </a:extLst>
              </p:cNvPr>
              <p:cNvSpPr>
                <a:spLocks/>
              </p:cNvSpPr>
              <p:nvPr/>
            </p:nvSpPr>
            <p:spPr bwMode="auto">
              <a:xfrm>
                <a:off x="3939" y="520"/>
                <a:ext cx="124" cy="444"/>
              </a:xfrm>
              <a:custGeom>
                <a:avLst/>
                <a:gdLst>
                  <a:gd name="T0" fmla="*/ 0 w 2353"/>
                  <a:gd name="T1" fmla="*/ 0 h 8436"/>
                  <a:gd name="T2" fmla="*/ 0 w 2353"/>
                  <a:gd name="T3" fmla="*/ 0 h 8436"/>
                  <a:gd name="T4" fmla="*/ 0 w 2353"/>
                  <a:gd name="T5" fmla="*/ 0 h 8436"/>
                  <a:gd name="T6" fmla="*/ 0 w 2353"/>
                  <a:gd name="T7" fmla="*/ 0 h 8436"/>
                  <a:gd name="T8" fmla="*/ 0 w 2353"/>
                  <a:gd name="T9" fmla="*/ 0 h 8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3" h="8436">
                    <a:moveTo>
                      <a:pt x="2353" y="0"/>
                    </a:moveTo>
                    <a:lnTo>
                      <a:pt x="0" y="4675"/>
                    </a:lnTo>
                    <a:lnTo>
                      <a:pt x="76" y="8436"/>
                    </a:lnTo>
                    <a:lnTo>
                      <a:pt x="2353" y="3268"/>
                    </a:lnTo>
                    <a:lnTo>
                      <a:pt x="2353"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359">
                <a:extLst>
                  <a:ext uri="{FF2B5EF4-FFF2-40B4-BE49-F238E27FC236}">
                    <a16:creationId xmlns:a16="http://schemas.microsoft.com/office/drawing/2014/main" id="{B956A0FB-A73D-4D00-8202-034CF5969753}"/>
                  </a:ext>
                </a:extLst>
              </p:cNvPr>
              <p:cNvSpPr>
                <a:spLocks/>
              </p:cNvSpPr>
              <p:nvPr/>
            </p:nvSpPr>
            <p:spPr bwMode="auto">
              <a:xfrm>
                <a:off x="3354" y="520"/>
                <a:ext cx="709" cy="246"/>
              </a:xfrm>
              <a:custGeom>
                <a:avLst/>
                <a:gdLst>
                  <a:gd name="T0" fmla="*/ 0 w 13477"/>
                  <a:gd name="T1" fmla="*/ 0 h 4675"/>
                  <a:gd name="T2" fmla="*/ 0 w 13477"/>
                  <a:gd name="T3" fmla="*/ 0 h 4675"/>
                  <a:gd name="T4" fmla="*/ 0 w 13477"/>
                  <a:gd name="T5" fmla="*/ 0 h 4675"/>
                  <a:gd name="T6" fmla="*/ 0 w 13477"/>
                  <a:gd name="T7" fmla="*/ 0 h 4675"/>
                  <a:gd name="T8" fmla="*/ 0 w 13477"/>
                  <a:gd name="T9" fmla="*/ 0 h 4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77" h="4675">
                    <a:moveTo>
                      <a:pt x="0" y="4598"/>
                    </a:moveTo>
                    <a:lnTo>
                      <a:pt x="4480" y="0"/>
                    </a:lnTo>
                    <a:lnTo>
                      <a:pt x="13477" y="0"/>
                    </a:lnTo>
                    <a:lnTo>
                      <a:pt x="11124" y="4675"/>
                    </a:lnTo>
                    <a:lnTo>
                      <a:pt x="0" y="4598"/>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360">
                <a:extLst>
                  <a:ext uri="{FF2B5EF4-FFF2-40B4-BE49-F238E27FC236}">
                    <a16:creationId xmlns:a16="http://schemas.microsoft.com/office/drawing/2014/main" id="{B8AD0973-E3A1-41D6-BA30-6E2BE3F65B67}"/>
                  </a:ext>
                </a:extLst>
              </p:cNvPr>
              <p:cNvSpPr>
                <a:spLocks/>
              </p:cNvSpPr>
              <p:nvPr/>
            </p:nvSpPr>
            <p:spPr bwMode="auto">
              <a:xfrm>
                <a:off x="3344" y="754"/>
                <a:ext cx="611" cy="214"/>
              </a:xfrm>
              <a:custGeom>
                <a:avLst/>
                <a:gdLst>
                  <a:gd name="T0" fmla="*/ 0 w 11616"/>
                  <a:gd name="T1" fmla="*/ 0 h 4066"/>
                  <a:gd name="T2" fmla="*/ 0 w 11616"/>
                  <a:gd name="T3" fmla="*/ 0 h 4066"/>
                  <a:gd name="T4" fmla="*/ 0 w 11616"/>
                  <a:gd name="T5" fmla="*/ 0 h 4066"/>
                  <a:gd name="T6" fmla="*/ 0 w 11616"/>
                  <a:gd name="T7" fmla="*/ 0 h 4066"/>
                  <a:gd name="T8" fmla="*/ 0 w 11616"/>
                  <a:gd name="T9" fmla="*/ 0 h 4066"/>
                  <a:gd name="T10" fmla="*/ 0 w 11616"/>
                  <a:gd name="T11" fmla="*/ 0 h 4066"/>
                  <a:gd name="T12" fmla="*/ 0 w 11616"/>
                  <a:gd name="T13" fmla="*/ 0 h 4066"/>
                  <a:gd name="T14" fmla="*/ 0 w 11616"/>
                  <a:gd name="T15" fmla="*/ 0 h 4066"/>
                  <a:gd name="T16" fmla="*/ 0 w 11616"/>
                  <a:gd name="T17" fmla="*/ 0 h 4066"/>
                  <a:gd name="T18" fmla="*/ 0 w 11616"/>
                  <a:gd name="T19" fmla="*/ 0 h 4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16" h="4066">
                    <a:moveTo>
                      <a:pt x="11427" y="4066"/>
                    </a:moveTo>
                    <a:lnTo>
                      <a:pt x="11616" y="3877"/>
                    </a:lnTo>
                    <a:lnTo>
                      <a:pt x="11616" y="152"/>
                    </a:lnTo>
                    <a:lnTo>
                      <a:pt x="11502" y="0"/>
                    </a:lnTo>
                    <a:lnTo>
                      <a:pt x="11427" y="0"/>
                    </a:lnTo>
                    <a:lnTo>
                      <a:pt x="189" y="0"/>
                    </a:lnTo>
                    <a:lnTo>
                      <a:pt x="0" y="152"/>
                    </a:lnTo>
                    <a:lnTo>
                      <a:pt x="0" y="3877"/>
                    </a:lnTo>
                    <a:lnTo>
                      <a:pt x="189" y="4066"/>
                    </a:lnTo>
                    <a:lnTo>
                      <a:pt x="11427" y="4066"/>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361">
                <a:extLst>
                  <a:ext uri="{FF2B5EF4-FFF2-40B4-BE49-F238E27FC236}">
                    <a16:creationId xmlns:a16="http://schemas.microsoft.com/office/drawing/2014/main" id="{9A6124B9-5E5B-4D0A-AF99-4D002736836B}"/>
                  </a:ext>
                </a:extLst>
              </p:cNvPr>
              <p:cNvSpPr>
                <a:spLocks/>
              </p:cNvSpPr>
              <p:nvPr/>
            </p:nvSpPr>
            <p:spPr bwMode="auto">
              <a:xfrm>
                <a:off x="3925" y="520"/>
                <a:ext cx="116" cy="210"/>
              </a:xfrm>
              <a:custGeom>
                <a:avLst/>
                <a:gdLst>
                  <a:gd name="T0" fmla="*/ 0 w 2201"/>
                  <a:gd name="T1" fmla="*/ 0 h 3990"/>
                  <a:gd name="T2" fmla="*/ 0 w 2201"/>
                  <a:gd name="T3" fmla="*/ 0 h 3990"/>
                  <a:gd name="T4" fmla="*/ 0 w 2201"/>
                  <a:gd name="T5" fmla="*/ 0 h 3990"/>
                  <a:gd name="T6" fmla="*/ 0 60000 65536"/>
                  <a:gd name="T7" fmla="*/ 0 60000 65536"/>
                  <a:gd name="T8" fmla="*/ 0 60000 65536"/>
                </a:gdLst>
                <a:ahLst/>
                <a:cxnLst>
                  <a:cxn ang="T6">
                    <a:pos x="T0" y="T1"/>
                  </a:cxn>
                  <a:cxn ang="T7">
                    <a:pos x="T2" y="T3"/>
                  </a:cxn>
                  <a:cxn ang="T8">
                    <a:pos x="T4" y="T5"/>
                  </a:cxn>
                </a:cxnLst>
                <a:rect l="0" t="0" r="r" b="b"/>
                <a:pathLst>
                  <a:path w="2201" h="3990">
                    <a:moveTo>
                      <a:pt x="0" y="3990"/>
                    </a:moveTo>
                    <a:lnTo>
                      <a:pt x="2201" y="0"/>
                    </a:lnTo>
                    <a:lnTo>
                      <a:pt x="0" y="3990"/>
                    </a:lnTo>
                    <a:close/>
                  </a:path>
                </a:pathLst>
              </a:custGeom>
              <a:solidFill>
                <a:srgbClr val="4D54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362">
                <a:extLst>
                  <a:ext uri="{FF2B5EF4-FFF2-40B4-BE49-F238E27FC236}">
                    <a16:creationId xmlns:a16="http://schemas.microsoft.com/office/drawing/2014/main" id="{9A152563-64A6-432E-AA0E-826F175BD2BC}"/>
                  </a:ext>
                </a:extLst>
              </p:cNvPr>
              <p:cNvSpPr>
                <a:spLocks/>
              </p:cNvSpPr>
              <p:nvPr/>
            </p:nvSpPr>
            <p:spPr bwMode="auto">
              <a:xfrm>
                <a:off x="3360" y="774"/>
                <a:ext cx="575" cy="176"/>
              </a:xfrm>
              <a:custGeom>
                <a:avLst/>
                <a:gdLst>
                  <a:gd name="T0" fmla="*/ 0 w 10933"/>
                  <a:gd name="T1" fmla="*/ 0 h 3344"/>
                  <a:gd name="T2" fmla="*/ 0 w 10933"/>
                  <a:gd name="T3" fmla="*/ 0 h 3344"/>
                  <a:gd name="T4" fmla="*/ 0 w 10933"/>
                  <a:gd name="T5" fmla="*/ 0 h 3344"/>
                  <a:gd name="T6" fmla="*/ 0 w 10933"/>
                  <a:gd name="T7" fmla="*/ 0 h 3344"/>
                  <a:gd name="T8" fmla="*/ 0 w 10933"/>
                  <a:gd name="T9" fmla="*/ 0 h 3344"/>
                  <a:gd name="T10" fmla="*/ 0 w 10933"/>
                  <a:gd name="T11" fmla="*/ 0 h 3344"/>
                  <a:gd name="T12" fmla="*/ 0 w 10933"/>
                  <a:gd name="T13" fmla="*/ 0 h 3344"/>
                  <a:gd name="T14" fmla="*/ 0 w 10933"/>
                  <a:gd name="T15" fmla="*/ 0 h 3344"/>
                  <a:gd name="T16" fmla="*/ 0 w 10933"/>
                  <a:gd name="T17" fmla="*/ 0 h 3344"/>
                  <a:gd name="T18" fmla="*/ 0 w 10933"/>
                  <a:gd name="T19" fmla="*/ 0 h 3344"/>
                  <a:gd name="T20" fmla="*/ 0 w 10933"/>
                  <a:gd name="T21" fmla="*/ 0 h 3344"/>
                  <a:gd name="T22" fmla="*/ 0 w 10933"/>
                  <a:gd name="T23" fmla="*/ 0 h 3344"/>
                  <a:gd name="T24" fmla="*/ 0 w 10933"/>
                  <a:gd name="T25" fmla="*/ 0 h 3344"/>
                  <a:gd name="T26" fmla="*/ 0 w 10933"/>
                  <a:gd name="T27" fmla="*/ 0 h 3344"/>
                  <a:gd name="T28" fmla="*/ 0 w 10933"/>
                  <a:gd name="T29" fmla="*/ 0 h 3344"/>
                  <a:gd name="T30" fmla="*/ 0 w 10933"/>
                  <a:gd name="T31" fmla="*/ 0 h 3344"/>
                  <a:gd name="T32" fmla="*/ 0 w 10933"/>
                  <a:gd name="T33" fmla="*/ 0 h 3344"/>
                  <a:gd name="T34" fmla="*/ 0 w 10933"/>
                  <a:gd name="T35" fmla="*/ 0 h 3344"/>
                  <a:gd name="T36" fmla="*/ 0 w 10933"/>
                  <a:gd name="T37" fmla="*/ 0 h 3344"/>
                  <a:gd name="T38" fmla="*/ 0 w 10933"/>
                  <a:gd name="T39" fmla="*/ 0 h 3344"/>
                  <a:gd name="T40" fmla="*/ 0 w 10933"/>
                  <a:gd name="T41" fmla="*/ 0 h 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33" h="3344">
                    <a:moveTo>
                      <a:pt x="10782" y="3344"/>
                    </a:moveTo>
                    <a:lnTo>
                      <a:pt x="10820" y="3306"/>
                    </a:lnTo>
                    <a:lnTo>
                      <a:pt x="10895" y="3268"/>
                    </a:lnTo>
                    <a:lnTo>
                      <a:pt x="10933" y="3231"/>
                    </a:lnTo>
                    <a:lnTo>
                      <a:pt x="10933" y="3155"/>
                    </a:lnTo>
                    <a:lnTo>
                      <a:pt x="10933" y="191"/>
                    </a:lnTo>
                    <a:lnTo>
                      <a:pt x="10933" y="115"/>
                    </a:lnTo>
                    <a:lnTo>
                      <a:pt x="10895" y="38"/>
                    </a:lnTo>
                    <a:lnTo>
                      <a:pt x="10820" y="0"/>
                    </a:lnTo>
                    <a:lnTo>
                      <a:pt x="10782" y="0"/>
                    </a:lnTo>
                    <a:lnTo>
                      <a:pt x="190" y="0"/>
                    </a:lnTo>
                    <a:lnTo>
                      <a:pt x="114" y="0"/>
                    </a:lnTo>
                    <a:lnTo>
                      <a:pt x="39" y="38"/>
                    </a:lnTo>
                    <a:lnTo>
                      <a:pt x="0" y="115"/>
                    </a:lnTo>
                    <a:lnTo>
                      <a:pt x="0" y="191"/>
                    </a:lnTo>
                    <a:lnTo>
                      <a:pt x="0" y="3155"/>
                    </a:lnTo>
                    <a:lnTo>
                      <a:pt x="0" y="3231"/>
                    </a:lnTo>
                    <a:lnTo>
                      <a:pt x="39" y="3268"/>
                    </a:lnTo>
                    <a:lnTo>
                      <a:pt x="114" y="3306"/>
                    </a:lnTo>
                    <a:lnTo>
                      <a:pt x="190" y="3344"/>
                    </a:lnTo>
                    <a:lnTo>
                      <a:pt x="10782" y="3344"/>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363">
                <a:extLst>
                  <a:ext uri="{FF2B5EF4-FFF2-40B4-BE49-F238E27FC236}">
                    <a16:creationId xmlns:a16="http://schemas.microsoft.com/office/drawing/2014/main" id="{F02F6845-1D09-4441-B262-82A95B98A859}"/>
                  </a:ext>
                </a:extLst>
              </p:cNvPr>
              <p:cNvSpPr>
                <a:spLocks noEditPoints="1"/>
              </p:cNvSpPr>
              <p:nvPr/>
            </p:nvSpPr>
            <p:spPr bwMode="auto">
              <a:xfrm>
                <a:off x="3356" y="770"/>
                <a:ext cx="583" cy="184"/>
              </a:xfrm>
              <a:custGeom>
                <a:avLst/>
                <a:gdLst>
                  <a:gd name="T0" fmla="*/ 0 w 11086"/>
                  <a:gd name="T1" fmla="*/ 0 h 3497"/>
                  <a:gd name="T2" fmla="*/ 0 w 11086"/>
                  <a:gd name="T3" fmla="*/ 0 h 3497"/>
                  <a:gd name="T4" fmla="*/ 0 w 11086"/>
                  <a:gd name="T5" fmla="*/ 0 h 3497"/>
                  <a:gd name="T6" fmla="*/ 0 w 11086"/>
                  <a:gd name="T7" fmla="*/ 0 h 3497"/>
                  <a:gd name="T8" fmla="*/ 0 w 11086"/>
                  <a:gd name="T9" fmla="*/ 0 h 3497"/>
                  <a:gd name="T10" fmla="*/ 0 w 11086"/>
                  <a:gd name="T11" fmla="*/ 0 h 3497"/>
                  <a:gd name="T12" fmla="*/ 0 w 11086"/>
                  <a:gd name="T13" fmla="*/ 0 h 3497"/>
                  <a:gd name="T14" fmla="*/ 0 w 11086"/>
                  <a:gd name="T15" fmla="*/ 0 h 3497"/>
                  <a:gd name="T16" fmla="*/ 0 w 11086"/>
                  <a:gd name="T17" fmla="*/ 0 h 3497"/>
                  <a:gd name="T18" fmla="*/ 0 w 11086"/>
                  <a:gd name="T19" fmla="*/ 0 h 3497"/>
                  <a:gd name="T20" fmla="*/ 0 w 11086"/>
                  <a:gd name="T21" fmla="*/ 0 h 3497"/>
                  <a:gd name="T22" fmla="*/ 0 w 11086"/>
                  <a:gd name="T23" fmla="*/ 0 h 3497"/>
                  <a:gd name="T24" fmla="*/ 0 w 11086"/>
                  <a:gd name="T25" fmla="*/ 0 h 3497"/>
                  <a:gd name="T26" fmla="*/ 0 w 11086"/>
                  <a:gd name="T27" fmla="*/ 0 h 3497"/>
                  <a:gd name="T28" fmla="*/ 0 w 11086"/>
                  <a:gd name="T29" fmla="*/ 0 h 3497"/>
                  <a:gd name="T30" fmla="*/ 0 w 11086"/>
                  <a:gd name="T31" fmla="*/ 0 h 3497"/>
                  <a:gd name="T32" fmla="*/ 0 w 11086"/>
                  <a:gd name="T33" fmla="*/ 0 h 3497"/>
                  <a:gd name="T34" fmla="*/ 0 w 11086"/>
                  <a:gd name="T35" fmla="*/ 0 h 3497"/>
                  <a:gd name="T36" fmla="*/ 0 w 11086"/>
                  <a:gd name="T37" fmla="*/ 0 h 3497"/>
                  <a:gd name="T38" fmla="*/ 0 w 11086"/>
                  <a:gd name="T39" fmla="*/ 0 h 3497"/>
                  <a:gd name="T40" fmla="*/ 0 w 11086"/>
                  <a:gd name="T41" fmla="*/ 0 h 3497"/>
                  <a:gd name="T42" fmla="*/ 0 w 11086"/>
                  <a:gd name="T43" fmla="*/ 0 h 3497"/>
                  <a:gd name="T44" fmla="*/ 0 w 11086"/>
                  <a:gd name="T45" fmla="*/ 0 h 3497"/>
                  <a:gd name="T46" fmla="*/ 0 w 11086"/>
                  <a:gd name="T47" fmla="*/ 0 h 3497"/>
                  <a:gd name="T48" fmla="*/ 0 w 11086"/>
                  <a:gd name="T49" fmla="*/ 0 h 3497"/>
                  <a:gd name="T50" fmla="*/ 0 w 11086"/>
                  <a:gd name="T51" fmla="*/ 0 h 3497"/>
                  <a:gd name="T52" fmla="*/ 0 w 11086"/>
                  <a:gd name="T53" fmla="*/ 0 h 3497"/>
                  <a:gd name="T54" fmla="*/ 0 w 11086"/>
                  <a:gd name="T55" fmla="*/ 0 h 3497"/>
                  <a:gd name="T56" fmla="*/ 0 w 11086"/>
                  <a:gd name="T57" fmla="*/ 0 h 3497"/>
                  <a:gd name="T58" fmla="*/ 0 w 11086"/>
                  <a:gd name="T59" fmla="*/ 0 h 3497"/>
                  <a:gd name="T60" fmla="*/ 0 w 11086"/>
                  <a:gd name="T61" fmla="*/ 0 h 3497"/>
                  <a:gd name="T62" fmla="*/ 0 w 11086"/>
                  <a:gd name="T63" fmla="*/ 0 h 3497"/>
                  <a:gd name="T64" fmla="*/ 0 w 11086"/>
                  <a:gd name="T65" fmla="*/ 0 h 3497"/>
                  <a:gd name="T66" fmla="*/ 0 w 11086"/>
                  <a:gd name="T67" fmla="*/ 0 h 3497"/>
                  <a:gd name="T68" fmla="*/ 0 w 11086"/>
                  <a:gd name="T69" fmla="*/ 0 h 3497"/>
                  <a:gd name="T70" fmla="*/ 0 w 11086"/>
                  <a:gd name="T71" fmla="*/ 0 h 3497"/>
                  <a:gd name="T72" fmla="*/ 0 w 11086"/>
                  <a:gd name="T73" fmla="*/ 0 h 3497"/>
                  <a:gd name="T74" fmla="*/ 0 w 11086"/>
                  <a:gd name="T75" fmla="*/ 0 h 3497"/>
                  <a:gd name="T76" fmla="*/ 0 w 11086"/>
                  <a:gd name="T77" fmla="*/ 0 h 3497"/>
                  <a:gd name="T78" fmla="*/ 0 w 11086"/>
                  <a:gd name="T79" fmla="*/ 0 h 3497"/>
                  <a:gd name="T80" fmla="*/ 0 w 11086"/>
                  <a:gd name="T81" fmla="*/ 0 h 34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086" h="3497">
                    <a:moveTo>
                      <a:pt x="10826" y="3344"/>
                    </a:moveTo>
                    <a:lnTo>
                      <a:pt x="10933" y="3275"/>
                    </a:lnTo>
                    <a:lnTo>
                      <a:pt x="10933" y="208"/>
                    </a:lnTo>
                    <a:lnTo>
                      <a:pt x="10878" y="152"/>
                    </a:lnTo>
                    <a:lnTo>
                      <a:pt x="208" y="152"/>
                    </a:lnTo>
                    <a:lnTo>
                      <a:pt x="152" y="208"/>
                    </a:lnTo>
                    <a:lnTo>
                      <a:pt x="152" y="3275"/>
                    </a:lnTo>
                    <a:lnTo>
                      <a:pt x="283" y="3344"/>
                    </a:lnTo>
                    <a:lnTo>
                      <a:pt x="10826" y="3344"/>
                    </a:lnTo>
                    <a:close/>
                    <a:moveTo>
                      <a:pt x="10889" y="3497"/>
                    </a:moveTo>
                    <a:lnTo>
                      <a:pt x="266" y="3497"/>
                    </a:lnTo>
                    <a:lnTo>
                      <a:pt x="0" y="3338"/>
                    </a:lnTo>
                    <a:lnTo>
                      <a:pt x="0" y="191"/>
                    </a:lnTo>
                    <a:lnTo>
                      <a:pt x="9" y="157"/>
                    </a:lnTo>
                    <a:lnTo>
                      <a:pt x="190" y="0"/>
                    </a:lnTo>
                    <a:lnTo>
                      <a:pt x="10896" y="0"/>
                    </a:lnTo>
                    <a:lnTo>
                      <a:pt x="11086" y="191"/>
                    </a:lnTo>
                    <a:lnTo>
                      <a:pt x="11086" y="387"/>
                    </a:lnTo>
                    <a:lnTo>
                      <a:pt x="11086" y="584"/>
                    </a:lnTo>
                    <a:lnTo>
                      <a:pt x="11086" y="781"/>
                    </a:lnTo>
                    <a:lnTo>
                      <a:pt x="11086" y="977"/>
                    </a:lnTo>
                    <a:lnTo>
                      <a:pt x="11086" y="1174"/>
                    </a:lnTo>
                    <a:lnTo>
                      <a:pt x="11086" y="1371"/>
                    </a:lnTo>
                    <a:lnTo>
                      <a:pt x="11086" y="1567"/>
                    </a:lnTo>
                    <a:lnTo>
                      <a:pt x="11086" y="1764"/>
                    </a:lnTo>
                    <a:lnTo>
                      <a:pt x="11086" y="1961"/>
                    </a:lnTo>
                    <a:lnTo>
                      <a:pt x="11086" y="2158"/>
                    </a:lnTo>
                    <a:lnTo>
                      <a:pt x="11086" y="2355"/>
                    </a:lnTo>
                    <a:lnTo>
                      <a:pt x="11086" y="2552"/>
                    </a:lnTo>
                    <a:lnTo>
                      <a:pt x="11086" y="2747"/>
                    </a:lnTo>
                    <a:lnTo>
                      <a:pt x="11086" y="2944"/>
                    </a:lnTo>
                    <a:lnTo>
                      <a:pt x="11086" y="3141"/>
                    </a:lnTo>
                    <a:lnTo>
                      <a:pt x="11086" y="3338"/>
                    </a:lnTo>
                    <a:lnTo>
                      <a:pt x="11061" y="3357"/>
                    </a:lnTo>
                    <a:lnTo>
                      <a:pt x="11036" y="3378"/>
                    </a:lnTo>
                    <a:lnTo>
                      <a:pt x="11011" y="3398"/>
                    </a:lnTo>
                    <a:lnTo>
                      <a:pt x="10988" y="3417"/>
                    </a:lnTo>
                    <a:lnTo>
                      <a:pt x="10963" y="3437"/>
                    </a:lnTo>
                    <a:lnTo>
                      <a:pt x="10938" y="3457"/>
                    </a:lnTo>
                    <a:lnTo>
                      <a:pt x="10914" y="3477"/>
                    </a:lnTo>
                    <a:lnTo>
                      <a:pt x="10889" y="3497"/>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Rectangle 364">
                <a:extLst>
                  <a:ext uri="{FF2B5EF4-FFF2-40B4-BE49-F238E27FC236}">
                    <a16:creationId xmlns:a16="http://schemas.microsoft.com/office/drawing/2014/main" id="{5D3DD93B-A82A-470E-AE90-2965156F2D80}"/>
                  </a:ext>
                </a:extLst>
              </p:cNvPr>
              <p:cNvSpPr>
                <a:spLocks noChangeArrowheads="1"/>
              </p:cNvSpPr>
              <p:nvPr/>
            </p:nvSpPr>
            <p:spPr bwMode="auto">
              <a:xfrm>
                <a:off x="3378" y="798"/>
                <a:ext cx="369" cy="108"/>
              </a:xfrm>
              <a:prstGeom prst="rect">
                <a:avLst/>
              </a:prstGeom>
              <a:solidFill>
                <a:srgbClr val="0042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sp>
            <p:nvSpPr>
              <p:cNvPr id="99" name="Rectangle 365">
                <a:extLst>
                  <a:ext uri="{FF2B5EF4-FFF2-40B4-BE49-F238E27FC236}">
                    <a16:creationId xmlns:a16="http://schemas.microsoft.com/office/drawing/2014/main" id="{23F2FBF4-A0B0-4E7A-A5E6-0FA1DA9DF26B}"/>
                  </a:ext>
                </a:extLst>
              </p:cNvPr>
              <p:cNvSpPr>
                <a:spLocks noChangeArrowheads="1"/>
              </p:cNvSpPr>
              <p:nvPr/>
            </p:nvSpPr>
            <p:spPr bwMode="auto">
              <a:xfrm>
                <a:off x="3462" y="826"/>
                <a:ext cx="119" cy="66"/>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grpSp>
        <p:grpSp>
          <p:nvGrpSpPr>
            <p:cNvPr id="73" name="Group 366">
              <a:extLst>
                <a:ext uri="{FF2B5EF4-FFF2-40B4-BE49-F238E27FC236}">
                  <a16:creationId xmlns:a16="http://schemas.microsoft.com/office/drawing/2014/main" id="{C4BE665E-CD53-4CAF-8F05-10DFDA1F5126}"/>
                </a:ext>
              </a:extLst>
            </p:cNvPr>
            <p:cNvGrpSpPr>
              <a:grpSpLocks/>
            </p:cNvGrpSpPr>
            <p:nvPr/>
          </p:nvGrpSpPr>
          <p:grpSpPr bwMode="auto">
            <a:xfrm>
              <a:off x="8202815" y="4907364"/>
              <a:ext cx="1439862" cy="493712"/>
              <a:chOff x="3344" y="520"/>
              <a:chExt cx="719" cy="448"/>
            </a:xfrm>
          </p:grpSpPr>
          <p:sp>
            <p:nvSpPr>
              <p:cNvPr id="84" name="Freeform 367">
                <a:extLst>
                  <a:ext uri="{FF2B5EF4-FFF2-40B4-BE49-F238E27FC236}">
                    <a16:creationId xmlns:a16="http://schemas.microsoft.com/office/drawing/2014/main" id="{5B1FA7F3-00FD-4EC8-9605-4C0468FA2F8A}"/>
                  </a:ext>
                </a:extLst>
              </p:cNvPr>
              <p:cNvSpPr>
                <a:spLocks/>
              </p:cNvSpPr>
              <p:nvPr/>
            </p:nvSpPr>
            <p:spPr bwMode="auto">
              <a:xfrm>
                <a:off x="3939" y="520"/>
                <a:ext cx="124" cy="444"/>
              </a:xfrm>
              <a:custGeom>
                <a:avLst/>
                <a:gdLst>
                  <a:gd name="T0" fmla="*/ 0 w 2353"/>
                  <a:gd name="T1" fmla="*/ 0 h 8436"/>
                  <a:gd name="T2" fmla="*/ 0 w 2353"/>
                  <a:gd name="T3" fmla="*/ 0 h 8436"/>
                  <a:gd name="T4" fmla="*/ 0 w 2353"/>
                  <a:gd name="T5" fmla="*/ 0 h 8436"/>
                  <a:gd name="T6" fmla="*/ 0 w 2353"/>
                  <a:gd name="T7" fmla="*/ 0 h 8436"/>
                  <a:gd name="T8" fmla="*/ 0 w 2353"/>
                  <a:gd name="T9" fmla="*/ 0 h 8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3" h="8436">
                    <a:moveTo>
                      <a:pt x="2353" y="0"/>
                    </a:moveTo>
                    <a:lnTo>
                      <a:pt x="0" y="4675"/>
                    </a:lnTo>
                    <a:lnTo>
                      <a:pt x="76" y="8436"/>
                    </a:lnTo>
                    <a:lnTo>
                      <a:pt x="2353" y="3268"/>
                    </a:lnTo>
                    <a:lnTo>
                      <a:pt x="2353"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68">
                <a:extLst>
                  <a:ext uri="{FF2B5EF4-FFF2-40B4-BE49-F238E27FC236}">
                    <a16:creationId xmlns:a16="http://schemas.microsoft.com/office/drawing/2014/main" id="{F540734B-0429-411E-8843-CAD2838B280D}"/>
                  </a:ext>
                </a:extLst>
              </p:cNvPr>
              <p:cNvSpPr>
                <a:spLocks/>
              </p:cNvSpPr>
              <p:nvPr/>
            </p:nvSpPr>
            <p:spPr bwMode="auto">
              <a:xfrm>
                <a:off x="3354" y="520"/>
                <a:ext cx="709" cy="246"/>
              </a:xfrm>
              <a:custGeom>
                <a:avLst/>
                <a:gdLst>
                  <a:gd name="T0" fmla="*/ 0 w 13477"/>
                  <a:gd name="T1" fmla="*/ 0 h 4675"/>
                  <a:gd name="T2" fmla="*/ 0 w 13477"/>
                  <a:gd name="T3" fmla="*/ 0 h 4675"/>
                  <a:gd name="T4" fmla="*/ 0 w 13477"/>
                  <a:gd name="T5" fmla="*/ 0 h 4675"/>
                  <a:gd name="T6" fmla="*/ 0 w 13477"/>
                  <a:gd name="T7" fmla="*/ 0 h 4675"/>
                  <a:gd name="T8" fmla="*/ 0 w 13477"/>
                  <a:gd name="T9" fmla="*/ 0 h 4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77" h="4675">
                    <a:moveTo>
                      <a:pt x="0" y="4598"/>
                    </a:moveTo>
                    <a:lnTo>
                      <a:pt x="4480" y="0"/>
                    </a:lnTo>
                    <a:lnTo>
                      <a:pt x="13477" y="0"/>
                    </a:lnTo>
                    <a:lnTo>
                      <a:pt x="11124" y="4675"/>
                    </a:lnTo>
                    <a:lnTo>
                      <a:pt x="0" y="4598"/>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69">
                <a:extLst>
                  <a:ext uri="{FF2B5EF4-FFF2-40B4-BE49-F238E27FC236}">
                    <a16:creationId xmlns:a16="http://schemas.microsoft.com/office/drawing/2014/main" id="{5F20CB95-5E86-4232-AF2F-5325DBA906B2}"/>
                  </a:ext>
                </a:extLst>
              </p:cNvPr>
              <p:cNvSpPr>
                <a:spLocks/>
              </p:cNvSpPr>
              <p:nvPr/>
            </p:nvSpPr>
            <p:spPr bwMode="auto">
              <a:xfrm>
                <a:off x="3344" y="754"/>
                <a:ext cx="611" cy="214"/>
              </a:xfrm>
              <a:custGeom>
                <a:avLst/>
                <a:gdLst>
                  <a:gd name="T0" fmla="*/ 0 w 11616"/>
                  <a:gd name="T1" fmla="*/ 0 h 4066"/>
                  <a:gd name="T2" fmla="*/ 0 w 11616"/>
                  <a:gd name="T3" fmla="*/ 0 h 4066"/>
                  <a:gd name="T4" fmla="*/ 0 w 11616"/>
                  <a:gd name="T5" fmla="*/ 0 h 4066"/>
                  <a:gd name="T6" fmla="*/ 0 w 11616"/>
                  <a:gd name="T7" fmla="*/ 0 h 4066"/>
                  <a:gd name="T8" fmla="*/ 0 w 11616"/>
                  <a:gd name="T9" fmla="*/ 0 h 4066"/>
                  <a:gd name="T10" fmla="*/ 0 w 11616"/>
                  <a:gd name="T11" fmla="*/ 0 h 4066"/>
                  <a:gd name="T12" fmla="*/ 0 w 11616"/>
                  <a:gd name="T13" fmla="*/ 0 h 4066"/>
                  <a:gd name="T14" fmla="*/ 0 w 11616"/>
                  <a:gd name="T15" fmla="*/ 0 h 4066"/>
                  <a:gd name="T16" fmla="*/ 0 w 11616"/>
                  <a:gd name="T17" fmla="*/ 0 h 4066"/>
                  <a:gd name="T18" fmla="*/ 0 w 11616"/>
                  <a:gd name="T19" fmla="*/ 0 h 4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16" h="4066">
                    <a:moveTo>
                      <a:pt x="11427" y="4066"/>
                    </a:moveTo>
                    <a:lnTo>
                      <a:pt x="11616" y="3877"/>
                    </a:lnTo>
                    <a:lnTo>
                      <a:pt x="11616" y="152"/>
                    </a:lnTo>
                    <a:lnTo>
                      <a:pt x="11502" y="0"/>
                    </a:lnTo>
                    <a:lnTo>
                      <a:pt x="11427" y="0"/>
                    </a:lnTo>
                    <a:lnTo>
                      <a:pt x="189" y="0"/>
                    </a:lnTo>
                    <a:lnTo>
                      <a:pt x="0" y="152"/>
                    </a:lnTo>
                    <a:lnTo>
                      <a:pt x="0" y="3877"/>
                    </a:lnTo>
                    <a:lnTo>
                      <a:pt x="189" y="4066"/>
                    </a:lnTo>
                    <a:lnTo>
                      <a:pt x="11427" y="4066"/>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370">
                <a:extLst>
                  <a:ext uri="{FF2B5EF4-FFF2-40B4-BE49-F238E27FC236}">
                    <a16:creationId xmlns:a16="http://schemas.microsoft.com/office/drawing/2014/main" id="{9499A220-6284-4975-9E65-F19FD89ABC83}"/>
                  </a:ext>
                </a:extLst>
              </p:cNvPr>
              <p:cNvSpPr>
                <a:spLocks/>
              </p:cNvSpPr>
              <p:nvPr/>
            </p:nvSpPr>
            <p:spPr bwMode="auto">
              <a:xfrm>
                <a:off x="3925" y="520"/>
                <a:ext cx="116" cy="210"/>
              </a:xfrm>
              <a:custGeom>
                <a:avLst/>
                <a:gdLst>
                  <a:gd name="T0" fmla="*/ 0 w 2201"/>
                  <a:gd name="T1" fmla="*/ 0 h 3990"/>
                  <a:gd name="T2" fmla="*/ 0 w 2201"/>
                  <a:gd name="T3" fmla="*/ 0 h 3990"/>
                  <a:gd name="T4" fmla="*/ 0 w 2201"/>
                  <a:gd name="T5" fmla="*/ 0 h 3990"/>
                  <a:gd name="T6" fmla="*/ 0 60000 65536"/>
                  <a:gd name="T7" fmla="*/ 0 60000 65536"/>
                  <a:gd name="T8" fmla="*/ 0 60000 65536"/>
                </a:gdLst>
                <a:ahLst/>
                <a:cxnLst>
                  <a:cxn ang="T6">
                    <a:pos x="T0" y="T1"/>
                  </a:cxn>
                  <a:cxn ang="T7">
                    <a:pos x="T2" y="T3"/>
                  </a:cxn>
                  <a:cxn ang="T8">
                    <a:pos x="T4" y="T5"/>
                  </a:cxn>
                </a:cxnLst>
                <a:rect l="0" t="0" r="r" b="b"/>
                <a:pathLst>
                  <a:path w="2201" h="3990">
                    <a:moveTo>
                      <a:pt x="0" y="3990"/>
                    </a:moveTo>
                    <a:lnTo>
                      <a:pt x="2201" y="0"/>
                    </a:lnTo>
                    <a:lnTo>
                      <a:pt x="0" y="3990"/>
                    </a:lnTo>
                    <a:close/>
                  </a:path>
                </a:pathLst>
              </a:custGeom>
              <a:solidFill>
                <a:srgbClr val="4D54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371">
                <a:extLst>
                  <a:ext uri="{FF2B5EF4-FFF2-40B4-BE49-F238E27FC236}">
                    <a16:creationId xmlns:a16="http://schemas.microsoft.com/office/drawing/2014/main" id="{96D745ED-DA6A-4ECA-A377-80A9439FDC71}"/>
                  </a:ext>
                </a:extLst>
              </p:cNvPr>
              <p:cNvSpPr>
                <a:spLocks/>
              </p:cNvSpPr>
              <p:nvPr/>
            </p:nvSpPr>
            <p:spPr bwMode="auto">
              <a:xfrm>
                <a:off x="3360" y="774"/>
                <a:ext cx="575" cy="176"/>
              </a:xfrm>
              <a:custGeom>
                <a:avLst/>
                <a:gdLst>
                  <a:gd name="T0" fmla="*/ 0 w 10933"/>
                  <a:gd name="T1" fmla="*/ 0 h 3344"/>
                  <a:gd name="T2" fmla="*/ 0 w 10933"/>
                  <a:gd name="T3" fmla="*/ 0 h 3344"/>
                  <a:gd name="T4" fmla="*/ 0 w 10933"/>
                  <a:gd name="T5" fmla="*/ 0 h 3344"/>
                  <a:gd name="T6" fmla="*/ 0 w 10933"/>
                  <a:gd name="T7" fmla="*/ 0 h 3344"/>
                  <a:gd name="T8" fmla="*/ 0 w 10933"/>
                  <a:gd name="T9" fmla="*/ 0 h 3344"/>
                  <a:gd name="T10" fmla="*/ 0 w 10933"/>
                  <a:gd name="T11" fmla="*/ 0 h 3344"/>
                  <a:gd name="T12" fmla="*/ 0 w 10933"/>
                  <a:gd name="T13" fmla="*/ 0 h 3344"/>
                  <a:gd name="T14" fmla="*/ 0 w 10933"/>
                  <a:gd name="T15" fmla="*/ 0 h 3344"/>
                  <a:gd name="T16" fmla="*/ 0 w 10933"/>
                  <a:gd name="T17" fmla="*/ 0 h 3344"/>
                  <a:gd name="T18" fmla="*/ 0 w 10933"/>
                  <a:gd name="T19" fmla="*/ 0 h 3344"/>
                  <a:gd name="T20" fmla="*/ 0 w 10933"/>
                  <a:gd name="T21" fmla="*/ 0 h 3344"/>
                  <a:gd name="T22" fmla="*/ 0 w 10933"/>
                  <a:gd name="T23" fmla="*/ 0 h 3344"/>
                  <a:gd name="T24" fmla="*/ 0 w 10933"/>
                  <a:gd name="T25" fmla="*/ 0 h 3344"/>
                  <a:gd name="T26" fmla="*/ 0 w 10933"/>
                  <a:gd name="T27" fmla="*/ 0 h 3344"/>
                  <a:gd name="T28" fmla="*/ 0 w 10933"/>
                  <a:gd name="T29" fmla="*/ 0 h 3344"/>
                  <a:gd name="T30" fmla="*/ 0 w 10933"/>
                  <a:gd name="T31" fmla="*/ 0 h 3344"/>
                  <a:gd name="T32" fmla="*/ 0 w 10933"/>
                  <a:gd name="T33" fmla="*/ 0 h 3344"/>
                  <a:gd name="T34" fmla="*/ 0 w 10933"/>
                  <a:gd name="T35" fmla="*/ 0 h 3344"/>
                  <a:gd name="T36" fmla="*/ 0 w 10933"/>
                  <a:gd name="T37" fmla="*/ 0 h 3344"/>
                  <a:gd name="T38" fmla="*/ 0 w 10933"/>
                  <a:gd name="T39" fmla="*/ 0 h 3344"/>
                  <a:gd name="T40" fmla="*/ 0 w 10933"/>
                  <a:gd name="T41" fmla="*/ 0 h 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33" h="3344">
                    <a:moveTo>
                      <a:pt x="10782" y="3344"/>
                    </a:moveTo>
                    <a:lnTo>
                      <a:pt x="10820" y="3306"/>
                    </a:lnTo>
                    <a:lnTo>
                      <a:pt x="10895" y="3268"/>
                    </a:lnTo>
                    <a:lnTo>
                      <a:pt x="10933" y="3231"/>
                    </a:lnTo>
                    <a:lnTo>
                      <a:pt x="10933" y="3155"/>
                    </a:lnTo>
                    <a:lnTo>
                      <a:pt x="10933" y="191"/>
                    </a:lnTo>
                    <a:lnTo>
                      <a:pt x="10933" y="115"/>
                    </a:lnTo>
                    <a:lnTo>
                      <a:pt x="10895" y="38"/>
                    </a:lnTo>
                    <a:lnTo>
                      <a:pt x="10820" y="0"/>
                    </a:lnTo>
                    <a:lnTo>
                      <a:pt x="10782" y="0"/>
                    </a:lnTo>
                    <a:lnTo>
                      <a:pt x="190" y="0"/>
                    </a:lnTo>
                    <a:lnTo>
                      <a:pt x="114" y="0"/>
                    </a:lnTo>
                    <a:lnTo>
                      <a:pt x="39" y="38"/>
                    </a:lnTo>
                    <a:lnTo>
                      <a:pt x="0" y="115"/>
                    </a:lnTo>
                    <a:lnTo>
                      <a:pt x="0" y="191"/>
                    </a:lnTo>
                    <a:lnTo>
                      <a:pt x="0" y="3155"/>
                    </a:lnTo>
                    <a:lnTo>
                      <a:pt x="0" y="3231"/>
                    </a:lnTo>
                    <a:lnTo>
                      <a:pt x="39" y="3268"/>
                    </a:lnTo>
                    <a:lnTo>
                      <a:pt x="114" y="3306"/>
                    </a:lnTo>
                    <a:lnTo>
                      <a:pt x="190" y="3344"/>
                    </a:lnTo>
                    <a:lnTo>
                      <a:pt x="10782" y="3344"/>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372">
                <a:extLst>
                  <a:ext uri="{FF2B5EF4-FFF2-40B4-BE49-F238E27FC236}">
                    <a16:creationId xmlns:a16="http://schemas.microsoft.com/office/drawing/2014/main" id="{41AD544C-B4A1-4ADA-B7F8-21D8FD83A2D9}"/>
                  </a:ext>
                </a:extLst>
              </p:cNvPr>
              <p:cNvSpPr>
                <a:spLocks noEditPoints="1"/>
              </p:cNvSpPr>
              <p:nvPr/>
            </p:nvSpPr>
            <p:spPr bwMode="auto">
              <a:xfrm>
                <a:off x="3356" y="770"/>
                <a:ext cx="583" cy="184"/>
              </a:xfrm>
              <a:custGeom>
                <a:avLst/>
                <a:gdLst>
                  <a:gd name="T0" fmla="*/ 0 w 11086"/>
                  <a:gd name="T1" fmla="*/ 0 h 3497"/>
                  <a:gd name="T2" fmla="*/ 0 w 11086"/>
                  <a:gd name="T3" fmla="*/ 0 h 3497"/>
                  <a:gd name="T4" fmla="*/ 0 w 11086"/>
                  <a:gd name="T5" fmla="*/ 0 h 3497"/>
                  <a:gd name="T6" fmla="*/ 0 w 11086"/>
                  <a:gd name="T7" fmla="*/ 0 h 3497"/>
                  <a:gd name="T8" fmla="*/ 0 w 11086"/>
                  <a:gd name="T9" fmla="*/ 0 h 3497"/>
                  <a:gd name="T10" fmla="*/ 0 w 11086"/>
                  <a:gd name="T11" fmla="*/ 0 h 3497"/>
                  <a:gd name="T12" fmla="*/ 0 w 11086"/>
                  <a:gd name="T13" fmla="*/ 0 h 3497"/>
                  <a:gd name="T14" fmla="*/ 0 w 11086"/>
                  <a:gd name="T15" fmla="*/ 0 h 3497"/>
                  <a:gd name="T16" fmla="*/ 0 w 11086"/>
                  <a:gd name="T17" fmla="*/ 0 h 3497"/>
                  <a:gd name="T18" fmla="*/ 0 w 11086"/>
                  <a:gd name="T19" fmla="*/ 0 h 3497"/>
                  <a:gd name="T20" fmla="*/ 0 w 11086"/>
                  <a:gd name="T21" fmla="*/ 0 h 3497"/>
                  <a:gd name="T22" fmla="*/ 0 w 11086"/>
                  <a:gd name="T23" fmla="*/ 0 h 3497"/>
                  <a:gd name="T24" fmla="*/ 0 w 11086"/>
                  <a:gd name="T25" fmla="*/ 0 h 3497"/>
                  <a:gd name="T26" fmla="*/ 0 w 11086"/>
                  <a:gd name="T27" fmla="*/ 0 h 3497"/>
                  <a:gd name="T28" fmla="*/ 0 w 11086"/>
                  <a:gd name="T29" fmla="*/ 0 h 3497"/>
                  <a:gd name="T30" fmla="*/ 0 w 11086"/>
                  <a:gd name="T31" fmla="*/ 0 h 3497"/>
                  <a:gd name="T32" fmla="*/ 0 w 11086"/>
                  <a:gd name="T33" fmla="*/ 0 h 3497"/>
                  <a:gd name="T34" fmla="*/ 0 w 11086"/>
                  <a:gd name="T35" fmla="*/ 0 h 3497"/>
                  <a:gd name="T36" fmla="*/ 0 w 11086"/>
                  <a:gd name="T37" fmla="*/ 0 h 3497"/>
                  <a:gd name="T38" fmla="*/ 0 w 11086"/>
                  <a:gd name="T39" fmla="*/ 0 h 3497"/>
                  <a:gd name="T40" fmla="*/ 0 w 11086"/>
                  <a:gd name="T41" fmla="*/ 0 h 3497"/>
                  <a:gd name="T42" fmla="*/ 0 w 11086"/>
                  <a:gd name="T43" fmla="*/ 0 h 3497"/>
                  <a:gd name="T44" fmla="*/ 0 w 11086"/>
                  <a:gd name="T45" fmla="*/ 0 h 3497"/>
                  <a:gd name="T46" fmla="*/ 0 w 11086"/>
                  <a:gd name="T47" fmla="*/ 0 h 3497"/>
                  <a:gd name="T48" fmla="*/ 0 w 11086"/>
                  <a:gd name="T49" fmla="*/ 0 h 3497"/>
                  <a:gd name="T50" fmla="*/ 0 w 11086"/>
                  <a:gd name="T51" fmla="*/ 0 h 3497"/>
                  <a:gd name="T52" fmla="*/ 0 w 11086"/>
                  <a:gd name="T53" fmla="*/ 0 h 3497"/>
                  <a:gd name="T54" fmla="*/ 0 w 11086"/>
                  <a:gd name="T55" fmla="*/ 0 h 3497"/>
                  <a:gd name="T56" fmla="*/ 0 w 11086"/>
                  <a:gd name="T57" fmla="*/ 0 h 3497"/>
                  <a:gd name="T58" fmla="*/ 0 w 11086"/>
                  <a:gd name="T59" fmla="*/ 0 h 3497"/>
                  <a:gd name="T60" fmla="*/ 0 w 11086"/>
                  <a:gd name="T61" fmla="*/ 0 h 3497"/>
                  <a:gd name="T62" fmla="*/ 0 w 11086"/>
                  <a:gd name="T63" fmla="*/ 0 h 3497"/>
                  <a:gd name="T64" fmla="*/ 0 w 11086"/>
                  <a:gd name="T65" fmla="*/ 0 h 3497"/>
                  <a:gd name="T66" fmla="*/ 0 w 11086"/>
                  <a:gd name="T67" fmla="*/ 0 h 3497"/>
                  <a:gd name="T68" fmla="*/ 0 w 11086"/>
                  <a:gd name="T69" fmla="*/ 0 h 3497"/>
                  <a:gd name="T70" fmla="*/ 0 w 11086"/>
                  <a:gd name="T71" fmla="*/ 0 h 3497"/>
                  <a:gd name="T72" fmla="*/ 0 w 11086"/>
                  <a:gd name="T73" fmla="*/ 0 h 3497"/>
                  <a:gd name="T74" fmla="*/ 0 w 11086"/>
                  <a:gd name="T75" fmla="*/ 0 h 3497"/>
                  <a:gd name="T76" fmla="*/ 0 w 11086"/>
                  <a:gd name="T77" fmla="*/ 0 h 3497"/>
                  <a:gd name="T78" fmla="*/ 0 w 11086"/>
                  <a:gd name="T79" fmla="*/ 0 h 3497"/>
                  <a:gd name="T80" fmla="*/ 0 w 11086"/>
                  <a:gd name="T81" fmla="*/ 0 h 34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086" h="3497">
                    <a:moveTo>
                      <a:pt x="10826" y="3344"/>
                    </a:moveTo>
                    <a:lnTo>
                      <a:pt x="10933" y="3275"/>
                    </a:lnTo>
                    <a:lnTo>
                      <a:pt x="10933" y="208"/>
                    </a:lnTo>
                    <a:lnTo>
                      <a:pt x="10878" y="152"/>
                    </a:lnTo>
                    <a:lnTo>
                      <a:pt x="208" y="152"/>
                    </a:lnTo>
                    <a:lnTo>
                      <a:pt x="152" y="208"/>
                    </a:lnTo>
                    <a:lnTo>
                      <a:pt x="152" y="3275"/>
                    </a:lnTo>
                    <a:lnTo>
                      <a:pt x="283" y="3344"/>
                    </a:lnTo>
                    <a:lnTo>
                      <a:pt x="10826" y="3344"/>
                    </a:lnTo>
                    <a:close/>
                    <a:moveTo>
                      <a:pt x="10889" y="3497"/>
                    </a:moveTo>
                    <a:lnTo>
                      <a:pt x="266" y="3497"/>
                    </a:lnTo>
                    <a:lnTo>
                      <a:pt x="0" y="3338"/>
                    </a:lnTo>
                    <a:lnTo>
                      <a:pt x="0" y="191"/>
                    </a:lnTo>
                    <a:lnTo>
                      <a:pt x="9" y="157"/>
                    </a:lnTo>
                    <a:lnTo>
                      <a:pt x="190" y="0"/>
                    </a:lnTo>
                    <a:lnTo>
                      <a:pt x="10896" y="0"/>
                    </a:lnTo>
                    <a:lnTo>
                      <a:pt x="11086" y="191"/>
                    </a:lnTo>
                    <a:lnTo>
                      <a:pt x="11086" y="387"/>
                    </a:lnTo>
                    <a:lnTo>
                      <a:pt x="11086" y="584"/>
                    </a:lnTo>
                    <a:lnTo>
                      <a:pt x="11086" y="781"/>
                    </a:lnTo>
                    <a:lnTo>
                      <a:pt x="11086" y="977"/>
                    </a:lnTo>
                    <a:lnTo>
                      <a:pt x="11086" y="1174"/>
                    </a:lnTo>
                    <a:lnTo>
                      <a:pt x="11086" y="1371"/>
                    </a:lnTo>
                    <a:lnTo>
                      <a:pt x="11086" y="1567"/>
                    </a:lnTo>
                    <a:lnTo>
                      <a:pt x="11086" y="1764"/>
                    </a:lnTo>
                    <a:lnTo>
                      <a:pt x="11086" y="1961"/>
                    </a:lnTo>
                    <a:lnTo>
                      <a:pt x="11086" y="2158"/>
                    </a:lnTo>
                    <a:lnTo>
                      <a:pt x="11086" y="2355"/>
                    </a:lnTo>
                    <a:lnTo>
                      <a:pt x="11086" y="2552"/>
                    </a:lnTo>
                    <a:lnTo>
                      <a:pt x="11086" y="2747"/>
                    </a:lnTo>
                    <a:lnTo>
                      <a:pt x="11086" y="2944"/>
                    </a:lnTo>
                    <a:lnTo>
                      <a:pt x="11086" y="3141"/>
                    </a:lnTo>
                    <a:lnTo>
                      <a:pt x="11086" y="3338"/>
                    </a:lnTo>
                    <a:lnTo>
                      <a:pt x="11061" y="3357"/>
                    </a:lnTo>
                    <a:lnTo>
                      <a:pt x="11036" y="3378"/>
                    </a:lnTo>
                    <a:lnTo>
                      <a:pt x="11011" y="3398"/>
                    </a:lnTo>
                    <a:lnTo>
                      <a:pt x="10988" y="3417"/>
                    </a:lnTo>
                    <a:lnTo>
                      <a:pt x="10963" y="3437"/>
                    </a:lnTo>
                    <a:lnTo>
                      <a:pt x="10938" y="3457"/>
                    </a:lnTo>
                    <a:lnTo>
                      <a:pt x="10914" y="3477"/>
                    </a:lnTo>
                    <a:lnTo>
                      <a:pt x="10889" y="3497"/>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Rectangle 373">
                <a:extLst>
                  <a:ext uri="{FF2B5EF4-FFF2-40B4-BE49-F238E27FC236}">
                    <a16:creationId xmlns:a16="http://schemas.microsoft.com/office/drawing/2014/main" id="{AB820185-CB44-4827-8538-8C7DAF6C7A5B}"/>
                  </a:ext>
                </a:extLst>
              </p:cNvPr>
              <p:cNvSpPr>
                <a:spLocks noChangeArrowheads="1"/>
              </p:cNvSpPr>
              <p:nvPr/>
            </p:nvSpPr>
            <p:spPr bwMode="auto">
              <a:xfrm>
                <a:off x="3378" y="798"/>
                <a:ext cx="369" cy="108"/>
              </a:xfrm>
              <a:prstGeom prst="rect">
                <a:avLst/>
              </a:prstGeom>
              <a:solidFill>
                <a:srgbClr val="0042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sp>
            <p:nvSpPr>
              <p:cNvPr id="91" name="Rectangle 374">
                <a:extLst>
                  <a:ext uri="{FF2B5EF4-FFF2-40B4-BE49-F238E27FC236}">
                    <a16:creationId xmlns:a16="http://schemas.microsoft.com/office/drawing/2014/main" id="{73CA7DB2-B997-437D-9F47-F1667EEDF616}"/>
                  </a:ext>
                </a:extLst>
              </p:cNvPr>
              <p:cNvSpPr>
                <a:spLocks noChangeArrowheads="1"/>
              </p:cNvSpPr>
              <p:nvPr/>
            </p:nvSpPr>
            <p:spPr bwMode="auto">
              <a:xfrm>
                <a:off x="3462" y="826"/>
                <a:ext cx="119" cy="66"/>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ea typeface="黑体" panose="02010609060101010101" pitchFamily="49" charset="-122"/>
                </a:endParaRPr>
              </a:p>
            </p:txBody>
          </p:sp>
        </p:grpSp>
        <p:pic>
          <p:nvPicPr>
            <p:cNvPr id="74" name="图片 73">
              <a:extLst>
                <a:ext uri="{FF2B5EF4-FFF2-40B4-BE49-F238E27FC236}">
                  <a16:creationId xmlns:a16="http://schemas.microsoft.com/office/drawing/2014/main" id="{5F4271BB-3355-4229-9ED0-0B0EEEF5C3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8133" y="1391229"/>
              <a:ext cx="577021" cy="684214"/>
            </a:xfrm>
            <a:prstGeom prst="rect">
              <a:avLst/>
            </a:prstGeom>
          </p:spPr>
        </p:pic>
        <p:pic>
          <p:nvPicPr>
            <p:cNvPr id="75" name="图片 74">
              <a:extLst>
                <a:ext uri="{FF2B5EF4-FFF2-40B4-BE49-F238E27FC236}">
                  <a16:creationId xmlns:a16="http://schemas.microsoft.com/office/drawing/2014/main" id="{F89CDD50-994A-4E59-B87E-5440FF33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862" y="2938870"/>
              <a:ext cx="577021" cy="684214"/>
            </a:xfrm>
            <a:prstGeom prst="rect">
              <a:avLst/>
            </a:prstGeom>
          </p:spPr>
        </p:pic>
        <p:pic>
          <p:nvPicPr>
            <p:cNvPr id="76" name="图片 75">
              <a:extLst>
                <a:ext uri="{FF2B5EF4-FFF2-40B4-BE49-F238E27FC236}">
                  <a16:creationId xmlns:a16="http://schemas.microsoft.com/office/drawing/2014/main" id="{3275ECA9-A637-4E6D-8C9F-C9BF4E2896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4553" y="4605003"/>
              <a:ext cx="577021" cy="684214"/>
            </a:xfrm>
            <a:prstGeom prst="rect">
              <a:avLst/>
            </a:prstGeom>
          </p:spPr>
        </p:pic>
        <p:pic>
          <p:nvPicPr>
            <p:cNvPr id="77" name="图片 76">
              <a:extLst>
                <a:ext uri="{FF2B5EF4-FFF2-40B4-BE49-F238E27FC236}">
                  <a16:creationId xmlns:a16="http://schemas.microsoft.com/office/drawing/2014/main" id="{7AFE38C4-4AAB-41CA-B78E-108C28F57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7895" y="5872651"/>
              <a:ext cx="577021" cy="684214"/>
            </a:xfrm>
            <a:prstGeom prst="rect">
              <a:avLst/>
            </a:prstGeom>
          </p:spPr>
        </p:pic>
        <p:pic>
          <p:nvPicPr>
            <p:cNvPr id="78" name="图片 77">
              <a:extLst>
                <a:ext uri="{FF2B5EF4-FFF2-40B4-BE49-F238E27FC236}">
                  <a16:creationId xmlns:a16="http://schemas.microsoft.com/office/drawing/2014/main" id="{007F2564-8898-4959-8A9D-55F6D9725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540" y="1110994"/>
              <a:ext cx="577021" cy="684214"/>
            </a:xfrm>
            <a:prstGeom prst="rect">
              <a:avLst/>
            </a:prstGeom>
          </p:spPr>
        </p:pic>
        <p:pic>
          <p:nvPicPr>
            <p:cNvPr id="79" name="图片 78">
              <a:extLst>
                <a:ext uri="{FF2B5EF4-FFF2-40B4-BE49-F238E27FC236}">
                  <a16:creationId xmlns:a16="http://schemas.microsoft.com/office/drawing/2014/main" id="{8DBFF70A-6BC0-4F39-991E-0E2DB1B033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0304" y="1107383"/>
              <a:ext cx="577021" cy="684214"/>
            </a:xfrm>
            <a:prstGeom prst="rect">
              <a:avLst/>
            </a:prstGeom>
          </p:spPr>
        </p:pic>
        <p:pic>
          <p:nvPicPr>
            <p:cNvPr id="80" name="图片 79">
              <a:extLst>
                <a:ext uri="{FF2B5EF4-FFF2-40B4-BE49-F238E27FC236}">
                  <a16:creationId xmlns:a16="http://schemas.microsoft.com/office/drawing/2014/main" id="{26925426-B8AC-432E-9EB2-3E479D65A7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3479" y="1453155"/>
              <a:ext cx="577021" cy="684214"/>
            </a:xfrm>
            <a:prstGeom prst="rect">
              <a:avLst/>
            </a:prstGeom>
          </p:spPr>
        </p:pic>
        <p:pic>
          <p:nvPicPr>
            <p:cNvPr id="81" name="图片 80">
              <a:extLst>
                <a:ext uri="{FF2B5EF4-FFF2-40B4-BE49-F238E27FC236}">
                  <a16:creationId xmlns:a16="http://schemas.microsoft.com/office/drawing/2014/main" id="{D5150DF3-1FDB-4A65-AD10-DC705D8252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4958" y="3161112"/>
              <a:ext cx="577021" cy="684214"/>
            </a:xfrm>
            <a:prstGeom prst="rect">
              <a:avLst/>
            </a:prstGeom>
          </p:spPr>
        </p:pic>
        <p:pic>
          <p:nvPicPr>
            <p:cNvPr id="82" name="图片 81">
              <a:extLst>
                <a:ext uri="{FF2B5EF4-FFF2-40B4-BE49-F238E27FC236}">
                  <a16:creationId xmlns:a16="http://schemas.microsoft.com/office/drawing/2014/main" id="{0CA8C5A4-6A84-4C02-BF25-43B76819B5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7656" y="5710990"/>
              <a:ext cx="577021" cy="684214"/>
            </a:xfrm>
            <a:prstGeom prst="rect">
              <a:avLst/>
            </a:prstGeom>
          </p:spPr>
        </p:pic>
        <p:pic>
          <p:nvPicPr>
            <p:cNvPr id="83" name="图片 82">
              <a:extLst>
                <a:ext uri="{FF2B5EF4-FFF2-40B4-BE49-F238E27FC236}">
                  <a16:creationId xmlns:a16="http://schemas.microsoft.com/office/drawing/2014/main" id="{DB83AD5E-EAFD-4D12-923A-FDE9342BAC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0902" y="5916804"/>
              <a:ext cx="577021" cy="684214"/>
            </a:xfrm>
            <a:prstGeom prst="rect">
              <a:avLst/>
            </a:prstGeom>
          </p:spPr>
        </p:pic>
      </p:grpSp>
      <p:sp>
        <p:nvSpPr>
          <p:cNvPr id="6" name="灯片编号占位符 5">
            <a:extLst>
              <a:ext uri="{FF2B5EF4-FFF2-40B4-BE49-F238E27FC236}">
                <a16:creationId xmlns:a16="http://schemas.microsoft.com/office/drawing/2014/main" id="{6D89BEB9-EF56-4059-B938-2B76D299C8F7}"/>
              </a:ext>
            </a:extLst>
          </p:cNvPr>
          <p:cNvSpPr>
            <a:spLocks noGrp="1"/>
          </p:cNvSpPr>
          <p:nvPr>
            <p:ph type="sldNum" sz="quarter" idx="12"/>
          </p:nvPr>
        </p:nvSpPr>
        <p:spPr/>
        <p:txBody>
          <a:bodyPr/>
          <a:lstStyle/>
          <a:p>
            <a:fld id="{C8BB1146-E542-4D4E-B8E9-6919A11DDD48}" type="slidenum">
              <a:rPr lang="en-US" smtClean="0"/>
              <a:t>34</a:t>
            </a:fld>
            <a:endParaRPr lang="en-US"/>
          </a:p>
        </p:txBody>
      </p:sp>
    </p:spTree>
    <p:extLst>
      <p:ext uri="{BB962C8B-B14F-4D97-AF65-F5344CB8AC3E}">
        <p14:creationId xmlns:p14="http://schemas.microsoft.com/office/powerpoint/2010/main" val="1374133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0A456F-EF2A-440F-9360-018900561A61}"/>
              </a:ext>
            </a:extLst>
          </p:cNvPr>
          <p:cNvSpPr>
            <a:spLocks noGrp="1"/>
          </p:cNvSpPr>
          <p:nvPr>
            <p:ph type="title"/>
          </p:nvPr>
        </p:nvSpPr>
        <p:spPr/>
        <p:txBody>
          <a:bodyPr/>
          <a:lstStyle/>
          <a:p>
            <a:r>
              <a:rPr lang="zh-CN" altLang="en-US" dirty="0"/>
              <a:t>网络设备：防火墙</a:t>
            </a:r>
            <a:r>
              <a:rPr lang="en-US" altLang="zh-CN" dirty="0"/>
              <a:t>(Firewall)</a:t>
            </a:r>
            <a:endParaRPr lang="zh-CN" altLang="en-US" dirty="0"/>
          </a:p>
        </p:txBody>
      </p:sp>
      <p:sp>
        <p:nvSpPr>
          <p:cNvPr id="3" name="内容占位符 2">
            <a:extLst>
              <a:ext uri="{FF2B5EF4-FFF2-40B4-BE49-F238E27FC236}">
                <a16:creationId xmlns:a16="http://schemas.microsoft.com/office/drawing/2014/main" id="{57EEC318-6C53-4CAC-B6EF-26D8B98B4C5D}"/>
              </a:ext>
            </a:extLst>
          </p:cNvPr>
          <p:cNvSpPr>
            <a:spLocks noGrp="1"/>
          </p:cNvSpPr>
          <p:nvPr>
            <p:ph idx="1"/>
          </p:nvPr>
        </p:nvSpPr>
        <p:spPr>
          <a:xfrm>
            <a:off x="660399" y="3301139"/>
            <a:ext cx="5332187" cy="2832962"/>
          </a:xfrm>
        </p:spPr>
        <p:txBody>
          <a:bodyPr>
            <a:normAutofit fontScale="85000" lnSpcReduction="10000"/>
          </a:bodyPr>
          <a:lstStyle/>
          <a:p>
            <a:r>
              <a:rPr lang="zh-CN" altLang="en-US" dirty="0"/>
              <a:t>网络隔离：不同安全级别的网络相互隔离</a:t>
            </a:r>
          </a:p>
          <a:p>
            <a:r>
              <a:rPr lang="zh-CN" altLang="en-US" dirty="0"/>
              <a:t>用户身份认证：对远程接入用户身份认证</a:t>
            </a:r>
          </a:p>
          <a:p>
            <a:r>
              <a:rPr lang="zh-CN" altLang="en-US" dirty="0"/>
              <a:t>访问控制：实现不同安全级别的网络之间的访问控制</a:t>
            </a:r>
          </a:p>
          <a:p>
            <a:r>
              <a:rPr lang="zh-CN" altLang="en-US" dirty="0"/>
              <a:t>安全管理：网络地址转、数据加密、入侵防御、</a:t>
            </a:r>
            <a:r>
              <a:rPr lang="en-US" altLang="zh-CN" dirty="0"/>
              <a:t>URL</a:t>
            </a:r>
            <a:r>
              <a:rPr lang="zh-CN" altLang="en-US" dirty="0"/>
              <a:t>过滤、内容过滤、应用行为控制等</a:t>
            </a:r>
          </a:p>
          <a:p>
            <a:endParaRPr lang="zh-CN" altLang="en-US" dirty="0"/>
          </a:p>
        </p:txBody>
      </p:sp>
      <p:pic>
        <p:nvPicPr>
          <p:cNvPr id="7" name="Picture 2" descr="https://info.support.huawei.com/network/imagelib/getImgByNames4web?package_name=USG6635E_pic.zip&amp;picture_name=front_right.png&amp;ipNum=local">
            <a:extLst>
              <a:ext uri="{FF2B5EF4-FFF2-40B4-BE49-F238E27FC236}">
                <a16:creationId xmlns:a16="http://schemas.microsoft.com/office/drawing/2014/main" id="{24413501-A9C9-4FD6-AD90-305567AF6B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2146" y="1842450"/>
            <a:ext cx="3143954" cy="7974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6FB62209-E1B7-4778-854F-A8F9F192DC86}"/>
              </a:ext>
            </a:extLst>
          </p:cNvPr>
          <p:cNvCxnSpPr>
            <a:cxnSpLocks/>
            <a:endCxn id="9" idx="1"/>
          </p:cNvCxnSpPr>
          <p:nvPr/>
        </p:nvCxnSpPr>
        <p:spPr>
          <a:xfrm>
            <a:off x="9218953" y="2126490"/>
            <a:ext cx="9855" cy="2273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圆角矩形 55">
            <a:extLst>
              <a:ext uri="{FF2B5EF4-FFF2-40B4-BE49-F238E27FC236}">
                <a16:creationId xmlns:a16="http://schemas.microsoft.com/office/drawing/2014/main" id="{A03B8D1B-AD0B-459F-B77F-C5245002B8B7}"/>
              </a:ext>
            </a:extLst>
          </p:cNvPr>
          <p:cNvSpPr/>
          <p:nvPr/>
        </p:nvSpPr>
        <p:spPr>
          <a:xfrm rot="16200000" flipH="1">
            <a:off x="8275271" y="3944851"/>
            <a:ext cx="1907072" cy="2817483"/>
          </a:xfrm>
          <a:prstGeom prst="roundRect">
            <a:avLst>
              <a:gd name="adj" fmla="val 8545"/>
            </a:avLst>
          </a:prstGeom>
          <a:gradFill flip="none" rotWithShape="1">
            <a:gsLst>
              <a:gs pos="35000">
                <a:srgbClr val="CCFF99"/>
              </a:gs>
              <a:gs pos="100000">
                <a:schemeClr val="bg1">
                  <a:alpha val="0"/>
                </a:schemeClr>
              </a:gs>
            </a:gsLst>
            <a:lin ang="0" scaled="1"/>
            <a:tileRect/>
          </a:gradFill>
          <a:ln w="19050">
            <a:gradFill flip="none" rotWithShape="1">
              <a:gsLst>
                <a:gs pos="100000">
                  <a:schemeClr val="bg1">
                    <a:lumMod val="100000"/>
                    <a:alpha val="0"/>
                  </a:schemeClr>
                </a:gs>
                <a:gs pos="31000">
                  <a:srgbClr val="92D05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圆角矩形 31">
            <a:extLst>
              <a:ext uri="{FF2B5EF4-FFF2-40B4-BE49-F238E27FC236}">
                <a16:creationId xmlns:a16="http://schemas.microsoft.com/office/drawing/2014/main" id="{AC6E8CEC-BA13-4287-98C9-FE0374BEF000}"/>
              </a:ext>
            </a:extLst>
          </p:cNvPr>
          <p:cNvSpPr/>
          <p:nvPr/>
        </p:nvSpPr>
        <p:spPr>
          <a:xfrm rot="5400000" flipH="1">
            <a:off x="8557726" y="698641"/>
            <a:ext cx="1472233" cy="2337471"/>
          </a:xfrm>
          <a:prstGeom prst="roundRect">
            <a:avLst>
              <a:gd name="adj" fmla="val 8545"/>
            </a:avLst>
          </a:prstGeom>
          <a:gradFill flip="none" rotWithShape="1">
            <a:gsLst>
              <a:gs pos="35000">
                <a:schemeClr val="bg1">
                  <a:lumMod val="85000"/>
                </a:schemeClr>
              </a:gs>
              <a:gs pos="100000">
                <a:schemeClr val="bg1">
                  <a:alpha val="0"/>
                </a:schemeClr>
              </a:gs>
            </a:gsLst>
            <a:lin ang="0" scaled="1"/>
            <a:tileRect/>
          </a:gradFill>
          <a:ln w="19050">
            <a:gradFill flip="none" rotWithShape="1">
              <a:gsLst>
                <a:gs pos="100000">
                  <a:schemeClr val="bg1">
                    <a:lumMod val="100000"/>
                    <a:alpha val="0"/>
                  </a:schemeClr>
                </a:gs>
                <a:gs pos="31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25">
            <a:extLst>
              <a:ext uri="{FF2B5EF4-FFF2-40B4-BE49-F238E27FC236}">
                <a16:creationId xmlns:a16="http://schemas.microsoft.com/office/drawing/2014/main" id="{6421FF41-697B-4AAD-98BB-D695C3FD92BB}"/>
              </a:ext>
            </a:extLst>
          </p:cNvPr>
          <p:cNvSpPr/>
          <p:nvPr/>
        </p:nvSpPr>
        <p:spPr>
          <a:xfrm flipH="1">
            <a:off x="6096000" y="3065763"/>
            <a:ext cx="2098081" cy="990958"/>
          </a:xfrm>
          <a:prstGeom prst="roundRect">
            <a:avLst>
              <a:gd name="adj" fmla="val 12244"/>
            </a:avLst>
          </a:prstGeom>
          <a:gradFill flip="none" rotWithShape="1">
            <a:gsLst>
              <a:gs pos="35000">
                <a:srgbClr val="FFFF99"/>
              </a:gs>
              <a:gs pos="100000">
                <a:schemeClr val="bg1">
                  <a:alpha val="0"/>
                </a:schemeClr>
              </a:gs>
            </a:gsLst>
            <a:lin ang="0" scaled="1"/>
            <a:tileRect/>
          </a:gradFill>
          <a:ln w="19050">
            <a:gradFill flip="none" rotWithShape="1">
              <a:gsLst>
                <a:gs pos="100000">
                  <a:schemeClr val="bg1">
                    <a:lumMod val="100000"/>
                    <a:alpha val="0"/>
                  </a:schemeClr>
                </a:gs>
                <a:gs pos="31000">
                  <a:srgbClr val="FF993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2" name="直接连接符 11">
            <a:extLst>
              <a:ext uri="{FF2B5EF4-FFF2-40B4-BE49-F238E27FC236}">
                <a16:creationId xmlns:a16="http://schemas.microsoft.com/office/drawing/2014/main" id="{176EE253-A783-425C-A263-3123F3CCE8CE}"/>
              </a:ext>
            </a:extLst>
          </p:cNvPr>
          <p:cNvCxnSpPr>
            <a:cxnSpLocks/>
          </p:cNvCxnSpPr>
          <p:nvPr/>
        </p:nvCxnSpPr>
        <p:spPr>
          <a:xfrm>
            <a:off x="7815486" y="3509138"/>
            <a:ext cx="11661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E930DE80-0A27-4D29-AD32-DBF2DC5361EF}"/>
              </a:ext>
            </a:extLst>
          </p:cNvPr>
          <p:cNvGrpSpPr/>
          <p:nvPr/>
        </p:nvGrpSpPr>
        <p:grpSpPr>
          <a:xfrm>
            <a:off x="8459835" y="4812107"/>
            <a:ext cx="1489256" cy="958222"/>
            <a:chOff x="6600056" y="4353447"/>
            <a:chExt cx="1296144" cy="833967"/>
          </a:xfrm>
        </p:grpSpPr>
        <p:cxnSp>
          <p:nvCxnSpPr>
            <p:cNvPr id="14" name="直接连接符 13">
              <a:extLst>
                <a:ext uri="{FF2B5EF4-FFF2-40B4-BE49-F238E27FC236}">
                  <a16:creationId xmlns:a16="http://schemas.microsoft.com/office/drawing/2014/main" id="{E0B572CA-8F45-4380-951C-BD8B2765FD5B}"/>
                </a:ext>
              </a:extLst>
            </p:cNvPr>
            <p:cNvCxnSpPr/>
            <p:nvPr/>
          </p:nvCxnSpPr>
          <p:spPr>
            <a:xfrm flipH="1">
              <a:off x="6600056" y="4353447"/>
              <a:ext cx="648072" cy="8339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93F7831-B775-406B-91AD-6EE5E3A2B108}"/>
                </a:ext>
              </a:extLst>
            </p:cNvPr>
            <p:cNvCxnSpPr/>
            <p:nvPr/>
          </p:nvCxnSpPr>
          <p:spPr>
            <a:xfrm>
              <a:off x="7248128" y="4353447"/>
              <a:ext cx="648072" cy="8339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7C1AA80A-E3F9-4180-9544-E35BA845E29F}"/>
              </a:ext>
            </a:extLst>
          </p:cNvPr>
          <p:cNvGrpSpPr/>
          <p:nvPr/>
        </p:nvGrpSpPr>
        <p:grpSpPr>
          <a:xfrm>
            <a:off x="8458088" y="1591179"/>
            <a:ext cx="1159838" cy="904332"/>
            <a:chOff x="2247895" y="1751436"/>
            <a:chExt cx="2008708" cy="1566199"/>
          </a:xfrm>
        </p:grpSpPr>
        <p:sp>
          <p:nvSpPr>
            <p:cNvPr id="17" name="椭圆 16">
              <a:extLst>
                <a:ext uri="{FF2B5EF4-FFF2-40B4-BE49-F238E27FC236}">
                  <a16:creationId xmlns:a16="http://schemas.microsoft.com/office/drawing/2014/main" id="{B7D9D3CA-0859-42A7-9C3F-D0FBCE8410A9}"/>
                </a:ext>
              </a:extLst>
            </p:cNvPr>
            <p:cNvSpPr/>
            <p:nvPr/>
          </p:nvSpPr>
          <p:spPr>
            <a:xfrm>
              <a:off x="2630817" y="1751436"/>
              <a:ext cx="1047389" cy="1047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椭圆 17">
              <a:extLst>
                <a:ext uri="{FF2B5EF4-FFF2-40B4-BE49-F238E27FC236}">
                  <a16:creationId xmlns:a16="http://schemas.microsoft.com/office/drawing/2014/main" id="{5039CABA-AAC5-49BA-8117-170F566DF9A4}"/>
                </a:ext>
              </a:extLst>
            </p:cNvPr>
            <p:cNvSpPr/>
            <p:nvPr/>
          </p:nvSpPr>
          <p:spPr>
            <a:xfrm>
              <a:off x="2247895" y="2128336"/>
              <a:ext cx="1152128" cy="115212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椭圆 18">
              <a:extLst>
                <a:ext uri="{FF2B5EF4-FFF2-40B4-BE49-F238E27FC236}">
                  <a16:creationId xmlns:a16="http://schemas.microsoft.com/office/drawing/2014/main" id="{75C4CD72-C8C1-4C79-B0B6-438C060EB2D5}"/>
                </a:ext>
              </a:extLst>
            </p:cNvPr>
            <p:cNvSpPr/>
            <p:nvPr/>
          </p:nvSpPr>
          <p:spPr>
            <a:xfrm>
              <a:off x="3154547" y="2126786"/>
              <a:ext cx="1102056" cy="110205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 name="椭圆 19">
              <a:extLst>
                <a:ext uri="{FF2B5EF4-FFF2-40B4-BE49-F238E27FC236}">
                  <a16:creationId xmlns:a16="http://schemas.microsoft.com/office/drawing/2014/main" id="{000A466B-0A45-4D94-B22C-E26F7EB94C22}"/>
                </a:ext>
              </a:extLst>
            </p:cNvPr>
            <p:cNvSpPr/>
            <p:nvPr/>
          </p:nvSpPr>
          <p:spPr>
            <a:xfrm>
              <a:off x="2548491" y="1990637"/>
              <a:ext cx="1326998" cy="132699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椭圆 20">
              <a:extLst>
                <a:ext uri="{FF2B5EF4-FFF2-40B4-BE49-F238E27FC236}">
                  <a16:creationId xmlns:a16="http://schemas.microsoft.com/office/drawing/2014/main" id="{0E548D06-D180-4D2C-A946-8AD2F290BC14}"/>
                </a:ext>
              </a:extLst>
            </p:cNvPr>
            <p:cNvSpPr/>
            <p:nvPr/>
          </p:nvSpPr>
          <p:spPr>
            <a:xfrm>
              <a:off x="3165381" y="1931684"/>
              <a:ext cx="802309" cy="8023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椭圆 21">
              <a:extLst>
                <a:ext uri="{FF2B5EF4-FFF2-40B4-BE49-F238E27FC236}">
                  <a16:creationId xmlns:a16="http://schemas.microsoft.com/office/drawing/2014/main" id="{052A0014-08D2-428E-8D2F-5938823FCA28}"/>
                </a:ext>
              </a:extLst>
            </p:cNvPr>
            <p:cNvSpPr/>
            <p:nvPr/>
          </p:nvSpPr>
          <p:spPr>
            <a:xfrm>
              <a:off x="2733158" y="1795574"/>
              <a:ext cx="887781" cy="8877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 name="椭圆 22">
              <a:extLst>
                <a:ext uri="{FF2B5EF4-FFF2-40B4-BE49-F238E27FC236}">
                  <a16:creationId xmlns:a16="http://schemas.microsoft.com/office/drawing/2014/main" id="{EBC50C27-FEB7-47BA-B65A-3C7C0D876015}"/>
                </a:ext>
              </a:extLst>
            </p:cNvPr>
            <p:cNvSpPr/>
            <p:nvPr/>
          </p:nvSpPr>
          <p:spPr>
            <a:xfrm>
              <a:off x="2319903" y="2181629"/>
              <a:ext cx="992397" cy="9923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 name="椭圆 23">
              <a:extLst>
                <a:ext uri="{FF2B5EF4-FFF2-40B4-BE49-F238E27FC236}">
                  <a16:creationId xmlns:a16="http://schemas.microsoft.com/office/drawing/2014/main" id="{6555FA4A-6637-4B1C-B8E5-BD7194E778DB}"/>
                </a:ext>
              </a:extLst>
            </p:cNvPr>
            <p:cNvSpPr/>
            <p:nvPr/>
          </p:nvSpPr>
          <p:spPr>
            <a:xfrm>
              <a:off x="3208137" y="2163426"/>
              <a:ext cx="1008912" cy="10089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椭圆 24">
              <a:extLst>
                <a:ext uri="{FF2B5EF4-FFF2-40B4-BE49-F238E27FC236}">
                  <a16:creationId xmlns:a16="http://schemas.microsoft.com/office/drawing/2014/main" id="{4C21179D-7C4C-40B6-B19A-FF0098121437}"/>
                </a:ext>
              </a:extLst>
            </p:cNvPr>
            <p:cNvSpPr/>
            <p:nvPr/>
          </p:nvSpPr>
          <p:spPr>
            <a:xfrm>
              <a:off x="2738022" y="2071829"/>
              <a:ext cx="1143023" cy="1143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 name="椭圆 25">
              <a:extLst>
                <a:ext uri="{FF2B5EF4-FFF2-40B4-BE49-F238E27FC236}">
                  <a16:creationId xmlns:a16="http://schemas.microsoft.com/office/drawing/2014/main" id="{D3120F04-7A6E-482F-8D5E-A5C0CB517126}"/>
                </a:ext>
              </a:extLst>
            </p:cNvPr>
            <p:cNvSpPr/>
            <p:nvPr/>
          </p:nvSpPr>
          <p:spPr>
            <a:xfrm>
              <a:off x="3308795" y="1995497"/>
              <a:ext cx="597599" cy="59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7" name="矩形 26">
            <a:extLst>
              <a:ext uri="{FF2B5EF4-FFF2-40B4-BE49-F238E27FC236}">
                <a16:creationId xmlns:a16="http://schemas.microsoft.com/office/drawing/2014/main" id="{83938BC9-292C-422D-BAFE-5D04A29BAAC7}"/>
              </a:ext>
            </a:extLst>
          </p:cNvPr>
          <p:cNvSpPr/>
          <p:nvPr/>
        </p:nvSpPr>
        <p:spPr>
          <a:xfrm>
            <a:off x="8597020" y="1952753"/>
            <a:ext cx="881973" cy="313932"/>
          </a:xfrm>
          <a:prstGeom prst="rect">
            <a:avLst/>
          </a:prstGeom>
          <a:solidFill>
            <a:schemeClr val="bg1"/>
          </a:solidFill>
        </p:spPr>
        <p:txBody>
          <a:bodyPr wrap="none">
            <a:spAutoFit/>
          </a:bodyPr>
          <a:lstStyle/>
          <a:p>
            <a:pPr algn="ctr" defTabSz="814388">
              <a:lnSpc>
                <a:spcPct val="90000"/>
              </a:lnSpc>
              <a:spcBef>
                <a:spcPct val="35000"/>
              </a:spcBef>
              <a:buClr>
                <a:schemeClr val="accent1"/>
              </a:buClr>
              <a:buSzPct val="100000"/>
            </a:pPr>
            <a:r>
              <a:rPr lang="en-US" altLang="zh-CN" sz="1600" kern="0">
                <a:latin typeface="+mj-lt"/>
                <a:cs typeface="Arial" pitchFamily="34" charset="0"/>
              </a:rPr>
              <a:t>Internet</a:t>
            </a:r>
            <a:endParaRPr lang="zh-CN" altLang="en-US" sz="1600" kern="0" dirty="0">
              <a:latin typeface="+mj-lt"/>
              <a:cs typeface="Arial" pitchFamily="34" charset="0"/>
            </a:endParaRPr>
          </a:p>
        </p:txBody>
      </p:sp>
      <p:pic>
        <p:nvPicPr>
          <p:cNvPr id="28" name="Picture 461" descr="图片240">
            <a:extLst>
              <a:ext uri="{FF2B5EF4-FFF2-40B4-BE49-F238E27FC236}">
                <a16:creationId xmlns:a16="http://schemas.microsoft.com/office/drawing/2014/main" id="{86A18FE7-A676-429E-8394-0A7F9426F4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4994" y="4655980"/>
            <a:ext cx="545395" cy="570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55" descr="图片146">
            <a:extLst>
              <a:ext uri="{FF2B5EF4-FFF2-40B4-BE49-F238E27FC236}">
                <a16:creationId xmlns:a16="http://schemas.microsoft.com/office/drawing/2014/main" id="{E77BC7E2-F36B-4B2A-B50C-F3B5C1709B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854" y="3312698"/>
            <a:ext cx="356976" cy="57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238" descr="图片194">
            <a:extLst>
              <a:ext uri="{FF2B5EF4-FFF2-40B4-BE49-F238E27FC236}">
                <a16:creationId xmlns:a16="http://schemas.microsoft.com/office/drawing/2014/main" id="{68EE4BA7-9853-4BFD-8CC0-07CD858527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4628" y="5544403"/>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238" descr="图片194">
            <a:extLst>
              <a:ext uri="{FF2B5EF4-FFF2-40B4-BE49-F238E27FC236}">
                <a16:creationId xmlns:a16="http://schemas.microsoft.com/office/drawing/2014/main" id="{8F6C01EC-AEF3-4E61-A77A-4890ECDE5D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50749" y="5544403"/>
            <a:ext cx="481451" cy="4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31">
            <a:extLst>
              <a:ext uri="{FF2B5EF4-FFF2-40B4-BE49-F238E27FC236}">
                <a16:creationId xmlns:a16="http://schemas.microsoft.com/office/drawing/2014/main" id="{A9BAB1DF-BD4F-4777-90CC-1B9F48224F9C}"/>
              </a:ext>
            </a:extLst>
          </p:cNvPr>
          <p:cNvSpPr/>
          <p:nvPr/>
        </p:nvSpPr>
        <p:spPr>
          <a:xfrm>
            <a:off x="9591364" y="3152516"/>
            <a:ext cx="800219"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zh-CN" altLang="en-US" sz="1600" b="1" kern="0" dirty="0">
                <a:latin typeface="+mj-lt"/>
                <a:cs typeface="Arial" pitchFamily="34" charset="0"/>
              </a:rPr>
              <a:t>防火墙</a:t>
            </a:r>
          </a:p>
        </p:txBody>
      </p:sp>
      <p:sp>
        <p:nvSpPr>
          <p:cNvPr id="33" name="矩形 32">
            <a:extLst>
              <a:ext uri="{FF2B5EF4-FFF2-40B4-BE49-F238E27FC236}">
                <a16:creationId xmlns:a16="http://schemas.microsoft.com/office/drawing/2014/main" id="{B7B1E842-77F3-44B1-9F36-CD9A1064C239}"/>
              </a:ext>
            </a:extLst>
          </p:cNvPr>
          <p:cNvSpPr/>
          <p:nvPr/>
        </p:nvSpPr>
        <p:spPr>
          <a:xfrm>
            <a:off x="9331339" y="2286611"/>
            <a:ext cx="1210588"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j-lt"/>
                <a:cs typeface="Arial" pitchFamily="34" charset="0"/>
              </a:rPr>
              <a:t>非信任区域</a:t>
            </a:r>
          </a:p>
        </p:txBody>
      </p:sp>
      <p:sp>
        <p:nvSpPr>
          <p:cNvPr id="34" name="矩形 33">
            <a:extLst>
              <a:ext uri="{FF2B5EF4-FFF2-40B4-BE49-F238E27FC236}">
                <a16:creationId xmlns:a16="http://schemas.microsoft.com/office/drawing/2014/main" id="{146071E3-67CA-44BD-B187-38A22AD320CD}"/>
              </a:ext>
            </a:extLst>
          </p:cNvPr>
          <p:cNvSpPr/>
          <p:nvPr/>
        </p:nvSpPr>
        <p:spPr>
          <a:xfrm>
            <a:off x="9600388" y="4575318"/>
            <a:ext cx="1005403"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zh-CN" altLang="en-US" sz="1600" kern="0" dirty="0">
                <a:latin typeface="+mj-lt"/>
                <a:cs typeface="Arial" pitchFamily="34" charset="0"/>
              </a:rPr>
              <a:t>可信区域</a:t>
            </a:r>
          </a:p>
        </p:txBody>
      </p:sp>
      <p:sp>
        <p:nvSpPr>
          <p:cNvPr id="35" name="矩形 34">
            <a:extLst>
              <a:ext uri="{FF2B5EF4-FFF2-40B4-BE49-F238E27FC236}">
                <a16:creationId xmlns:a16="http://schemas.microsoft.com/office/drawing/2014/main" id="{D9DC2AE7-C3B6-408D-99DB-AF50FF043B89}"/>
              </a:ext>
            </a:extLst>
          </p:cNvPr>
          <p:cNvSpPr/>
          <p:nvPr/>
        </p:nvSpPr>
        <p:spPr>
          <a:xfrm>
            <a:off x="6096001" y="3043246"/>
            <a:ext cx="1244251" cy="313932"/>
          </a:xfrm>
          <a:prstGeom prst="rect">
            <a:avLst/>
          </a:prstGeom>
          <a:noFill/>
        </p:spPr>
        <p:txBody>
          <a:bodyPr wrap="none">
            <a:spAutoFit/>
          </a:bodyPr>
          <a:lstStyle/>
          <a:p>
            <a:pPr algn="ctr" defTabSz="814388">
              <a:lnSpc>
                <a:spcPct val="90000"/>
              </a:lnSpc>
              <a:spcBef>
                <a:spcPct val="35000"/>
              </a:spcBef>
              <a:buClr>
                <a:schemeClr val="accent1"/>
              </a:buClr>
              <a:buSzPct val="100000"/>
            </a:pPr>
            <a:r>
              <a:rPr lang="en-US" altLang="zh-CN" sz="1600" kern="0" dirty="0">
                <a:latin typeface="+mj-lt"/>
                <a:cs typeface="Arial" pitchFamily="34" charset="0"/>
              </a:rPr>
              <a:t>DMZ</a:t>
            </a:r>
            <a:r>
              <a:rPr lang="zh-CN" altLang="en-US" sz="1600" kern="0" dirty="0">
                <a:latin typeface="+mj-lt"/>
                <a:cs typeface="Arial" pitchFamily="34" charset="0"/>
              </a:rPr>
              <a:t>隔离区</a:t>
            </a:r>
          </a:p>
        </p:txBody>
      </p:sp>
      <p:pic>
        <p:nvPicPr>
          <p:cNvPr id="36" name="Picture 1430" descr="图片26">
            <a:extLst>
              <a:ext uri="{FF2B5EF4-FFF2-40B4-BE49-F238E27FC236}">
                <a16:creationId xmlns:a16="http://schemas.microsoft.com/office/drawing/2014/main" id="{8C9B7A7C-4B99-42A8-9F5A-04AF580189B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59168" y="3219635"/>
            <a:ext cx="519825" cy="51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a:extLst>
              <a:ext uri="{FF2B5EF4-FFF2-40B4-BE49-F238E27FC236}">
                <a16:creationId xmlns:a16="http://schemas.microsoft.com/office/drawing/2014/main" id="{301C62A5-FF17-4442-9739-93973A9CBED3}"/>
              </a:ext>
            </a:extLst>
          </p:cNvPr>
          <p:cNvSpPr>
            <a:spLocks noGrp="1"/>
          </p:cNvSpPr>
          <p:nvPr>
            <p:ph type="sldNum" sz="quarter" idx="12"/>
          </p:nvPr>
        </p:nvSpPr>
        <p:spPr/>
        <p:txBody>
          <a:bodyPr/>
          <a:lstStyle/>
          <a:p>
            <a:fld id="{C8BB1146-E542-4D4E-B8E9-6919A11DDD48}" type="slidenum">
              <a:rPr lang="en-US" smtClean="0"/>
              <a:t>35</a:t>
            </a:fld>
            <a:endParaRPr lang="en-US"/>
          </a:p>
        </p:txBody>
      </p:sp>
    </p:spTree>
    <p:extLst>
      <p:ext uri="{BB962C8B-B14F-4D97-AF65-F5344CB8AC3E}">
        <p14:creationId xmlns:p14="http://schemas.microsoft.com/office/powerpoint/2010/main" val="2551709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A54C7-FDE1-4540-AD04-FD6FA8677514}"/>
              </a:ext>
            </a:extLst>
          </p:cNvPr>
          <p:cNvSpPr>
            <a:spLocks noGrp="1"/>
          </p:cNvSpPr>
          <p:nvPr>
            <p:ph type="title"/>
          </p:nvPr>
        </p:nvSpPr>
        <p:spPr/>
        <p:txBody>
          <a:bodyPr/>
          <a:lstStyle/>
          <a:p>
            <a:r>
              <a:rPr lang="zh-CN" altLang="en-US" dirty="0"/>
              <a:t>网络设备：无线</a:t>
            </a:r>
            <a:r>
              <a:rPr lang="en-US" altLang="zh-CN" dirty="0"/>
              <a:t>AP</a:t>
            </a:r>
            <a:r>
              <a:rPr lang="zh-CN" altLang="en-US" dirty="0"/>
              <a:t>和无线接入控制器</a:t>
            </a:r>
            <a:r>
              <a:rPr lang="en-US" altLang="zh-CN" dirty="0"/>
              <a:t>WAC</a:t>
            </a:r>
            <a:endParaRPr lang="zh-CN" altLang="en-US" dirty="0"/>
          </a:p>
        </p:txBody>
      </p:sp>
      <p:pic>
        <p:nvPicPr>
          <p:cNvPr id="3" name="Picture 4" descr="https://info.support.huawei.com/network/imagelib/getImgByNames4web?package_name=AirEngine9700-M_pic.zip&amp;picture_name=front_top.png">
            <a:extLst>
              <a:ext uri="{FF2B5EF4-FFF2-40B4-BE49-F238E27FC236}">
                <a16:creationId xmlns:a16="http://schemas.microsoft.com/office/drawing/2014/main" id="{DEFFBF33-AA60-499B-8435-C5D7CEE314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0954" y="1996816"/>
            <a:ext cx="3531588" cy="91702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a:extLst>
              <a:ext uri="{FF2B5EF4-FFF2-40B4-BE49-F238E27FC236}">
                <a16:creationId xmlns:a16="http://schemas.microsoft.com/office/drawing/2014/main" id="{2BF3527A-BB35-407E-88B6-C54E7306AE73}"/>
              </a:ext>
            </a:extLst>
          </p:cNvPr>
          <p:cNvCxnSpPr/>
          <p:nvPr/>
        </p:nvCxnSpPr>
        <p:spPr>
          <a:xfrm flipH="1">
            <a:off x="4855943" y="3182576"/>
            <a:ext cx="1170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C603E891-5D53-4622-B4A1-282DBDD723B7}"/>
              </a:ext>
            </a:extLst>
          </p:cNvPr>
          <p:cNvCxnSpPr>
            <a:cxnSpLocks/>
          </p:cNvCxnSpPr>
          <p:nvPr/>
        </p:nvCxnSpPr>
        <p:spPr>
          <a:xfrm>
            <a:off x="4668551" y="3182577"/>
            <a:ext cx="0" cy="952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86" descr="核心交换机.png">
            <a:extLst>
              <a:ext uri="{FF2B5EF4-FFF2-40B4-BE49-F238E27FC236}">
                <a16:creationId xmlns:a16="http://schemas.microsoft.com/office/drawing/2014/main" id="{11ADD89C-18F3-469D-8439-C0FB2A46B761}"/>
              </a:ext>
            </a:extLst>
          </p:cNvPr>
          <p:cNvPicPr>
            <a:picLocks noChangeAspect="1"/>
          </p:cNvPicPr>
          <p:nvPr/>
        </p:nvPicPr>
        <p:blipFill>
          <a:blip r:embed="rId3" cstate="print"/>
          <a:stretch>
            <a:fillRect/>
          </a:stretch>
        </p:blipFill>
        <p:spPr>
          <a:xfrm>
            <a:off x="4454629" y="3000080"/>
            <a:ext cx="446107" cy="364996"/>
          </a:xfrm>
          <a:prstGeom prst="rect">
            <a:avLst/>
          </a:prstGeom>
        </p:spPr>
      </p:pic>
      <p:sp>
        <p:nvSpPr>
          <p:cNvPr id="7" name="文本框 6">
            <a:extLst>
              <a:ext uri="{FF2B5EF4-FFF2-40B4-BE49-F238E27FC236}">
                <a16:creationId xmlns:a16="http://schemas.microsoft.com/office/drawing/2014/main" id="{093D7F1C-E4CE-4E56-A9AD-8B4955E3D5A3}"/>
              </a:ext>
            </a:extLst>
          </p:cNvPr>
          <p:cNvSpPr txBox="1"/>
          <p:nvPr/>
        </p:nvSpPr>
        <p:spPr>
          <a:xfrm>
            <a:off x="6884249" y="1658393"/>
            <a:ext cx="670114" cy="338422"/>
          </a:xfrm>
          <a:prstGeom prst="rect">
            <a:avLst/>
          </a:prstGeom>
          <a:noFill/>
        </p:spPr>
        <p:txBody>
          <a:bodyPr wrap="none" rtlCol="0">
            <a:spAutoFit/>
          </a:bodyPr>
          <a:lstStyle/>
          <a:p>
            <a:pPr algn="ctr"/>
            <a:r>
              <a:rPr lang="en-US" altLang="zh-CN" sz="1599" b="1">
                <a:latin typeface="Huawei Sans" panose="020C0503030203020204" pitchFamily="34" charset="0"/>
                <a:ea typeface="方正兰亭黑简体" panose="02000000000000000000" pitchFamily="2" charset="-122"/>
                <a:sym typeface="Huawei Sans" panose="020C0503030203020204" pitchFamily="34" charset="0"/>
              </a:rPr>
              <a:t>WAC</a:t>
            </a:r>
            <a:endParaRPr lang="zh-CN" altLang="en-US" sz="1599" b="1">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 name="图片 105" descr="AP.png">
            <a:extLst>
              <a:ext uri="{FF2B5EF4-FFF2-40B4-BE49-F238E27FC236}">
                <a16:creationId xmlns:a16="http://schemas.microsoft.com/office/drawing/2014/main" id="{E787A331-098E-44AA-8BBA-39A24A0D2627}"/>
              </a:ext>
            </a:extLst>
          </p:cNvPr>
          <p:cNvPicPr>
            <a:picLocks noChangeAspect="1"/>
          </p:cNvPicPr>
          <p:nvPr/>
        </p:nvPicPr>
        <p:blipFill>
          <a:blip r:embed="rId4" cstate="print"/>
          <a:stretch>
            <a:fillRect/>
          </a:stretch>
        </p:blipFill>
        <p:spPr>
          <a:xfrm>
            <a:off x="3229197" y="4822967"/>
            <a:ext cx="405552" cy="331815"/>
          </a:xfrm>
          <a:prstGeom prst="rect">
            <a:avLst/>
          </a:prstGeom>
        </p:spPr>
      </p:pic>
      <p:grpSp>
        <p:nvGrpSpPr>
          <p:cNvPr id="9" name="Group 3">
            <a:extLst>
              <a:ext uri="{FF2B5EF4-FFF2-40B4-BE49-F238E27FC236}">
                <a16:creationId xmlns:a16="http://schemas.microsoft.com/office/drawing/2014/main" id="{07307F7C-9E42-4371-8E0D-27FCE9E7713C}"/>
              </a:ext>
            </a:extLst>
          </p:cNvPr>
          <p:cNvGrpSpPr/>
          <p:nvPr/>
        </p:nvGrpSpPr>
        <p:grpSpPr>
          <a:xfrm>
            <a:off x="4545394" y="5074156"/>
            <a:ext cx="261863" cy="61955"/>
            <a:chOff x="559282" y="6488261"/>
            <a:chExt cx="261965" cy="61979"/>
          </a:xfrm>
          <a:solidFill>
            <a:schemeClr val="bg1">
              <a:lumMod val="50000"/>
            </a:schemeClr>
          </a:solidFill>
        </p:grpSpPr>
        <p:sp>
          <p:nvSpPr>
            <p:cNvPr id="10" name="Oval 1">
              <a:extLst>
                <a:ext uri="{FF2B5EF4-FFF2-40B4-BE49-F238E27FC236}">
                  <a16:creationId xmlns:a16="http://schemas.microsoft.com/office/drawing/2014/main" id="{ED6CE7CC-B6B6-4395-A9C8-95226D8781AB}"/>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Oval 174">
              <a:extLst>
                <a:ext uri="{FF2B5EF4-FFF2-40B4-BE49-F238E27FC236}">
                  <a16:creationId xmlns:a16="http://schemas.microsoft.com/office/drawing/2014/main" id="{1C9112BF-3BC5-435B-9DB1-970A8800D831}"/>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Oval 175">
              <a:extLst>
                <a:ext uri="{FF2B5EF4-FFF2-40B4-BE49-F238E27FC236}">
                  <a16:creationId xmlns:a16="http://schemas.microsoft.com/office/drawing/2014/main" id="{A122C7D0-2EF1-4A01-AAB1-62A1D97462A1}"/>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3" name="直接连接符 12">
            <a:extLst>
              <a:ext uri="{FF2B5EF4-FFF2-40B4-BE49-F238E27FC236}">
                <a16:creationId xmlns:a16="http://schemas.microsoft.com/office/drawing/2014/main" id="{71762E44-64E6-4AD0-A1A2-D1CA907F9896}"/>
              </a:ext>
            </a:extLst>
          </p:cNvPr>
          <p:cNvCxnSpPr/>
          <p:nvPr/>
        </p:nvCxnSpPr>
        <p:spPr>
          <a:xfrm flipH="1">
            <a:off x="6025967" y="2773626"/>
            <a:ext cx="299756" cy="408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65">
            <a:extLst>
              <a:ext uri="{FF2B5EF4-FFF2-40B4-BE49-F238E27FC236}">
                <a16:creationId xmlns:a16="http://schemas.microsoft.com/office/drawing/2014/main" id="{2BBAB3E8-85E2-4151-A10D-5D9412C1D534}"/>
              </a:ext>
            </a:extLst>
          </p:cNvPr>
          <p:cNvGrpSpPr/>
          <p:nvPr/>
        </p:nvGrpSpPr>
        <p:grpSpPr>
          <a:xfrm rot="10800000">
            <a:off x="3615719" y="4159659"/>
            <a:ext cx="1948912" cy="673651"/>
            <a:chOff x="-1108316" y="914446"/>
            <a:chExt cx="1449102" cy="778776"/>
          </a:xfrm>
        </p:grpSpPr>
        <p:cxnSp>
          <p:nvCxnSpPr>
            <p:cNvPr id="15" name="Straight Connector 166">
              <a:extLst>
                <a:ext uri="{FF2B5EF4-FFF2-40B4-BE49-F238E27FC236}">
                  <a16:creationId xmlns:a16="http://schemas.microsoft.com/office/drawing/2014/main" id="{D376E97B-66CD-4377-97BC-12256EEA8C33}"/>
                </a:ext>
              </a:extLst>
            </p:cNvPr>
            <p:cNvCxnSpPr/>
            <p:nvPr/>
          </p:nvCxnSpPr>
          <p:spPr>
            <a:xfrm flipH="1" flipV="1">
              <a:off x="-1108316" y="1037876"/>
              <a:ext cx="537471" cy="531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67">
              <a:extLst>
                <a:ext uri="{FF2B5EF4-FFF2-40B4-BE49-F238E27FC236}">
                  <a16:creationId xmlns:a16="http://schemas.microsoft.com/office/drawing/2014/main" id="{EF02C0B7-421D-44C9-80D2-AB0D7F07DCB3}"/>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7" name="图片 76" descr="接入交换机.png">
            <a:extLst>
              <a:ext uri="{FF2B5EF4-FFF2-40B4-BE49-F238E27FC236}">
                <a16:creationId xmlns:a16="http://schemas.microsoft.com/office/drawing/2014/main" id="{FFA3FB8C-48CF-47AE-9C34-A53799FFDB0F}"/>
              </a:ext>
            </a:extLst>
          </p:cNvPr>
          <p:cNvPicPr>
            <a:picLocks noChangeAspect="1"/>
          </p:cNvPicPr>
          <p:nvPr/>
        </p:nvPicPr>
        <p:blipFill>
          <a:blip r:embed="rId5" cstate="print"/>
          <a:stretch>
            <a:fillRect/>
          </a:stretch>
        </p:blipFill>
        <p:spPr>
          <a:xfrm>
            <a:off x="4448435" y="3943624"/>
            <a:ext cx="446107" cy="364996"/>
          </a:xfrm>
          <a:prstGeom prst="rect">
            <a:avLst/>
          </a:prstGeom>
        </p:spPr>
      </p:pic>
      <p:sp>
        <p:nvSpPr>
          <p:cNvPr id="18" name="文本框 17">
            <a:extLst>
              <a:ext uri="{FF2B5EF4-FFF2-40B4-BE49-F238E27FC236}">
                <a16:creationId xmlns:a16="http://schemas.microsoft.com/office/drawing/2014/main" id="{85BC8D6F-226F-4C92-AA63-199645E836B8}"/>
              </a:ext>
            </a:extLst>
          </p:cNvPr>
          <p:cNvSpPr txBox="1"/>
          <p:nvPr/>
        </p:nvSpPr>
        <p:spPr>
          <a:xfrm>
            <a:off x="6433661" y="4904945"/>
            <a:ext cx="450588" cy="338422"/>
          </a:xfrm>
          <a:prstGeom prst="rect">
            <a:avLst/>
          </a:prstGeom>
          <a:noFill/>
        </p:spPr>
        <p:txBody>
          <a:bodyPr wrap="none" rtlCol="0">
            <a:spAutoFit/>
          </a:bodyPr>
          <a:lstStyle/>
          <a:p>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AP</a:t>
            </a:r>
            <a:endParaRPr lang="zh-CN" altLang="en-US" sz="1599"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9" name="Picture 2" descr="https://info.support.huawei.com/network/imagelib/getImgByNames4web?package_name=AirEngine8760-X1-PRO_pic.zip&amp;picture_name=front_right.png&amp;ipNum=local">
            <a:extLst>
              <a:ext uri="{FF2B5EF4-FFF2-40B4-BE49-F238E27FC236}">
                <a16:creationId xmlns:a16="http://schemas.microsoft.com/office/drawing/2014/main" id="{0776FA8E-8ECE-45B5-8BFE-4AA0874D21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0956" y="4559666"/>
            <a:ext cx="1028777" cy="1190229"/>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D9DB1FDD-56DC-4AFC-981D-E880EEA8FAC5}"/>
              </a:ext>
            </a:extLst>
          </p:cNvPr>
          <p:cNvSpPr txBox="1"/>
          <p:nvPr/>
        </p:nvSpPr>
        <p:spPr>
          <a:xfrm>
            <a:off x="3186540" y="3028074"/>
            <a:ext cx="1218127" cy="338422"/>
          </a:xfrm>
          <a:prstGeom prst="rect">
            <a:avLst/>
          </a:prstGeom>
          <a:noFill/>
        </p:spPr>
        <p:txBody>
          <a:bodyPr wrap="none" rtlCol="0">
            <a:spAutoFit/>
          </a:bodyPr>
          <a:lstStyle/>
          <a:p>
            <a:pPr algn="ctr"/>
            <a:r>
              <a:rPr lang="zh-CN" altLang="en-US" sz="1599"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rPr>
              <a:t>核心交换机</a:t>
            </a:r>
          </a:p>
        </p:txBody>
      </p:sp>
      <p:sp>
        <p:nvSpPr>
          <p:cNvPr id="21" name="文本框 20">
            <a:extLst>
              <a:ext uri="{FF2B5EF4-FFF2-40B4-BE49-F238E27FC236}">
                <a16:creationId xmlns:a16="http://schemas.microsoft.com/office/drawing/2014/main" id="{CB7C749C-8419-4E09-B164-A15857DCD3F3}"/>
              </a:ext>
            </a:extLst>
          </p:cNvPr>
          <p:cNvSpPr txBox="1"/>
          <p:nvPr/>
        </p:nvSpPr>
        <p:spPr>
          <a:xfrm>
            <a:off x="3186540" y="3925519"/>
            <a:ext cx="1218127" cy="338422"/>
          </a:xfrm>
          <a:prstGeom prst="rect">
            <a:avLst/>
          </a:prstGeom>
          <a:noFill/>
        </p:spPr>
        <p:txBody>
          <a:bodyPr wrap="none" rtlCol="0">
            <a:spAutoFit/>
          </a:bodyPr>
          <a:lstStyle/>
          <a:p>
            <a:pPr algn="ctr"/>
            <a:r>
              <a:rPr lang="zh-CN" altLang="en-US" sz="1599"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rPr>
              <a:t>接入交换机</a:t>
            </a:r>
          </a:p>
        </p:txBody>
      </p:sp>
      <p:sp>
        <p:nvSpPr>
          <p:cNvPr id="22" name="文本框 21">
            <a:extLst>
              <a:ext uri="{FF2B5EF4-FFF2-40B4-BE49-F238E27FC236}">
                <a16:creationId xmlns:a16="http://schemas.microsoft.com/office/drawing/2014/main" id="{27300FA3-63FF-41FD-A334-C359C4F8D631}"/>
              </a:ext>
            </a:extLst>
          </p:cNvPr>
          <p:cNvSpPr txBox="1"/>
          <p:nvPr/>
        </p:nvSpPr>
        <p:spPr>
          <a:xfrm>
            <a:off x="2736231" y="4816624"/>
            <a:ext cx="450588" cy="338422"/>
          </a:xfrm>
          <a:prstGeom prst="rect">
            <a:avLst/>
          </a:prstGeom>
          <a:noFill/>
        </p:spPr>
        <p:txBody>
          <a:bodyPr wrap="none" rtlCol="0">
            <a:spAutoFit/>
          </a:bodyPr>
          <a:lstStyle/>
          <a:p>
            <a:r>
              <a:rPr lang="en-US" altLang="zh-CN" sz="1599" b="1">
                <a:latin typeface="Huawei Sans" panose="020C0503030203020204" pitchFamily="34" charset="0"/>
                <a:ea typeface="方正兰亭黑简体" panose="02000000000000000000" pitchFamily="2" charset="-122"/>
                <a:sym typeface="Huawei Sans" panose="020C0503030203020204" pitchFamily="34" charset="0"/>
              </a:rPr>
              <a:t>AP</a:t>
            </a:r>
            <a:endParaRPr lang="zh-CN" altLang="en-US" sz="1599"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文本框 22">
            <a:extLst>
              <a:ext uri="{FF2B5EF4-FFF2-40B4-BE49-F238E27FC236}">
                <a16:creationId xmlns:a16="http://schemas.microsoft.com/office/drawing/2014/main" id="{EB7C1C88-D87C-4B59-B54A-24358D03B8C9}"/>
              </a:ext>
            </a:extLst>
          </p:cNvPr>
          <p:cNvSpPr txBox="1"/>
          <p:nvPr/>
        </p:nvSpPr>
        <p:spPr>
          <a:xfrm rot="19744966">
            <a:off x="4031242" y="4380255"/>
            <a:ext cx="545129" cy="338422"/>
          </a:xfrm>
          <a:prstGeom prst="rect">
            <a:avLst/>
          </a:prstGeom>
          <a:noFill/>
        </p:spPr>
        <p:txBody>
          <a:bodyPr wrap="none" rtlCol="0">
            <a:spAutoFit/>
          </a:bodyPr>
          <a:lstStyle/>
          <a:p>
            <a:r>
              <a:rPr lang="en-US" altLang="zh-CN" sz="1599">
                <a:latin typeface="Huawei Sans" panose="020C0503030203020204" pitchFamily="34" charset="0"/>
                <a:ea typeface="方正兰亭黑简体" panose="02000000000000000000" pitchFamily="2" charset="-122"/>
                <a:sym typeface="Huawei Sans" panose="020C0503030203020204" pitchFamily="34" charset="0"/>
              </a:rPr>
              <a:t>PoE</a:t>
            </a:r>
            <a:endParaRPr lang="zh-CN" altLang="en-US" sz="15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23">
            <a:extLst>
              <a:ext uri="{FF2B5EF4-FFF2-40B4-BE49-F238E27FC236}">
                <a16:creationId xmlns:a16="http://schemas.microsoft.com/office/drawing/2014/main" id="{78A9D41E-1E5D-4AF2-BDD1-83553F62BD0F}"/>
              </a:ext>
            </a:extLst>
          </p:cNvPr>
          <p:cNvSpPr txBox="1"/>
          <p:nvPr/>
        </p:nvSpPr>
        <p:spPr>
          <a:xfrm rot="1773107">
            <a:off x="4710771" y="4380256"/>
            <a:ext cx="545129" cy="338422"/>
          </a:xfrm>
          <a:prstGeom prst="rect">
            <a:avLst/>
          </a:prstGeom>
          <a:noFill/>
        </p:spPr>
        <p:txBody>
          <a:bodyPr wrap="none" rtlCol="0">
            <a:spAutoFit/>
          </a:bodyPr>
          <a:lstStyle/>
          <a:p>
            <a:r>
              <a:rPr lang="en-US" altLang="zh-CN" sz="1599">
                <a:latin typeface="Huawei Sans" panose="020C0503030203020204" pitchFamily="34" charset="0"/>
                <a:ea typeface="方正兰亭黑简体" panose="02000000000000000000" pitchFamily="2" charset="-122"/>
                <a:sym typeface="Huawei Sans" panose="020C0503030203020204" pitchFamily="34" charset="0"/>
              </a:rPr>
              <a:t>PoE</a:t>
            </a:r>
            <a:endParaRPr lang="zh-CN" altLang="en-US" sz="15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灯片编号占位符 26">
            <a:extLst>
              <a:ext uri="{FF2B5EF4-FFF2-40B4-BE49-F238E27FC236}">
                <a16:creationId xmlns:a16="http://schemas.microsoft.com/office/drawing/2014/main" id="{87204F7E-7FC9-41DB-A2BC-4E3A90DB5D97}"/>
              </a:ext>
            </a:extLst>
          </p:cNvPr>
          <p:cNvSpPr>
            <a:spLocks noGrp="1"/>
          </p:cNvSpPr>
          <p:nvPr>
            <p:ph type="sldNum" sz="quarter" idx="12"/>
          </p:nvPr>
        </p:nvSpPr>
        <p:spPr/>
        <p:txBody>
          <a:bodyPr/>
          <a:lstStyle/>
          <a:p>
            <a:fld id="{C8BB1146-E542-4D4E-B8E9-6919A11DDD48}" type="slidenum">
              <a:rPr lang="en-US" smtClean="0"/>
              <a:pPr/>
              <a:t>36</a:t>
            </a:fld>
            <a:endParaRPr lang="en-US"/>
          </a:p>
        </p:txBody>
      </p:sp>
    </p:spTree>
    <p:extLst>
      <p:ext uri="{BB962C8B-B14F-4D97-AF65-F5344CB8AC3E}">
        <p14:creationId xmlns:p14="http://schemas.microsoft.com/office/powerpoint/2010/main" val="3488436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9DD9F-C997-462D-80A1-1A36B1699A62}"/>
              </a:ext>
            </a:extLst>
          </p:cNvPr>
          <p:cNvSpPr>
            <a:spLocks noGrp="1"/>
          </p:cNvSpPr>
          <p:nvPr>
            <p:ph type="title"/>
          </p:nvPr>
        </p:nvSpPr>
        <p:spPr/>
        <p:txBody>
          <a:bodyPr/>
          <a:lstStyle/>
          <a:p>
            <a:r>
              <a:rPr lang="zh-CN" altLang="en-US" dirty="0"/>
              <a:t>用于网络节点（设备）互连线路：网线与光纤</a:t>
            </a:r>
          </a:p>
        </p:txBody>
      </p:sp>
      <p:grpSp>
        <p:nvGrpSpPr>
          <p:cNvPr id="3" name="组合 2">
            <a:extLst>
              <a:ext uri="{FF2B5EF4-FFF2-40B4-BE49-F238E27FC236}">
                <a16:creationId xmlns:a16="http://schemas.microsoft.com/office/drawing/2014/main" id="{3C0F838A-FC9F-4CA8-9CF1-1A1EC0118FA9}"/>
              </a:ext>
            </a:extLst>
          </p:cNvPr>
          <p:cNvGrpSpPr/>
          <p:nvPr/>
        </p:nvGrpSpPr>
        <p:grpSpPr>
          <a:xfrm>
            <a:off x="1086714" y="1775773"/>
            <a:ext cx="10018572" cy="3306455"/>
            <a:chOff x="870399" y="1775127"/>
            <a:chExt cx="10022486" cy="3307747"/>
          </a:xfrm>
        </p:grpSpPr>
        <p:pic>
          <p:nvPicPr>
            <p:cNvPr id="4" name="Picture 2" descr="http://127.0.0.1:7890/pages/AZJ1221J/02/AZJ1221J/02/resources/dc/images/fig_dc_xs_inst_003001.png">
              <a:extLst>
                <a:ext uri="{FF2B5EF4-FFF2-40B4-BE49-F238E27FC236}">
                  <a16:creationId xmlns:a16="http://schemas.microsoft.com/office/drawing/2014/main" id="{F3C270BF-E0DB-4CC3-A3A0-85E8A37BF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399" y="1775127"/>
              <a:ext cx="4794504" cy="33077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127.0.0.1:7890/pages/AZJ1221J/02/AZJ1221J/02/resources/dc/images/fig_dc_xs_inst_001002.png">
              <a:extLst>
                <a:ext uri="{FF2B5EF4-FFF2-40B4-BE49-F238E27FC236}">
                  <a16:creationId xmlns:a16="http://schemas.microsoft.com/office/drawing/2014/main" id="{34A94BED-ADDD-448C-9A97-83956E323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381" y="1775127"/>
              <a:ext cx="4794504" cy="330774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矩形 5">
            <a:extLst>
              <a:ext uri="{FF2B5EF4-FFF2-40B4-BE49-F238E27FC236}">
                <a16:creationId xmlns:a16="http://schemas.microsoft.com/office/drawing/2014/main" id="{CC0A6030-0E86-4ED0-8CAF-603A50F8D8A7}"/>
              </a:ext>
            </a:extLst>
          </p:cNvPr>
          <p:cNvSpPr/>
          <p:nvPr/>
        </p:nvSpPr>
        <p:spPr>
          <a:xfrm>
            <a:off x="2929030" y="5168027"/>
            <a:ext cx="1107997" cy="369332"/>
          </a:xfrm>
          <a:prstGeom prst="rect">
            <a:avLst/>
          </a:prstGeom>
        </p:spPr>
        <p:txBody>
          <a:bodyPr wrap="none">
            <a:spAutoFit/>
          </a:bodyPr>
          <a:lstStyle/>
          <a:p>
            <a:pPr algn="ctr"/>
            <a:r>
              <a:rPr lang="zh-CN" altLang="en-US" dirty="0">
                <a:solidFill>
                  <a:schemeClr val="accent1"/>
                </a:solidFill>
              </a:rPr>
              <a:t>网线互连</a:t>
            </a:r>
          </a:p>
        </p:txBody>
      </p:sp>
      <p:sp>
        <p:nvSpPr>
          <p:cNvPr id="7" name="矩形 6">
            <a:extLst>
              <a:ext uri="{FF2B5EF4-FFF2-40B4-BE49-F238E27FC236}">
                <a16:creationId xmlns:a16="http://schemas.microsoft.com/office/drawing/2014/main" id="{32A81CC0-795E-4CF6-8D0B-3941DF617E38}"/>
              </a:ext>
            </a:extLst>
          </p:cNvPr>
          <p:cNvSpPr/>
          <p:nvPr/>
        </p:nvSpPr>
        <p:spPr>
          <a:xfrm>
            <a:off x="8154973" y="5168027"/>
            <a:ext cx="1107997" cy="369332"/>
          </a:xfrm>
          <a:prstGeom prst="rect">
            <a:avLst/>
          </a:prstGeom>
        </p:spPr>
        <p:txBody>
          <a:bodyPr wrap="none">
            <a:spAutoFit/>
          </a:bodyPr>
          <a:lstStyle/>
          <a:p>
            <a:pPr algn="ctr"/>
            <a:r>
              <a:rPr lang="zh-CN" altLang="en-US" dirty="0">
                <a:solidFill>
                  <a:schemeClr val="accent1"/>
                </a:solidFill>
              </a:rPr>
              <a:t>光纤互连</a:t>
            </a:r>
          </a:p>
        </p:txBody>
      </p:sp>
      <p:sp>
        <p:nvSpPr>
          <p:cNvPr id="10" name="灯片编号占位符 9">
            <a:extLst>
              <a:ext uri="{FF2B5EF4-FFF2-40B4-BE49-F238E27FC236}">
                <a16:creationId xmlns:a16="http://schemas.microsoft.com/office/drawing/2014/main" id="{CA9EBA6C-8092-4279-9826-66960682ABFF}"/>
              </a:ext>
            </a:extLst>
          </p:cNvPr>
          <p:cNvSpPr>
            <a:spLocks noGrp="1"/>
          </p:cNvSpPr>
          <p:nvPr>
            <p:ph type="sldNum" sz="quarter" idx="12"/>
          </p:nvPr>
        </p:nvSpPr>
        <p:spPr/>
        <p:txBody>
          <a:bodyPr/>
          <a:lstStyle/>
          <a:p>
            <a:fld id="{C8BB1146-E542-4D4E-B8E9-6919A11DDD48}" type="slidenum">
              <a:rPr lang="en-US" smtClean="0"/>
              <a:pPr/>
              <a:t>37</a:t>
            </a:fld>
            <a:endParaRPr lang="en-US"/>
          </a:p>
        </p:txBody>
      </p:sp>
    </p:spTree>
    <p:extLst>
      <p:ext uri="{BB962C8B-B14F-4D97-AF65-F5344CB8AC3E}">
        <p14:creationId xmlns:p14="http://schemas.microsoft.com/office/powerpoint/2010/main" val="2183034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DCD5B-7DED-4CB5-9410-5708039485E4}"/>
              </a:ext>
            </a:extLst>
          </p:cNvPr>
          <p:cNvSpPr>
            <a:spLocks noGrp="1"/>
          </p:cNvSpPr>
          <p:nvPr>
            <p:ph type="title"/>
          </p:nvPr>
        </p:nvSpPr>
        <p:spPr/>
        <p:txBody>
          <a:bodyPr/>
          <a:lstStyle/>
          <a:p>
            <a:r>
              <a:rPr lang="zh-CN" altLang="en-US" dirty="0"/>
              <a:t>用于网络节点（设备）互连线路：双绞线和同轴电缆</a:t>
            </a:r>
          </a:p>
        </p:txBody>
      </p:sp>
      <p:sp>
        <p:nvSpPr>
          <p:cNvPr id="3" name="内容占位符 2">
            <a:extLst>
              <a:ext uri="{FF2B5EF4-FFF2-40B4-BE49-F238E27FC236}">
                <a16:creationId xmlns:a16="http://schemas.microsoft.com/office/drawing/2014/main" id="{DE86492A-6096-42AA-89CD-C885CEDBDE05}"/>
              </a:ext>
            </a:extLst>
          </p:cNvPr>
          <p:cNvSpPr>
            <a:spLocks noGrp="1"/>
          </p:cNvSpPr>
          <p:nvPr>
            <p:ph idx="1"/>
          </p:nvPr>
        </p:nvSpPr>
        <p:spPr/>
        <p:txBody>
          <a:bodyPr/>
          <a:lstStyle/>
          <a:p>
            <a:r>
              <a:rPr lang="zh-CN" altLang="en-US" dirty="0"/>
              <a:t>双绞线（</a:t>
            </a:r>
            <a:r>
              <a:rPr lang="en-US" altLang="zh-CN" dirty="0"/>
              <a:t>Twisted Pair</a:t>
            </a:r>
            <a:r>
              <a:rPr lang="zh-CN" altLang="en-US" dirty="0"/>
              <a:t>）</a:t>
            </a:r>
          </a:p>
          <a:p>
            <a:pPr lvl="1"/>
            <a:r>
              <a:rPr lang="zh-CN" altLang="en-US" dirty="0"/>
              <a:t>两根绝缘铜线互相缠绕为一对</a:t>
            </a:r>
          </a:p>
          <a:p>
            <a:pPr lvl="1"/>
            <a:r>
              <a:rPr lang="zh-CN" altLang="en-US" dirty="0"/>
              <a:t>电话线为</a:t>
            </a:r>
            <a:r>
              <a:rPr lang="en-US" altLang="zh-CN" dirty="0"/>
              <a:t>1</a:t>
            </a:r>
            <a:r>
              <a:rPr lang="zh-CN" altLang="en-US" dirty="0"/>
              <a:t>对双绞线</a:t>
            </a:r>
          </a:p>
          <a:p>
            <a:pPr lvl="1"/>
            <a:r>
              <a:rPr lang="zh-CN" altLang="en-US" dirty="0"/>
              <a:t>网线为</a:t>
            </a:r>
            <a:r>
              <a:rPr lang="en-US" altLang="zh-CN" dirty="0"/>
              <a:t>4</a:t>
            </a:r>
            <a:r>
              <a:rPr lang="zh-CN" altLang="en-US" dirty="0"/>
              <a:t>对双绞线，广泛用于计算机网络（以太网）双向传输</a:t>
            </a:r>
          </a:p>
          <a:p>
            <a:pPr lvl="1"/>
            <a:r>
              <a:rPr lang="zh-CN" altLang="en-US" dirty="0"/>
              <a:t>第</a:t>
            </a:r>
            <a:r>
              <a:rPr lang="en-US" altLang="zh-CN" dirty="0"/>
              <a:t>5</a:t>
            </a:r>
            <a:r>
              <a:rPr lang="zh-CN" altLang="en-US" dirty="0"/>
              <a:t>类：</a:t>
            </a:r>
            <a:r>
              <a:rPr lang="en-US" altLang="zh-CN" dirty="0"/>
              <a:t>100 Mbps~1 Gbps</a:t>
            </a:r>
          </a:p>
          <a:p>
            <a:pPr lvl="1"/>
            <a:r>
              <a:rPr lang="zh-CN" altLang="en-US" dirty="0"/>
              <a:t>第</a:t>
            </a:r>
            <a:r>
              <a:rPr lang="en-US" altLang="zh-CN" dirty="0"/>
              <a:t>6</a:t>
            </a:r>
            <a:r>
              <a:rPr lang="zh-CN" altLang="en-US" dirty="0"/>
              <a:t>类：</a:t>
            </a:r>
            <a:r>
              <a:rPr lang="en-US" altLang="zh-CN" dirty="0"/>
              <a:t>10Gbps</a:t>
            </a:r>
          </a:p>
          <a:p>
            <a:endParaRPr lang="zh-CN" altLang="en-US" dirty="0"/>
          </a:p>
        </p:txBody>
      </p:sp>
      <p:sp>
        <p:nvSpPr>
          <p:cNvPr id="4" name="内容占位符 3">
            <a:extLst>
              <a:ext uri="{FF2B5EF4-FFF2-40B4-BE49-F238E27FC236}">
                <a16:creationId xmlns:a16="http://schemas.microsoft.com/office/drawing/2014/main" id="{627596BE-0A94-4451-9855-D4D1556D4D1E}"/>
              </a:ext>
            </a:extLst>
          </p:cNvPr>
          <p:cNvSpPr>
            <a:spLocks noGrp="1"/>
          </p:cNvSpPr>
          <p:nvPr>
            <p:ph idx="10"/>
          </p:nvPr>
        </p:nvSpPr>
        <p:spPr/>
        <p:txBody>
          <a:bodyPr/>
          <a:lstStyle/>
          <a:p>
            <a:r>
              <a:rPr lang="zh-CN" altLang="en-US" dirty="0"/>
              <a:t>同轴电缆</a:t>
            </a:r>
          </a:p>
          <a:p>
            <a:pPr lvl="1"/>
            <a:r>
              <a:rPr lang="zh-CN" altLang="en-US" dirty="0"/>
              <a:t>两根同心铜导线，双向传输</a:t>
            </a:r>
          </a:p>
          <a:p>
            <a:pPr lvl="1"/>
            <a:r>
              <a:rPr lang="zh-CN" altLang="en-US" dirty="0"/>
              <a:t>电缆上的多个频率通道</a:t>
            </a:r>
          </a:p>
          <a:p>
            <a:pPr lvl="1"/>
            <a:r>
              <a:rPr lang="zh-CN" altLang="en-US" dirty="0"/>
              <a:t>带宽可达</a:t>
            </a:r>
            <a:r>
              <a:rPr lang="en-US" altLang="zh-CN" dirty="0"/>
              <a:t>100Mbps</a:t>
            </a:r>
          </a:p>
          <a:p>
            <a:endParaRPr lang="zh-CN" altLang="en-US" dirty="0"/>
          </a:p>
        </p:txBody>
      </p:sp>
      <p:pic>
        <p:nvPicPr>
          <p:cNvPr id="7" name="Picture 2">
            <a:extLst>
              <a:ext uri="{FF2B5EF4-FFF2-40B4-BE49-F238E27FC236}">
                <a16:creationId xmlns:a16="http://schemas.microsoft.com/office/drawing/2014/main" id="{ECE00662-F942-4685-B5E1-698D4396746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28887" y="3965521"/>
            <a:ext cx="3453799" cy="19787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twisted pair">
            <a:extLst>
              <a:ext uri="{FF2B5EF4-FFF2-40B4-BE49-F238E27FC236}">
                <a16:creationId xmlns:a16="http://schemas.microsoft.com/office/drawing/2014/main" id="{071A51B8-867A-44A3-8791-7E423EC90C7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349619" y="4236117"/>
            <a:ext cx="2139334" cy="12120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BB3FF49-ADBC-4B1C-895E-E4D2A595738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692153">
            <a:off x="7352683" y="2531837"/>
            <a:ext cx="2442210" cy="2442210"/>
          </a:xfrm>
          <a:prstGeom prst="rect">
            <a:avLst/>
          </a:prstGeom>
        </p:spPr>
      </p:pic>
      <p:sp>
        <p:nvSpPr>
          <p:cNvPr id="10" name="矩形 9">
            <a:extLst>
              <a:ext uri="{FF2B5EF4-FFF2-40B4-BE49-F238E27FC236}">
                <a16:creationId xmlns:a16="http://schemas.microsoft.com/office/drawing/2014/main" id="{4A3402D6-C435-470D-A337-17EB7648CD91}"/>
              </a:ext>
            </a:extLst>
          </p:cNvPr>
          <p:cNvSpPr/>
          <p:nvPr/>
        </p:nvSpPr>
        <p:spPr>
          <a:xfrm>
            <a:off x="1430192" y="5441017"/>
            <a:ext cx="1242648" cy="646331"/>
          </a:xfrm>
          <a:prstGeom prst="rect">
            <a:avLst/>
          </a:prstGeom>
        </p:spPr>
        <p:txBody>
          <a:bodyPr wrap="none">
            <a:spAutoFit/>
          </a:bodyPr>
          <a:lstStyle/>
          <a:p>
            <a:pPr algn="ctr"/>
            <a:r>
              <a:rPr lang="en-US" altLang="zh-CN" dirty="0">
                <a:solidFill>
                  <a:schemeClr val="accent1"/>
                </a:solidFill>
                <a:latin typeface="微软雅黑" panose="020B0503020204020204" pitchFamily="34" charset="-122"/>
                <a:ea typeface="微软雅黑" panose="020B0503020204020204" pitchFamily="34" charset="-122"/>
              </a:rPr>
              <a:t>4</a:t>
            </a:r>
            <a:r>
              <a:rPr lang="zh-CN" altLang="en-US" dirty="0">
                <a:solidFill>
                  <a:schemeClr val="accent1"/>
                </a:solidFill>
                <a:latin typeface="微软雅黑" panose="020B0503020204020204" pitchFamily="34" charset="-122"/>
                <a:ea typeface="微软雅黑" panose="020B0503020204020204" pitchFamily="34" charset="-122"/>
              </a:rPr>
              <a:t>对双绞线</a:t>
            </a:r>
            <a:br>
              <a:rPr lang="en-US" altLang="zh-CN" dirty="0">
                <a:solidFill>
                  <a:schemeClr val="accent1"/>
                </a:solidFill>
                <a:latin typeface="微软雅黑" panose="020B0503020204020204" pitchFamily="34" charset="-122"/>
                <a:ea typeface="微软雅黑" panose="020B0503020204020204" pitchFamily="34" charset="-122"/>
              </a:rPr>
            </a:br>
            <a:r>
              <a:rPr lang="zh-CN" altLang="en-US" dirty="0">
                <a:solidFill>
                  <a:schemeClr val="accent1"/>
                </a:solidFill>
                <a:latin typeface="微软雅黑" panose="020B0503020204020204" pitchFamily="34" charset="-122"/>
                <a:ea typeface="微软雅黑" panose="020B0503020204020204" pitchFamily="34" charset="-122"/>
              </a:rPr>
              <a:t>构成网线</a:t>
            </a:r>
            <a:endParaRPr lang="zh-CN" altLang="en-US" sz="1200" dirty="0">
              <a:solidFill>
                <a:schemeClr val="accent1"/>
              </a:solidFill>
            </a:endParaRPr>
          </a:p>
        </p:txBody>
      </p:sp>
      <p:sp>
        <p:nvSpPr>
          <p:cNvPr id="11" name="矩形 10">
            <a:extLst>
              <a:ext uri="{FF2B5EF4-FFF2-40B4-BE49-F238E27FC236}">
                <a16:creationId xmlns:a16="http://schemas.microsoft.com/office/drawing/2014/main" id="{71D831F0-6300-4DB8-AACF-83A3329D2A7B}"/>
              </a:ext>
            </a:extLst>
          </p:cNvPr>
          <p:cNvSpPr/>
          <p:nvPr/>
        </p:nvSpPr>
        <p:spPr>
          <a:xfrm>
            <a:off x="3751484" y="5483007"/>
            <a:ext cx="1107996" cy="646331"/>
          </a:xfrm>
          <a:prstGeom prst="rect">
            <a:avLst/>
          </a:prstGeom>
        </p:spPr>
        <p:txBody>
          <a:bodyPr wrap="none">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网线接口</a:t>
            </a:r>
            <a:endParaRPr lang="en-US" altLang="zh-CN" dirty="0">
              <a:solidFill>
                <a:schemeClr val="accent1"/>
              </a:solidFill>
              <a:latin typeface="微软雅黑" panose="020B0503020204020204" pitchFamily="34" charset="-122"/>
              <a:ea typeface="微软雅黑" panose="020B0503020204020204" pitchFamily="34" charset="-122"/>
            </a:endParaRPr>
          </a:p>
          <a:p>
            <a:pPr algn="ctr"/>
            <a:r>
              <a:rPr lang="zh-CN" altLang="en-US" dirty="0">
                <a:solidFill>
                  <a:schemeClr val="accent1"/>
                </a:solidFill>
                <a:latin typeface="微软雅黑" panose="020B0503020204020204" pitchFamily="34" charset="-122"/>
                <a:ea typeface="微软雅黑" panose="020B0503020204020204" pitchFamily="34" charset="-122"/>
              </a:rPr>
              <a:t>水晶头</a:t>
            </a:r>
            <a:endParaRPr lang="zh-CN" altLang="en-US" sz="1200" dirty="0">
              <a:solidFill>
                <a:schemeClr val="accent1"/>
              </a:solidFill>
            </a:endParaRPr>
          </a:p>
        </p:txBody>
      </p:sp>
      <p:sp>
        <p:nvSpPr>
          <p:cNvPr id="12" name="矩形 11">
            <a:extLst>
              <a:ext uri="{FF2B5EF4-FFF2-40B4-BE49-F238E27FC236}">
                <a16:creationId xmlns:a16="http://schemas.microsoft.com/office/drawing/2014/main" id="{8E3E6D26-5D65-446F-9827-BA375E492ED9}"/>
              </a:ext>
            </a:extLst>
          </p:cNvPr>
          <p:cNvSpPr/>
          <p:nvPr/>
        </p:nvSpPr>
        <p:spPr>
          <a:xfrm>
            <a:off x="8001788" y="5806172"/>
            <a:ext cx="1107996"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同轴电缆</a:t>
            </a:r>
            <a:endParaRPr lang="zh-CN" altLang="en-US" sz="1200" dirty="0">
              <a:solidFill>
                <a:schemeClr val="accent1"/>
              </a:solidFill>
            </a:endParaRPr>
          </a:p>
        </p:txBody>
      </p:sp>
      <p:pic>
        <p:nvPicPr>
          <p:cNvPr id="13" name="Picture 6">
            <a:extLst>
              <a:ext uri="{FF2B5EF4-FFF2-40B4-BE49-F238E27FC236}">
                <a16:creationId xmlns:a16="http://schemas.microsoft.com/office/drawing/2014/main" id="{0A0689C2-C5BD-4856-B389-7A5DD16F2EF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rot="5400000">
            <a:off x="1565273" y="3884441"/>
            <a:ext cx="1212061" cy="1978739"/>
          </a:xfrm>
          <a:prstGeom prst="rect">
            <a:avLst/>
          </a:prstGeom>
          <a:noFill/>
          <a:extLst>
            <a:ext uri="{909E8E84-426E-40DD-AFC4-6F175D3DCCD1}">
              <a14:hiddenFill xmlns:a14="http://schemas.microsoft.com/office/drawing/2010/main">
                <a:solidFill>
                  <a:srgbClr val="FFFFFF"/>
                </a:solidFill>
              </a14:hiddenFill>
            </a:ext>
          </a:extLst>
        </p:spPr>
      </p:pic>
      <p:sp>
        <p:nvSpPr>
          <p:cNvPr id="14" name="灯片编号占位符 13">
            <a:extLst>
              <a:ext uri="{FF2B5EF4-FFF2-40B4-BE49-F238E27FC236}">
                <a16:creationId xmlns:a16="http://schemas.microsoft.com/office/drawing/2014/main" id="{C8012CB3-B5E9-465F-9550-5AE4608C3036}"/>
              </a:ext>
            </a:extLst>
          </p:cNvPr>
          <p:cNvSpPr>
            <a:spLocks noGrp="1"/>
          </p:cNvSpPr>
          <p:nvPr>
            <p:ph type="sldNum" sz="quarter" idx="12"/>
          </p:nvPr>
        </p:nvSpPr>
        <p:spPr/>
        <p:txBody>
          <a:bodyPr/>
          <a:lstStyle/>
          <a:p>
            <a:fld id="{C8BB1146-E542-4D4E-B8E9-6919A11DDD48}" type="slidenum">
              <a:rPr lang="en-US" smtClean="0"/>
              <a:t>38</a:t>
            </a:fld>
            <a:endParaRPr lang="en-US"/>
          </a:p>
        </p:txBody>
      </p:sp>
    </p:spTree>
    <p:extLst>
      <p:ext uri="{BB962C8B-B14F-4D97-AF65-F5344CB8AC3E}">
        <p14:creationId xmlns:p14="http://schemas.microsoft.com/office/powerpoint/2010/main" val="4178612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F14796-7C7D-4795-8EE2-AE1E152CB3B2}"/>
              </a:ext>
            </a:extLst>
          </p:cNvPr>
          <p:cNvSpPr>
            <a:spLocks noGrp="1"/>
          </p:cNvSpPr>
          <p:nvPr>
            <p:ph type="title"/>
          </p:nvPr>
        </p:nvSpPr>
        <p:spPr/>
        <p:txBody>
          <a:bodyPr/>
          <a:lstStyle/>
          <a:p>
            <a:r>
              <a:rPr lang="zh-CN" altLang="en-US" dirty="0"/>
              <a:t>用于网络节点（设备）互连线路：光纤</a:t>
            </a:r>
          </a:p>
        </p:txBody>
      </p:sp>
      <p:sp>
        <p:nvSpPr>
          <p:cNvPr id="3" name="内容占位符 2">
            <a:extLst>
              <a:ext uri="{FF2B5EF4-FFF2-40B4-BE49-F238E27FC236}">
                <a16:creationId xmlns:a16="http://schemas.microsoft.com/office/drawing/2014/main" id="{19351918-499F-4422-9E25-67C9460120B3}"/>
              </a:ext>
            </a:extLst>
          </p:cNvPr>
          <p:cNvSpPr>
            <a:spLocks noGrp="1"/>
          </p:cNvSpPr>
          <p:nvPr>
            <p:ph idx="1"/>
          </p:nvPr>
        </p:nvSpPr>
        <p:spPr>
          <a:xfrm>
            <a:off x="660399" y="1125539"/>
            <a:ext cx="5332187" cy="2770915"/>
          </a:xfrm>
        </p:spPr>
        <p:txBody>
          <a:bodyPr>
            <a:normAutofit lnSpcReduction="10000"/>
          </a:bodyPr>
          <a:lstStyle/>
          <a:p>
            <a:r>
              <a:rPr lang="zh-CN" altLang="en-US" dirty="0"/>
              <a:t>光纤</a:t>
            </a:r>
          </a:p>
          <a:p>
            <a:pPr lvl="1"/>
            <a:r>
              <a:rPr lang="zh-CN" altLang="en-US" dirty="0"/>
              <a:t>玻璃纤维携带光脉冲，每个脉冲一位</a:t>
            </a:r>
          </a:p>
          <a:p>
            <a:r>
              <a:rPr lang="zh-CN" altLang="en-US" dirty="0"/>
              <a:t>高速运行</a:t>
            </a:r>
          </a:p>
          <a:p>
            <a:pPr lvl="1"/>
            <a:r>
              <a:rPr lang="zh-CN" altLang="en-US" dirty="0"/>
              <a:t>高速点对点传输（</a:t>
            </a:r>
            <a:r>
              <a:rPr lang="en-US" altLang="zh-CN" dirty="0"/>
              <a:t>10-100 Gbps</a:t>
            </a:r>
            <a:r>
              <a:rPr lang="zh-CN" altLang="en-US" dirty="0"/>
              <a:t>）</a:t>
            </a:r>
          </a:p>
          <a:p>
            <a:r>
              <a:rPr lang="zh-CN" altLang="en-US" dirty="0"/>
              <a:t>低错误率</a:t>
            </a:r>
          </a:p>
          <a:p>
            <a:pPr lvl="1"/>
            <a:r>
              <a:rPr lang="zh-CN" altLang="en-US" dirty="0"/>
              <a:t>中继器相距很远，对电磁噪声免疫</a:t>
            </a:r>
          </a:p>
          <a:p>
            <a:endParaRPr lang="zh-CN" altLang="en-US" dirty="0"/>
          </a:p>
        </p:txBody>
      </p:sp>
      <p:pic>
        <p:nvPicPr>
          <p:cNvPr id="7" name="Picture 2" descr="Image result for optical fiber">
            <a:extLst>
              <a:ext uri="{FF2B5EF4-FFF2-40B4-BE49-F238E27FC236}">
                <a16:creationId xmlns:a16="http://schemas.microsoft.com/office/drawing/2014/main" id="{D84C736A-FBCB-4903-8472-E32844EFF9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43379" y="3804353"/>
            <a:ext cx="3367260" cy="2222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701E69E-65F2-4F7E-A484-1821BAA878CE}"/>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481361" y="4079989"/>
            <a:ext cx="2256970" cy="17283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ED3E8DDA-6089-4E38-BE24-1F5FB89FF42E}"/>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159084" y="4195036"/>
            <a:ext cx="2961185" cy="167434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E8E00E5C-B457-4A2B-A3B3-E9769D442D2B}"/>
              </a:ext>
            </a:extLst>
          </p:cNvPr>
          <p:cNvSpPr/>
          <p:nvPr/>
        </p:nvSpPr>
        <p:spPr>
          <a:xfrm>
            <a:off x="9454949" y="4195036"/>
            <a:ext cx="1620545" cy="707886"/>
          </a:xfrm>
          <a:prstGeom prst="rect">
            <a:avLst/>
          </a:prstGeom>
        </p:spPr>
        <p:txBody>
          <a:bodyPr wrap="square">
            <a:spAutoFit/>
          </a:bodyPr>
          <a:lstStyle/>
          <a:p>
            <a:pPr marL="53975" lvl="1"/>
            <a:r>
              <a:rPr lang="zh-CN" altLang="en-US" sz="2000" dirty="0">
                <a:solidFill>
                  <a:schemeClr val="accent1"/>
                </a:solidFill>
                <a:latin typeface="Microsoft YaHei" panose="020B0503020204020204" pitchFamily="34" charset="-122"/>
                <a:ea typeface="Microsoft YaHei" panose="020B0503020204020204" pitchFamily="34" charset="-122"/>
              </a:rPr>
              <a:t>由多根光纤构成的光缆</a:t>
            </a:r>
          </a:p>
        </p:txBody>
      </p:sp>
      <p:sp>
        <p:nvSpPr>
          <p:cNvPr id="11" name="矩形 10">
            <a:extLst>
              <a:ext uri="{FF2B5EF4-FFF2-40B4-BE49-F238E27FC236}">
                <a16:creationId xmlns:a16="http://schemas.microsoft.com/office/drawing/2014/main" id="{B303E903-FCF1-4BC7-99F7-ED303568D171}"/>
              </a:ext>
            </a:extLst>
          </p:cNvPr>
          <p:cNvSpPr/>
          <p:nvPr/>
        </p:nvSpPr>
        <p:spPr>
          <a:xfrm>
            <a:off x="2273078" y="5826700"/>
            <a:ext cx="785332" cy="400110"/>
          </a:xfrm>
          <a:prstGeom prst="rect">
            <a:avLst/>
          </a:prstGeom>
        </p:spPr>
        <p:txBody>
          <a:bodyPr wrap="square">
            <a:spAutoFit/>
          </a:bodyPr>
          <a:lstStyle/>
          <a:p>
            <a:pPr marL="53975" lvl="1"/>
            <a:r>
              <a:rPr lang="zh-CN" altLang="en-US" sz="2000" dirty="0">
                <a:solidFill>
                  <a:schemeClr val="accent1"/>
                </a:solidFill>
                <a:latin typeface="Microsoft YaHei" panose="020B0503020204020204" pitchFamily="34" charset="-122"/>
                <a:ea typeface="Microsoft YaHei" panose="020B0503020204020204" pitchFamily="34" charset="-122"/>
              </a:rPr>
              <a:t>光纤</a:t>
            </a:r>
          </a:p>
        </p:txBody>
      </p:sp>
      <p:sp>
        <p:nvSpPr>
          <p:cNvPr id="12" name="矩形 11">
            <a:extLst>
              <a:ext uri="{FF2B5EF4-FFF2-40B4-BE49-F238E27FC236}">
                <a16:creationId xmlns:a16="http://schemas.microsoft.com/office/drawing/2014/main" id="{0AA71705-00E3-4276-8D20-0C9427131EAF}"/>
              </a:ext>
            </a:extLst>
          </p:cNvPr>
          <p:cNvSpPr/>
          <p:nvPr/>
        </p:nvSpPr>
        <p:spPr>
          <a:xfrm>
            <a:off x="5025248" y="5767857"/>
            <a:ext cx="1402848" cy="400110"/>
          </a:xfrm>
          <a:prstGeom prst="rect">
            <a:avLst/>
          </a:prstGeom>
        </p:spPr>
        <p:txBody>
          <a:bodyPr wrap="square">
            <a:spAutoFit/>
          </a:bodyPr>
          <a:lstStyle/>
          <a:p>
            <a:pPr marL="53975" lvl="1"/>
            <a:r>
              <a:rPr lang="zh-CN" altLang="en-US" sz="2000" dirty="0">
                <a:solidFill>
                  <a:schemeClr val="accent1"/>
                </a:solidFill>
                <a:latin typeface="Microsoft YaHei" panose="020B0503020204020204" pitchFamily="34" charset="-122"/>
                <a:ea typeface="Microsoft YaHei" panose="020B0503020204020204" pitchFamily="34" charset="-122"/>
              </a:rPr>
              <a:t>光纤接口</a:t>
            </a:r>
          </a:p>
        </p:txBody>
      </p:sp>
      <p:pic>
        <p:nvPicPr>
          <p:cNvPr id="13" name="Picture 6">
            <a:extLst>
              <a:ext uri="{FF2B5EF4-FFF2-40B4-BE49-F238E27FC236}">
                <a16:creationId xmlns:a16="http://schemas.microsoft.com/office/drawing/2014/main" id="{69705189-6EA0-4659-B743-18A4B236557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169378" y="1300681"/>
            <a:ext cx="2906116" cy="2371391"/>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a:extLst>
              <a:ext uri="{FF2B5EF4-FFF2-40B4-BE49-F238E27FC236}">
                <a16:creationId xmlns:a16="http://schemas.microsoft.com/office/drawing/2014/main" id="{4BF20575-4E10-489B-88AE-6527404CAF59}"/>
              </a:ext>
            </a:extLst>
          </p:cNvPr>
          <p:cNvSpPr>
            <a:spLocks noGrp="1"/>
          </p:cNvSpPr>
          <p:nvPr>
            <p:ph type="sldNum" sz="quarter" idx="12"/>
          </p:nvPr>
        </p:nvSpPr>
        <p:spPr/>
        <p:txBody>
          <a:bodyPr/>
          <a:lstStyle/>
          <a:p>
            <a:fld id="{C8BB1146-E542-4D4E-B8E9-6919A11DDD48}" type="slidenum">
              <a:rPr lang="en-US" smtClean="0"/>
              <a:t>39</a:t>
            </a:fld>
            <a:endParaRPr lang="en-US"/>
          </a:p>
        </p:txBody>
      </p:sp>
    </p:spTree>
    <p:extLst>
      <p:ext uri="{BB962C8B-B14F-4D97-AF65-F5344CB8AC3E}">
        <p14:creationId xmlns:p14="http://schemas.microsoft.com/office/powerpoint/2010/main" val="399445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33F69-E59E-45E1-8FDF-4056756FE398}"/>
              </a:ext>
            </a:extLst>
          </p:cNvPr>
          <p:cNvSpPr>
            <a:spLocks noGrp="1"/>
          </p:cNvSpPr>
          <p:nvPr>
            <p:ph type="title"/>
          </p:nvPr>
        </p:nvSpPr>
        <p:spPr/>
        <p:txBody>
          <a:bodyPr>
            <a:normAutofit/>
          </a:bodyPr>
          <a:lstStyle/>
          <a:p>
            <a:r>
              <a:rPr lang="zh-CN" altLang="en-US" dirty="0"/>
              <a:t>计算机网络要解决什么问题？</a:t>
            </a:r>
          </a:p>
        </p:txBody>
      </p:sp>
      <p:sp>
        <p:nvSpPr>
          <p:cNvPr id="3" name="内容占位符 2">
            <a:extLst>
              <a:ext uri="{FF2B5EF4-FFF2-40B4-BE49-F238E27FC236}">
                <a16:creationId xmlns:a16="http://schemas.microsoft.com/office/drawing/2014/main" id="{76BBB116-A801-411A-9250-F7D6B82C079A}"/>
              </a:ext>
            </a:extLst>
          </p:cNvPr>
          <p:cNvSpPr>
            <a:spLocks noGrp="1"/>
          </p:cNvSpPr>
          <p:nvPr>
            <p:ph idx="1"/>
          </p:nvPr>
        </p:nvSpPr>
        <p:spPr/>
        <p:txBody>
          <a:bodyPr/>
          <a:lstStyle/>
          <a:p>
            <a:endParaRPr lang="zh-CN" altLang="en-US" dirty="0"/>
          </a:p>
        </p:txBody>
      </p:sp>
      <p:pic>
        <p:nvPicPr>
          <p:cNvPr id="6" name="Picture 2" descr="復古電話圖片PNG去背圖| 矢量圖案素材| 免费下载| Pngtree">
            <a:extLst>
              <a:ext uri="{FF2B5EF4-FFF2-40B4-BE49-F238E27FC236}">
                <a16:creationId xmlns:a16="http://schemas.microsoft.com/office/drawing/2014/main" id="{6ACF8291-4490-4B54-B5FB-89DEE6BAC5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11389" y1="67222" x2="11389" y2="67222"/>
                        <a14:foregroundMark x1="11389" y1="62778" x2="11389" y2="62778"/>
                        <a14:foregroundMark x1="12222" y1="51667" x2="12222" y2="51667"/>
                        <a14:foregroundMark x1="11944" y1="43333" x2="11944" y2="43333"/>
                        <a14:foregroundMark x1="17222" y1="33333" x2="17222" y2="33333"/>
                      </a14:backgroundRemoval>
                    </a14:imgEffect>
                  </a14:imgLayer>
                </a14:imgProps>
              </a:ext>
              <a:ext uri="{28A0092B-C50C-407E-A947-70E740481C1C}">
                <a14:useLocalDpi xmlns:a14="http://schemas.microsoft.com/office/drawing/2010/main" val="0"/>
              </a:ext>
            </a:extLst>
          </a:blip>
          <a:srcRect/>
          <a:stretch>
            <a:fillRect/>
          </a:stretch>
        </p:blipFill>
        <p:spPr bwMode="auto">
          <a:xfrm>
            <a:off x="1537171" y="1048671"/>
            <a:ext cx="1399628" cy="139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復古電話圖片PNG去背圖| 矢量圖案素材| 免费下载| Pngtree">
            <a:extLst>
              <a:ext uri="{FF2B5EF4-FFF2-40B4-BE49-F238E27FC236}">
                <a16:creationId xmlns:a16="http://schemas.microsoft.com/office/drawing/2014/main" id="{375F34B2-8775-4EC7-97B6-0C30DD31F7B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11389" y1="67222" x2="11389" y2="67222"/>
                        <a14:foregroundMark x1="11389" y1="62778" x2="11389" y2="62778"/>
                        <a14:foregroundMark x1="12222" y1="51667" x2="12222" y2="51667"/>
                        <a14:foregroundMark x1="11944" y1="43333" x2="11944" y2="43333"/>
                        <a14:foregroundMark x1="17222" y1="33333" x2="17222" y2="3333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211324" y="1048670"/>
            <a:ext cx="1399628" cy="1399628"/>
          </a:xfrm>
          <a:prstGeom prst="rect">
            <a:avLst/>
          </a:prstGeom>
          <a:noFill/>
          <a:extLst>
            <a:ext uri="{909E8E84-426E-40DD-AFC4-6F175D3DCCD1}">
              <a14:hiddenFill xmlns:a14="http://schemas.microsoft.com/office/drawing/2010/main">
                <a:solidFill>
                  <a:srgbClr val="FFFFFF"/>
                </a:solidFill>
              </a14:hiddenFill>
            </a:ext>
          </a:extLst>
        </p:spPr>
      </p:pic>
      <p:sp>
        <p:nvSpPr>
          <p:cNvPr id="8" name="云形 7">
            <a:extLst>
              <a:ext uri="{FF2B5EF4-FFF2-40B4-BE49-F238E27FC236}">
                <a16:creationId xmlns:a16="http://schemas.microsoft.com/office/drawing/2014/main" id="{BB0A90DD-B8EB-4332-B4CC-C22477714E7C}"/>
              </a:ext>
            </a:extLst>
          </p:cNvPr>
          <p:cNvSpPr/>
          <p:nvPr/>
        </p:nvSpPr>
        <p:spPr>
          <a:xfrm>
            <a:off x="4198884" y="1532667"/>
            <a:ext cx="3256278" cy="791854"/>
          </a:xfrm>
          <a:prstGeom prst="cloud">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cxnSp>
        <p:nvCxnSpPr>
          <p:cNvPr id="9" name="连接符: 曲线 8">
            <a:extLst>
              <a:ext uri="{FF2B5EF4-FFF2-40B4-BE49-F238E27FC236}">
                <a16:creationId xmlns:a16="http://schemas.microsoft.com/office/drawing/2014/main" id="{2838D4B2-8A58-41CD-855A-443B80933D82}"/>
              </a:ext>
            </a:extLst>
          </p:cNvPr>
          <p:cNvCxnSpPr>
            <a:cxnSpLocks/>
            <a:endCxn id="8" idx="2"/>
          </p:cNvCxnSpPr>
          <p:nvPr/>
        </p:nvCxnSpPr>
        <p:spPr>
          <a:xfrm>
            <a:off x="2627873" y="1928594"/>
            <a:ext cx="1581111" cy="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0" name="连接符: 曲线 9">
            <a:extLst>
              <a:ext uri="{FF2B5EF4-FFF2-40B4-BE49-F238E27FC236}">
                <a16:creationId xmlns:a16="http://schemas.microsoft.com/office/drawing/2014/main" id="{97ACD007-34BC-442F-B912-D1CC324B77D5}"/>
              </a:ext>
            </a:extLst>
          </p:cNvPr>
          <p:cNvCxnSpPr>
            <a:cxnSpLocks/>
          </p:cNvCxnSpPr>
          <p:nvPr/>
        </p:nvCxnSpPr>
        <p:spPr>
          <a:xfrm>
            <a:off x="7455163" y="1928592"/>
            <a:ext cx="2008990" cy="0"/>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5BFBF311-59B9-4654-8798-93BE0CF9DED2}"/>
              </a:ext>
            </a:extLst>
          </p:cNvPr>
          <p:cNvSpPr/>
          <p:nvPr/>
        </p:nvSpPr>
        <p:spPr>
          <a:xfrm>
            <a:off x="4386415" y="1818304"/>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187D37A2-A957-4CF8-ABC7-0D60A29BEB04}"/>
              </a:ext>
            </a:extLst>
          </p:cNvPr>
          <p:cNvSpPr/>
          <p:nvPr/>
        </p:nvSpPr>
        <p:spPr>
          <a:xfrm>
            <a:off x="5056730" y="2016661"/>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F70400AF-AF68-400A-AB5F-42440808876D}"/>
              </a:ext>
            </a:extLst>
          </p:cNvPr>
          <p:cNvSpPr/>
          <p:nvPr/>
        </p:nvSpPr>
        <p:spPr>
          <a:xfrm>
            <a:off x="5655640" y="1623116"/>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2B32EC26-6474-44C4-B28A-FC3A1B82E51E}"/>
              </a:ext>
            </a:extLst>
          </p:cNvPr>
          <p:cNvSpPr/>
          <p:nvPr/>
        </p:nvSpPr>
        <p:spPr>
          <a:xfrm>
            <a:off x="6404507" y="2003959"/>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84340073-2BC1-413E-8D32-9FD43285D293}"/>
              </a:ext>
            </a:extLst>
          </p:cNvPr>
          <p:cNvSpPr/>
          <p:nvPr/>
        </p:nvSpPr>
        <p:spPr>
          <a:xfrm>
            <a:off x="7261422" y="1832576"/>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E17C9773-E057-4B9C-A17D-7051897EDB6A}"/>
              </a:ext>
            </a:extLst>
          </p:cNvPr>
          <p:cNvSpPr/>
          <p:nvPr/>
        </p:nvSpPr>
        <p:spPr>
          <a:xfrm>
            <a:off x="4522608" y="1686576"/>
            <a:ext cx="2789735" cy="404476"/>
          </a:xfrm>
          <a:custGeom>
            <a:avLst/>
            <a:gdLst>
              <a:gd name="connsiteX0" fmla="*/ 0 w 2790825"/>
              <a:gd name="connsiteY0" fmla="*/ 180996 h 404634"/>
              <a:gd name="connsiteX1" fmla="*/ 600075 w 2790825"/>
              <a:gd name="connsiteY1" fmla="*/ 400071 h 404634"/>
              <a:gd name="connsiteX2" fmla="*/ 1190625 w 2790825"/>
              <a:gd name="connsiteY2" fmla="*/ 21 h 404634"/>
              <a:gd name="connsiteX3" fmla="*/ 1971675 w 2790825"/>
              <a:gd name="connsiteY3" fmla="*/ 381021 h 404634"/>
              <a:gd name="connsiteX4" fmla="*/ 2790825 w 2790825"/>
              <a:gd name="connsiteY4" fmla="*/ 180996 h 404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0825" h="404634">
                <a:moveTo>
                  <a:pt x="0" y="180996"/>
                </a:moveTo>
                <a:cubicBezTo>
                  <a:pt x="200819" y="305614"/>
                  <a:pt x="401638" y="430233"/>
                  <a:pt x="600075" y="400071"/>
                </a:cubicBezTo>
                <a:cubicBezTo>
                  <a:pt x="798512" y="369909"/>
                  <a:pt x="962025" y="3196"/>
                  <a:pt x="1190625" y="21"/>
                </a:cubicBezTo>
                <a:cubicBezTo>
                  <a:pt x="1419225" y="-3154"/>
                  <a:pt x="1704975" y="350859"/>
                  <a:pt x="1971675" y="381021"/>
                </a:cubicBezTo>
                <a:cubicBezTo>
                  <a:pt x="2238375" y="411183"/>
                  <a:pt x="2514600" y="296089"/>
                  <a:pt x="2790825" y="180996"/>
                </a:cubicBezTo>
              </a:path>
            </a:pathLst>
          </a:cu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20044D8C-113E-4519-8A1B-F55BA16EDF16}"/>
              </a:ext>
            </a:extLst>
          </p:cNvPr>
          <p:cNvSpPr txBox="1"/>
          <p:nvPr/>
        </p:nvSpPr>
        <p:spPr>
          <a:xfrm>
            <a:off x="1430331" y="2256101"/>
            <a:ext cx="1595309" cy="584647"/>
          </a:xfrm>
          <a:prstGeom prst="rect">
            <a:avLst/>
          </a:prstGeom>
          <a:noFill/>
        </p:spPr>
        <p:txBody>
          <a:bodyPr wrap="none" rtlCol="0" anchor="ctr">
            <a:spAutoFit/>
          </a:bodyPr>
          <a:lstStyle/>
          <a:p>
            <a:pPr algn="ctr" defTabSz="914112"/>
            <a:r>
              <a:rPr lang="zh-CN" altLang="en-US" sz="1599" dirty="0">
                <a:solidFill>
                  <a:schemeClr val="accent1"/>
                </a:solidFill>
                <a:latin typeface="微软雅黑" panose="020B0503020204020204" pitchFamily="34" charset="-122"/>
                <a:ea typeface="微软雅黑" panose="020B0503020204020204" pitchFamily="34" charset="-122"/>
              </a:rPr>
              <a:t>电话号码 </a:t>
            </a:r>
            <a:r>
              <a:rPr lang="en-US" altLang="zh-CN" sz="1599" dirty="0">
                <a:solidFill>
                  <a:schemeClr val="accent1"/>
                </a:solidFill>
                <a:latin typeface="微软雅黑" panose="020B0503020204020204" pitchFamily="34" charset="-122"/>
                <a:ea typeface="微软雅黑" panose="020B0503020204020204" pitchFamily="34" charset="-122"/>
              </a:rPr>
              <a:t>A</a:t>
            </a:r>
          </a:p>
          <a:p>
            <a:pPr algn="ctr" defTabSz="914112"/>
            <a:r>
              <a:rPr lang="en-US" altLang="zh-CN" sz="1600" dirty="0">
                <a:solidFill>
                  <a:schemeClr val="accent1"/>
                </a:solidFill>
                <a:latin typeface="微软雅黑" panose="020B0503020204020204" pitchFamily="34" charset="-122"/>
                <a:ea typeface="微软雅黑" panose="020B0503020204020204" pitchFamily="34" charset="-122"/>
              </a:rPr>
              <a:t>025-56621111</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23F8779-5CA3-42B2-B702-726D42F80AB9}"/>
              </a:ext>
            </a:extLst>
          </p:cNvPr>
          <p:cNvSpPr txBox="1"/>
          <p:nvPr/>
        </p:nvSpPr>
        <p:spPr>
          <a:xfrm>
            <a:off x="9095271" y="2211066"/>
            <a:ext cx="1595309" cy="584519"/>
          </a:xfrm>
          <a:prstGeom prst="rect">
            <a:avLst/>
          </a:prstGeom>
          <a:noFill/>
        </p:spPr>
        <p:txBody>
          <a:bodyPr wrap="none" rtlCol="0" anchor="ctr">
            <a:spAutoFit/>
          </a:bodyPr>
          <a:lstStyle/>
          <a:p>
            <a:pPr algn="ctr" defTabSz="914112"/>
            <a:r>
              <a:rPr lang="zh-CN" altLang="en-US" sz="1599" dirty="0">
                <a:solidFill>
                  <a:schemeClr val="accent1"/>
                </a:solidFill>
                <a:latin typeface="微软雅黑" panose="020B0503020204020204" pitchFamily="34" charset="-122"/>
                <a:ea typeface="微软雅黑" panose="020B0503020204020204" pitchFamily="34" charset="-122"/>
              </a:rPr>
              <a:t>电话号码 </a:t>
            </a:r>
            <a:r>
              <a:rPr lang="en-US" altLang="zh-CN" sz="1599" dirty="0">
                <a:solidFill>
                  <a:schemeClr val="accent1"/>
                </a:solidFill>
                <a:latin typeface="微软雅黑" panose="020B0503020204020204" pitchFamily="34" charset="-122"/>
                <a:ea typeface="微软雅黑" panose="020B0503020204020204" pitchFamily="34" charset="-122"/>
              </a:rPr>
              <a:t>B</a:t>
            </a:r>
          </a:p>
          <a:p>
            <a:pPr algn="ctr" defTabSz="914112"/>
            <a:r>
              <a:rPr lang="en-US" altLang="zh-CN" sz="1599" dirty="0">
                <a:solidFill>
                  <a:schemeClr val="accent1"/>
                </a:solidFill>
                <a:latin typeface="微软雅黑" panose="020B0503020204020204" pitchFamily="34" charset="-122"/>
                <a:ea typeface="微软雅黑" panose="020B0503020204020204" pitchFamily="34" charset="-122"/>
              </a:rPr>
              <a:t>026-28982222</a:t>
            </a:r>
          </a:p>
        </p:txBody>
      </p:sp>
      <p:sp>
        <p:nvSpPr>
          <p:cNvPr id="19" name="文本框 18">
            <a:extLst>
              <a:ext uri="{FF2B5EF4-FFF2-40B4-BE49-F238E27FC236}">
                <a16:creationId xmlns:a16="http://schemas.microsoft.com/office/drawing/2014/main" id="{43C01604-68F8-4BEF-921A-ABA1E5B9A022}"/>
              </a:ext>
            </a:extLst>
          </p:cNvPr>
          <p:cNvSpPr txBox="1"/>
          <p:nvPr/>
        </p:nvSpPr>
        <p:spPr>
          <a:xfrm>
            <a:off x="5092079" y="2334114"/>
            <a:ext cx="1415219" cy="338422"/>
          </a:xfrm>
          <a:prstGeom prst="rect">
            <a:avLst/>
          </a:prstGeom>
          <a:noFill/>
        </p:spPr>
        <p:txBody>
          <a:bodyPr wrap="none" rtlCol="0" anchor="ctr">
            <a:spAutoFit/>
          </a:bodyPr>
          <a:lstStyle/>
          <a:p>
            <a:pPr algn="ctr" defTabSz="914112"/>
            <a:r>
              <a:rPr lang="zh-CN" altLang="en-US" sz="1599" dirty="0">
                <a:solidFill>
                  <a:schemeClr val="accent1"/>
                </a:solidFill>
                <a:latin typeface="微软雅黑" panose="020B0503020204020204" pitchFamily="34" charset="-122"/>
                <a:ea typeface="微软雅黑" panose="020B0503020204020204" pitchFamily="34" charset="-122"/>
              </a:rPr>
              <a:t>电话通信网络</a:t>
            </a:r>
          </a:p>
        </p:txBody>
      </p:sp>
      <p:sp>
        <p:nvSpPr>
          <p:cNvPr id="20" name="云形 19">
            <a:extLst>
              <a:ext uri="{FF2B5EF4-FFF2-40B4-BE49-F238E27FC236}">
                <a16:creationId xmlns:a16="http://schemas.microsoft.com/office/drawing/2014/main" id="{3FB84AD1-5FBD-458D-A399-FB6960138466}"/>
              </a:ext>
            </a:extLst>
          </p:cNvPr>
          <p:cNvSpPr/>
          <p:nvPr/>
        </p:nvSpPr>
        <p:spPr>
          <a:xfrm>
            <a:off x="4208984" y="3758158"/>
            <a:ext cx="3256278" cy="791854"/>
          </a:xfrm>
          <a:prstGeom prst="cloud">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85A15970-605F-40EB-8D6E-09EED2260F6E}"/>
              </a:ext>
            </a:extLst>
          </p:cNvPr>
          <p:cNvSpPr/>
          <p:nvPr/>
        </p:nvSpPr>
        <p:spPr>
          <a:xfrm>
            <a:off x="4396515" y="4043795"/>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F64D532F-0A99-4EA4-9472-624A9C37EA89}"/>
              </a:ext>
            </a:extLst>
          </p:cNvPr>
          <p:cNvSpPr/>
          <p:nvPr/>
        </p:nvSpPr>
        <p:spPr>
          <a:xfrm>
            <a:off x="5066830" y="4242151"/>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491942B8-1498-4042-9DC2-814B31E9DC4D}"/>
              </a:ext>
            </a:extLst>
          </p:cNvPr>
          <p:cNvSpPr/>
          <p:nvPr/>
        </p:nvSpPr>
        <p:spPr>
          <a:xfrm>
            <a:off x="5665740" y="3848606"/>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43A7C4BB-6D3A-4F03-8B8E-30D8E5821400}"/>
              </a:ext>
            </a:extLst>
          </p:cNvPr>
          <p:cNvSpPr/>
          <p:nvPr/>
        </p:nvSpPr>
        <p:spPr>
          <a:xfrm>
            <a:off x="6414607" y="4229449"/>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4A3EA21F-3BAA-459D-A3B1-5B22E1F80074}"/>
              </a:ext>
            </a:extLst>
          </p:cNvPr>
          <p:cNvSpPr/>
          <p:nvPr/>
        </p:nvSpPr>
        <p:spPr>
          <a:xfrm>
            <a:off x="7271522" y="4058066"/>
            <a:ext cx="171383" cy="171383"/>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6" name="任意多边形: 形状 25">
            <a:extLst>
              <a:ext uri="{FF2B5EF4-FFF2-40B4-BE49-F238E27FC236}">
                <a16:creationId xmlns:a16="http://schemas.microsoft.com/office/drawing/2014/main" id="{5CDCFC51-7F30-445E-AD88-CD8EB5BCC20E}"/>
              </a:ext>
            </a:extLst>
          </p:cNvPr>
          <p:cNvSpPr/>
          <p:nvPr/>
        </p:nvSpPr>
        <p:spPr>
          <a:xfrm>
            <a:off x="4532708" y="3912066"/>
            <a:ext cx="2789735" cy="404476"/>
          </a:xfrm>
          <a:custGeom>
            <a:avLst/>
            <a:gdLst>
              <a:gd name="connsiteX0" fmla="*/ 0 w 2790825"/>
              <a:gd name="connsiteY0" fmla="*/ 180996 h 404634"/>
              <a:gd name="connsiteX1" fmla="*/ 600075 w 2790825"/>
              <a:gd name="connsiteY1" fmla="*/ 400071 h 404634"/>
              <a:gd name="connsiteX2" fmla="*/ 1190625 w 2790825"/>
              <a:gd name="connsiteY2" fmla="*/ 21 h 404634"/>
              <a:gd name="connsiteX3" fmla="*/ 1971675 w 2790825"/>
              <a:gd name="connsiteY3" fmla="*/ 381021 h 404634"/>
              <a:gd name="connsiteX4" fmla="*/ 2790825 w 2790825"/>
              <a:gd name="connsiteY4" fmla="*/ 180996 h 404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0825" h="404634">
                <a:moveTo>
                  <a:pt x="0" y="180996"/>
                </a:moveTo>
                <a:cubicBezTo>
                  <a:pt x="200819" y="305614"/>
                  <a:pt x="401638" y="430233"/>
                  <a:pt x="600075" y="400071"/>
                </a:cubicBezTo>
                <a:cubicBezTo>
                  <a:pt x="798512" y="369909"/>
                  <a:pt x="962025" y="3196"/>
                  <a:pt x="1190625" y="21"/>
                </a:cubicBezTo>
                <a:cubicBezTo>
                  <a:pt x="1419225" y="-3154"/>
                  <a:pt x="1704975" y="350859"/>
                  <a:pt x="1971675" y="381021"/>
                </a:cubicBezTo>
                <a:cubicBezTo>
                  <a:pt x="2238375" y="411183"/>
                  <a:pt x="2514600" y="296089"/>
                  <a:pt x="2790825" y="180996"/>
                </a:cubicBezTo>
              </a:path>
            </a:pathLst>
          </a:cu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a:solidFill>
                <a:schemeClr val="accent1"/>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6DC2F4F9-74B3-4A4B-BFC0-0A58470F0B80}"/>
              </a:ext>
            </a:extLst>
          </p:cNvPr>
          <p:cNvSpPr txBox="1"/>
          <p:nvPr/>
        </p:nvSpPr>
        <p:spPr>
          <a:xfrm>
            <a:off x="4792583" y="4559534"/>
            <a:ext cx="2529860" cy="338426"/>
          </a:xfrm>
          <a:prstGeom prst="rect">
            <a:avLst/>
          </a:prstGeom>
          <a:noFill/>
        </p:spPr>
        <p:txBody>
          <a:bodyPr wrap="none" rtlCol="0" anchor="ctr">
            <a:spAutoFit/>
          </a:bodyPr>
          <a:lstStyle/>
          <a:p>
            <a:pPr algn="ctr" defTabSz="914112"/>
            <a:r>
              <a:rPr lang="zh-CN" altLang="en-US" sz="1599" dirty="0">
                <a:solidFill>
                  <a:schemeClr val="accent1"/>
                </a:solidFill>
                <a:latin typeface="微软雅黑" panose="020B0503020204020204" pitchFamily="34" charset="-122"/>
                <a:ea typeface="微软雅黑" panose="020B0503020204020204" pitchFamily="34" charset="-122"/>
              </a:rPr>
              <a:t>计算机网络</a:t>
            </a:r>
            <a:r>
              <a:rPr lang="en-US" altLang="zh-CN" sz="1599" dirty="0">
                <a:solidFill>
                  <a:schemeClr val="accent1"/>
                </a:solidFill>
                <a:latin typeface="微软雅黑" panose="020B0503020204020204" pitchFamily="34" charset="-122"/>
                <a:ea typeface="微软雅黑" panose="020B0503020204020204" pitchFamily="34" charset="-122"/>
              </a:rPr>
              <a:t>/</a:t>
            </a:r>
            <a:r>
              <a:rPr lang="zh-CN" altLang="en-US" sz="1599" dirty="0">
                <a:solidFill>
                  <a:schemeClr val="accent1"/>
                </a:solidFill>
                <a:latin typeface="微软雅黑" panose="020B0503020204020204" pitchFamily="34" charset="-122"/>
                <a:ea typeface="微软雅黑" panose="020B0503020204020204" pitchFamily="34" charset="-122"/>
              </a:rPr>
              <a:t>数据通信网络</a:t>
            </a:r>
          </a:p>
        </p:txBody>
      </p:sp>
      <p:sp>
        <p:nvSpPr>
          <p:cNvPr id="28" name="文本框 27">
            <a:extLst>
              <a:ext uri="{FF2B5EF4-FFF2-40B4-BE49-F238E27FC236}">
                <a16:creationId xmlns:a16="http://schemas.microsoft.com/office/drawing/2014/main" id="{00E68836-2C97-4A1E-8F04-633F5C1054BA}"/>
              </a:ext>
            </a:extLst>
          </p:cNvPr>
          <p:cNvSpPr txBox="1"/>
          <p:nvPr/>
        </p:nvSpPr>
        <p:spPr>
          <a:xfrm>
            <a:off x="3915446" y="2687995"/>
            <a:ext cx="4673074" cy="307777"/>
          </a:xfrm>
          <a:prstGeom prst="rect">
            <a:avLst/>
          </a:prstGeom>
          <a:noFill/>
        </p:spPr>
        <p:txBody>
          <a:bodyPr wrap="none" rtlCol="0" anchor="ctr">
            <a:spAutoFit/>
          </a:bodyPr>
          <a:lstStyle/>
          <a:p>
            <a:pPr algn="ctr" defTabSz="914112"/>
            <a:r>
              <a:rPr lang="zh-CN" altLang="en-US" sz="1400" dirty="0">
                <a:solidFill>
                  <a:schemeClr val="accent1"/>
                </a:solidFill>
                <a:latin typeface="微软雅黑" panose="020B0503020204020204" pitchFamily="34" charset="-122"/>
                <a:ea typeface="微软雅黑" panose="020B0503020204020204" pitchFamily="34" charset="-122"/>
              </a:rPr>
              <a:t>为两个要通话的“电话号码”之间建立一条“通话线路”</a:t>
            </a:r>
          </a:p>
        </p:txBody>
      </p:sp>
      <p:cxnSp>
        <p:nvCxnSpPr>
          <p:cNvPr id="29" name="连接符: 曲线 28">
            <a:extLst>
              <a:ext uri="{FF2B5EF4-FFF2-40B4-BE49-F238E27FC236}">
                <a16:creationId xmlns:a16="http://schemas.microsoft.com/office/drawing/2014/main" id="{65167E01-E15A-45CC-A8DC-8A1BA6EFCF7C}"/>
              </a:ext>
            </a:extLst>
          </p:cNvPr>
          <p:cNvCxnSpPr>
            <a:cxnSpLocks/>
          </p:cNvCxnSpPr>
          <p:nvPr/>
        </p:nvCxnSpPr>
        <p:spPr>
          <a:xfrm>
            <a:off x="2760461" y="4121585"/>
            <a:ext cx="1475424" cy="1"/>
          </a:xfrm>
          <a:prstGeom prst="curvedConnector3">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86BDD1CB-B123-47D0-9540-3EE2ACF5F66D}"/>
              </a:ext>
            </a:extLst>
          </p:cNvPr>
          <p:cNvCxnSpPr>
            <a:cxnSpLocks/>
          </p:cNvCxnSpPr>
          <p:nvPr/>
        </p:nvCxnSpPr>
        <p:spPr>
          <a:xfrm>
            <a:off x="7445829" y="4121585"/>
            <a:ext cx="1907255" cy="1"/>
          </a:xfrm>
          <a:prstGeom prst="curvedConnector3">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48BE4CB4-0464-434A-98D9-45FC30FAA6CE}"/>
              </a:ext>
            </a:extLst>
          </p:cNvPr>
          <p:cNvSpPr txBox="1"/>
          <p:nvPr/>
        </p:nvSpPr>
        <p:spPr>
          <a:xfrm>
            <a:off x="660398" y="5278221"/>
            <a:ext cx="10858501" cy="1211357"/>
          </a:xfrm>
          <a:prstGeom prst="rect">
            <a:avLst/>
          </a:prstGeom>
          <a:noFill/>
        </p:spPr>
        <p:txBody>
          <a:bodyPr wrap="square" rtlCol="0" anchor="ctr">
            <a:spAutoFit/>
          </a:bodyPr>
          <a:lstStyle/>
          <a:p>
            <a:pPr marL="285750" indent="-285750" defTabSz="914112">
              <a:lnSpc>
                <a:spcPts val="3000"/>
              </a:lnSpc>
              <a:buFont typeface="Wingdings" panose="05000000000000000000" pitchFamily="2" charset="2"/>
              <a:buChar char="Ø"/>
            </a:pPr>
            <a:r>
              <a:rPr lang="zh-CN" altLang="en-US" dirty="0">
                <a:solidFill>
                  <a:schemeClr val="accent1"/>
                </a:solidFill>
                <a:latin typeface="微软雅黑" panose="020B0503020204020204" pitchFamily="34" charset="-122"/>
                <a:ea typeface="微软雅黑" panose="020B0503020204020204" pitchFamily="34" charset="-122"/>
              </a:rPr>
              <a:t>计算机网络是要解决位于任何两个地方的两台计算机</a:t>
            </a:r>
            <a:r>
              <a:rPr lang="en-US" altLang="zh-CN" dirty="0">
                <a:solidFill>
                  <a:schemeClr val="accent1"/>
                </a:solidFill>
                <a:latin typeface="微软雅黑" panose="020B0503020204020204" pitchFamily="34" charset="-122"/>
                <a:ea typeface="微软雅黑" panose="020B0503020204020204" pitchFamily="34" charset="-122"/>
              </a:rPr>
              <a:t>PC1</a:t>
            </a:r>
            <a:r>
              <a:rPr lang="zh-CN" altLang="en-US" dirty="0">
                <a:solidFill>
                  <a:schemeClr val="accent1"/>
                </a:solidFill>
                <a:latin typeface="微软雅黑" panose="020B0503020204020204" pitchFamily="34" charset="-122"/>
                <a:ea typeface="微软雅黑" panose="020B0503020204020204" pitchFamily="34" charset="-122"/>
              </a:rPr>
              <a:t>和</a:t>
            </a:r>
            <a:r>
              <a:rPr lang="en-US" altLang="zh-CN" dirty="0">
                <a:solidFill>
                  <a:schemeClr val="accent1"/>
                </a:solidFill>
                <a:latin typeface="微软雅黑" panose="020B0503020204020204" pitchFamily="34" charset="-122"/>
                <a:ea typeface="微软雅黑" panose="020B0503020204020204" pitchFamily="34" charset="-122"/>
              </a:rPr>
              <a:t>PC2</a:t>
            </a:r>
            <a:r>
              <a:rPr lang="zh-CN" altLang="en-US" dirty="0">
                <a:solidFill>
                  <a:schemeClr val="accent1"/>
                </a:solidFill>
                <a:latin typeface="微软雅黑" panose="020B0503020204020204" pitchFamily="34" charset="-122"/>
                <a:ea typeface="微软雅黑" panose="020B0503020204020204" pitchFamily="34" charset="-122"/>
              </a:rPr>
              <a:t>之间能够通信，相互交换数据。</a:t>
            </a:r>
            <a:endParaRPr lang="en-US" altLang="zh-CN" dirty="0">
              <a:solidFill>
                <a:schemeClr val="accent1"/>
              </a:solidFill>
              <a:latin typeface="微软雅黑" panose="020B0503020204020204" pitchFamily="34" charset="-122"/>
              <a:ea typeface="微软雅黑" panose="020B0503020204020204" pitchFamily="34" charset="-122"/>
            </a:endParaRPr>
          </a:p>
          <a:p>
            <a:pPr marL="285750" indent="-285750" defTabSz="914112">
              <a:lnSpc>
                <a:spcPts val="3000"/>
              </a:lnSpc>
              <a:buFont typeface="Wingdings" panose="05000000000000000000" pitchFamily="2" charset="2"/>
              <a:buChar char="Ø"/>
            </a:pPr>
            <a:r>
              <a:rPr lang="zh-CN" altLang="en-US" dirty="0">
                <a:solidFill>
                  <a:schemeClr val="accent1"/>
                </a:solidFill>
                <a:latin typeface="微软雅黑" panose="020B0503020204020204" pitchFamily="34" charset="-122"/>
                <a:ea typeface="微软雅黑" panose="020B0503020204020204" pitchFamily="34" charset="-122"/>
              </a:rPr>
              <a:t>实现方法不再像电话网那样预先建立一条交换电路，沿电路进行数据交换。而是像邮政系统邮寄信件、按收件人地址进行投递那样，各网络节点按照报文目的地进行不断转发。</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5A8DDFBA-9880-4D16-8BA8-09B693A5E0C7}"/>
              </a:ext>
            </a:extLst>
          </p:cNvPr>
          <p:cNvSpPr/>
          <p:nvPr/>
        </p:nvSpPr>
        <p:spPr>
          <a:xfrm>
            <a:off x="698227" y="1160175"/>
            <a:ext cx="10795545" cy="1935566"/>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112">
              <a:defRPr/>
            </a:pPr>
            <a:endParaRPr lang="zh-CN" altLang="en-US" sz="1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32">
            <a:extLst>
              <a:ext uri="{FF2B5EF4-FFF2-40B4-BE49-F238E27FC236}">
                <a16:creationId xmlns:a16="http://schemas.microsoft.com/office/drawing/2014/main" id="{5E527AB6-191F-433C-938D-9FB3647CAF05}"/>
              </a:ext>
            </a:extLst>
          </p:cNvPr>
          <p:cNvSpPr/>
          <p:nvPr/>
        </p:nvSpPr>
        <p:spPr>
          <a:xfrm>
            <a:off x="698227" y="3335760"/>
            <a:ext cx="10795545" cy="195919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112">
              <a:defRPr/>
            </a:pPr>
            <a:endParaRPr lang="zh-CN" altLang="en-US" sz="1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3">
            <a:extLst>
              <a:ext uri="{FF2B5EF4-FFF2-40B4-BE49-F238E27FC236}">
                <a16:creationId xmlns:a16="http://schemas.microsoft.com/office/drawing/2014/main" id="{87130876-F93D-47FA-84EE-7E11E59ADCE6}"/>
              </a:ext>
            </a:extLst>
          </p:cNvPr>
          <p:cNvSpPr txBox="1"/>
          <p:nvPr/>
        </p:nvSpPr>
        <p:spPr>
          <a:xfrm>
            <a:off x="2643013" y="4931188"/>
            <a:ext cx="7170553" cy="307777"/>
          </a:xfrm>
          <a:prstGeom prst="rect">
            <a:avLst/>
          </a:prstGeom>
          <a:noFill/>
        </p:spPr>
        <p:txBody>
          <a:bodyPr wrap="none" rtlCol="0" anchor="ctr">
            <a:spAutoFit/>
          </a:bodyPr>
          <a:lstStyle/>
          <a:p>
            <a:pPr algn="ctr" defTabSz="914112"/>
            <a:r>
              <a:rPr lang="zh-CN" altLang="en-US" sz="1400" dirty="0">
                <a:solidFill>
                  <a:schemeClr val="accent1"/>
                </a:solidFill>
                <a:latin typeface="微软雅黑" panose="020B0503020204020204" pitchFamily="34" charset="-122"/>
                <a:ea typeface="微软雅黑" panose="020B0503020204020204" pitchFamily="34" charset="-122"/>
              </a:rPr>
              <a:t>为两个要交换数据的主机（“</a:t>
            </a:r>
            <a:r>
              <a:rPr lang="en-US" altLang="zh-CN" sz="1400" dirty="0">
                <a:solidFill>
                  <a:schemeClr val="accent1"/>
                </a:solidFill>
                <a:latin typeface="微软雅黑" panose="020B0503020204020204" pitchFamily="34" charset="-122"/>
                <a:ea typeface="微软雅黑" panose="020B0503020204020204" pitchFamily="34" charset="-122"/>
              </a:rPr>
              <a:t>IP</a:t>
            </a:r>
            <a:r>
              <a:rPr lang="zh-CN" altLang="en-US" sz="1400" dirty="0">
                <a:solidFill>
                  <a:schemeClr val="accent1"/>
                </a:solidFill>
                <a:latin typeface="微软雅黑" panose="020B0503020204020204" pitchFamily="34" charset="-122"/>
                <a:ea typeface="微软雅黑" panose="020B0503020204020204" pitchFamily="34" charset="-122"/>
              </a:rPr>
              <a:t>地址”），能够将数据报文从发送端逐跳转发到接收端</a:t>
            </a:r>
          </a:p>
        </p:txBody>
      </p:sp>
      <p:pic>
        <p:nvPicPr>
          <p:cNvPr id="35" name="Picture 4" descr="See the source image">
            <a:extLst>
              <a:ext uri="{FF2B5EF4-FFF2-40B4-BE49-F238E27FC236}">
                <a16:creationId xmlns:a16="http://schemas.microsoft.com/office/drawing/2014/main" id="{F283763C-98BF-4A10-8D55-39951E7841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5744" y="3547189"/>
            <a:ext cx="1240419" cy="124041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ee the source image">
            <a:extLst>
              <a:ext uri="{FF2B5EF4-FFF2-40B4-BE49-F238E27FC236}">
                <a16:creationId xmlns:a16="http://schemas.microsoft.com/office/drawing/2014/main" id="{2AEA2A76-419A-41AD-849E-4284B751DD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5547" y="3545111"/>
            <a:ext cx="1240419" cy="1240419"/>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36">
            <a:extLst>
              <a:ext uri="{FF2B5EF4-FFF2-40B4-BE49-F238E27FC236}">
                <a16:creationId xmlns:a16="http://schemas.microsoft.com/office/drawing/2014/main" id="{BE432166-2B5E-4262-B979-49E05C42E6DE}"/>
              </a:ext>
            </a:extLst>
          </p:cNvPr>
          <p:cNvSpPr txBox="1"/>
          <p:nvPr/>
        </p:nvSpPr>
        <p:spPr>
          <a:xfrm>
            <a:off x="1922636" y="4617320"/>
            <a:ext cx="628698" cy="338426"/>
          </a:xfrm>
          <a:prstGeom prst="rect">
            <a:avLst/>
          </a:prstGeom>
          <a:noFill/>
        </p:spPr>
        <p:txBody>
          <a:bodyPr wrap="none" rtlCol="0" anchor="ctr">
            <a:spAutoFit/>
          </a:bodyPr>
          <a:lstStyle/>
          <a:p>
            <a:pPr defTabSz="914112"/>
            <a:r>
              <a:rPr lang="en-US" altLang="zh-CN" sz="1599" dirty="0">
                <a:solidFill>
                  <a:schemeClr val="accent1"/>
                </a:solidFill>
                <a:latin typeface="微软雅黑" panose="020B0503020204020204" pitchFamily="34" charset="-122"/>
                <a:ea typeface="微软雅黑" panose="020B0503020204020204" pitchFamily="34" charset="-122"/>
              </a:rPr>
              <a:t>PC 1</a:t>
            </a:r>
            <a:endParaRPr lang="zh-CN" altLang="en-US" sz="1599" dirty="0">
              <a:solidFill>
                <a:schemeClr val="accent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B4D766E6-50A8-436C-BE6B-6B4199FFF726}"/>
              </a:ext>
            </a:extLst>
          </p:cNvPr>
          <p:cNvSpPr txBox="1"/>
          <p:nvPr/>
        </p:nvSpPr>
        <p:spPr>
          <a:xfrm>
            <a:off x="9555483" y="4633270"/>
            <a:ext cx="628698" cy="338426"/>
          </a:xfrm>
          <a:prstGeom prst="rect">
            <a:avLst/>
          </a:prstGeom>
          <a:noFill/>
        </p:spPr>
        <p:txBody>
          <a:bodyPr wrap="none" rtlCol="0" anchor="ctr">
            <a:spAutoFit/>
          </a:bodyPr>
          <a:lstStyle/>
          <a:p>
            <a:pPr defTabSz="914112"/>
            <a:r>
              <a:rPr lang="en-US" altLang="zh-CN" sz="1599" dirty="0">
                <a:solidFill>
                  <a:schemeClr val="accent1"/>
                </a:solidFill>
                <a:latin typeface="微软雅黑" panose="020B0503020204020204" pitchFamily="34" charset="-122"/>
                <a:ea typeface="微软雅黑" panose="020B0503020204020204" pitchFamily="34" charset="-122"/>
              </a:rPr>
              <a:t>PC 2</a:t>
            </a:r>
            <a:endParaRPr lang="zh-CN" altLang="en-US" sz="1599" dirty="0">
              <a:solidFill>
                <a:schemeClr val="accent1"/>
              </a:solidFill>
              <a:latin typeface="微软雅黑" panose="020B0503020204020204" pitchFamily="34" charset="-122"/>
              <a:ea typeface="微软雅黑" panose="020B0503020204020204" pitchFamily="34" charset="-122"/>
            </a:endParaRPr>
          </a:p>
        </p:txBody>
      </p:sp>
      <p:sp>
        <p:nvSpPr>
          <p:cNvPr id="39" name="灯片编号占位符 38">
            <a:extLst>
              <a:ext uri="{FF2B5EF4-FFF2-40B4-BE49-F238E27FC236}">
                <a16:creationId xmlns:a16="http://schemas.microsoft.com/office/drawing/2014/main" id="{54414926-972D-4951-97C9-8F369A1BC678}"/>
              </a:ext>
            </a:extLst>
          </p:cNvPr>
          <p:cNvSpPr>
            <a:spLocks noGrp="1"/>
          </p:cNvSpPr>
          <p:nvPr>
            <p:ph type="sldNum" sz="quarter" idx="12"/>
          </p:nvPr>
        </p:nvSpPr>
        <p:spPr/>
        <p:txBody>
          <a:bodyPr/>
          <a:lstStyle/>
          <a:p>
            <a:fld id="{C8BB1146-E542-4D4E-B8E9-6919A11DDD48}" type="slidenum">
              <a:rPr lang="en-US" smtClean="0"/>
              <a:t>4</a:t>
            </a:fld>
            <a:endParaRPr lang="en-US"/>
          </a:p>
        </p:txBody>
      </p:sp>
    </p:spTree>
    <p:extLst>
      <p:ext uri="{BB962C8B-B14F-4D97-AF65-F5344CB8AC3E}">
        <p14:creationId xmlns:p14="http://schemas.microsoft.com/office/powerpoint/2010/main" val="3412097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6C6F4-DBF9-445E-8AEF-2B28CAB1EA82}"/>
              </a:ext>
            </a:extLst>
          </p:cNvPr>
          <p:cNvSpPr>
            <a:spLocks noGrp="1"/>
          </p:cNvSpPr>
          <p:nvPr>
            <p:ph type="title"/>
          </p:nvPr>
        </p:nvSpPr>
        <p:spPr/>
        <p:txBody>
          <a:bodyPr/>
          <a:lstStyle/>
          <a:p>
            <a:r>
              <a:rPr lang="zh-CN" altLang="en-US" dirty="0"/>
              <a:t>网络拓扑</a:t>
            </a:r>
          </a:p>
        </p:txBody>
      </p:sp>
      <p:sp>
        <p:nvSpPr>
          <p:cNvPr id="3" name="内容占位符 2">
            <a:extLst>
              <a:ext uri="{FF2B5EF4-FFF2-40B4-BE49-F238E27FC236}">
                <a16:creationId xmlns:a16="http://schemas.microsoft.com/office/drawing/2014/main" id="{BE5DADF4-A5DF-44AC-84CB-67E5B65EA3E0}"/>
              </a:ext>
            </a:extLst>
          </p:cNvPr>
          <p:cNvSpPr>
            <a:spLocks noGrp="1"/>
          </p:cNvSpPr>
          <p:nvPr>
            <p:ph idx="1"/>
          </p:nvPr>
        </p:nvSpPr>
        <p:spPr/>
        <p:txBody>
          <a:bodyPr/>
          <a:lstStyle/>
          <a:p>
            <a:r>
              <a:rPr lang="zh-CN" altLang="en-US" dirty="0"/>
              <a:t>星状拓扑</a:t>
            </a:r>
            <a:r>
              <a:rPr lang="en-US" altLang="zh-CN" dirty="0"/>
              <a:t>(Star Topology)</a:t>
            </a:r>
          </a:p>
          <a:p>
            <a:r>
              <a:rPr lang="zh-CN" altLang="en-US" dirty="0"/>
              <a:t>环状拓扑</a:t>
            </a:r>
            <a:r>
              <a:rPr lang="en-US" altLang="zh-CN" dirty="0"/>
              <a:t>(Ring Topology)</a:t>
            </a:r>
          </a:p>
          <a:p>
            <a:r>
              <a:rPr lang="zh-CN" altLang="en-US" dirty="0"/>
              <a:t>总线型拓扑</a:t>
            </a:r>
            <a:r>
              <a:rPr lang="en-US" altLang="zh-CN" dirty="0"/>
              <a:t>(Bus Topology)</a:t>
            </a:r>
          </a:p>
          <a:p>
            <a:r>
              <a:rPr lang="zh-CN" altLang="en-US" dirty="0"/>
              <a:t>网状拓扑</a:t>
            </a:r>
            <a:r>
              <a:rPr lang="en-US" altLang="zh-CN" dirty="0"/>
              <a:t>(Mesh Topology)</a:t>
            </a:r>
          </a:p>
          <a:p>
            <a:r>
              <a:rPr lang="zh-CN" altLang="en-US" dirty="0"/>
              <a:t>树状拓扑</a:t>
            </a:r>
            <a:r>
              <a:rPr lang="en-US" altLang="zh-CN" dirty="0"/>
              <a:t>(Tree Topology)</a:t>
            </a:r>
          </a:p>
          <a:p>
            <a:r>
              <a:rPr lang="zh-CN" altLang="en-US" dirty="0"/>
              <a:t>混合型拓扑</a:t>
            </a:r>
            <a:r>
              <a:rPr lang="en-US" altLang="zh-CN" dirty="0"/>
              <a:t>(Hybrid Topology)</a:t>
            </a:r>
          </a:p>
          <a:p>
            <a:endParaRPr lang="zh-CN" altLang="en-US" dirty="0"/>
          </a:p>
        </p:txBody>
      </p:sp>
      <p:sp>
        <p:nvSpPr>
          <p:cNvPr id="6" name="灯片编号占位符 5">
            <a:extLst>
              <a:ext uri="{FF2B5EF4-FFF2-40B4-BE49-F238E27FC236}">
                <a16:creationId xmlns:a16="http://schemas.microsoft.com/office/drawing/2014/main" id="{B220D9DD-595D-4D9D-9F45-3205DB3576E0}"/>
              </a:ext>
            </a:extLst>
          </p:cNvPr>
          <p:cNvSpPr>
            <a:spLocks noGrp="1"/>
          </p:cNvSpPr>
          <p:nvPr>
            <p:ph type="sldNum" sz="quarter" idx="12"/>
          </p:nvPr>
        </p:nvSpPr>
        <p:spPr/>
        <p:txBody>
          <a:bodyPr/>
          <a:lstStyle/>
          <a:p>
            <a:fld id="{C8BB1146-E542-4D4E-B8E9-6919A11DDD48}" type="slidenum">
              <a:rPr lang="en-US" smtClean="0"/>
              <a:t>40</a:t>
            </a:fld>
            <a:endParaRPr lang="en-US"/>
          </a:p>
        </p:txBody>
      </p:sp>
    </p:spTree>
    <p:extLst>
      <p:ext uri="{BB962C8B-B14F-4D97-AF65-F5344CB8AC3E}">
        <p14:creationId xmlns:p14="http://schemas.microsoft.com/office/powerpoint/2010/main" val="1091319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星状拓扑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4564016" y="1125539"/>
            <a:ext cx="6954883" cy="5008562"/>
          </a:xfrm>
        </p:spPr>
        <p:txBody>
          <a:bodyPr>
            <a:normAutofit fontScale="92500" lnSpcReduction="10000"/>
          </a:bodyPr>
          <a:lstStyle/>
          <a:p>
            <a:r>
              <a:rPr lang="zh-CN" altLang="en-US" dirty="0"/>
              <a:t>每个设备通过一个中心节点（路由器或交换机）相连接，任何两个设备间收发报文都需要经过这个中心节点进行转发</a:t>
            </a:r>
          </a:p>
          <a:p>
            <a:r>
              <a:rPr lang="zh-CN" altLang="en-US" dirty="0"/>
              <a:t>优点：</a:t>
            </a:r>
          </a:p>
          <a:p>
            <a:pPr lvl="1"/>
            <a:r>
              <a:rPr lang="zh-CN" altLang="en-US" dirty="0"/>
              <a:t>拓扑结构简单：每个设备只需要一条传输链路和一个收发接口就可以与任何数量的其它设备建立连接</a:t>
            </a:r>
          </a:p>
          <a:p>
            <a:pPr lvl="1"/>
            <a:r>
              <a:rPr lang="zh-CN" altLang="en-US" dirty="0"/>
              <a:t>健壮性好：如果一条链路失效，只有连接在该链路上的设备受到影响，其它设备不受影响</a:t>
            </a:r>
          </a:p>
          <a:p>
            <a:pPr lvl="1"/>
            <a:r>
              <a:rPr lang="zh-CN" altLang="en-US" dirty="0"/>
              <a:t>便于管理：故障检测和故障隔离比较容易，通过中心节点监视链路状态就能发现定位故障</a:t>
            </a:r>
          </a:p>
          <a:p>
            <a:r>
              <a:rPr lang="zh-CN" altLang="en-US" dirty="0"/>
              <a:t>缺点：</a:t>
            </a:r>
          </a:p>
          <a:p>
            <a:pPr lvl="1"/>
            <a:r>
              <a:rPr lang="zh-CN" altLang="en-US" dirty="0"/>
              <a:t>中心节点是整个网络可靠性的瓶颈，其故障会造成整个网络瘫痪</a:t>
            </a:r>
          </a:p>
          <a:p>
            <a:endParaRPr lang="zh-CN" altLang="en-US" dirty="0"/>
          </a:p>
        </p:txBody>
      </p:sp>
      <p:pic>
        <p:nvPicPr>
          <p:cNvPr id="6" name="图形 5">
            <a:extLst>
              <a:ext uri="{FF2B5EF4-FFF2-40B4-BE49-F238E27FC236}">
                <a16:creationId xmlns:a16="http://schemas.microsoft.com/office/drawing/2014/main" id="{A26F2F71-945B-4268-95F8-5F93B7989D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9463" y="2893671"/>
            <a:ext cx="816334" cy="639606"/>
          </a:xfrm>
          <a:prstGeom prst="rect">
            <a:avLst/>
          </a:prstGeom>
        </p:spPr>
      </p:pic>
      <p:cxnSp>
        <p:nvCxnSpPr>
          <p:cNvPr id="7" name="直接连接符 6">
            <a:extLst>
              <a:ext uri="{FF2B5EF4-FFF2-40B4-BE49-F238E27FC236}">
                <a16:creationId xmlns:a16="http://schemas.microsoft.com/office/drawing/2014/main" id="{874F5733-77B3-4D12-9CBB-FADB472817D7}"/>
              </a:ext>
            </a:extLst>
          </p:cNvPr>
          <p:cNvCxnSpPr>
            <a:cxnSpLocks/>
            <a:stCxn id="13" idx="2"/>
          </p:cNvCxnSpPr>
          <p:nvPr/>
        </p:nvCxnSpPr>
        <p:spPr>
          <a:xfrm flipH="1">
            <a:off x="2835797" y="2475925"/>
            <a:ext cx="878385" cy="5372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55B6F6A-5006-4588-ADC0-108CC2AE7A9A}"/>
              </a:ext>
            </a:extLst>
          </p:cNvPr>
          <p:cNvCxnSpPr>
            <a:cxnSpLocks/>
          </p:cNvCxnSpPr>
          <p:nvPr/>
        </p:nvCxnSpPr>
        <p:spPr>
          <a:xfrm flipH="1">
            <a:off x="1182521" y="3533276"/>
            <a:ext cx="951079" cy="754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7C5F96F-6363-4071-8214-8165D91AB15A}"/>
              </a:ext>
            </a:extLst>
          </p:cNvPr>
          <p:cNvCxnSpPr>
            <a:cxnSpLocks/>
          </p:cNvCxnSpPr>
          <p:nvPr/>
        </p:nvCxnSpPr>
        <p:spPr>
          <a:xfrm>
            <a:off x="1245794" y="2453593"/>
            <a:ext cx="773669" cy="559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3128566-B0E3-475B-AF32-3A06F6B3B8B6}"/>
              </a:ext>
            </a:extLst>
          </p:cNvPr>
          <p:cNvCxnSpPr>
            <a:cxnSpLocks/>
          </p:cNvCxnSpPr>
          <p:nvPr/>
        </p:nvCxnSpPr>
        <p:spPr>
          <a:xfrm>
            <a:off x="2689860" y="3533276"/>
            <a:ext cx="924341" cy="789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4BB9568-5E11-43E9-8768-717C68ACDFEF}"/>
              </a:ext>
            </a:extLst>
          </p:cNvPr>
          <p:cNvSpPr/>
          <p:nvPr/>
        </p:nvSpPr>
        <p:spPr>
          <a:xfrm>
            <a:off x="1657027" y="3748546"/>
            <a:ext cx="1697901" cy="522964"/>
          </a:xfrm>
          <a:prstGeom prst="rect">
            <a:avLst/>
          </a:prstGeom>
        </p:spPr>
        <p:txBody>
          <a:bodyPr wrap="none">
            <a:spAutoFit/>
          </a:bodyPr>
          <a:lstStyle/>
          <a:p>
            <a:pPr algn="ctr"/>
            <a:r>
              <a:rPr lang="zh-CN" altLang="en-US" sz="1399" dirty="0">
                <a:solidFill>
                  <a:schemeClr val="accent1"/>
                </a:solidFill>
                <a:latin typeface="微软雅黑"/>
                <a:cs typeface="宋体" panose="02010600030101010101" pitchFamily="2" charset="-122"/>
              </a:rPr>
              <a:t>中心节点</a:t>
            </a:r>
            <a:endParaRPr lang="en-US" altLang="zh-CN" sz="1399" dirty="0">
              <a:solidFill>
                <a:schemeClr val="accent1"/>
              </a:solidFill>
              <a:latin typeface="微软雅黑"/>
              <a:cs typeface="宋体" panose="02010600030101010101" pitchFamily="2" charset="-122"/>
            </a:endParaRPr>
          </a:p>
          <a:p>
            <a:pPr algn="ctr"/>
            <a:r>
              <a:rPr lang="zh-CN" altLang="en-US" sz="1399" dirty="0">
                <a:solidFill>
                  <a:schemeClr val="accent1"/>
                </a:solidFill>
                <a:latin typeface="微软雅黑"/>
                <a:cs typeface="宋体" panose="02010600030101010101" pitchFamily="2" charset="-122"/>
              </a:rPr>
              <a:t>（路由器</a:t>
            </a:r>
            <a:r>
              <a:rPr lang="en-US" altLang="zh-CN" sz="1399" dirty="0">
                <a:solidFill>
                  <a:schemeClr val="accent1"/>
                </a:solidFill>
                <a:latin typeface="微软雅黑"/>
                <a:cs typeface="宋体" panose="02010600030101010101" pitchFamily="2" charset="-122"/>
              </a:rPr>
              <a:t>/</a:t>
            </a:r>
            <a:r>
              <a:rPr lang="zh-CN" altLang="en-US" sz="1399" dirty="0">
                <a:solidFill>
                  <a:schemeClr val="accent1"/>
                </a:solidFill>
                <a:latin typeface="微软雅黑"/>
                <a:cs typeface="宋体" panose="02010600030101010101" pitchFamily="2" charset="-122"/>
              </a:rPr>
              <a:t>交换机）</a:t>
            </a:r>
            <a:endParaRPr lang="zh-CN" altLang="en-US" sz="1799" dirty="0">
              <a:solidFill>
                <a:schemeClr val="accent1"/>
              </a:solidFill>
            </a:endParaRPr>
          </a:p>
        </p:txBody>
      </p:sp>
      <p:pic>
        <p:nvPicPr>
          <p:cNvPr id="12" name="图形 11">
            <a:extLst>
              <a:ext uri="{FF2B5EF4-FFF2-40B4-BE49-F238E27FC236}">
                <a16:creationId xmlns:a16="http://schemas.microsoft.com/office/drawing/2014/main" id="{43BFFAA0-ADFD-4250-AE94-E1CE758C4C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156" y="1956497"/>
            <a:ext cx="497096" cy="497096"/>
          </a:xfrm>
          <a:prstGeom prst="rect">
            <a:avLst/>
          </a:prstGeom>
        </p:spPr>
      </p:pic>
      <p:pic>
        <p:nvPicPr>
          <p:cNvPr id="13" name="图形 12">
            <a:extLst>
              <a:ext uri="{FF2B5EF4-FFF2-40B4-BE49-F238E27FC236}">
                <a16:creationId xmlns:a16="http://schemas.microsoft.com/office/drawing/2014/main" id="{9AA560C2-F107-453A-A515-711EA9865A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65634" y="1978829"/>
            <a:ext cx="497096" cy="497096"/>
          </a:xfrm>
          <a:prstGeom prst="rect">
            <a:avLst/>
          </a:prstGeom>
        </p:spPr>
      </p:pic>
      <p:pic>
        <p:nvPicPr>
          <p:cNvPr id="14" name="图形 13">
            <a:extLst>
              <a:ext uri="{FF2B5EF4-FFF2-40B4-BE49-F238E27FC236}">
                <a16:creationId xmlns:a16="http://schemas.microsoft.com/office/drawing/2014/main" id="{A0123BC4-DB87-4319-8586-44B18C1BE7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4535" y="4295008"/>
            <a:ext cx="634447" cy="497096"/>
          </a:xfrm>
          <a:prstGeom prst="rect">
            <a:avLst/>
          </a:prstGeom>
        </p:spPr>
      </p:pic>
      <p:pic>
        <p:nvPicPr>
          <p:cNvPr id="15" name="图形 14">
            <a:extLst>
              <a:ext uri="{FF2B5EF4-FFF2-40B4-BE49-F238E27FC236}">
                <a16:creationId xmlns:a16="http://schemas.microsoft.com/office/drawing/2014/main" id="{3BAFD879-113A-4B05-B13F-90F3AAD2F1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229" y="4287803"/>
            <a:ext cx="656542" cy="497096"/>
          </a:xfrm>
          <a:prstGeom prst="rect">
            <a:avLst/>
          </a:prstGeom>
        </p:spPr>
      </p:pic>
      <p:sp>
        <p:nvSpPr>
          <p:cNvPr id="16" name="灯片编号占位符 15">
            <a:extLst>
              <a:ext uri="{FF2B5EF4-FFF2-40B4-BE49-F238E27FC236}">
                <a16:creationId xmlns:a16="http://schemas.microsoft.com/office/drawing/2014/main" id="{AC81FB8C-5B45-44C0-BF94-51BC3B5027DE}"/>
              </a:ext>
            </a:extLst>
          </p:cNvPr>
          <p:cNvSpPr>
            <a:spLocks noGrp="1"/>
          </p:cNvSpPr>
          <p:nvPr>
            <p:ph type="sldNum" sz="quarter" idx="12"/>
          </p:nvPr>
        </p:nvSpPr>
        <p:spPr/>
        <p:txBody>
          <a:bodyPr/>
          <a:lstStyle/>
          <a:p>
            <a:fld id="{C8BB1146-E542-4D4E-B8E9-6919A11DDD48}" type="slidenum">
              <a:rPr lang="en-US" smtClean="0"/>
              <a:t>41</a:t>
            </a:fld>
            <a:endParaRPr lang="en-US"/>
          </a:p>
        </p:txBody>
      </p:sp>
    </p:spTree>
    <p:extLst>
      <p:ext uri="{BB962C8B-B14F-4D97-AF65-F5344CB8AC3E}">
        <p14:creationId xmlns:p14="http://schemas.microsoft.com/office/powerpoint/2010/main" val="4150625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环状拓扑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4564016" y="1125539"/>
            <a:ext cx="6954883" cy="5008562"/>
          </a:xfrm>
        </p:spPr>
        <p:txBody>
          <a:bodyPr>
            <a:normAutofit/>
          </a:bodyPr>
          <a:lstStyle/>
          <a:p>
            <a:r>
              <a:rPr lang="zh-CN" altLang="en-US" dirty="0"/>
              <a:t>网络中各设备通过一条首尾相连的通信链路连接起来，构成一个闭合环状结构的网络</a:t>
            </a:r>
          </a:p>
          <a:p>
            <a:r>
              <a:rPr lang="zh-CN" altLang="en-US" dirty="0"/>
              <a:t>优点：</a:t>
            </a:r>
          </a:p>
          <a:p>
            <a:pPr lvl="1"/>
            <a:r>
              <a:rPr lang="zh-CN" altLang="en-US" dirty="0"/>
              <a:t>环状网络相对比较容易安装和重新配置，加入和删除一个设备只需改动两条连接线即可</a:t>
            </a:r>
          </a:p>
          <a:p>
            <a:r>
              <a:rPr lang="zh-CN" altLang="en-US" dirty="0"/>
              <a:t>缺点：</a:t>
            </a:r>
          </a:p>
          <a:p>
            <a:pPr lvl="1"/>
            <a:r>
              <a:rPr lang="zh-CN" altLang="en-US" dirty="0"/>
              <a:t>如果网络规模较大，会有较大的传输延迟，所以对环的最大长度和设备数量要有限制</a:t>
            </a:r>
          </a:p>
          <a:p>
            <a:endParaRPr lang="zh-CN" altLang="en-US" dirty="0"/>
          </a:p>
        </p:txBody>
      </p:sp>
      <p:cxnSp>
        <p:nvCxnSpPr>
          <p:cNvPr id="16" name="直接连接符 15">
            <a:extLst>
              <a:ext uri="{FF2B5EF4-FFF2-40B4-BE49-F238E27FC236}">
                <a16:creationId xmlns:a16="http://schemas.microsoft.com/office/drawing/2014/main" id="{32674E30-9504-4E8E-A558-74C2C8C0A759}"/>
              </a:ext>
            </a:extLst>
          </p:cNvPr>
          <p:cNvCxnSpPr>
            <a:cxnSpLocks/>
            <a:stCxn id="20" idx="1"/>
            <a:endCxn id="22" idx="0"/>
          </p:cNvCxnSpPr>
          <p:nvPr/>
        </p:nvCxnSpPr>
        <p:spPr>
          <a:xfrm flipH="1">
            <a:off x="1183108" y="2363960"/>
            <a:ext cx="1086089" cy="729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98D087E-C035-4E02-BAE6-3F274040C68E}"/>
              </a:ext>
            </a:extLst>
          </p:cNvPr>
          <p:cNvCxnSpPr>
            <a:cxnSpLocks/>
            <a:stCxn id="20" idx="3"/>
            <a:endCxn id="21" idx="0"/>
          </p:cNvCxnSpPr>
          <p:nvPr/>
        </p:nvCxnSpPr>
        <p:spPr>
          <a:xfrm>
            <a:off x="2840697" y="2363960"/>
            <a:ext cx="1066136" cy="729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89B1EB8-D2FD-46A9-8B2C-A6B2C2006E5F}"/>
              </a:ext>
            </a:extLst>
          </p:cNvPr>
          <p:cNvCxnSpPr>
            <a:cxnSpLocks/>
            <a:stCxn id="23" idx="3"/>
            <a:endCxn id="21" idx="2"/>
          </p:cNvCxnSpPr>
          <p:nvPr/>
        </p:nvCxnSpPr>
        <p:spPr>
          <a:xfrm flipV="1">
            <a:off x="2840697" y="3665457"/>
            <a:ext cx="1066136" cy="599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E690B80-2692-4834-8568-2AD634451F48}"/>
              </a:ext>
            </a:extLst>
          </p:cNvPr>
          <p:cNvCxnSpPr>
            <a:cxnSpLocks/>
            <a:stCxn id="23" idx="1"/>
            <a:endCxn id="22" idx="2"/>
          </p:cNvCxnSpPr>
          <p:nvPr/>
        </p:nvCxnSpPr>
        <p:spPr>
          <a:xfrm flipH="1" flipV="1">
            <a:off x="1183108" y="3665457"/>
            <a:ext cx="1086089" cy="599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图形 19">
            <a:extLst>
              <a:ext uri="{FF2B5EF4-FFF2-40B4-BE49-F238E27FC236}">
                <a16:creationId xmlns:a16="http://schemas.microsoft.com/office/drawing/2014/main" id="{05CDD7DE-042E-4AD0-A50F-37F14D3AB4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9197" y="2078210"/>
            <a:ext cx="571500" cy="571500"/>
          </a:xfrm>
          <a:prstGeom prst="rect">
            <a:avLst/>
          </a:prstGeom>
        </p:spPr>
      </p:pic>
      <p:pic>
        <p:nvPicPr>
          <p:cNvPr id="21" name="图形 20">
            <a:extLst>
              <a:ext uri="{FF2B5EF4-FFF2-40B4-BE49-F238E27FC236}">
                <a16:creationId xmlns:a16="http://schemas.microsoft.com/office/drawing/2014/main" id="{F7BD03EB-15B5-4E84-8CAB-D2600DA013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1083" y="3093957"/>
            <a:ext cx="571500" cy="571500"/>
          </a:xfrm>
          <a:prstGeom prst="rect">
            <a:avLst/>
          </a:prstGeom>
        </p:spPr>
      </p:pic>
      <p:pic>
        <p:nvPicPr>
          <p:cNvPr id="22" name="图形 21">
            <a:extLst>
              <a:ext uri="{FF2B5EF4-FFF2-40B4-BE49-F238E27FC236}">
                <a16:creationId xmlns:a16="http://schemas.microsoft.com/office/drawing/2014/main" id="{748AC29D-75B3-48C2-A959-9014ECB522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7358" y="3093957"/>
            <a:ext cx="571500" cy="571500"/>
          </a:xfrm>
          <a:prstGeom prst="rect">
            <a:avLst/>
          </a:prstGeom>
        </p:spPr>
      </p:pic>
      <p:pic>
        <p:nvPicPr>
          <p:cNvPr id="23" name="图形 22">
            <a:extLst>
              <a:ext uri="{FF2B5EF4-FFF2-40B4-BE49-F238E27FC236}">
                <a16:creationId xmlns:a16="http://schemas.microsoft.com/office/drawing/2014/main" id="{F73D9E94-D6FE-488D-B39A-A1CED5DF19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9197" y="3979179"/>
            <a:ext cx="571500" cy="571500"/>
          </a:xfrm>
          <a:prstGeom prst="rect">
            <a:avLst/>
          </a:prstGeom>
        </p:spPr>
      </p:pic>
      <p:sp>
        <p:nvSpPr>
          <p:cNvPr id="6" name="灯片编号占位符 5">
            <a:extLst>
              <a:ext uri="{FF2B5EF4-FFF2-40B4-BE49-F238E27FC236}">
                <a16:creationId xmlns:a16="http://schemas.microsoft.com/office/drawing/2014/main" id="{01AF71A5-2E9D-47B9-BC55-CCF98A449DCC}"/>
              </a:ext>
            </a:extLst>
          </p:cNvPr>
          <p:cNvSpPr>
            <a:spLocks noGrp="1"/>
          </p:cNvSpPr>
          <p:nvPr>
            <p:ph type="sldNum" sz="quarter" idx="12"/>
          </p:nvPr>
        </p:nvSpPr>
        <p:spPr/>
        <p:txBody>
          <a:bodyPr/>
          <a:lstStyle/>
          <a:p>
            <a:fld id="{C8BB1146-E542-4D4E-B8E9-6919A11DDD48}" type="slidenum">
              <a:rPr lang="en-US" smtClean="0"/>
              <a:t>42</a:t>
            </a:fld>
            <a:endParaRPr lang="en-US"/>
          </a:p>
        </p:txBody>
      </p:sp>
    </p:spTree>
    <p:extLst>
      <p:ext uri="{BB962C8B-B14F-4D97-AF65-F5344CB8AC3E}">
        <p14:creationId xmlns:p14="http://schemas.microsoft.com/office/powerpoint/2010/main" val="3468972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总线型拓扑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4564016" y="1125539"/>
            <a:ext cx="6954883" cy="5008562"/>
          </a:xfrm>
        </p:spPr>
        <p:txBody>
          <a:bodyPr>
            <a:normAutofit/>
          </a:bodyPr>
          <a:lstStyle/>
          <a:p>
            <a:r>
              <a:rPr lang="zh-CN" altLang="en-US" dirty="0"/>
              <a:t>由一条长电缆组成的主干和连接在上面的网络设备组成</a:t>
            </a:r>
          </a:p>
          <a:p>
            <a:r>
              <a:rPr lang="zh-CN" altLang="en-US" dirty="0"/>
              <a:t>优点：</a:t>
            </a:r>
          </a:p>
          <a:p>
            <a:pPr lvl="1"/>
            <a:r>
              <a:rPr lang="zh-CN" altLang="en-US" dirty="0"/>
              <a:t>信息传输不存在路由和转发的问题</a:t>
            </a:r>
          </a:p>
          <a:p>
            <a:pPr lvl="1"/>
            <a:r>
              <a:rPr lang="zh-CN" altLang="en-US" dirty="0"/>
              <a:t>易于安装，主干电缆可以铺设在最有效的路径上，然后将网络设备通过各种长度的引出线连接到主干电缆上</a:t>
            </a:r>
          </a:p>
          <a:p>
            <a:r>
              <a:rPr lang="zh-CN" altLang="en-US" dirty="0"/>
              <a:t>缺点：</a:t>
            </a:r>
          </a:p>
          <a:p>
            <a:pPr lvl="1"/>
            <a:r>
              <a:rPr lang="zh-CN" altLang="en-US" dirty="0"/>
              <a:t>由于信号的衰减，总线长度和连接的设备数受到限制</a:t>
            </a:r>
          </a:p>
          <a:p>
            <a:pPr lvl="1"/>
            <a:r>
              <a:rPr lang="zh-CN" altLang="en-US" dirty="0"/>
              <a:t>总线上的故障或断裂会终止所有传输</a:t>
            </a:r>
          </a:p>
          <a:p>
            <a:endParaRPr lang="zh-CN" altLang="en-US" dirty="0"/>
          </a:p>
        </p:txBody>
      </p:sp>
      <p:cxnSp>
        <p:nvCxnSpPr>
          <p:cNvPr id="14" name="直接连接符 13">
            <a:extLst>
              <a:ext uri="{FF2B5EF4-FFF2-40B4-BE49-F238E27FC236}">
                <a16:creationId xmlns:a16="http://schemas.microsoft.com/office/drawing/2014/main" id="{C131B4A7-3B94-4717-885E-A8513E6E7912}"/>
              </a:ext>
            </a:extLst>
          </p:cNvPr>
          <p:cNvCxnSpPr>
            <a:cxnSpLocks/>
          </p:cNvCxnSpPr>
          <p:nvPr/>
        </p:nvCxnSpPr>
        <p:spPr>
          <a:xfrm>
            <a:off x="994795" y="3781875"/>
            <a:ext cx="31589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159780-F6E0-4F2C-ABB4-F0F835ED1A35}"/>
              </a:ext>
            </a:extLst>
          </p:cNvPr>
          <p:cNvCxnSpPr>
            <a:cxnSpLocks/>
          </p:cNvCxnSpPr>
          <p:nvPr/>
        </p:nvCxnSpPr>
        <p:spPr>
          <a:xfrm>
            <a:off x="1224779" y="3331345"/>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E68A422-3078-45B9-90D1-3F51800EE6AF}"/>
              </a:ext>
            </a:extLst>
          </p:cNvPr>
          <p:cNvCxnSpPr>
            <a:cxnSpLocks/>
          </p:cNvCxnSpPr>
          <p:nvPr/>
        </p:nvCxnSpPr>
        <p:spPr>
          <a:xfrm>
            <a:off x="2536871" y="3331345"/>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556451B-13B3-4386-8516-D64C4B0B056D}"/>
              </a:ext>
            </a:extLst>
          </p:cNvPr>
          <p:cNvCxnSpPr>
            <a:cxnSpLocks/>
          </p:cNvCxnSpPr>
          <p:nvPr/>
        </p:nvCxnSpPr>
        <p:spPr>
          <a:xfrm>
            <a:off x="3868432" y="3331345"/>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24BB3BDC-5BB0-4B36-9E26-AEC655823691}"/>
              </a:ext>
            </a:extLst>
          </p:cNvPr>
          <p:cNvSpPr/>
          <p:nvPr/>
        </p:nvSpPr>
        <p:spPr>
          <a:xfrm>
            <a:off x="1465036" y="3899304"/>
            <a:ext cx="2339102" cy="369332"/>
          </a:xfrm>
          <a:prstGeom prst="rect">
            <a:avLst/>
          </a:prstGeom>
        </p:spPr>
        <p:txBody>
          <a:bodyPr wrap="square">
            <a:spAutoFit/>
          </a:bodyPr>
          <a:lstStyle/>
          <a:p>
            <a:pPr algn="ctr"/>
            <a:r>
              <a:rPr lang="zh-CN" altLang="en-US" dirty="0">
                <a:solidFill>
                  <a:srgbClr val="FF0000"/>
                </a:solidFill>
                <a:latin typeface="+mn-ea"/>
              </a:rPr>
              <a:t>现在基本不用了</a:t>
            </a:r>
            <a:endParaRPr lang="zh-CN" altLang="en-US" dirty="0"/>
          </a:p>
        </p:txBody>
      </p:sp>
      <p:pic>
        <p:nvPicPr>
          <p:cNvPr id="27" name="图形 26">
            <a:extLst>
              <a:ext uri="{FF2B5EF4-FFF2-40B4-BE49-F238E27FC236}">
                <a16:creationId xmlns:a16="http://schemas.microsoft.com/office/drawing/2014/main" id="{3A07210B-4C34-48A7-A33C-EEF4C4742C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5326" y="2983082"/>
            <a:ext cx="459969" cy="348262"/>
          </a:xfrm>
          <a:prstGeom prst="rect">
            <a:avLst/>
          </a:prstGeom>
        </p:spPr>
      </p:pic>
      <p:pic>
        <p:nvPicPr>
          <p:cNvPr id="28" name="图形 27">
            <a:extLst>
              <a:ext uri="{FF2B5EF4-FFF2-40B4-BE49-F238E27FC236}">
                <a16:creationId xmlns:a16="http://schemas.microsoft.com/office/drawing/2014/main" id="{D21322AE-9F9C-459D-BF07-3CB471B20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0211" y="2983082"/>
            <a:ext cx="459969" cy="348262"/>
          </a:xfrm>
          <a:prstGeom prst="rect">
            <a:avLst/>
          </a:prstGeom>
        </p:spPr>
      </p:pic>
      <p:pic>
        <p:nvPicPr>
          <p:cNvPr id="29" name="图形 28">
            <a:extLst>
              <a:ext uri="{FF2B5EF4-FFF2-40B4-BE49-F238E27FC236}">
                <a16:creationId xmlns:a16="http://schemas.microsoft.com/office/drawing/2014/main" id="{0A044CA0-C6A6-47B7-B9BC-93B9BB16CF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5345" y="2983082"/>
            <a:ext cx="459969" cy="348262"/>
          </a:xfrm>
          <a:prstGeom prst="rect">
            <a:avLst/>
          </a:prstGeom>
        </p:spPr>
      </p:pic>
      <p:sp>
        <p:nvSpPr>
          <p:cNvPr id="6" name="灯片编号占位符 5">
            <a:extLst>
              <a:ext uri="{FF2B5EF4-FFF2-40B4-BE49-F238E27FC236}">
                <a16:creationId xmlns:a16="http://schemas.microsoft.com/office/drawing/2014/main" id="{677454E9-2287-46BB-A327-F9D5CD558FDB}"/>
              </a:ext>
            </a:extLst>
          </p:cNvPr>
          <p:cNvSpPr>
            <a:spLocks noGrp="1"/>
          </p:cNvSpPr>
          <p:nvPr>
            <p:ph type="sldNum" sz="quarter" idx="12"/>
          </p:nvPr>
        </p:nvSpPr>
        <p:spPr/>
        <p:txBody>
          <a:bodyPr/>
          <a:lstStyle/>
          <a:p>
            <a:fld id="{C8BB1146-E542-4D4E-B8E9-6919A11DDD48}" type="slidenum">
              <a:rPr lang="en-US" smtClean="0"/>
              <a:t>43</a:t>
            </a:fld>
            <a:endParaRPr lang="en-US"/>
          </a:p>
        </p:txBody>
      </p:sp>
    </p:spTree>
    <p:extLst>
      <p:ext uri="{BB962C8B-B14F-4D97-AF65-F5344CB8AC3E}">
        <p14:creationId xmlns:p14="http://schemas.microsoft.com/office/powerpoint/2010/main" val="4051365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网状拓扑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4564016" y="1125539"/>
            <a:ext cx="6954883" cy="5008562"/>
          </a:xfrm>
        </p:spPr>
        <p:txBody>
          <a:bodyPr>
            <a:normAutofit/>
          </a:bodyPr>
          <a:lstStyle/>
          <a:p>
            <a:r>
              <a:rPr lang="zh-CN" altLang="en-US" dirty="0"/>
              <a:t>每一个设备与其它任何一个设备都有一条专线连接</a:t>
            </a:r>
          </a:p>
          <a:p>
            <a:r>
              <a:rPr lang="zh-CN" altLang="en-US" dirty="0"/>
              <a:t>优点：</a:t>
            </a:r>
          </a:p>
          <a:p>
            <a:pPr lvl="1"/>
            <a:r>
              <a:rPr lang="zh-CN" altLang="en-US" dirty="0"/>
              <a:t>很好的健壮性：当局部链路或节点故障时，不会使整个网络瘫痪</a:t>
            </a:r>
          </a:p>
          <a:p>
            <a:pPr lvl="1"/>
            <a:r>
              <a:rPr lang="zh-CN" altLang="en-US" dirty="0"/>
              <a:t>负荷分担：设备间有多条可达路径，可以负荷分担，避免网络拥塞</a:t>
            </a:r>
          </a:p>
          <a:p>
            <a:r>
              <a:rPr lang="zh-CN" altLang="en-US" dirty="0"/>
              <a:t>缺点：</a:t>
            </a:r>
          </a:p>
          <a:p>
            <a:pPr lvl="1"/>
            <a:r>
              <a:rPr lang="zh-CN" altLang="en-US" dirty="0"/>
              <a:t>设备间两两链接，需要的通信链路数量和设备上的接口数量大，成本高</a:t>
            </a:r>
          </a:p>
          <a:p>
            <a:endParaRPr lang="zh-CN" altLang="en-US" dirty="0"/>
          </a:p>
        </p:txBody>
      </p:sp>
      <p:cxnSp>
        <p:nvCxnSpPr>
          <p:cNvPr id="6" name="直接连接符 5">
            <a:extLst>
              <a:ext uri="{FF2B5EF4-FFF2-40B4-BE49-F238E27FC236}">
                <a16:creationId xmlns:a16="http://schemas.microsoft.com/office/drawing/2014/main" id="{0C41A3DB-83F9-4318-A1B5-2DEAC50600EA}"/>
              </a:ext>
            </a:extLst>
          </p:cNvPr>
          <p:cNvCxnSpPr>
            <a:cxnSpLocks/>
          </p:cNvCxnSpPr>
          <p:nvPr/>
        </p:nvCxnSpPr>
        <p:spPr>
          <a:xfrm>
            <a:off x="1434766" y="2645477"/>
            <a:ext cx="2462684"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912E2F72-E10C-4ECF-A864-22264E6086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334" y="2224045"/>
            <a:ext cx="421432" cy="421432"/>
          </a:xfrm>
          <a:prstGeom prst="rect">
            <a:avLst/>
          </a:prstGeom>
        </p:spPr>
      </p:pic>
      <p:pic>
        <p:nvPicPr>
          <p:cNvPr id="8" name="图形 7">
            <a:extLst>
              <a:ext uri="{FF2B5EF4-FFF2-40B4-BE49-F238E27FC236}">
                <a16:creationId xmlns:a16="http://schemas.microsoft.com/office/drawing/2014/main" id="{5268C5C6-536C-4B6A-964A-77B3899A71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7450" y="2224045"/>
            <a:ext cx="421432" cy="421432"/>
          </a:xfrm>
          <a:prstGeom prst="rect">
            <a:avLst/>
          </a:prstGeom>
        </p:spPr>
      </p:pic>
      <p:pic>
        <p:nvPicPr>
          <p:cNvPr id="9" name="图形 8">
            <a:extLst>
              <a:ext uri="{FF2B5EF4-FFF2-40B4-BE49-F238E27FC236}">
                <a16:creationId xmlns:a16="http://schemas.microsoft.com/office/drawing/2014/main" id="{F8B38BCD-B99D-4F56-8026-53CA9FF3CC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334" y="3821402"/>
            <a:ext cx="421432" cy="421432"/>
          </a:xfrm>
          <a:prstGeom prst="rect">
            <a:avLst/>
          </a:prstGeom>
        </p:spPr>
      </p:pic>
      <p:pic>
        <p:nvPicPr>
          <p:cNvPr id="10" name="图形 9">
            <a:extLst>
              <a:ext uri="{FF2B5EF4-FFF2-40B4-BE49-F238E27FC236}">
                <a16:creationId xmlns:a16="http://schemas.microsoft.com/office/drawing/2014/main" id="{125EF25E-08B2-4CBE-9402-88304D9E49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7450" y="3821402"/>
            <a:ext cx="421432" cy="421432"/>
          </a:xfrm>
          <a:prstGeom prst="rect">
            <a:avLst/>
          </a:prstGeom>
        </p:spPr>
      </p:pic>
      <p:cxnSp>
        <p:nvCxnSpPr>
          <p:cNvPr id="11" name="直接连接符 10">
            <a:extLst>
              <a:ext uri="{FF2B5EF4-FFF2-40B4-BE49-F238E27FC236}">
                <a16:creationId xmlns:a16="http://schemas.microsoft.com/office/drawing/2014/main" id="{213495E7-021F-4B20-B9EB-40A23CFF62EC}"/>
              </a:ext>
            </a:extLst>
          </p:cNvPr>
          <p:cNvCxnSpPr>
            <a:stCxn id="7" idx="3"/>
            <a:endCxn id="8" idx="1"/>
          </p:cNvCxnSpPr>
          <p:nvPr/>
        </p:nvCxnSpPr>
        <p:spPr>
          <a:xfrm>
            <a:off x="1434766" y="2434761"/>
            <a:ext cx="24626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31910B7-E372-4817-8806-2485CAC1CB35}"/>
              </a:ext>
            </a:extLst>
          </p:cNvPr>
          <p:cNvCxnSpPr>
            <a:cxnSpLocks/>
            <a:stCxn id="7" idx="2"/>
            <a:endCxn id="9" idx="0"/>
          </p:cNvCxnSpPr>
          <p:nvPr/>
        </p:nvCxnSpPr>
        <p:spPr>
          <a:xfrm>
            <a:off x="1224050" y="2645477"/>
            <a:ext cx="0"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AB85660-A9ED-4237-8FDE-ADF2DE1CDBC7}"/>
              </a:ext>
            </a:extLst>
          </p:cNvPr>
          <p:cNvCxnSpPr>
            <a:cxnSpLocks/>
            <a:stCxn id="8" idx="2"/>
            <a:endCxn id="10" idx="0"/>
          </p:cNvCxnSpPr>
          <p:nvPr/>
        </p:nvCxnSpPr>
        <p:spPr>
          <a:xfrm>
            <a:off x="4108166" y="2645477"/>
            <a:ext cx="0"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218897C-B420-4809-9F48-D2C9171E5868}"/>
              </a:ext>
            </a:extLst>
          </p:cNvPr>
          <p:cNvCxnSpPr>
            <a:cxnSpLocks/>
            <a:stCxn id="9" idx="3"/>
            <a:endCxn id="10" idx="1"/>
          </p:cNvCxnSpPr>
          <p:nvPr/>
        </p:nvCxnSpPr>
        <p:spPr>
          <a:xfrm>
            <a:off x="1434766" y="4032118"/>
            <a:ext cx="24626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88BC6DA-EE86-43A3-8BB8-8C459E4CFAF8}"/>
              </a:ext>
            </a:extLst>
          </p:cNvPr>
          <p:cNvCxnSpPr>
            <a:cxnSpLocks/>
          </p:cNvCxnSpPr>
          <p:nvPr/>
        </p:nvCxnSpPr>
        <p:spPr>
          <a:xfrm flipH="1">
            <a:off x="1429290" y="2645477"/>
            <a:ext cx="2462684" cy="1175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灯片编号占位符 15">
            <a:extLst>
              <a:ext uri="{FF2B5EF4-FFF2-40B4-BE49-F238E27FC236}">
                <a16:creationId xmlns:a16="http://schemas.microsoft.com/office/drawing/2014/main" id="{791A05AD-CF91-485F-85B3-E2DAE6628B3A}"/>
              </a:ext>
            </a:extLst>
          </p:cNvPr>
          <p:cNvSpPr>
            <a:spLocks noGrp="1"/>
          </p:cNvSpPr>
          <p:nvPr>
            <p:ph type="sldNum" sz="quarter" idx="12"/>
          </p:nvPr>
        </p:nvSpPr>
        <p:spPr/>
        <p:txBody>
          <a:bodyPr/>
          <a:lstStyle/>
          <a:p>
            <a:fld id="{C8BB1146-E542-4D4E-B8E9-6919A11DDD48}" type="slidenum">
              <a:rPr lang="en-US" smtClean="0"/>
              <a:t>44</a:t>
            </a:fld>
            <a:endParaRPr lang="en-US"/>
          </a:p>
        </p:txBody>
      </p:sp>
    </p:spTree>
    <p:extLst>
      <p:ext uri="{BB962C8B-B14F-4D97-AF65-F5344CB8AC3E}">
        <p14:creationId xmlns:p14="http://schemas.microsoft.com/office/powerpoint/2010/main" val="627009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树状拓扑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4564016" y="1125539"/>
            <a:ext cx="6954883" cy="5008562"/>
          </a:xfrm>
        </p:spPr>
        <p:txBody>
          <a:bodyPr>
            <a:normAutofit/>
          </a:bodyPr>
          <a:lstStyle/>
          <a:p>
            <a:r>
              <a:rPr lang="zh-CN" altLang="en-US" dirty="0"/>
              <a:t>树型结构网络是星状拓扑结构按层级关系的扩展</a:t>
            </a:r>
          </a:p>
          <a:p>
            <a:r>
              <a:rPr lang="zh-CN" altLang="en-US" dirty="0"/>
              <a:t>优点：</a:t>
            </a:r>
          </a:p>
          <a:p>
            <a:pPr lvl="1"/>
            <a:r>
              <a:rPr lang="zh-CN" altLang="en-US" dirty="0"/>
              <a:t>扩展性好：允许更多的设备按层级扩展相连</a:t>
            </a:r>
          </a:p>
          <a:p>
            <a:r>
              <a:rPr lang="zh-CN" altLang="en-US" dirty="0"/>
              <a:t>缺点：</a:t>
            </a:r>
          </a:p>
          <a:p>
            <a:pPr lvl="1"/>
            <a:r>
              <a:rPr lang="zh-CN" altLang="en-US" dirty="0"/>
              <a:t>可靠性较差：上一级节点是旗下设备或网络的可靠性和性能瓶颈，其故障可造成旗下设备或网络无法和上一级网络通信</a:t>
            </a:r>
          </a:p>
          <a:p>
            <a:endParaRPr lang="zh-CN" altLang="en-US" dirty="0"/>
          </a:p>
        </p:txBody>
      </p:sp>
      <p:cxnSp>
        <p:nvCxnSpPr>
          <p:cNvPr id="6" name="直接连接符 5">
            <a:extLst>
              <a:ext uri="{FF2B5EF4-FFF2-40B4-BE49-F238E27FC236}">
                <a16:creationId xmlns:a16="http://schemas.microsoft.com/office/drawing/2014/main" id="{1EC09C0F-967C-441A-B1CB-CC05915AE535}"/>
              </a:ext>
            </a:extLst>
          </p:cNvPr>
          <p:cNvCxnSpPr>
            <a:cxnSpLocks/>
            <a:stCxn id="17" idx="2"/>
            <a:endCxn id="8" idx="0"/>
          </p:cNvCxnSpPr>
          <p:nvPr/>
        </p:nvCxnSpPr>
        <p:spPr>
          <a:xfrm flipH="1">
            <a:off x="959820" y="3623571"/>
            <a:ext cx="598816" cy="3780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31DE8FE-908E-44B0-9420-1162E4257E8D}"/>
              </a:ext>
            </a:extLst>
          </p:cNvPr>
          <p:cNvCxnSpPr>
            <a:cxnSpLocks/>
            <a:stCxn id="17" idx="2"/>
            <a:endCxn id="9" idx="0"/>
          </p:cNvCxnSpPr>
          <p:nvPr/>
        </p:nvCxnSpPr>
        <p:spPr>
          <a:xfrm>
            <a:off x="1558636" y="3623571"/>
            <a:ext cx="658534" cy="3780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形 7">
            <a:extLst>
              <a:ext uri="{FF2B5EF4-FFF2-40B4-BE49-F238E27FC236}">
                <a16:creationId xmlns:a16="http://schemas.microsoft.com/office/drawing/2014/main" id="{BD33E307-6B4D-4071-810B-18C2E580C5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835" y="4001628"/>
            <a:ext cx="459969" cy="348262"/>
          </a:xfrm>
          <a:prstGeom prst="rect">
            <a:avLst/>
          </a:prstGeom>
        </p:spPr>
      </p:pic>
      <p:pic>
        <p:nvPicPr>
          <p:cNvPr id="9" name="图形 8">
            <a:extLst>
              <a:ext uri="{FF2B5EF4-FFF2-40B4-BE49-F238E27FC236}">
                <a16:creationId xmlns:a16="http://schemas.microsoft.com/office/drawing/2014/main" id="{937FDF06-EFA8-4CD4-95AC-60C99BB028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7185" y="4001628"/>
            <a:ext cx="459969" cy="348262"/>
          </a:xfrm>
          <a:prstGeom prst="rect">
            <a:avLst/>
          </a:prstGeom>
        </p:spPr>
      </p:pic>
      <p:cxnSp>
        <p:nvCxnSpPr>
          <p:cNvPr id="10" name="直接连接符 9">
            <a:extLst>
              <a:ext uri="{FF2B5EF4-FFF2-40B4-BE49-F238E27FC236}">
                <a16:creationId xmlns:a16="http://schemas.microsoft.com/office/drawing/2014/main" id="{863B725B-B8D1-4527-82DE-2D7E9D638116}"/>
              </a:ext>
            </a:extLst>
          </p:cNvPr>
          <p:cNvCxnSpPr>
            <a:cxnSpLocks/>
            <a:stCxn id="18" idx="2"/>
            <a:endCxn id="12" idx="0"/>
          </p:cNvCxnSpPr>
          <p:nvPr/>
        </p:nvCxnSpPr>
        <p:spPr>
          <a:xfrm flipH="1">
            <a:off x="2931771" y="3669541"/>
            <a:ext cx="670265" cy="332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0F12843-4F00-4C16-8817-21548472ABEE}"/>
              </a:ext>
            </a:extLst>
          </p:cNvPr>
          <p:cNvCxnSpPr>
            <a:cxnSpLocks/>
            <a:stCxn id="18" idx="2"/>
            <a:endCxn id="13" idx="0"/>
          </p:cNvCxnSpPr>
          <p:nvPr/>
        </p:nvCxnSpPr>
        <p:spPr>
          <a:xfrm>
            <a:off x="3602036" y="3669541"/>
            <a:ext cx="672449" cy="332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形 11">
            <a:extLst>
              <a:ext uri="{FF2B5EF4-FFF2-40B4-BE49-F238E27FC236}">
                <a16:creationId xmlns:a16="http://schemas.microsoft.com/office/drawing/2014/main" id="{5B550557-DD60-41D7-B103-6B3B20CCDE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01786" y="4001628"/>
            <a:ext cx="459969" cy="348262"/>
          </a:xfrm>
          <a:prstGeom prst="rect">
            <a:avLst/>
          </a:prstGeom>
        </p:spPr>
      </p:pic>
      <p:pic>
        <p:nvPicPr>
          <p:cNvPr id="13" name="图形 12">
            <a:extLst>
              <a:ext uri="{FF2B5EF4-FFF2-40B4-BE49-F238E27FC236}">
                <a16:creationId xmlns:a16="http://schemas.microsoft.com/office/drawing/2014/main" id="{1594B000-6AB4-412B-A819-D513E956A8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44500" y="4001628"/>
            <a:ext cx="459969" cy="348262"/>
          </a:xfrm>
          <a:prstGeom prst="rect">
            <a:avLst/>
          </a:prstGeom>
        </p:spPr>
      </p:pic>
      <p:cxnSp>
        <p:nvCxnSpPr>
          <p:cNvPr id="14" name="直接连接符 13">
            <a:extLst>
              <a:ext uri="{FF2B5EF4-FFF2-40B4-BE49-F238E27FC236}">
                <a16:creationId xmlns:a16="http://schemas.microsoft.com/office/drawing/2014/main" id="{C441FC5D-2BBD-404F-9009-C47341559517}"/>
              </a:ext>
            </a:extLst>
          </p:cNvPr>
          <p:cNvCxnSpPr>
            <a:cxnSpLocks/>
            <a:stCxn id="16" idx="2"/>
            <a:endCxn id="17" idx="0"/>
          </p:cNvCxnSpPr>
          <p:nvPr/>
        </p:nvCxnSpPr>
        <p:spPr>
          <a:xfrm flipH="1">
            <a:off x="1558636" y="2516052"/>
            <a:ext cx="1004056" cy="610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6796826-A1F5-478F-9DB5-0C83BA4E17F8}"/>
              </a:ext>
            </a:extLst>
          </p:cNvPr>
          <p:cNvCxnSpPr>
            <a:cxnSpLocks/>
            <a:stCxn id="16" idx="2"/>
            <a:endCxn id="18" idx="0"/>
          </p:cNvCxnSpPr>
          <p:nvPr/>
        </p:nvCxnSpPr>
        <p:spPr>
          <a:xfrm>
            <a:off x="2562692" y="2516052"/>
            <a:ext cx="1039344" cy="656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形 15">
            <a:extLst>
              <a:ext uri="{FF2B5EF4-FFF2-40B4-BE49-F238E27FC236}">
                <a16:creationId xmlns:a16="http://schemas.microsoft.com/office/drawing/2014/main" id="{BA8B56E1-FA8C-4C8F-AAA5-ABFDF6F8A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7308" y="1985285"/>
            <a:ext cx="530767" cy="530767"/>
          </a:xfrm>
          <a:prstGeom prst="rect">
            <a:avLst/>
          </a:prstGeom>
        </p:spPr>
      </p:pic>
      <p:pic>
        <p:nvPicPr>
          <p:cNvPr id="17" name="图形 16">
            <a:extLst>
              <a:ext uri="{FF2B5EF4-FFF2-40B4-BE49-F238E27FC236}">
                <a16:creationId xmlns:a16="http://schemas.microsoft.com/office/drawing/2014/main" id="{CF30F959-8872-4C3E-9157-A2C815B6F7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0088" y="3126475"/>
            <a:ext cx="497096" cy="497096"/>
          </a:xfrm>
          <a:prstGeom prst="rect">
            <a:avLst/>
          </a:prstGeom>
        </p:spPr>
      </p:pic>
      <p:pic>
        <p:nvPicPr>
          <p:cNvPr id="18" name="图形 17">
            <a:extLst>
              <a:ext uri="{FF2B5EF4-FFF2-40B4-BE49-F238E27FC236}">
                <a16:creationId xmlns:a16="http://schemas.microsoft.com/office/drawing/2014/main" id="{18D1A311-0606-4C30-8555-528D515B3D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53488" y="3172445"/>
            <a:ext cx="497096" cy="497096"/>
          </a:xfrm>
          <a:prstGeom prst="rect">
            <a:avLst/>
          </a:prstGeom>
        </p:spPr>
      </p:pic>
      <p:sp>
        <p:nvSpPr>
          <p:cNvPr id="19" name="灯片编号占位符 18">
            <a:extLst>
              <a:ext uri="{FF2B5EF4-FFF2-40B4-BE49-F238E27FC236}">
                <a16:creationId xmlns:a16="http://schemas.microsoft.com/office/drawing/2014/main" id="{9FDC2F01-2AED-4971-BED9-984FAFC3F050}"/>
              </a:ext>
            </a:extLst>
          </p:cNvPr>
          <p:cNvSpPr>
            <a:spLocks noGrp="1"/>
          </p:cNvSpPr>
          <p:nvPr>
            <p:ph type="sldNum" sz="quarter" idx="12"/>
          </p:nvPr>
        </p:nvSpPr>
        <p:spPr/>
        <p:txBody>
          <a:bodyPr/>
          <a:lstStyle/>
          <a:p>
            <a:fld id="{C8BB1146-E542-4D4E-B8E9-6919A11DDD48}" type="slidenum">
              <a:rPr lang="en-US" smtClean="0"/>
              <a:t>45</a:t>
            </a:fld>
            <a:endParaRPr lang="en-US"/>
          </a:p>
        </p:txBody>
      </p:sp>
    </p:spTree>
    <p:extLst>
      <p:ext uri="{BB962C8B-B14F-4D97-AF65-F5344CB8AC3E}">
        <p14:creationId xmlns:p14="http://schemas.microsoft.com/office/powerpoint/2010/main" val="82447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BD6C-2494-4FBC-BBF2-E138B1FCEF1B}"/>
              </a:ext>
            </a:extLst>
          </p:cNvPr>
          <p:cNvSpPr>
            <a:spLocks noGrp="1"/>
          </p:cNvSpPr>
          <p:nvPr>
            <p:ph type="title"/>
          </p:nvPr>
        </p:nvSpPr>
        <p:spPr/>
        <p:txBody>
          <a:bodyPr/>
          <a:lstStyle/>
          <a:p>
            <a:r>
              <a:rPr lang="zh-CN" altLang="en-US" dirty="0"/>
              <a:t>混合型拓扑</a:t>
            </a:r>
          </a:p>
        </p:txBody>
      </p:sp>
      <p:sp>
        <p:nvSpPr>
          <p:cNvPr id="3" name="内容占位符 2">
            <a:extLst>
              <a:ext uri="{FF2B5EF4-FFF2-40B4-BE49-F238E27FC236}">
                <a16:creationId xmlns:a16="http://schemas.microsoft.com/office/drawing/2014/main" id="{F341B8E2-37E0-4B1C-8AF4-FEAA3ED55601}"/>
              </a:ext>
            </a:extLst>
          </p:cNvPr>
          <p:cNvSpPr>
            <a:spLocks noGrp="1"/>
          </p:cNvSpPr>
          <p:nvPr>
            <p:ph idx="1"/>
          </p:nvPr>
        </p:nvSpPr>
        <p:spPr>
          <a:xfrm>
            <a:off x="660400" y="4778807"/>
            <a:ext cx="10858499" cy="1355293"/>
          </a:xfrm>
        </p:spPr>
        <p:txBody>
          <a:bodyPr>
            <a:normAutofit/>
          </a:bodyPr>
          <a:lstStyle/>
          <a:p>
            <a:r>
              <a:rPr lang="zh-CN" altLang="en-US" dirty="0"/>
              <a:t>在实际使用时，会综合考虑地理位置、用户数量、业务重要程度、线路施工方便性、组网成本、运行维护的方便性等因素，按混合型拓扑来建设网络。</a:t>
            </a:r>
          </a:p>
          <a:p>
            <a:endParaRPr lang="zh-CN" altLang="en-US" dirty="0"/>
          </a:p>
        </p:txBody>
      </p:sp>
      <p:pic>
        <p:nvPicPr>
          <p:cNvPr id="40" name="图形 39">
            <a:extLst>
              <a:ext uri="{FF2B5EF4-FFF2-40B4-BE49-F238E27FC236}">
                <a16:creationId xmlns:a16="http://schemas.microsoft.com/office/drawing/2014/main" id="{343B2615-6A9B-4616-9FAD-BCEEAE5637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3580" y="2167513"/>
            <a:ext cx="421432" cy="421432"/>
          </a:xfrm>
          <a:prstGeom prst="rect">
            <a:avLst/>
          </a:prstGeom>
        </p:spPr>
      </p:pic>
      <p:pic>
        <p:nvPicPr>
          <p:cNvPr id="41" name="图形 40">
            <a:extLst>
              <a:ext uri="{FF2B5EF4-FFF2-40B4-BE49-F238E27FC236}">
                <a16:creationId xmlns:a16="http://schemas.microsoft.com/office/drawing/2014/main" id="{E8790E7E-AA66-41C0-8DE3-21AB159234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3580" y="4013228"/>
            <a:ext cx="421432" cy="421432"/>
          </a:xfrm>
          <a:prstGeom prst="rect">
            <a:avLst/>
          </a:prstGeom>
        </p:spPr>
      </p:pic>
      <p:grpSp>
        <p:nvGrpSpPr>
          <p:cNvPr id="42" name="组合 41">
            <a:extLst>
              <a:ext uri="{FF2B5EF4-FFF2-40B4-BE49-F238E27FC236}">
                <a16:creationId xmlns:a16="http://schemas.microsoft.com/office/drawing/2014/main" id="{98D62290-384C-49D1-BF64-CE338283B40D}"/>
              </a:ext>
            </a:extLst>
          </p:cNvPr>
          <p:cNvGrpSpPr/>
          <p:nvPr/>
        </p:nvGrpSpPr>
        <p:grpSpPr>
          <a:xfrm>
            <a:off x="5087199" y="2567350"/>
            <a:ext cx="1769668" cy="514280"/>
            <a:chOff x="1182983" y="3533317"/>
            <a:chExt cx="2759427" cy="754822"/>
          </a:xfrm>
        </p:grpSpPr>
        <p:cxnSp>
          <p:nvCxnSpPr>
            <p:cNvPr id="43" name="直接连接符 42">
              <a:extLst>
                <a:ext uri="{FF2B5EF4-FFF2-40B4-BE49-F238E27FC236}">
                  <a16:creationId xmlns:a16="http://schemas.microsoft.com/office/drawing/2014/main" id="{67C1B1F9-57B6-4BA6-9DED-0D549ADA1DB8}"/>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2D853D2-1AE6-4869-B8AB-023092797267}"/>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514CB649-7F61-44F2-AD23-22CEA23E5264}"/>
              </a:ext>
            </a:extLst>
          </p:cNvPr>
          <p:cNvGrpSpPr/>
          <p:nvPr/>
        </p:nvGrpSpPr>
        <p:grpSpPr>
          <a:xfrm flipH="1" flipV="1">
            <a:off x="5087199" y="3498948"/>
            <a:ext cx="1769668" cy="514280"/>
            <a:chOff x="1182983" y="3533317"/>
            <a:chExt cx="2759427" cy="754822"/>
          </a:xfrm>
        </p:grpSpPr>
        <p:cxnSp>
          <p:nvCxnSpPr>
            <p:cNvPr id="46" name="直接连接符 45">
              <a:extLst>
                <a:ext uri="{FF2B5EF4-FFF2-40B4-BE49-F238E27FC236}">
                  <a16:creationId xmlns:a16="http://schemas.microsoft.com/office/drawing/2014/main" id="{97018615-CF03-4832-9DF3-30E99EEAD819}"/>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4937CD7-100E-4C41-8225-31413411630D}"/>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8" name="图形 47">
            <a:extLst>
              <a:ext uri="{FF2B5EF4-FFF2-40B4-BE49-F238E27FC236}">
                <a16:creationId xmlns:a16="http://schemas.microsoft.com/office/drawing/2014/main" id="{A75448C7-90B8-4588-A2D6-F81A74A71C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6325" y="3068909"/>
            <a:ext cx="421432" cy="421432"/>
          </a:xfrm>
          <a:prstGeom prst="rect">
            <a:avLst/>
          </a:prstGeom>
        </p:spPr>
      </p:pic>
      <p:pic>
        <p:nvPicPr>
          <p:cNvPr id="49" name="图形 48">
            <a:extLst>
              <a:ext uri="{FF2B5EF4-FFF2-40B4-BE49-F238E27FC236}">
                <a16:creationId xmlns:a16="http://schemas.microsoft.com/office/drawing/2014/main" id="{59A0AEF4-31E1-49E0-A1C7-632557A3E3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7975" y="3068909"/>
            <a:ext cx="421432" cy="421432"/>
          </a:xfrm>
          <a:prstGeom prst="rect">
            <a:avLst/>
          </a:prstGeom>
        </p:spPr>
      </p:pic>
      <p:pic>
        <p:nvPicPr>
          <p:cNvPr id="50" name="图形 49">
            <a:extLst>
              <a:ext uri="{FF2B5EF4-FFF2-40B4-BE49-F238E27FC236}">
                <a16:creationId xmlns:a16="http://schemas.microsoft.com/office/drawing/2014/main" id="{F784C0DB-336B-45CC-BD83-0F4D65FD15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7258" y="2473467"/>
            <a:ext cx="459969" cy="348262"/>
          </a:xfrm>
          <a:prstGeom prst="rect">
            <a:avLst/>
          </a:prstGeom>
        </p:spPr>
      </p:pic>
      <p:pic>
        <p:nvPicPr>
          <p:cNvPr id="51" name="图形 50">
            <a:extLst>
              <a:ext uri="{FF2B5EF4-FFF2-40B4-BE49-F238E27FC236}">
                <a16:creationId xmlns:a16="http://schemas.microsoft.com/office/drawing/2014/main" id="{C791B442-9873-4621-93A8-57458F3992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21501" y="2473467"/>
            <a:ext cx="459969" cy="348262"/>
          </a:xfrm>
          <a:prstGeom prst="rect">
            <a:avLst/>
          </a:prstGeom>
        </p:spPr>
      </p:pic>
      <p:cxnSp>
        <p:nvCxnSpPr>
          <p:cNvPr id="52" name="直接连接符 51">
            <a:extLst>
              <a:ext uri="{FF2B5EF4-FFF2-40B4-BE49-F238E27FC236}">
                <a16:creationId xmlns:a16="http://schemas.microsoft.com/office/drawing/2014/main" id="{A85CDE5B-21A5-4867-A065-AC30F6158417}"/>
              </a:ext>
            </a:extLst>
          </p:cNvPr>
          <p:cNvCxnSpPr>
            <a:cxnSpLocks/>
          </p:cNvCxnSpPr>
          <p:nvPr/>
        </p:nvCxnSpPr>
        <p:spPr>
          <a:xfrm>
            <a:off x="1512484" y="3272259"/>
            <a:ext cx="31589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BEC4494-03BD-4CF5-9726-E4D8862D2054}"/>
              </a:ext>
            </a:extLst>
          </p:cNvPr>
          <p:cNvCxnSpPr>
            <a:cxnSpLocks/>
          </p:cNvCxnSpPr>
          <p:nvPr/>
        </p:nvCxnSpPr>
        <p:spPr>
          <a:xfrm>
            <a:off x="1742467"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形 53">
            <a:extLst>
              <a:ext uri="{FF2B5EF4-FFF2-40B4-BE49-F238E27FC236}">
                <a16:creationId xmlns:a16="http://schemas.microsoft.com/office/drawing/2014/main" id="{3FCC0ACC-6BF7-44E4-B21B-260426C7DF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2484" y="2473467"/>
            <a:ext cx="459969" cy="348262"/>
          </a:xfrm>
          <a:prstGeom prst="rect">
            <a:avLst/>
          </a:prstGeom>
        </p:spPr>
      </p:pic>
      <p:cxnSp>
        <p:nvCxnSpPr>
          <p:cNvPr id="55" name="直接连接符 54">
            <a:extLst>
              <a:ext uri="{FF2B5EF4-FFF2-40B4-BE49-F238E27FC236}">
                <a16:creationId xmlns:a16="http://schemas.microsoft.com/office/drawing/2014/main" id="{A005D108-C5F4-44DC-9D14-89761655A7A6}"/>
              </a:ext>
            </a:extLst>
          </p:cNvPr>
          <p:cNvCxnSpPr>
            <a:cxnSpLocks/>
          </p:cNvCxnSpPr>
          <p:nvPr/>
        </p:nvCxnSpPr>
        <p:spPr>
          <a:xfrm>
            <a:off x="3054560"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FEAD27B-EEBA-4093-950D-CA8A1B71B7CC}"/>
              </a:ext>
            </a:extLst>
          </p:cNvPr>
          <p:cNvCxnSpPr>
            <a:cxnSpLocks/>
          </p:cNvCxnSpPr>
          <p:nvPr/>
        </p:nvCxnSpPr>
        <p:spPr>
          <a:xfrm>
            <a:off x="4386121"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7" name="图形 56">
            <a:extLst>
              <a:ext uri="{FF2B5EF4-FFF2-40B4-BE49-F238E27FC236}">
                <a16:creationId xmlns:a16="http://schemas.microsoft.com/office/drawing/2014/main" id="{B0C7869B-7B4F-4705-8A0E-2CAD6DDBB6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0358" y="1970722"/>
            <a:ext cx="421432" cy="421432"/>
          </a:xfrm>
          <a:prstGeom prst="rect">
            <a:avLst/>
          </a:prstGeom>
        </p:spPr>
      </p:pic>
      <p:grpSp>
        <p:nvGrpSpPr>
          <p:cNvPr id="58" name="组合 57">
            <a:extLst>
              <a:ext uri="{FF2B5EF4-FFF2-40B4-BE49-F238E27FC236}">
                <a16:creationId xmlns:a16="http://schemas.microsoft.com/office/drawing/2014/main" id="{23FF4F2A-FFBB-4CB0-827A-7620158B82C9}"/>
              </a:ext>
            </a:extLst>
          </p:cNvPr>
          <p:cNvGrpSpPr/>
          <p:nvPr/>
        </p:nvGrpSpPr>
        <p:grpSpPr>
          <a:xfrm rot="5400000" flipH="1" flipV="1">
            <a:off x="6608384" y="3019848"/>
            <a:ext cx="1769668" cy="514280"/>
            <a:chOff x="1182983" y="3533317"/>
            <a:chExt cx="2759427" cy="754822"/>
          </a:xfrm>
        </p:grpSpPr>
        <p:cxnSp>
          <p:nvCxnSpPr>
            <p:cNvPr id="59" name="直接连接符 58">
              <a:extLst>
                <a:ext uri="{FF2B5EF4-FFF2-40B4-BE49-F238E27FC236}">
                  <a16:creationId xmlns:a16="http://schemas.microsoft.com/office/drawing/2014/main" id="{419312A6-0FC1-4C86-A868-DAE287382BE7}"/>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5EB4A6C-ABBF-4B12-9BBD-6EFC0961FA0D}"/>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1" name="图形 60">
            <a:extLst>
              <a:ext uri="{FF2B5EF4-FFF2-40B4-BE49-F238E27FC236}">
                <a16:creationId xmlns:a16="http://schemas.microsoft.com/office/drawing/2014/main" id="{A5B967FB-96CC-4EED-94A8-48A85B35E5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0358" y="4161822"/>
            <a:ext cx="421432" cy="421432"/>
          </a:xfrm>
          <a:prstGeom prst="rect">
            <a:avLst/>
          </a:prstGeom>
        </p:spPr>
      </p:pic>
      <p:grpSp>
        <p:nvGrpSpPr>
          <p:cNvPr id="62" name="组合 61">
            <a:extLst>
              <a:ext uri="{FF2B5EF4-FFF2-40B4-BE49-F238E27FC236}">
                <a16:creationId xmlns:a16="http://schemas.microsoft.com/office/drawing/2014/main" id="{8D612E65-0F41-4CD9-A70A-46A072E27DE1}"/>
              </a:ext>
            </a:extLst>
          </p:cNvPr>
          <p:cNvGrpSpPr/>
          <p:nvPr/>
        </p:nvGrpSpPr>
        <p:grpSpPr>
          <a:xfrm rot="5400000" flipH="1" flipV="1">
            <a:off x="7815090" y="1905021"/>
            <a:ext cx="1227682" cy="514280"/>
            <a:chOff x="1182983" y="3533317"/>
            <a:chExt cx="2759427" cy="754822"/>
          </a:xfrm>
        </p:grpSpPr>
        <p:cxnSp>
          <p:nvCxnSpPr>
            <p:cNvPr id="63" name="直接连接符 62">
              <a:extLst>
                <a:ext uri="{FF2B5EF4-FFF2-40B4-BE49-F238E27FC236}">
                  <a16:creationId xmlns:a16="http://schemas.microsoft.com/office/drawing/2014/main" id="{AFD30048-9D95-443E-B351-0705640AF8E0}"/>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8A53F04-5AA7-45B8-8AFD-0EF8C0B27534}"/>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图形 64">
            <a:extLst>
              <a:ext uri="{FF2B5EF4-FFF2-40B4-BE49-F238E27FC236}">
                <a16:creationId xmlns:a16="http://schemas.microsoft.com/office/drawing/2014/main" id="{1FAD2B4D-6795-44FD-8B02-7DFBCF905D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71" y="1159712"/>
            <a:ext cx="421432" cy="421432"/>
          </a:xfrm>
          <a:prstGeom prst="rect">
            <a:avLst/>
          </a:prstGeom>
        </p:spPr>
      </p:pic>
      <p:pic>
        <p:nvPicPr>
          <p:cNvPr id="66" name="图形 65">
            <a:extLst>
              <a:ext uri="{FF2B5EF4-FFF2-40B4-BE49-F238E27FC236}">
                <a16:creationId xmlns:a16="http://schemas.microsoft.com/office/drawing/2014/main" id="{B0C2642A-1FA5-4EE0-9D6C-184AB5F269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071" y="2735253"/>
            <a:ext cx="421432" cy="421432"/>
          </a:xfrm>
          <a:prstGeom prst="rect">
            <a:avLst/>
          </a:prstGeom>
        </p:spPr>
      </p:pic>
      <p:pic>
        <p:nvPicPr>
          <p:cNvPr id="67" name="图形 66">
            <a:extLst>
              <a:ext uri="{FF2B5EF4-FFF2-40B4-BE49-F238E27FC236}">
                <a16:creationId xmlns:a16="http://schemas.microsoft.com/office/drawing/2014/main" id="{9E9F084F-E3DA-4F09-BD6C-412AA0EB3E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3246" y="2012692"/>
            <a:ext cx="459969" cy="348262"/>
          </a:xfrm>
          <a:prstGeom prst="rect">
            <a:avLst/>
          </a:prstGeom>
        </p:spPr>
      </p:pic>
      <p:grpSp>
        <p:nvGrpSpPr>
          <p:cNvPr id="68" name="组合 67">
            <a:extLst>
              <a:ext uri="{FF2B5EF4-FFF2-40B4-BE49-F238E27FC236}">
                <a16:creationId xmlns:a16="http://schemas.microsoft.com/office/drawing/2014/main" id="{63352A6C-5AE3-43EA-98C0-CBC2D6751CFD}"/>
              </a:ext>
            </a:extLst>
          </p:cNvPr>
          <p:cNvGrpSpPr/>
          <p:nvPr/>
        </p:nvGrpSpPr>
        <p:grpSpPr>
          <a:xfrm rot="5400000" flipH="1" flipV="1">
            <a:off x="8746630" y="2679672"/>
            <a:ext cx="1227682" cy="532592"/>
            <a:chOff x="1182983" y="3533317"/>
            <a:chExt cx="2759427" cy="781698"/>
          </a:xfrm>
        </p:grpSpPr>
        <p:cxnSp>
          <p:nvCxnSpPr>
            <p:cNvPr id="69" name="直接连接符 68">
              <a:extLst>
                <a:ext uri="{FF2B5EF4-FFF2-40B4-BE49-F238E27FC236}">
                  <a16:creationId xmlns:a16="http://schemas.microsoft.com/office/drawing/2014/main" id="{A620AD86-DCCC-4C27-8C86-9E8CCA065B55}"/>
                </a:ext>
              </a:extLst>
            </p:cNvPr>
            <p:cNvCxnSpPr>
              <a:cxnSpLocks/>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CC9EAB7-8788-4329-A9D0-9ADC08E96C5D}"/>
                </a:ext>
              </a:extLst>
            </p:cNvPr>
            <p:cNvCxnSpPr>
              <a:cxnSpLocks/>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4732C75B-97CF-4954-9026-38FE281E6A82}"/>
                </a:ext>
              </a:extLst>
            </p:cNvPr>
            <p:cNvCxnSpPr>
              <a:cxnSpLocks/>
            </p:cNvCxnSpPr>
            <p:nvPr/>
          </p:nvCxnSpPr>
          <p:spPr>
            <a:xfrm rot="16200000" flipH="1">
              <a:off x="2194228" y="3937602"/>
              <a:ext cx="754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2" name="图形 71">
            <a:extLst>
              <a:ext uri="{FF2B5EF4-FFF2-40B4-BE49-F238E27FC236}">
                <a16:creationId xmlns:a16="http://schemas.microsoft.com/office/drawing/2014/main" id="{75FAF72B-EC0D-46C2-8670-915D061E6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3246" y="2743050"/>
            <a:ext cx="459969" cy="348262"/>
          </a:xfrm>
          <a:prstGeom prst="rect">
            <a:avLst/>
          </a:prstGeom>
        </p:spPr>
      </p:pic>
      <p:pic>
        <p:nvPicPr>
          <p:cNvPr id="73" name="图形 72">
            <a:extLst>
              <a:ext uri="{FF2B5EF4-FFF2-40B4-BE49-F238E27FC236}">
                <a16:creationId xmlns:a16="http://schemas.microsoft.com/office/drawing/2014/main" id="{EE639D90-E0E8-4750-BDB5-776B7A612F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3246" y="3498948"/>
            <a:ext cx="459969" cy="348262"/>
          </a:xfrm>
          <a:prstGeom prst="rect">
            <a:avLst/>
          </a:prstGeom>
        </p:spPr>
      </p:pic>
      <p:sp>
        <p:nvSpPr>
          <p:cNvPr id="6" name="灯片编号占位符 5">
            <a:extLst>
              <a:ext uri="{FF2B5EF4-FFF2-40B4-BE49-F238E27FC236}">
                <a16:creationId xmlns:a16="http://schemas.microsoft.com/office/drawing/2014/main" id="{22EBC2A0-776E-4472-B681-82728625A1BA}"/>
              </a:ext>
            </a:extLst>
          </p:cNvPr>
          <p:cNvSpPr>
            <a:spLocks noGrp="1"/>
          </p:cNvSpPr>
          <p:nvPr>
            <p:ph type="sldNum" sz="quarter" idx="12"/>
          </p:nvPr>
        </p:nvSpPr>
        <p:spPr/>
        <p:txBody>
          <a:bodyPr/>
          <a:lstStyle/>
          <a:p>
            <a:fld id="{C8BB1146-E542-4D4E-B8E9-6919A11DDD48}" type="slidenum">
              <a:rPr lang="en-US" smtClean="0"/>
              <a:t>46</a:t>
            </a:fld>
            <a:endParaRPr lang="en-US"/>
          </a:p>
        </p:txBody>
      </p:sp>
    </p:spTree>
    <p:extLst>
      <p:ext uri="{BB962C8B-B14F-4D97-AF65-F5344CB8AC3E}">
        <p14:creationId xmlns:p14="http://schemas.microsoft.com/office/powerpoint/2010/main" val="400952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94362-ACC3-43EE-A44C-14A81AA5E4C0}"/>
              </a:ext>
            </a:extLst>
          </p:cNvPr>
          <p:cNvSpPr>
            <a:spLocks noGrp="1"/>
          </p:cNvSpPr>
          <p:nvPr>
            <p:ph type="title"/>
          </p:nvPr>
        </p:nvSpPr>
        <p:spPr/>
        <p:txBody>
          <a:bodyPr/>
          <a:lstStyle/>
          <a:p>
            <a:r>
              <a:rPr lang="zh-CN" altLang="en-US" dirty="0"/>
              <a:t>网络拓扑案例：企业（园区）网络拓扑</a:t>
            </a:r>
          </a:p>
        </p:txBody>
      </p:sp>
      <p:sp>
        <p:nvSpPr>
          <p:cNvPr id="4" name="内容占位符 3">
            <a:extLst>
              <a:ext uri="{FF2B5EF4-FFF2-40B4-BE49-F238E27FC236}">
                <a16:creationId xmlns:a16="http://schemas.microsoft.com/office/drawing/2014/main" id="{24E79847-3DF6-497F-8CD7-4310078C8BB7}"/>
              </a:ext>
            </a:extLst>
          </p:cNvPr>
          <p:cNvSpPr>
            <a:spLocks noGrp="1"/>
          </p:cNvSpPr>
          <p:nvPr>
            <p:ph idx="10"/>
          </p:nvPr>
        </p:nvSpPr>
        <p:spPr>
          <a:xfrm>
            <a:off x="6517036" y="1130982"/>
            <a:ext cx="5001863" cy="4998356"/>
          </a:xfrm>
        </p:spPr>
        <p:txBody>
          <a:bodyPr>
            <a:normAutofit fontScale="92500" lnSpcReduction="20000"/>
          </a:bodyPr>
          <a:lstStyle/>
          <a:p>
            <a:pPr marL="0" indent="0">
              <a:buNone/>
            </a:pPr>
            <a:r>
              <a:rPr lang="zh-CN" altLang="en-US" dirty="0"/>
              <a:t>企业（园区）网络一般采用分层设计</a:t>
            </a:r>
          </a:p>
          <a:p>
            <a:pPr>
              <a:buFont typeface="Wingdings" panose="05000000000000000000" pitchFamily="2" charset="2"/>
              <a:buChar char="Ø"/>
            </a:pPr>
            <a:r>
              <a:rPr lang="zh-CN" altLang="en-US" dirty="0"/>
              <a:t>接入层：网络最低位置，接入用户终端，一般是端口数较少、容量较小的接入交换机（二层交换机）</a:t>
            </a:r>
          </a:p>
          <a:p>
            <a:pPr>
              <a:buFont typeface="Wingdings" panose="05000000000000000000" pitchFamily="2" charset="2"/>
              <a:buChar char="Ø"/>
            </a:pPr>
            <a:r>
              <a:rPr lang="zh-CN" altLang="en-US" dirty="0"/>
              <a:t>汇聚层：汇聚多个接入交换机，一般用中等容量的汇聚交换机（三层交换机）</a:t>
            </a:r>
          </a:p>
          <a:p>
            <a:pPr>
              <a:buFont typeface="Wingdings" panose="05000000000000000000" pitchFamily="2" charset="2"/>
              <a:buChar char="Ø"/>
            </a:pPr>
            <a:r>
              <a:rPr lang="zh-CN" altLang="en-US" dirty="0"/>
              <a:t>核心层：将汇聚层的汇聚交换机互联起来，一般是核心三层交换机或高端路由器。核心层设备一般采用网状网组网，汇聚层设备一般双归路接入到两个不同的核心层设备上，提高网络可靠性</a:t>
            </a:r>
          </a:p>
          <a:p>
            <a:endParaRPr lang="zh-CN" altLang="en-US" dirty="0"/>
          </a:p>
        </p:txBody>
      </p:sp>
      <p:cxnSp>
        <p:nvCxnSpPr>
          <p:cNvPr id="7" name="Straight Connector 79">
            <a:extLst>
              <a:ext uri="{FF2B5EF4-FFF2-40B4-BE49-F238E27FC236}">
                <a16:creationId xmlns:a16="http://schemas.microsoft.com/office/drawing/2014/main" id="{D811396E-8376-4217-A42B-32BA588090D1}"/>
              </a:ext>
            </a:extLst>
          </p:cNvPr>
          <p:cNvCxnSpPr>
            <a:cxnSpLocks/>
          </p:cNvCxnSpPr>
          <p:nvPr/>
        </p:nvCxnSpPr>
        <p:spPr>
          <a:xfrm flipH="1">
            <a:off x="4411980" y="2776469"/>
            <a:ext cx="309117" cy="330132"/>
          </a:xfrm>
          <a:prstGeom prst="line">
            <a:avLst/>
          </a:prstGeom>
          <a:noFill/>
          <a:ln w="19050" cap="flat" cmpd="sng" algn="ctr">
            <a:solidFill>
              <a:sysClr val="windowText" lastClr="000000"/>
            </a:solidFill>
            <a:prstDash val="solid"/>
            <a:miter lim="800000"/>
          </a:ln>
          <a:effectLst/>
        </p:spPr>
      </p:cxnSp>
      <p:cxnSp>
        <p:nvCxnSpPr>
          <p:cNvPr id="8" name="Straight Connector 79">
            <a:extLst>
              <a:ext uri="{FF2B5EF4-FFF2-40B4-BE49-F238E27FC236}">
                <a16:creationId xmlns:a16="http://schemas.microsoft.com/office/drawing/2014/main" id="{BDEF5B9F-F598-41DC-B920-EF47B728F0B0}"/>
              </a:ext>
            </a:extLst>
          </p:cNvPr>
          <p:cNvCxnSpPr>
            <a:cxnSpLocks/>
          </p:cNvCxnSpPr>
          <p:nvPr/>
        </p:nvCxnSpPr>
        <p:spPr>
          <a:xfrm flipH="1">
            <a:off x="4715213" y="2778690"/>
            <a:ext cx="1185058" cy="0"/>
          </a:xfrm>
          <a:prstGeom prst="line">
            <a:avLst/>
          </a:prstGeom>
          <a:noFill/>
          <a:ln w="19050" cap="flat" cmpd="sng" algn="ctr">
            <a:solidFill>
              <a:sysClr val="windowText" lastClr="000000"/>
            </a:solidFill>
            <a:prstDash val="solid"/>
            <a:miter lim="800000"/>
          </a:ln>
          <a:effectLst/>
        </p:spPr>
      </p:cxnSp>
      <p:cxnSp>
        <p:nvCxnSpPr>
          <p:cNvPr id="9" name="Straight Connector 79">
            <a:extLst>
              <a:ext uri="{FF2B5EF4-FFF2-40B4-BE49-F238E27FC236}">
                <a16:creationId xmlns:a16="http://schemas.microsoft.com/office/drawing/2014/main" id="{BC8B25A0-4C46-4624-9E1F-484FFDA04C3F}"/>
              </a:ext>
            </a:extLst>
          </p:cNvPr>
          <p:cNvCxnSpPr>
            <a:cxnSpLocks/>
          </p:cNvCxnSpPr>
          <p:nvPr/>
        </p:nvCxnSpPr>
        <p:spPr>
          <a:xfrm flipH="1">
            <a:off x="3586717" y="2714021"/>
            <a:ext cx="309117" cy="330132"/>
          </a:xfrm>
          <a:prstGeom prst="line">
            <a:avLst/>
          </a:prstGeom>
          <a:noFill/>
          <a:ln w="19050" cap="flat" cmpd="sng" algn="ctr">
            <a:solidFill>
              <a:sysClr val="windowText" lastClr="000000"/>
            </a:solidFill>
            <a:prstDash val="solid"/>
            <a:miter lim="800000"/>
          </a:ln>
          <a:effectLst/>
        </p:spPr>
      </p:cxnSp>
      <p:cxnSp>
        <p:nvCxnSpPr>
          <p:cNvPr id="10" name="Straight Connector 79">
            <a:extLst>
              <a:ext uri="{FF2B5EF4-FFF2-40B4-BE49-F238E27FC236}">
                <a16:creationId xmlns:a16="http://schemas.microsoft.com/office/drawing/2014/main" id="{9ADEC4A5-8B34-41D3-8E90-1C9E5E4603C4}"/>
              </a:ext>
            </a:extLst>
          </p:cNvPr>
          <p:cNvCxnSpPr>
            <a:cxnSpLocks/>
          </p:cNvCxnSpPr>
          <p:nvPr/>
        </p:nvCxnSpPr>
        <p:spPr>
          <a:xfrm flipH="1" flipV="1">
            <a:off x="3974779" y="2658818"/>
            <a:ext cx="343539" cy="363024"/>
          </a:xfrm>
          <a:prstGeom prst="line">
            <a:avLst/>
          </a:prstGeom>
          <a:noFill/>
          <a:ln w="19050" cap="flat" cmpd="sng" algn="ctr">
            <a:solidFill>
              <a:sysClr val="windowText" lastClr="000000"/>
            </a:solidFill>
            <a:prstDash val="solid"/>
            <a:miter lim="800000"/>
          </a:ln>
          <a:effectLst/>
        </p:spPr>
      </p:cxnSp>
      <p:cxnSp>
        <p:nvCxnSpPr>
          <p:cNvPr id="11" name="Straight Connector 79">
            <a:extLst>
              <a:ext uri="{FF2B5EF4-FFF2-40B4-BE49-F238E27FC236}">
                <a16:creationId xmlns:a16="http://schemas.microsoft.com/office/drawing/2014/main" id="{929AB540-717B-4920-80FF-D0C6F821F45B}"/>
              </a:ext>
            </a:extLst>
          </p:cNvPr>
          <p:cNvCxnSpPr>
            <a:cxnSpLocks/>
          </p:cNvCxnSpPr>
          <p:nvPr/>
        </p:nvCxnSpPr>
        <p:spPr>
          <a:xfrm flipH="1" flipV="1">
            <a:off x="3219635" y="2716241"/>
            <a:ext cx="343539" cy="363024"/>
          </a:xfrm>
          <a:prstGeom prst="line">
            <a:avLst/>
          </a:prstGeom>
          <a:noFill/>
          <a:ln w="19050" cap="flat" cmpd="sng" algn="ctr">
            <a:solidFill>
              <a:sysClr val="windowText" lastClr="000000"/>
            </a:solidFill>
            <a:prstDash val="solid"/>
            <a:miter lim="800000"/>
          </a:ln>
          <a:effectLst/>
        </p:spPr>
      </p:cxnSp>
      <p:cxnSp>
        <p:nvCxnSpPr>
          <p:cNvPr id="12" name="Straight Connector 79">
            <a:extLst>
              <a:ext uri="{FF2B5EF4-FFF2-40B4-BE49-F238E27FC236}">
                <a16:creationId xmlns:a16="http://schemas.microsoft.com/office/drawing/2014/main" id="{EA952471-04ED-4CA5-A409-5246BB3B0B4A}"/>
              </a:ext>
            </a:extLst>
          </p:cNvPr>
          <p:cNvCxnSpPr>
            <a:cxnSpLocks/>
          </p:cNvCxnSpPr>
          <p:nvPr/>
        </p:nvCxnSpPr>
        <p:spPr>
          <a:xfrm flipH="1">
            <a:off x="4500732" y="3079267"/>
            <a:ext cx="887491" cy="1"/>
          </a:xfrm>
          <a:prstGeom prst="line">
            <a:avLst/>
          </a:prstGeom>
          <a:noFill/>
          <a:ln w="19050" cap="flat" cmpd="sng" algn="ctr">
            <a:solidFill>
              <a:sysClr val="windowText" lastClr="000000"/>
            </a:solidFill>
            <a:prstDash val="solid"/>
            <a:miter lim="800000"/>
          </a:ln>
          <a:effectLst/>
        </p:spPr>
      </p:cxnSp>
      <p:cxnSp>
        <p:nvCxnSpPr>
          <p:cNvPr id="13" name="Straight Connector 76">
            <a:extLst>
              <a:ext uri="{FF2B5EF4-FFF2-40B4-BE49-F238E27FC236}">
                <a16:creationId xmlns:a16="http://schemas.microsoft.com/office/drawing/2014/main" id="{0AE6AF1E-AA1C-4725-8966-7786E9F0623C}"/>
              </a:ext>
            </a:extLst>
          </p:cNvPr>
          <p:cNvCxnSpPr>
            <a:cxnSpLocks/>
          </p:cNvCxnSpPr>
          <p:nvPr/>
        </p:nvCxnSpPr>
        <p:spPr>
          <a:xfrm>
            <a:off x="1171056" y="2481660"/>
            <a:ext cx="4609835" cy="0"/>
          </a:xfrm>
          <a:prstGeom prst="line">
            <a:avLst/>
          </a:prstGeom>
          <a:noFill/>
          <a:ln w="19050" cap="flat" cmpd="sng" algn="ctr">
            <a:solidFill>
              <a:sysClr val="window" lastClr="FFFFFF">
                <a:lumMod val="85000"/>
              </a:sysClr>
            </a:solidFill>
            <a:prstDash val="sysDot"/>
            <a:miter lim="800000"/>
          </a:ln>
          <a:effectLst/>
        </p:spPr>
      </p:cxnSp>
      <p:cxnSp>
        <p:nvCxnSpPr>
          <p:cNvPr id="14" name="Straight Connector 77">
            <a:extLst>
              <a:ext uri="{FF2B5EF4-FFF2-40B4-BE49-F238E27FC236}">
                <a16:creationId xmlns:a16="http://schemas.microsoft.com/office/drawing/2014/main" id="{20C4B8CF-955B-432D-93BA-7E026F2E53AE}"/>
              </a:ext>
            </a:extLst>
          </p:cNvPr>
          <p:cNvCxnSpPr>
            <a:cxnSpLocks/>
          </p:cNvCxnSpPr>
          <p:nvPr/>
        </p:nvCxnSpPr>
        <p:spPr>
          <a:xfrm>
            <a:off x="1171056" y="1553042"/>
            <a:ext cx="4609835" cy="0"/>
          </a:xfrm>
          <a:prstGeom prst="line">
            <a:avLst/>
          </a:prstGeom>
          <a:noFill/>
          <a:ln w="19050" cap="flat" cmpd="sng" algn="ctr">
            <a:solidFill>
              <a:sysClr val="window" lastClr="FFFFFF">
                <a:lumMod val="85000"/>
              </a:sysClr>
            </a:solidFill>
            <a:prstDash val="sysDot"/>
            <a:miter lim="800000"/>
          </a:ln>
          <a:effectLst/>
        </p:spPr>
      </p:cxnSp>
      <p:cxnSp>
        <p:nvCxnSpPr>
          <p:cNvPr id="15" name="Straight Connector 78">
            <a:extLst>
              <a:ext uri="{FF2B5EF4-FFF2-40B4-BE49-F238E27FC236}">
                <a16:creationId xmlns:a16="http://schemas.microsoft.com/office/drawing/2014/main" id="{E46FDAB8-B054-4BD9-A70A-F763434588D0}"/>
              </a:ext>
            </a:extLst>
          </p:cNvPr>
          <p:cNvCxnSpPr>
            <a:cxnSpLocks/>
          </p:cNvCxnSpPr>
          <p:nvPr/>
        </p:nvCxnSpPr>
        <p:spPr>
          <a:xfrm>
            <a:off x="1171056" y="3644042"/>
            <a:ext cx="4609835" cy="0"/>
          </a:xfrm>
          <a:prstGeom prst="line">
            <a:avLst/>
          </a:prstGeom>
          <a:noFill/>
          <a:ln w="19050" cap="flat" cmpd="sng" algn="ctr">
            <a:solidFill>
              <a:sysClr val="window" lastClr="FFFFFF">
                <a:lumMod val="85000"/>
              </a:sysClr>
            </a:solidFill>
            <a:prstDash val="sysDot"/>
            <a:miter lim="800000"/>
          </a:ln>
          <a:effectLst/>
        </p:spPr>
      </p:cxnSp>
      <p:cxnSp>
        <p:nvCxnSpPr>
          <p:cNvPr id="16" name="Straight Connector 80">
            <a:extLst>
              <a:ext uri="{FF2B5EF4-FFF2-40B4-BE49-F238E27FC236}">
                <a16:creationId xmlns:a16="http://schemas.microsoft.com/office/drawing/2014/main" id="{790C6F07-E763-40E1-8BBE-62FE4955B104}"/>
              </a:ext>
            </a:extLst>
          </p:cNvPr>
          <p:cNvCxnSpPr>
            <a:cxnSpLocks/>
          </p:cNvCxnSpPr>
          <p:nvPr/>
        </p:nvCxnSpPr>
        <p:spPr>
          <a:xfrm>
            <a:off x="1171056" y="4332790"/>
            <a:ext cx="4609835" cy="0"/>
          </a:xfrm>
          <a:prstGeom prst="line">
            <a:avLst/>
          </a:prstGeom>
          <a:noFill/>
          <a:ln w="19050" cap="flat" cmpd="sng" algn="ctr">
            <a:solidFill>
              <a:sysClr val="window" lastClr="FFFFFF">
                <a:lumMod val="85000"/>
              </a:sysClr>
            </a:solidFill>
            <a:prstDash val="sysDot"/>
            <a:miter lim="800000"/>
          </a:ln>
          <a:effectLst/>
        </p:spPr>
      </p:cxnSp>
      <p:cxnSp>
        <p:nvCxnSpPr>
          <p:cNvPr id="17" name="Straight Connector 81">
            <a:extLst>
              <a:ext uri="{FF2B5EF4-FFF2-40B4-BE49-F238E27FC236}">
                <a16:creationId xmlns:a16="http://schemas.microsoft.com/office/drawing/2014/main" id="{8AD60C66-032E-440F-9DE6-DC7731E561DE}"/>
              </a:ext>
            </a:extLst>
          </p:cNvPr>
          <p:cNvCxnSpPr>
            <a:cxnSpLocks/>
          </p:cNvCxnSpPr>
          <p:nvPr/>
        </p:nvCxnSpPr>
        <p:spPr>
          <a:xfrm>
            <a:off x="1171056" y="5532276"/>
            <a:ext cx="4609835" cy="0"/>
          </a:xfrm>
          <a:prstGeom prst="line">
            <a:avLst/>
          </a:prstGeom>
          <a:noFill/>
          <a:ln w="19050" cap="flat" cmpd="sng" algn="ctr">
            <a:solidFill>
              <a:sysClr val="window" lastClr="FFFFFF">
                <a:lumMod val="85000"/>
              </a:sysClr>
            </a:solidFill>
            <a:prstDash val="sysDot"/>
            <a:miter lim="800000"/>
          </a:ln>
          <a:effectLst/>
        </p:spPr>
      </p:cxnSp>
      <p:cxnSp>
        <p:nvCxnSpPr>
          <p:cNvPr id="18" name="Straight Connector 82">
            <a:extLst>
              <a:ext uri="{FF2B5EF4-FFF2-40B4-BE49-F238E27FC236}">
                <a16:creationId xmlns:a16="http://schemas.microsoft.com/office/drawing/2014/main" id="{8CFEF835-B9C0-476E-AED9-06E06D838FF1}"/>
              </a:ext>
            </a:extLst>
          </p:cNvPr>
          <p:cNvCxnSpPr>
            <a:cxnSpLocks/>
          </p:cNvCxnSpPr>
          <p:nvPr/>
        </p:nvCxnSpPr>
        <p:spPr>
          <a:xfrm>
            <a:off x="1171056" y="6032644"/>
            <a:ext cx="4609835" cy="0"/>
          </a:xfrm>
          <a:prstGeom prst="line">
            <a:avLst/>
          </a:prstGeom>
          <a:noFill/>
          <a:ln w="19050" cap="flat" cmpd="sng" algn="ctr">
            <a:solidFill>
              <a:sysClr val="window" lastClr="FFFFFF">
                <a:lumMod val="85000"/>
              </a:sysClr>
            </a:solidFill>
            <a:prstDash val="sysDot"/>
            <a:miter lim="800000"/>
          </a:ln>
          <a:effectLst/>
        </p:spPr>
      </p:cxnSp>
      <p:pic>
        <p:nvPicPr>
          <p:cNvPr id="19" name="图片 105" descr="AP.png">
            <a:extLst>
              <a:ext uri="{FF2B5EF4-FFF2-40B4-BE49-F238E27FC236}">
                <a16:creationId xmlns:a16="http://schemas.microsoft.com/office/drawing/2014/main" id="{95A35052-55BC-4E69-83C5-ED8935BEADE9}"/>
              </a:ext>
            </a:extLst>
          </p:cNvPr>
          <p:cNvPicPr>
            <a:picLocks noChangeAspect="1"/>
          </p:cNvPicPr>
          <p:nvPr/>
        </p:nvPicPr>
        <p:blipFill>
          <a:blip r:embed="rId2" cstate="print"/>
          <a:stretch>
            <a:fillRect/>
          </a:stretch>
        </p:blipFill>
        <p:spPr>
          <a:xfrm>
            <a:off x="5225029" y="5232512"/>
            <a:ext cx="335166" cy="274228"/>
          </a:xfrm>
          <a:prstGeom prst="rect">
            <a:avLst/>
          </a:prstGeom>
        </p:spPr>
      </p:pic>
      <p:cxnSp>
        <p:nvCxnSpPr>
          <p:cNvPr id="20" name="Straight Connector 74">
            <a:extLst>
              <a:ext uri="{FF2B5EF4-FFF2-40B4-BE49-F238E27FC236}">
                <a16:creationId xmlns:a16="http://schemas.microsoft.com/office/drawing/2014/main" id="{8D6AEC1B-F998-4447-BFD1-976E0F5859C2}"/>
              </a:ext>
            </a:extLst>
          </p:cNvPr>
          <p:cNvCxnSpPr>
            <a:cxnSpLocks/>
            <a:stCxn id="19" idx="0"/>
            <a:endCxn id="50" idx="2"/>
          </p:cNvCxnSpPr>
          <p:nvPr/>
        </p:nvCxnSpPr>
        <p:spPr>
          <a:xfrm flipV="1">
            <a:off x="5392612" y="5000506"/>
            <a:ext cx="927" cy="232006"/>
          </a:xfrm>
          <a:prstGeom prst="line">
            <a:avLst/>
          </a:prstGeom>
          <a:noFill/>
          <a:ln w="19050" cap="flat" cmpd="sng" algn="ctr">
            <a:solidFill>
              <a:sysClr val="windowText" lastClr="000000"/>
            </a:solidFill>
            <a:prstDash val="solid"/>
            <a:miter lim="800000"/>
          </a:ln>
          <a:effectLst/>
        </p:spPr>
      </p:cxnSp>
      <p:pic>
        <p:nvPicPr>
          <p:cNvPr id="21" name="图片 105" descr="AP.png">
            <a:extLst>
              <a:ext uri="{FF2B5EF4-FFF2-40B4-BE49-F238E27FC236}">
                <a16:creationId xmlns:a16="http://schemas.microsoft.com/office/drawing/2014/main" id="{DCBBE34A-5A30-4608-B161-40BFCEDE3E0F}"/>
              </a:ext>
            </a:extLst>
          </p:cNvPr>
          <p:cNvPicPr>
            <a:picLocks noChangeAspect="1"/>
          </p:cNvPicPr>
          <p:nvPr/>
        </p:nvPicPr>
        <p:blipFill>
          <a:blip r:embed="rId2" cstate="print"/>
          <a:stretch>
            <a:fillRect/>
          </a:stretch>
        </p:blipFill>
        <p:spPr>
          <a:xfrm>
            <a:off x="3211249" y="5232512"/>
            <a:ext cx="335166" cy="274228"/>
          </a:xfrm>
          <a:prstGeom prst="rect">
            <a:avLst/>
          </a:prstGeom>
        </p:spPr>
      </p:pic>
      <p:pic>
        <p:nvPicPr>
          <p:cNvPr id="22" name="图片 102" descr="AC-蓝.png">
            <a:extLst>
              <a:ext uri="{FF2B5EF4-FFF2-40B4-BE49-F238E27FC236}">
                <a16:creationId xmlns:a16="http://schemas.microsoft.com/office/drawing/2014/main" id="{214B9A34-AC60-4235-A488-BB2A5CD3686B}"/>
              </a:ext>
            </a:extLst>
          </p:cNvPr>
          <p:cNvPicPr>
            <a:picLocks noChangeAspect="1"/>
          </p:cNvPicPr>
          <p:nvPr/>
        </p:nvPicPr>
        <p:blipFill>
          <a:blip r:embed="rId3" cstate="print"/>
          <a:stretch>
            <a:fillRect/>
          </a:stretch>
        </p:blipFill>
        <p:spPr>
          <a:xfrm>
            <a:off x="2458942" y="2941419"/>
            <a:ext cx="336959" cy="275694"/>
          </a:xfrm>
          <a:prstGeom prst="rect">
            <a:avLst/>
          </a:prstGeom>
        </p:spPr>
      </p:pic>
      <p:pic>
        <p:nvPicPr>
          <p:cNvPr id="23" name="图片 86" descr="核心交换机.png">
            <a:extLst>
              <a:ext uri="{FF2B5EF4-FFF2-40B4-BE49-F238E27FC236}">
                <a16:creationId xmlns:a16="http://schemas.microsoft.com/office/drawing/2014/main" id="{AB9A24E5-A873-4965-955C-046494C18E2D}"/>
              </a:ext>
            </a:extLst>
          </p:cNvPr>
          <p:cNvPicPr>
            <a:picLocks noChangeAspect="1"/>
          </p:cNvPicPr>
          <p:nvPr/>
        </p:nvPicPr>
        <p:blipFill>
          <a:blip r:embed="rId4" cstate="print"/>
          <a:stretch>
            <a:fillRect/>
          </a:stretch>
        </p:blipFill>
        <p:spPr>
          <a:xfrm>
            <a:off x="3397694" y="2942154"/>
            <a:ext cx="335166" cy="274228"/>
          </a:xfrm>
          <a:prstGeom prst="rect">
            <a:avLst/>
          </a:prstGeom>
        </p:spPr>
      </p:pic>
      <p:pic>
        <p:nvPicPr>
          <p:cNvPr id="24" name="图片 86" descr="核心交换机.png">
            <a:extLst>
              <a:ext uri="{FF2B5EF4-FFF2-40B4-BE49-F238E27FC236}">
                <a16:creationId xmlns:a16="http://schemas.microsoft.com/office/drawing/2014/main" id="{D9CD1393-8B33-4871-9393-5C47978DC97C}"/>
              </a:ext>
            </a:extLst>
          </p:cNvPr>
          <p:cNvPicPr>
            <a:picLocks noChangeAspect="1"/>
          </p:cNvPicPr>
          <p:nvPr/>
        </p:nvPicPr>
        <p:blipFill>
          <a:blip r:embed="rId4" cstate="print"/>
          <a:stretch>
            <a:fillRect/>
          </a:stretch>
        </p:blipFill>
        <p:spPr>
          <a:xfrm>
            <a:off x="4219095" y="2942154"/>
            <a:ext cx="335166" cy="274228"/>
          </a:xfrm>
          <a:prstGeom prst="rect">
            <a:avLst/>
          </a:prstGeom>
        </p:spPr>
      </p:pic>
      <p:cxnSp>
        <p:nvCxnSpPr>
          <p:cNvPr id="25" name="Straight Connector 13">
            <a:extLst>
              <a:ext uri="{FF2B5EF4-FFF2-40B4-BE49-F238E27FC236}">
                <a16:creationId xmlns:a16="http://schemas.microsoft.com/office/drawing/2014/main" id="{C8892719-AFE1-4A2F-93A7-4E8528CBE0DF}"/>
              </a:ext>
            </a:extLst>
          </p:cNvPr>
          <p:cNvCxnSpPr>
            <a:cxnSpLocks/>
            <a:stCxn id="23" idx="3"/>
            <a:endCxn id="24" idx="1"/>
          </p:cNvCxnSpPr>
          <p:nvPr/>
        </p:nvCxnSpPr>
        <p:spPr>
          <a:xfrm>
            <a:off x="3732860" y="3079267"/>
            <a:ext cx="486235" cy="0"/>
          </a:xfrm>
          <a:prstGeom prst="line">
            <a:avLst/>
          </a:prstGeom>
          <a:noFill/>
          <a:ln w="19050" cap="flat" cmpd="sng" algn="ctr">
            <a:solidFill>
              <a:srgbClr val="0070C0"/>
            </a:solidFill>
            <a:prstDash val="solid"/>
            <a:miter lim="800000"/>
          </a:ln>
          <a:effectLst/>
        </p:spPr>
      </p:cxnSp>
      <p:pic>
        <p:nvPicPr>
          <p:cNvPr id="26" name="图片 87" descr="汇聚交换机.png">
            <a:extLst>
              <a:ext uri="{FF2B5EF4-FFF2-40B4-BE49-F238E27FC236}">
                <a16:creationId xmlns:a16="http://schemas.microsoft.com/office/drawing/2014/main" id="{EBC325A8-DE11-4FC3-AA34-A1652611DE2D}"/>
              </a:ext>
            </a:extLst>
          </p:cNvPr>
          <p:cNvPicPr>
            <a:picLocks noChangeAspect="1"/>
          </p:cNvPicPr>
          <p:nvPr/>
        </p:nvPicPr>
        <p:blipFill>
          <a:blip r:embed="rId5" cstate="print"/>
          <a:stretch>
            <a:fillRect/>
          </a:stretch>
        </p:blipFill>
        <p:spPr>
          <a:xfrm>
            <a:off x="2392807" y="3844562"/>
            <a:ext cx="335166" cy="274228"/>
          </a:xfrm>
          <a:prstGeom prst="rect">
            <a:avLst/>
          </a:prstGeom>
        </p:spPr>
      </p:pic>
      <p:pic>
        <p:nvPicPr>
          <p:cNvPr id="27" name="图片 87" descr="汇聚交换机.png">
            <a:extLst>
              <a:ext uri="{FF2B5EF4-FFF2-40B4-BE49-F238E27FC236}">
                <a16:creationId xmlns:a16="http://schemas.microsoft.com/office/drawing/2014/main" id="{BBD4AE24-8258-4FE4-B11E-96CB4445B0AB}"/>
              </a:ext>
            </a:extLst>
          </p:cNvPr>
          <p:cNvPicPr>
            <a:picLocks noChangeAspect="1"/>
          </p:cNvPicPr>
          <p:nvPr/>
        </p:nvPicPr>
        <p:blipFill>
          <a:blip r:embed="rId5" cstate="print"/>
          <a:stretch>
            <a:fillRect/>
          </a:stretch>
        </p:blipFill>
        <p:spPr>
          <a:xfrm>
            <a:off x="3212236" y="3844562"/>
            <a:ext cx="335166" cy="274228"/>
          </a:xfrm>
          <a:prstGeom prst="rect">
            <a:avLst/>
          </a:prstGeom>
        </p:spPr>
      </p:pic>
      <p:cxnSp>
        <p:nvCxnSpPr>
          <p:cNvPr id="28" name="Straight Connector 16">
            <a:extLst>
              <a:ext uri="{FF2B5EF4-FFF2-40B4-BE49-F238E27FC236}">
                <a16:creationId xmlns:a16="http://schemas.microsoft.com/office/drawing/2014/main" id="{A1CCE69A-DF2F-4D03-84A4-0CB5252C054B}"/>
              </a:ext>
            </a:extLst>
          </p:cNvPr>
          <p:cNvCxnSpPr>
            <a:cxnSpLocks/>
            <a:stCxn id="26" idx="3"/>
            <a:endCxn id="27" idx="1"/>
          </p:cNvCxnSpPr>
          <p:nvPr/>
        </p:nvCxnSpPr>
        <p:spPr>
          <a:xfrm>
            <a:off x="2727971" y="3981675"/>
            <a:ext cx="484263" cy="0"/>
          </a:xfrm>
          <a:prstGeom prst="line">
            <a:avLst/>
          </a:prstGeom>
          <a:noFill/>
          <a:ln w="19050" cap="flat" cmpd="sng" algn="ctr">
            <a:solidFill>
              <a:srgbClr val="0070C0"/>
            </a:solidFill>
            <a:prstDash val="solid"/>
            <a:miter lim="800000"/>
          </a:ln>
          <a:effectLst/>
        </p:spPr>
      </p:cxnSp>
      <p:pic>
        <p:nvPicPr>
          <p:cNvPr id="31" name="图片 87" descr="汇聚交换机.png">
            <a:extLst>
              <a:ext uri="{FF2B5EF4-FFF2-40B4-BE49-F238E27FC236}">
                <a16:creationId xmlns:a16="http://schemas.microsoft.com/office/drawing/2014/main" id="{31E1C506-9C72-4E56-9FAD-5E35D78C9616}"/>
              </a:ext>
            </a:extLst>
          </p:cNvPr>
          <p:cNvPicPr>
            <a:picLocks noChangeAspect="1"/>
          </p:cNvPicPr>
          <p:nvPr/>
        </p:nvPicPr>
        <p:blipFill>
          <a:blip r:embed="rId5" cstate="print"/>
          <a:stretch>
            <a:fillRect/>
          </a:stretch>
        </p:blipFill>
        <p:spPr>
          <a:xfrm>
            <a:off x="4405540" y="3844562"/>
            <a:ext cx="335166" cy="274228"/>
          </a:xfrm>
          <a:prstGeom prst="rect">
            <a:avLst/>
          </a:prstGeom>
        </p:spPr>
      </p:pic>
      <p:pic>
        <p:nvPicPr>
          <p:cNvPr id="32" name="图片 87" descr="汇聚交换机.png">
            <a:extLst>
              <a:ext uri="{FF2B5EF4-FFF2-40B4-BE49-F238E27FC236}">
                <a16:creationId xmlns:a16="http://schemas.microsoft.com/office/drawing/2014/main" id="{A3F9DA8A-B479-44F6-BC85-226C93DB40EF}"/>
              </a:ext>
            </a:extLst>
          </p:cNvPr>
          <p:cNvPicPr>
            <a:picLocks noChangeAspect="1"/>
          </p:cNvPicPr>
          <p:nvPr/>
        </p:nvPicPr>
        <p:blipFill>
          <a:blip r:embed="rId5" cstate="print"/>
          <a:stretch>
            <a:fillRect/>
          </a:stretch>
        </p:blipFill>
        <p:spPr>
          <a:xfrm>
            <a:off x="5225955" y="3844562"/>
            <a:ext cx="335166" cy="274228"/>
          </a:xfrm>
          <a:prstGeom prst="rect">
            <a:avLst/>
          </a:prstGeom>
        </p:spPr>
      </p:pic>
      <p:cxnSp>
        <p:nvCxnSpPr>
          <p:cNvPr id="33" name="Straight Connector 29">
            <a:extLst>
              <a:ext uri="{FF2B5EF4-FFF2-40B4-BE49-F238E27FC236}">
                <a16:creationId xmlns:a16="http://schemas.microsoft.com/office/drawing/2014/main" id="{6E88DC8F-6406-4F83-B9C7-9D23889B400D}"/>
              </a:ext>
            </a:extLst>
          </p:cNvPr>
          <p:cNvCxnSpPr>
            <a:cxnSpLocks/>
            <a:stCxn id="31" idx="3"/>
            <a:endCxn id="32" idx="1"/>
          </p:cNvCxnSpPr>
          <p:nvPr/>
        </p:nvCxnSpPr>
        <p:spPr>
          <a:xfrm>
            <a:off x="4740706" y="3981675"/>
            <a:ext cx="485249" cy="0"/>
          </a:xfrm>
          <a:prstGeom prst="line">
            <a:avLst/>
          </a:prstGeom>
          <a:noFill/>
          <a:ln w="19050" cap="flat" cmpd="sng" algn="ctr">
            <a:solidFill>
              <a:srgbClr val="0070C0"/>
            </a:solidFill>
            <a:prstDash val="solid"/>
            <a:miter lim="800000"/>
          </a:ln>
          <a:effectLst/>
        </p:spPr>
      </p:cxnSp>
      <p:cxnSp>
        <p:nvCxnSpPr>
          <p:cNvPr id="34" name="Straight Connector 30">
            <a:extLst>
              <a:ext uri="{FF2B5EF4-FFF2-40B4-BE49-F238E27FC236}">
                <a16:creationId xmlns:a16="http://schemas.microsoft.com/office/drawing/2014/main" id="{02C105BE-136D-496D-957D-C1265521A064}"/>
              </a:ext>
            </a:extLst>
          </p:cNvPr>
          <p:cNvCxnSpPr>
            <a:cxnSpLocks/>
            <a:stCxn id="26" idx="0"/>
            <a:endCxn id="23" idx="2"/>
          </p:cNvCxnSpPr>
          <p:nvPr/>
        </p:nvCxnSpPr>
        <p:spPr>
          <a:xfrm flipV="1">
            <a:off x="2560389" y="3216380"/>
            <a:ext cx="1004887" cy="628181"/>
          </a:xfrm>
          <a:prstGeom prst="line">
            <a:avLst/>
          </a:prstGeom>
          <a:noFill/>
          <a:ln w="19050" cap="flat" cmpd="sng" algn="ctr">
            <a:solidFill>
              <a:sysClr val="windowText" lastClr="000000"/>
            </a:solidFill>
            <a:prstDash val="solid"/>
            <a:miter lim="800000"/>
          </a:ln>
          <a:effectLst/>
        </p:spPr>
      </p:cxnSp>
      <p:cxnSp>
        <p:nvCxnSpPr>
          <p:cNvPr id="35" name="Straight Connector 33">
            <a:extLst>
              <a:ext uri="{FF2B5EF4-FFF2-40B4-BE49-F238E27FC236}">
                <a16:creationId xmlns:a16="http://schemas.microsoft.com/office/drawing/2014/main" id="{363C769A-C187-4009-97CE-14BCFDA5A897}"/>
              </a:ext>
            </a:extLst>
          </p:cNvPr>
          <p:cNvCxnSpPr>
            <a:cxnSpLocks/>
            <a:stCxn id="27" idx="0"/>
            <a:endCxn id="24" idx="2"/>
          </p:cNvCxnSpPr>
          <p:nvPr/>
        </p:nvCxnSpPr>
        <p:spPr>
          <a:xfrm flipV="1">
            <a:off x="3379819" y="3216380"/>
            <a:ext cx="1006860" cy="628181"/>
          </a:xfrm>
          <a:prstGeom prst="line">
            <a:avLst/>
          </a:prstGeom>
          <a:noFill/>
          <a:ln w="19050" cap="flat" cmpd="sng" algn="ctr">
            <a:solidFill>
              <a:sysClr val="windowText" lastClr="000000"/>
            </a:solidFill>
            <a:prstDash val="solid"/>
            <a:miter lim="800000"/>
          </a:ln>
          <a:effectLst/>
        </p:spPr>
      </p:cxnSp>
      <p:cxnSp>
        <p:nvCxnSpPr>
          <p:cNvPr id="36" name="Straight Connector 36">
            <a:extLst>
              <a:ext uri="{FF2B5EF4-FFF2-40B4-BE49-F238E27FC236}">
                <a16:creationId xmlns:a16="http://schemas.microsoft.com/office/drawing/2014/main" id="{2E0D8972-B81A-42AD-B7E9-C241B0DC9EC8}"/>
              </a:ext>
            </a:extLst>
          </p:cNvPr>
          <p:cNvCxnSpPr>
            <a:cxnSpLocks/>
            <a:stCxn id="31" idx="0"/>
            <a:endCxn id="23" idx="2"/>
          </p:cNvCxnSpPr>
          <p:nvPr/>
        </p:nvCxnSpPr>
        <p:spPr>
          <a:xfrm flipH="1" flipV="1">
            <a:off x="3565278" y="3216380"/>
            <a:ext cx="1007845" cy="628181"/>
          </a:xfrm>
          <a:prstGeom prst="line">
            <a:avLst/>
          </a:prstGeom>
          <a:noFill/>
          <a:ln w="19050" cap="flat" cmpd="sng" algn="ctr">
            <a:solidFill>
              <a:sysClr val="windowText" lastClr="000000"/>
            </a:solidFill>
            <a:prstDash val="solid"/>
            <a:miter lim="800000"/>
          </a:ln>
          <a:effectLst/>
        </p:spPr>
      </p:cxnSp>
      <p:cxnSp>
        <p:nvCxnSpPr>
          <p:cNvPr id="37" name="Straight Connector 39">
            <a:extLst>
              <a:ext uri="{FF2B5EF4-FFF2-40B4-BE49-F238E27FC236}">
                <a16:creationId xmlns:a16="http://schemas.microsoft.com/office/drawing/2014/main" id="{55FB3E2E-BB8C-4709-8F30-63636858849D}"/>
              </a:ext>
            </a:extLst>
          </p:cNvPr>
          <p:cNvCxnSpPr>
            <a:cxnSpLocks/>
            <a:stCxn id="32" idx="0"/>
            <a:endCxn id="24" idx="2"/>
          </p:cNvCxnSpPr>
          <p:nvPr/>
        </p:nvCxnSpPr>
        <p:spPr>
          <a:xfrm flipH="1" flipV="1">
            <a:off x="4386679" y="3216380"/>
            <a:ext cx="1006860" cy="628181"/>
          </a:xfrm>
          <a:prstGeom prst="line">
            <a:avLst/>
          </a:prstGeom>
          <a:noFill/>
          <a:ln w="19050" cap="flat" cmpd="sng" algn="ctr">
            <a:solidFill>
              <a:sysClr val="windowText" lastClr="000000"/>
            </a:solidFill>
            <a:prstDash val="solid"/>
            <a:miter lim="800000"/>
          </a:ln>
          <a:effectLst/>
        </p:spPr>
      </p:cxnSp>
      <p:sp>
        <p:nvSpPr>
          <p:cNvPr id="38" name="Oval 42">
            <a:extLst>
              <a:ext uri="{FF2B5EF4-FFF2-40B4-BE49-F238E27FC236}">
                <a16:creationId xmlns:a16="http://schemas.microsoft.com/office/drawing/2014/main" id="{E86FCDFC-2046-4993-8CE0-FAA316F49EE3}"/>
              </a:ext>
            </a:extLst>
          </p:cNvPr>
          <p:cNvSpPr/>
          <p:nvPr/>
        </p:nvSpPr>
        <p:spPr>
          <a:xfrm rot="3077028">
            <a:off x="3173458" y="3495012"/>
            <a:ext cx="580327" cy="91359"/>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39" name="图片 106" descr="堆叠交换机蓝.png">
            <a:extLst>
              <a:ext uri="{FF2B5EF4-FFF2-40B4-BE49-F238E27FC236}">
                <a16:creationId xmlns:a16="http://schemas.microsoft.com/office/drawing/2014/main" id="{ED45EDC7-4382-4AD1-A458-5791032DC1BC}"/>
              </a:ext>
            </a:extLst>
          </p:cNvPr>
          <p:cNvPicPr>
            <a:picLocks noChangeAspect="1"/>
          </p:cNvPicPr>
          <p:nvPr/>
        </p:nvPicPr>
        <p:blipFill>
          <a:blip r:embed="rId6" cstate="print"/>
          <a:stretch>
            <a:fillRect/>
          </a:stretch>
        </p:blipFill>
        <p:spPr>
          <a:xfrm>
            <a:off x="2391910" y="4724810"/>
            <a:ext cx="336959" cy="275694"/>
          </a:xfrm>
          <a:prstGeom prst="rect">
            <a:avLst/>
          </a:prstGeom>
        </p:spPr>
      </p:pic>
      <p:pic>
        <p:nvPicPr>
          <p:cNvPr id="40" name="图片 106" descr="堆叠交换机蓝.png">
            <a:extLst>
              <a:ext uri="{FF2B5EF4-FFF2-40B4-BE49-F238E27FC236}">
                <a16:creationId xmlns:a16="http://schemas.microsoft.com/office/drawing/2014/main" id="{B6F050E6-C7F4-43EA-86F4-68F7F8DC3FE2}"/>
              </a:ext>
            </a:extLst>
          </p:cNvPr>
          <p:cNvPicPr>
            <a:picLocks noChangeAspect="1"/>
          </p:cNvPicPr>
          <p:nvPr/>
        </p:nvPicPr>
        <p:blipFill>
          <a:blip r:embed="rId6" cstate="print"/>
          <a:stretch>
            <a:fillRect/>
          </a:stretch>
        </p:blipFill>
        <p:spPr>
          <a:xfrm>
            <a:off x="3211339" y="4724810"/>
            <a:ext cx="336959" cy="275694"/>
          </a:xfrm>
          <a:prstGeom prst="rect">
            <a:avLst/>
          </a:prstGeom>
        </p:spPr>
      </p:pic>
      <p:cxnSp>
        <p:nvCxnSpPr>
          <p:cNvPr id="41" name="Straight Connector 34">
            <a:extLst>
              <a:ext uri="{FF2B5EF4-FFF2-40B4-BE49-F238E27FC236}">
                <a16:creationId xmlns:a16="http://schemas.microsoft.com/office/drawing/2014/main" id="{64069AFD-C8AF-44A8-9EE1-722077B5F7F7}"/>
              </a:ext>
            </a:extLst>
          </p:cNvPr>
          <p:cNvCxnSpPr>
            <a:cxnSpLocks/>
            <a:stCxn id="39" idx="0"/>
            <a:endCxn id="26" idx="2"/>
          </p:cNvCxnSpPr>
          <p:nvPr/>
        </p:nvCxnSpPr>
        <p:spPr>
          <a:xfrm flipV="1">
            <a:off x="2560389" y="4118789"/>
            <a:ext cx="0" cy="606021"/>
          </a:xfrm>
          <a:prstGeom prst="line">
            <a:avLst/>
          </a:prstGeom>
          <a:noFill/>
          <a:ln w="19050" cap="flat" cmpd="sng" algn="ctr">
            <a:solidFill>
              <a:sysClr val="windowText" lastClr="000000"/>
            </a:solidFill>
            <a:prstDash val="solid"/>
            <a:miter lim="800000"/>
          </a:ln>
          <a:effectLst/>
        </p:spPr>
      </p:cxnSp>
      <p:cxnSp>
        <p:nvCxnSpPr>
          <p:cNvPr id="42" name="Straight Connector 35">
            <a:extLst>
              <a:ext uri="{FF2B5EF4-FFF2-40B4-BE49-F238E27FC236}">
                <a16:creationId xmlns:a16="http://schemas.microsoft.com/office/drawing/2014/main" id="{3B7A914D-1B3A-4FE1-BA3A-69E111C2F76B}"/>
              </a:ext>
            </a:extLst>
          </p:cNvPr>
          <p:cNvCxnSpPr>
            <a:cxnSpLocks/>
            <a:stCxn id="39" idx="0"/>
            <a:endCxn id="27" idx="2"/>
          </p:cNvCxnSpPr>
          <p:nvPr/>
        </p:nvCxnSpPr>
        <p:spPr>
          <a:xfrm flipV="1">
            <a:off x="2560390" y="4118789"/>
            <a:ext cx="819429" cy="606021"/>
          </a:xfrm>
          <a:prstGeom prst="line">
            <a:avLst/>
          </a:prstGeom>
          <a:noFill/>
          <a:ln w="19050" cap="flat" cmpd="sng" algn="ctr">
            <a:solidFill>
              <a:sysClr val="windowText" lastClr="000000"/>
            </a:solidFill>
            <a:prstDash val="solid"/>
            <a:miter lim="800000"/>
          </a:ln>
          <a:effectLst/>
        </p:spPr>
      </p:cxnSp>
      <p:cxnSp>
        <p:nvCxnSpPr>
          <p:cNvPr id="43" name="Straight Connector 37">
            <a:extLst>
              <a:ext uri="{FF2B5EF4-FFF2-40B4-BE49-F238E27FC236}">
                <a16:creationId xmlns:a16="http://schemas.microsoft.com/office/drawing/2014/main" id="{0E9A222A-F66C-4CB3-BCEE-51F7EBBE66C2}"/>
              </a:ext>
            </a:extLst>
          </p:cNvPr>
          <p:cNvCxnSpPr>
            <a:cxnSpLocks/>
            <a:stCxn id="40" idx="0"/>
            <a:endCxn id="26" idx="2"/>
          </p:cNvCxnSpPr>
          <p:nvPr/>
        </p:nvCxnSpPr>
        <p:spPr>
          <a:xfrm flipH="1" flipV="1">
            <a:off x="2560390" y="4118789"/>
            <a:ext cx="819429" cy="606021"/>
          </a:xfrm>
          <a:prstGeom prst="line">
            <a:avLst/>
          </a:prstGeom>
          <a:noFill/>
          <a:ln w="19050" cap="flat" cmpd="sng" algn="ctr">
            <a:solidFill>
              <a:sysClr val="windowText" lastClr="000000"/>
            </a:solidFill>
            <a:prstDash val="solid"/>
            <a:miter lim="800000"/>
          </a:ln>
          <a:effectLst/>
        </p:spPr>
      </p:cxnSp>
      <p:cxnSp>
        <p:nvCxnSpPr>
          <p:cNvPr id="44" name="Straight Connector 38">
            <a:extLst>
              <a:ext uri="{FF2B5EF4-FFF2-40B4-BE49-F238E27FC236}">
                <a16:creationId xmlns:a16="http://schemas.microsoft.com/office/drawing/2014/main" id="{C7F9C53C-9DF7-432C-9AC7-9ECE6B21A1C8}"/>
              </a:ext>
            </a:extLst>
          </p:cNvPr>
          <p:cNvCxnSpPr>
            <a:cxnSpLocks/>
            <a:stCxn id="40" idx="0"/>
            <a:endCxn id="27" idx="2"/>
          </p:cNvCxnSpPr>
          <p:nvPr/>
        </p:nvCxnSpPr>
        <p:spPr>
          <a:xfrm flipV="1">
            <a:off x="3379818" y="4118789"/>
            <a:ext cx="0" cy="606021"/>
          </a:xfrm>
          <a:prstGeom prst="line">
            <a:avLst/>
          </a:prstGeom>
          <a:noFill/>
          <a:ln w="19050" cap="flat" cmpd="sng" algn="ctr">
            <a:solidFill>
              <a:sysClr val="windowText" lastClr="000000"/>
            </a:solidFill>
            <a:prstDash val="solid"/>
            <a:miter lim="800000"/>
          </a:ln>
          <a:effectLst/>
        </p:spPr>
      </p:cxnSp>
      <p:grpSp>
        <p:nvGrpSpPr>
          <p:cNvPr id="45" name="Group 40">
            <a:extLst>
              <a:ext uri="{FF2B5EF4-FFF2-40B4-BE49-F238E27FC236}">
                <a16:creationId xmlns:a16="http://schemas.microsoft.com/office/drawing/2014/main" id="{38C901FF-73BE-46ED-BDD1-FD944A063EAD}"/>
              </a:ext>
            </a:extLst>
          </p:cNvPr>
          <p:cNvGrpSpPr/>
          <p:nvPr/>
        </p:nvGrpSpPr>
        <p:grpSpPr>
          <a:xfrm>
            <a:off x="2839172" y="4830873"/>
            <a:ext cx="261863" cy="61955"/>
            <a:chOff x="559282" y="6488261"/>
            <a:chExt cx="261965" cy="61979"/>
          </a:xfrm>
          <a:solidFill>
            <a:sysClr val="window" lastClr="FFFFFF">
              <a:lumMod val="50000"/>
            </a:sysClr>
          </a:solidFill>
        </p:grpSpPr>
        <p:sp>
          <p:nvSpPr>
            <p:cNvPr id="46" name="Oval 41">
              <a:extLst>
                <a:ext uri="{FF2B5EF4-FFF2-40B4-BE49-F238E27FC236}">
                  <a16:creationId xmlns:a16="http://schemas.microsoft.com/office/drawing/2014/main" id="{D94DB859-46CD-4559-8313-A6365500D66B}"/>
                </a:ext>
              </a:extLst>
            </p:cNvPr>
            <p:cNvSpPr>
              <a:spLocks noChangeAspect="1"/>
            </p:cNvSpPr>
            <p:nvPr/>
          </p:nvSpPr>
          <p:spPr>
            <a:xfrm>
              <a:off x="759268"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Oval 44">
              <a:extLst>
                <a:ext uri="{FF2B5EF4-FFF2-40B4-BE49-F238E27FC236}">
                  <a16:creationId xmlns:a16="http://schemas.microsoft.com/office/drawing/2014/main" id="{DA106BC3-D302-47C2-91A4-9B7747F4BC1B}"/>
                </a:ext>
              </a:extLst>
            </p:cNvPr>
            <p:cNvSpPr>
              <a:spLocks noChangeAspect="1"/>
            </p:cNvSpPr>
            <p:nvPr/>
          </p:nvSpPr>
          <p:spPr>
            <a:xfrm>
              <a:off x="559282"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Oval 45">
              <a:extLst>
                <a:ext uri="{FF2B5EF4-FFF2-40B4-BE49-F238E27FC236}">
                  <a16:creationId xmlns:a16="http://schemas.microsoft.com/office/drawing/2014/main" id="{D2A08655-E15D-4471-BDE4-4534ABF02458}"/>
                </a:ext>
              </a:extLst>
            </p:cNvPr>
            <p:cNvSpPr>
              <a:spLocks noChangeAspect="1"/>
            </p:cNvSpPr>
            <p:nvPr/>
          </p:nvSpPr>
          <p:spPr>
            <a:xfrm>
              <a:off x="659275"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49" name="图片 106" descr="堆叠交换机蓝.png">
            <a:extLst>
              <a:ext uri="{FF2B5EF4-FFF2-40B4-BE49-F238E27FC236}">
                <a16:creationId xmlns:a16="http://schemas.microsoft.com/office/drawing/2014/main" id="{76EA1E29-72CC-4EA8-AC44-8FE7919F6EFC}"/>
              </a:ext>
            </a:extLst>
          </p:cNvPr>
          <p:cNvPicPr>
            <a:picLocks noChangeAspect="1"/>
          </p:cNvPicPr>
          <p:nvPr/>
        </p:nvPicPr>
        <p:blipFill>
          <a:blip r:embed="rId6" cstate="print"/>
          <a:stretch>
            <a:fillRect/>
          </a:stretch>
        </p:blipFill>
        <p:spPr>
          <a:xfrm>
            <a:off x="4404643" y="4724810"/>
            <a:ext cx="336959" cy="275694"/>
          </a:xfrm>
          <a:prstGeom prst="rect">
            <a:avLst/>
          </a:prstGeom>
        </p:spPr>
      </p:pic>
      <p:pic>
        <p:nvPicPr>
          <p:cNvPr id="50" name="图片 106" descr="堆叠交换机蓝.png">
            <a:extLst>
              <a:ext uri="{FF2B5EF4-FFF2-40B4-BE49-F238E27FC236}">
                <a16:creationId xmlns:a16="http://schemas.microsoft.com/office/drawing/2014/main" id="{C0F10A89-2E12-4AC3-889F-53D701D4271D}"/>
              </a:ext>
            </a:extLst>
          </p:cNvPr>
          <p:cNvPicPr>
            <a:picLocks noChangeAspect="1"/>
          </p:cNvPicPr>
          <p:nvPr/>
        </p:nvPicPr>
        <p:blipFill>
          <a:blip r:embed="rId6" cstate="print"/>
          <a:stretch>
            <a:fillRect/>
          </a:stretch>
        </p:blipFill>
        <p:spPr>
          <a:xfrm>
            <a:off x="5225059" y="4724810"/>
            <a:ext cx="336959" cy="275694"/>
          </a:xfrm>
          <a:prstGeom prst="rect">
            <a:avLst/>
          </a:prstGeom>
        </p:spPr>
      </p:pic>
      <p:grpSp>
        <p:nvGrpSpPr>
          <p:cNvPr id="51" name="Group 54">
            <a:extLst>
              <a:ext uri="{FF2B5EF4-FFF2-40B4-BE49-F238E27FC236}">
                <a16:creationId xmlns:a16="http://schemas.microsoft.com/office/drawing/2014/main" id="{74A1C679-FBE5-4454-B874-835CF0C1AFD2}"/>
              </a:ext>
            </a:extLst>
          </p:cNvPr>
          <p:cNvGrpSpPr/>
          <p:nvPr/>
        </p:nvGrpSpPr>
        <p:grpSpPr>
          <a:xfrm>
            <a:off x="4852892" y="4830873"/>
            <a:ext cx="261863" cy="61955"/>
            <a:chOff x="559282" y="6488261"/>
            <a:chExt cx="261965" cy="61979"/>
          </a:xfrm>
          <a:solidFill>
            <a:sysClr val="window" lastClr="FFFFFF">
              <a:lumMod val="50000"/>
            </a:sysClr>
          </a:solidFill>
        </p:grpSpPr>
        <p:sp>
          <p:nvSpPr>
            <p:cNvPr id="52" name="Oval 55">
              <a:extLst>
                <a:ext uri="{FF2B5EF4-FFF2-40B4-BE49-F238E27FC236}">
                  <a16:creationId xmlns:a16="http://schemas.microsoft.com/office/drawing/2014/main" id="{D842AF4D-0B02-4C15-B880-5119BF92D831}"/>
                </a:ext>
              </a:extLst>
            </p:cNvPr>
            <p:cNvSpPr>
              <a:spLocks noChangeAspect="1"/>
            </p:cNvSpPr>
            <p:nvPr/>
          </p:nvSpPr>
          <p:spPr>
            <a:xfrm>
              <a:off x="759268"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Oval 56">
              <a:extLst>
                <a:ext uri="{FF2B5EF4-FFF2-40B4-BE49-F238E27FC236}">
                  <a16:creationId xmlns:a16="http://schemas.microsoft.com/office/drawing/2014/main" id="{A9B34205-2124-4895-9CB4-B8FF4D785E30}"/>
                </a:ext>
              </a:extLst>
            </p:cNvPr>
            <p:cNvSpPr>
              <a:spLocks noChangeAspect="1"/>
            </p:cNvSpPr>
            <p:nvPr/>
          </p:nvSpPr>
          <p:spPr>
            <a:xfrm>
              <a:off x="559282"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Oval 57">
              <a:extLst>
                <a:ext uri="{FF2B5EF4-FFF2-40B4-BE49-F238E27FC236}">
                  <a16:creationId xmlns:a16="http://schemas.microsoft.com/office/drawing/2014/main" id="{7F08C033-A56F-4FC2-9BF9-A9071058B36C}"/>
                </a:ext>
              </a:extLst>
            </p:cNvPr>
            <p:cNvSpPr>
              <a:spLocks noChangeAspect="1"/>
            </p:cNvSpPr>
            <p:nvPr/>
          </p:nvSpPr>
          <p:spPr>
            <a:xfrm>
              <a:off x="659275" y="6488261"/>
              <a:ext cx="61979" cy="61979"/>
            </a:xfrm>
            <a:prstGeom prst="ellipse">
              <a:avLst/>
            </a:prstGeom>
            <a:grpFill/>
            <a:ln w="12700" cap="flat" cmpd="sng" algn="ctr">
              <a:noFill/>
              <a:prstDash val="solid"/>
              <a:miter lim="800000"/>
            </a:ln>
            <a:effectLst/>
          </p:spPr>
          <p:txBody>
            <a:bodyPr rtlCol="0" anchor="ctr"/>
            <a:lstStyle/>
            <a:p>
              <a:pPr algn="ctr" defTabSz="914034">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55" name="Straight Connector 58">
            <a:extLst>
              <a:ext uri="{FF2B5EF4-FFF2-40B4-BE49-F238E27FC236}">
                <a16:creationId xmlns:a16="http://schemas.microsoft.com/office/drawing/2014/main" id="{BDB20806-3365-464D-A39C-1EDA166761AF}"/>
              </a:ext>
            </a:extLst>
          </p:cNvPr>
          <p:cNvCxnSpPr>
            <a:cxnSpLocks/>
            <a:stCxn id="49" idx="0"/>
            <a:endCxn id="31" idx="2"/>
          </p:cNvCxnSpPr>
          <p:nvPr/>
        </p:nvCxnSpPr>
        <p:spPr>
          <a:xfrm flipV="1">
            <a:off x="4573122" y="4118789"/>
            <a:ext cx="0" cy="606021"/>
          </a:xfrm>
          <a:prstGeom prst="line">
            <a:avLst/>
          </a:prstGeom>
          <a:noFill/>
          <a:ln w="19050" cap="flat" cmpd="sng" algn="ctr">
            <a:solidFill>
              <a:sysClr val="windowText" lastClr="000000"/>
            </a:solidFill>
            <a:prstDash val="solid"/>
            <a:miter lim="800000"/>
          </a:ln>
          <a:effectLst/>
        </p:spPr>
      </p:cxnSp>
      <p:cxnSp>
        <p:nvCxnSpPr>
          <p:cNvPr id="56" name="Straight Connector 61">
            <a:extLst>
              <a:ext uri="{FF2B5EF4-FFF2-40B4-BE49-F238E27FC236}">
                <a16:creationId xmlns:a16="http://schemas.microsoft.com/office/drawing/2014/main" id="{E9D3CA25-22FF-4582-A3C6-AE1F5FA87D14}"/>
              </a:ext>
            </a:extLst>
          </p:cNvPr>
          <p:cNvCxnSpPr>
            <a:cxnSpLocks/>
            <a:stCxn id="50" idx="0"/>
            <a:endCxn id="32" idx="2"/>
          </p:cNvCxnSpPr>
          <p:nvPr/>
        </p:nvCxnSpPr>
        <p:spPr>
          <a:xfrm flipV="1">
            <a:off x="5393537" y="4118789"/>
            <a:ext cx="0" cy="606021"/>
          </a:xfrm>
          <a:prstGeom prst="line">
            <a:avLst/>
          </a:prstGeom>
          <a:noFill/>
          <a:ln w="19050" cap="flat" cmpd="sng" algn="ctr">
            <a:solidFill>
              <a:sysClr val="windowText" lastClr="000000"/>
            </a:solidFill>
            <a:prstDash val="solid"/>
            <a:miter lim="800000"/>
          </a:ln>
          <a:effectLst/>
        </p:spPr>
      </p:cxnSp>
      <p:cxnSp>
        <p:nvCxnSpPr>
          <p:cNvPr id="57" name="Straight Connector 64">
            <a:extLst>
              <a:ext uri="{FF2B5EF4-FFF2-40B4-BE49-F238E27FC236}">
                <a16:creationId xmlns:a16="http://schemas.microsoft.com/office/drawing/2014/main" id="{5C564C60-9A76-400C-874E-814E95E9105F}"/>
              </a:ext>
            </a:extLst>
          </p:cNvPr>
          <p:cNvCxnSpPr>
            <a:cxnSpLocks/>
            <a:stCxn id="49" idx="0"/>
            <a:endCxn id="32" idx="2"/>
          </p:cNvCxnSpPr>
          <p:nvPr/>
        </p:nvCxnSpPr>
        <p:spPr>
          <a:xfrm flipV="1">
            <a:off x="4573121" y="4118789"/>
            <a:ext cx="820416" cy="606021"/>
          </a:xfrm>
          <a:prstGeom prst="line">
            <a:avLst/>
          </a:prstGeom>
          <a:noFill/>
          <a:ln w="19050" cap="flat" cmpd="sng" algn="ctr">
            <a:solidFill>
              <a:sysClr val="windowText" lastClr="000000"/>
            </a:solidFill>
            <a:prstDash val="solid"/>
            <a:miter lim="800000"/>
          </a:ln>
          <a:effectLst/>
        </p:spPr>
      </p:cxnSp>
      <p:cxnSp>
        <p:nvCxnSpPr>
          <p:cNvPr id="58" name="Straight Connector 67">
            <a:extLst>
              <a:ext uri="{FF2B5EF4-FFF2-40B4-BE49-F238E27FC236}">
                <a16:creationId xmlns:a16="http://schemas.microsoft.com/office/drawing/2014/main" id="{B3E4C654-11CD-4527-A854-6ED370994C5A}"/>
              </a:ext>
            </a:extLst>
          </p:cNvPr>
          <p:cNvCxnSpPr>
            <a:cxnSpLocks/>
            <a:stCxn id="50" idx="0"/>
            <a:endCxn id="31" idx="2"/>
          </p:cNvCxnSpPr>
          <p:nvPr/>
        </p:nvCxnSpPr>
        <p:spPr>
          <a:xfrm flipH="1" flipV="1">
            <a:off x="4573121" y="4118789"/>
            <a:ext cx="820416" cy="606021"/>
          </a:xfrm>
          <a:prstGeom prst="line">
            <a:avLst/>
          </a:prstGeom>
          <a:noFill/>
          <a:ln w="19050" cap="flat" cmpd="sng" algn="ctr">
            <a:solidFill>
              <a:sysClr val="windowText" lastClr="000000"/>
            </a:solidFill>
            <a:prstDash val="solid"/>
            <a:miter lim="800000"/>
          </a:ln>
          <a:effectLst/>
        </p:spPr>
      </p:cxnSp>
      <p:cxnSp>
        <p:nvCxnSpPr>
          <p:cNvPr id="59" name="Straight Connector 70">
            <a:extLst>
              <a:ext uri="{FF2B5EF4-FFF2-40B4-BE49-F238E27FC236}">
                <a16:creationId xmlns:a16="http://schemas.microsoft.com/office/drawing/2014/main" id="{BEF7389B-C5EA-45CF-AF37-3CFB5A47D2FC}"/>
              </a:ext>
            </a:extLst>
          </p:cNvPr>
          <p:cNvCxnSpPr>
            <a:cxnSpLocks/>
            <a:stCxn id="21" idx="0"/>
            <a:endCxn id="40" idx="2"/>
          </p:cNvCxnSpPr>
          <p:nvPr/>
        </p:nvCxnSpPr>
        <p:spPr>
          <a:xfrm flipV="1">
            <a:off x="3378832" y="5000506"/>
            <a:ext cx="987" cy="232006"/>
          </a:xfrm>
          <a:prstGeom prst="line">
            <a:avLst/>
          </a:prstGeom>
          <a:noFill/>
          <a:ln w="19050" cap="flat" cmpd="sng" algn="ctr">
            <a:solidFill>
              <a:sysClr val="windowText" lastClr="000000"/>
            </a:solidFill>
            <a:prstDash val="solid"/>
            <a:miter lim="800000"/>
          </a:ln>
          <a:effectLst/>
        </p:spPr>
      </p:cxnSp>
      <p:cxnSp>
        <p:nvCxnSpPr>
          <p:cNvPr id="60" name="Straight Connector 79">
            <a:extLst>
              <a:ext uri="{FF2B5EF4-FFF2-40B4-BE49-F238E27FC236}">
                <a16:creationId xmlns:a16="http://schemas.microsoft.com/office/drawing/2014/main" id="{4E8B5F03-1529-4364-B2C3-1D5E75F0D371}"/>
              </a:ext>
            </a:extLst>
          </p:cNvPr>
          <p:cNvCxnSpPr>
            <a:cxnSpLocks/>
            <a:stCxn id="23" idx="1"/>
            <a:endCxn id="22" idx="3"/>
          </p:cNvCxnSpPr>
          <p:nvPr/>
        </p:nvCxnSpPr>
        <p:spPr>
          <a:xfrm flipH="1" flipV="1">
            <a:off x="2795900" y="3079267"/>
            <a:ext cx="601793" cy="1"/>
          </a:xfrm>
          <a:prstGeom prst="line">
            <a:avLst/>
          </a:prstGeom>
          <a:noFill/>
          <a:ln w="19050" cap="flat" cmpd="sng" algn="ctr">
            <a:solidFill>
              <a:sysClr val="windowText" lastClr="000000"/>
            </a:solidFill>
            <a:prstDash val="solid"/>
            <a:miter lim="800000"/>
          </a:ln>
          <a:effectLst/>
        </p:spPr>
      </p:cxnSp>
      <p:pic>
        <p:nvPicPr>
          <p:cNvPr id="61" name="Picture 2" descr="G:\做的项目\公共\扁平图标切换\更新2015_01_21\oss扁平图标库2015_01_21更新-04.png">
            <a:extLst>
              <a:ext uri="{FF2B5EF4-FFF2-40B4-BE49-F238E27FC236}">
                <a16:creationId xmlns:a16="http://schemas.microsoft.com/office/drawing/2014/main" id="{D2B07F74-1469-406F-91CE-7A13FF9F0E02}"/>
              </a:ext>
            </a:extLst>
          </p:cNvPr>
          <p:cNvPicPr>
            <a:picLocks noChangeAspect="1" noChangeArrowheads="1"/>
          </p:cNvPicPr>
          <p:nvPr/>
        </p:nvPicPr>
        <p:blipFill>
          <a:blip r:embed="rId7" cstate="print"/>
          <a:stretch>
            <a:fillRect/>
          </a:stretch>
        </p:blipFill>
        <p:spPr bwMode="auto">
          <a:xfrm>
            <a:off x="3394695" y="1667415"/>
            <a:ext cx="336959" cy="275693"/>
          </a:xfrm>
          <a:prstGeom prst="rect">
            <a:avLst/>
          </a:prstGeom>
          <a:noFill/>
        </p:spPr>
      </p:pic>
      <p:pic>
        <p:nvPicPr>
          <p:cNvPr id="62" name="Picture 2" descr="G:\做的项目\公共\扁平图标切换\更新2015_01_21\oss扁平图标库2015_01_21更新-04.png">
            <a:extLst>
              <a:ext uri="{FF2B5EF4-FFF2-40B4-BE49-F238E27FC236}">
                <a16:creationId xmlns:a16="http://schemas.microsoft.com/office/drawing/2014/main" id="{D2FFB7DF-63B3-499D-B3D8-AD27F4769BB2}"/>
              </a:ext>
            </a:extLst>
          </p:cNvPr>
          <p:cNvPicPr>
            <a:picLocks noChangeAspect="1" noChangeArrowheads="1"/>
          </p:cNvPicPr>
          <p:nvPr/>
        </p:nvPicPr>
        <p:blipFill>
          <a:blip r:embed="rId7" cstate="print"/>
          <a:stretch>
            <a:fillRect/>
          </a:stretch>
        </p:blipFill>
        <p:spPr bwMode="auto">
          <a:xfrm>
            <a:off x="4218199" y="1667415"/>
            <a:ext cx="336959" cy="275693"/>
          </a:xfrm>
          <a:prstGeom prst="rect">
            <a:avLst/>
          </a:prstGeom>
          <a:noFill/>
        </p:spPr>
      </p:pic>
      <p:cxnSp>
        <p:nvCxnSpPr>
          <p:cNvPr id="63" name="Straight Connector 98">
            <a:extLst>
              <a:ext uri="{FF2B5EF4-FFF2-40B4-BE49-F238E27FC236}">
                <a16:creationId xmlns:a16="http://schemas.microsoft.com/office/drawing/2014/main" id="{1AEF354C-261B-4A2D-BAFD-408744E8C3F0}"/>
              </a:ext>
            </a:extLst>
          </p:cNvPr>
          <p:cNvCxnSpPr>
            <a:cxnSpLocks/>
            <a:stCxn id="62" idx="2"/>
            <a:endCxn id="24" idx="0"/>
          </p:cNvCxnSpPr>
          <p:nvPr/>
        </p:nvCxnSpPr>
        <p:spPr>
          <a:xfrm>
            <a:off x="4386677" y="1943106"/>
            <a:ext cx="0" cy="999046"/>
          </a:xfrm>
          <a:prstGeom prst="line">
            <a:avLst/>
          </a:prstGeom>
          <a:noFill/>
          <a:ln w="19050" cap="flat" cmpd="sng" algn="ctr">
            <a:solidFill>
              <a:sysClr val="windowText" lastClr="000000"/>
            </a:solidFill>
            <a:prstDash val="solid"/>
            <a:miter lim="800000"/>
          </a:ln>
          <a:effectLst/>
        </p:spPr>
      </p:cxnSp>
      <p:cxnSp>
        <p:nvCxnSpPr>
          <p:cNvPr id="64" name="Straight Connector 101">
            <a:extLst>
              <a:ext uri="{FF2B5EF4-FFF2-40B4-BE49-F238E27FC236}">
                <a16:creationId xmlns:a16="http://schemas.microsoft.com/office/drawing/2014/main" id="{E3801248-6A80-49B7-8401-F979FBCA8F89}"/>
              </a:ext>
            </a:extLst>
          </p:cNvPr>
          <p:cNvCxnSpPr>
            <a:cxnSpLocks/>
            <a:stCxn id="61" idx="2"/>
            <a:endCxn id="23" idx="0"/>
          </p:cNvCxnSpPr>
          <p:nvPr/>
        </p:nvCxnSpPr>
        <p:spPr>
          <a:xfrm>
            <a:off x="3563173" y="1943106"/>
            <a:ext cx="2103" cy="999046"/>
          </a:xfrm>
          <a:prstGeom prst="line">
            <a:avLst/>
          </a:prstGeom>
          <a:noFill/>
          <a:ln w="19050" cap="flat" cmpd="sng" algn="ctr">
            <a:solidFill>
              <a:sysClr val="windowText" lastClr="000000"/>
            </a:solidFill>
            <a:prstDash val="solid"/>
            <a:miter lim="800000"/>
          </a:ln>
          <a:effectLst/>
        </p:spPr>
      </p:cxnSp>
      <p:cxnSp>
        <p:nvCxnSpPr>
          <p:cNvPr id="65" name="Straight Connector 104">
            <a:extLst>
              <a:ext uri="{FF2B5EF4-FFF2-40B4-BE49-F238E27FC236}">
                <a16:creationId xmlns:a16="http://schemas.microsoft.com/office/drawing/2014/main" id="{98C13C35-84CA-4A13-B761-334F071AF957}"/>
              </a:ext>
            </a:extLst>
          </p:cNvPr>
          <p:cNvCxnSpPr>
            <a:cxnSpLocks/>
            <a:stCxn id="61" idx="3"/>
            <a:endCxn id="62" idx="1"/>
          </p:cNvCxnSpPr>
          <p:nvPr/>
        </p:nvCxnSpPr>
        <p:spPr>
          <a:xfrm>
            <a:off x="3731654" y="1805260"/>
            <a:ext cx="486545" cy="0"/>
          </a:xfrm>
          <a:prstGeom prst="line">
            <a:avLst/>
          </a:prstGeom>
          <a:noFill/>
          <a:ln w="19050" cap="flat" cmpd="sng" algn="ctr">
            <a:solidFill>
              <a:sysClr val="windowText" lastClr="000000"/>
            </a:solidFill>
            <a:prstDash val="solid"/>
            <a:miter lim="800000"/>
          </a:ln>
          <a:effectLst/>
        </p:spPr>
      </p:cxnSp>
      <p:sp>
        <p:nvSpPr>
          <p:cNvPr id="66" name="Oval 59">
            <a:extLst>
              <a:ext uri="{FF2B5EF4-FFF2-40B4-BE49-F238E27FC236}">
                <a16:creationId xmlns:a16="http://schemas.microsoft.com/office/drawing/2014/main" id="{249BF8CE-8219-48D5-8688-C14775EAE75C}"/>
              </a:ext>
            </a:extLst>
          </p:cNvPr>
          <p:cNvSpPr/>
          <p:nvPr/>
        </p:nvSpPr>
        <p:spPr>
          <a:xfrm rot="1782887">
            <a:off x="2483237" y="4520350"/>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Oval 62">
            <a:extLst>
              <a:ext uri="{FF2B5EF4-FFF2-40B4-BE49-F238E27FC236}">
                <a16:creationId xmlns:a16="http://schemas.microsoft.com/office/drawing/2014/main" id="{BB602055-BECB-49BE-A7B3-AB3DDB81E0BA}"/>
              </a:ext>
            </a:extLst>
          </p:cNvPr>
          <p:cNvSpPr/>
          <p:nvPr/>
        </p:nvSpPr>
        <p:spPr>
          <a:xfrm rot="19401600">
            <a:off x="3140881" y="4533096"/>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Oval 63">
            <a:extLst>
              <a:ext uri="{FF2B5EF4-FFF2-40B4-BE49-F238E27FC236}">
                <a16:creationId xmlns:a16="http://schemas.microsoft.com/office/drawing/2014/main" id="{9C46D5C8-291A-44A7-8EF8-9253B48BF450}"/>
              </a:ext>
            </a:extLst>
          </p:cNvPr>
          <p:cNvSpPr/>
          <p:nvPr/>
        </p:nvSpPr>
        <p:spPr>
          <a:xfrm rot="1782887">
            <a:off x="4483869" y="4552216"/>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Oval 65">
            <a:extLst>
              <a:ext uri="{FF2B5EF4-FFF2-40B4-BE49-F238E27FC236}">
                <a16:creationId xmlns:a16="http://schemas.microsoft.com/office/drawing/2014/main" id="{B89EED80-CBE4-49D9-BFD4-30624FCA6568}"/>
              </a:ext>
            </a:extLst>
          </p:cNvPr>
          <p:cNvSpPr/>
          <p:nvPr/>
        </p:nvSpPr>
        <p:spPr>
          <a:xfrm rot="19401600">
            <a:off x="5178422" y="4527414"/>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70" name="图片 14" descr="日志告警服务器-蓝.png">
            <a:extLst>
              <a:ext uri="{FF2B5EF4-FFF2-40B4-BE49-F238E27FC236}">
                <a16:creationId xmlns:a16="http://schemas.microsoft.com/office/drawing/2014/main" id="{5B7F0B78-012D-49ED-BA8C-15E5BC5615D0}"/>
              </a:ext>
            </a:extLst>
          </p:cNvPr>
          <p:cNvPicPr>
            <a:picLocks noChangeAspect="1"/>
          </p:cNvPicPr>
          <p:nvPr/>
        </p:nvPicPr>
        <p:blipFill>
          <a:blip r:embed="rId8" cstate="print"/>
          <a:stretch>
            <a:fillRect/>
          </a:stretch>
        </p:blipFill>
        <p:spPr>
          <a:xfrm>
            <a:off x="2296536" y="5703208"/>
            <a:ext cx="304476" cy="190121"/>
          </a:xfrm>
          <a:prstGeom prst="rect">
            <a:avLst/>
          </a:prstGeom>
        </p:spPr>
      </p:pic>
      <p:pic>
        <p:nvPicPr>
          <p:cNvPr id="71" name="图片 42" descr="IP电话.png">
            <a:extLst>
              <a:ext uri="{FF2B5EF4-FFF2-40B4-BE49-F238E27FC236}">
                <a16:creationId xmlns:a16="http://schemas.microsoft.com/office/drawing/2014/main" id="{2FBCC038-EB0E-41C4-B38C-36B228456C35}"/>
              </a:ext>
            </a:extLst>
          </p:cNvPr>
          <p:cNvPicPr>
            <a:picLocks noChangeAspect="1"/>
          </p:cNvPicPr>
          <p:nvPr/>
        </p:nvPicPr>
        <p:blipFill>
          <a:blip r:embed="rId9" cstate="print"/>
          <a:stretch>
            <a:fillRect/>
          </a:stretch>
        </p:blipFill>
        <p:spPr>
          <a:xfrm>
            <a:off x="3151846" y="5640738"/>
            <a:ext cx="335134" cy="315057"/>
          </a:xfrm>
          <a:prstGeom prst="rect">
            <a:avLst/>
          </a:prstGeom>
        </p:spPr>
      </p:pic>
      <p:pic>
        <p:nvPicPr>
          <p:cNvPr id="72" name="图片 11" descr="开放网络-蓝.png">
            <a:extLst>
              <a:ext uri="{FF2B5EF4-FFF2-40B4-BE49-F238E27FC236}">
                <a16:creationId xmlns:a16="http://schemas.microsoft.com/office/drawing/2014/main" id="{8FECA986-1F4B-47C3-B52B-A50BAE13F5C9}"/>
              </a:ext>
            </a:extLst>
          </p:cNvPr>
          <p:cNvPicPr>
            <a:picLocks noChangeAspect="1"/>
          </p:cNvPicPr>
          <p:nvPr/>
        </p:nvPicPr>
        <p:blipFill>
          <a:blip r:embed="rId10" cstate="print"/>
          <a:stretch>
            <a:fillRect/>
          </a:stretch>
        </p:blipFill>
        <p:spPr>
          <a:xfrm>
            <a:off x="4339948" y="5681076"/>
            <a:ext cx="304476" cy="234380"/>
          </a:xfrm>
          <a:prstGeom prst="rect">
            <a:avLst/>
          </a:prstGeom>
        </p:spPr>
      </p:pic>
      <p:pic>
        <p:nvPicPr>
          <p:cNvPr id="73" name="图片 158" descr="SAN网络-蓝.png">
            <a:extLst>
              <a:ext uri="{FF2B5EF4-FFF2-40B4-BE49-F238E27FC236}">
                <a16:creationId xmlns:a16="http://schemas.microsoft.com/office/drawing/2014/main" id="{86097F5A-C452-4046-B175-03CD0C171E3B}"/>
              </a:ext>
            </a:extLst>
          </p:cNvPr>
          <p:cNvPicPr>
            <a:picLocks noChangeAspect="1"/>
          </p:cNvPicPr>
          <p:nvPr/>
        </p:nvPicPr>
        <p:blipFill>
          <a:blip r:embed="rId11" cstate="print"/>
          <a:stretch>
            <a:fillRect/>
          </a:stretch>
        </p:blipFill>
        <p:spPr>
          <a:xfrm>
            <a:off x="2793401" y="5662243"/>
            <a:ext cx="166056" cy="272051"/>
          </a:xfrm>
          <a:prstGeom prst="rect">
            <a:avLst/>
          </a:prstGeom>
        </p:spPr>
      </p:pic>
      <p:pic>
        <p:nvPicPr>
          <p:cNvPr id="74" name="图片 47" descr="打印机.png">
            <a:extLst>
              <a:ext uri="{FF2B5EF4-FFF2-40B4-BE49-F238E27FC236}">
                <a16:creationId xmlns:a16="http://schemas.microsoft.com/office/drawing/2014/main" id="{5ECDF2A9-E090-42C5-8868-833B97DDC931}"/>
              </a:ext>
            </a:extLst>
          </p:cNvPr>
          <p:cNvPicPr>
            <a:picLocks noChangeAspect="1"/>
          </p:cNvPicPr>
          <p:nvPr/>
        </p:nvPicPr>
        <p:blipFill>
          <a:blip r:embed="rId12" cstate="print"/>
          <a:stretch>
            <a:fillRect/>
          </a:stretch>
        </p:blipFill>
        <p:spPr>
          <a:xfrm>
            <a:off x="5215507" y="5665316"/>
            <a:ext cx="334045" cy="265900"/>
          </a:xfrm>
          <a:prstGeom prst="rect">
            <a:avLst/>
          </a:prstGeom>
        </p:spPr>
      </p:pic>
      <p:pic>
        <p:nvPicPr>
          <p:cNvPr id="75" name="图片 157" descr="故障链路.png">
            <a:extLst>
              <a:ext uri="{FF2B5EF4-FFF2-40B4-BE49-F238E27FC236}">
                <a16:creationId xmlns:a16="http://schemas.microsoft.com/office/drawing/2014/main" id="{AEC6155F-1624-4D77-AB76-C84E158C9620}"/>
              </a:ext>
            </a:extLst>
          </p:cNvPr>
          <p:cNvPicPr>
            <a:picLocks noChangeAspect="1"/>
          </p:cNvPicPr>
          <p:nvPr/>
        </p:nvPicPr>
        <p:blipFill>
          <a:blip r:embed="rId13" cstate="print"/>
          <a:stretch>
            <a:fillRect/>
          </a:stretch>
        </p:blipFill>
        <p:spPr>
          <a:xfrm>
            <a:off x="4762383" y="5673305"/>
            <a:ext cx="335166" cy="249927"/>
          </a:xfrm>
          <a:prstGeom prst="rect">
            <a:avLst/>
          </a:prstGeom>
        </p:spPr>
      </p:pic>
      <p:sp>
        <p:nvSpPr>
          <p:cNvPr id="76" name="TextBox 85">
            <a:extLst>
              <a:ext uri="{FF2B5EF4-FFF2-40B4-BE49-F238E27FC236}">
                <a16:creationId xmlns:a16="http://schemas.microsoft.com/office/drawing/2014/main" id="{9EFB148F-6499-4180-8D61-C05D909924F9}"/>
              </a:ext>
            </a:extLst>
          </p:cNvPr>
          <p:cNvSpPr txBox="1"/>
          <p:nvPr/>
        </p:nvSpPr>
        <p:spPr>
          <a:xfrm>
            <a:off x="1083362" y="2188456"/>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出口区</a:t>
            </a:r>
          </a:p>
        </p:txBody>
      </p:sp>
      <p:sp>
        <p:nvSpPr>
          <p:cNvPr id="77" name="TextBox 86">
            <a:extLst>
              <a:ext uri="{FF2B5EF4-FFF2-40B4-BE49-F238E27FC236}">
                <a16:creationId xmlns:a16="http://schemas.microsoft.com/office/drawing/2014/main" id="{6720F98E-26B4-4676-B1CF-FD81AB805FC6}"/>
              </a:ext>
            </a:extLst>
          </p:cNvPr>
          <p:cNvSpPr txBox="1"/>
          <p:nvPr/>
        </p:nvSpPr>
        <p:spPr>
          <a:xfrm>
            <a:off x="1083362" y="3387941"/>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核心层</a:t>
            </a:r>
          </a:p>
        </p:txBody>
      </p:sp>
      <p:sp>
        <p:nvSpPr>
          <p:cNvPr id="78" name="TextBox 88">
            <a:extLst>
              <a:ext uri="{FF2B5EF4-FFF2-40B4-BE49-F238E27FC236}">
                <a16:creationId xmlns:a16="http://schemas.microsoft.com/office/drawing/2014/main" id="{75FDDB18-8953-420D-9383-ACA189BDADDD}"/>
              </a:ext>
            </a:extLst>
          </p:cNvPr>
          <p:cNvSpPr txBox="1"/>
          <p:nvPr/>
        </p:nvSpPr>
        <p:spPr>
          <a:xfrm>
            <a:off x="1083362" y="4027348"/>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汇聚层</a:t>
            </a:r>
          </a:p>
        </p:txBody>
      </p:sp>
      <p:sp>
        <p:nvSpPr>
          <p:cNvPr id="79" name="TextBox 89">
            <a:extLst>
              <a:ext uri="{FF2B5EF4-FFF2-40B4-BE49-F238E27FC236}">
                <a16:creationId xmlns:a16="http://schemas.microsoft.com/office/drawing/2014/main" id="{94997018-8D6C-4795-A7F4-A32E76EED427}"/>
              </a:ext>
            </a:extLst>
          </p:cNvPr>
          <p:cNvSpPr txBox="1"/>
          <p:nvPr/>
        </p:nvSpPr>
        <p:spPr>
          <a:xfrm>
            <a:off x="1083362" y="5244919"/>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接入层</a:t>
            </a:r>
          </a:p>
        </p:txBody>
      </p:sp>
      <p:sp>
        <p:nvSpPr>
          <p:cNvPr id="80" name="TextBox 91">
            <a:extLst>
              <a:ext uri="{FF2B5EF4-FFF2-40B4-BE49-F238E27FC236}">
                <a16:creationId xmlns:a16="http://schemas.microsoft.com/office/drawing/2014/main" id="{69F5D0AF-992B-4A49-BFCE-FD29F782839F}"/>
              </a:ext>
            </a:extLst>
          </p:cNvPr>
          <p:cNvSpPr txBox="1"/>
          <p:nvPr/>
        </p:nvSpPr>
        <p:spPr>
          <a:xfrm>
            <a:off x="1083362" y="5745286"/>
            <a:ext cx="800219" cy="338554"/>
          </a:xfrm>
          <a:prstGeom prst="rect">
            <a:avLst/>
          </a:prstGeom>
          <a:noFill/>
        </p:spPr>
        <p:txBody>
          <a:bodyPr wrap="none" rtlCol="0">
            <a:spAutoFit/>
          </a:bodyPr>
          <a:lstStyle/>
          <a:p>
            <a:r>
              <a:rPr lang="zh-CN" altLang="en-US" sz="1600" dirty="0">
                <a:solidFill>
                  <a:prstClr val="black"/>
                </a:solidFill>
                <a:latin typeface="+mn-ea"/>
                <a:cs typeface="+mn-ea"/>
                <a:sym typeface="Huawei Sans" panose="020C0503030203020204" pitchFamily="34" charset="0"/>
              </a:rPr>
              <a:t>终端层</a:t>
            </a:r>
          </a:p>
        </p:txBody>
      </p:sp>
      <p:sp>
        <p:nvSpPr>
          <p:cNvPr id="81" name="Oval 92">
            <a:extLst>
              <a:ext uri="{FF2B5EF4-FFF2-40B4-BE49-F238E27FC236}">
                <a16:creationId xmlns:a16="http://schemas.microsoft.com/office/drawing/2014/main" id="{53055416-01FE-439A-895F-5A468AA5440A}"/>
              </a:ext>
            </a:extLst>
          </p:cNvPr>
          <p:cNvSpPr/>
          <p:nvPr/>
        </p:nvSpPr>
        <p:spPr>
          <a:xfrm rot="18651691">
            <a:off x="4217358" y="3512493"/>
            <a:ext cx="580327" cy="91359"/>
          </a:xfrm>
          <a:prstGeom prst="ellipse">
            <a:avLst/>
          </a:prstGeom>
          <a:noFill/>
          <a:ln w="19050" cap="flat" cmpd="sng" algn="ctr">
            <a:solidFill>
              <a:sysClr val="windowText" lastClr="000000"/>
            </a:solidFill>
            <a:prstDash val="solid"/>
            <a:miter lim="800000"/>
          </a:ln>
          <a:effectLst/>
        </p:spPr>
        <p:txBody>
          <a:bodyPr rtlCol="0" anchor="ctr"/>
          <a:lstStyle/>
          <a:p>
            <a:pPr algn="ctr" defTabSz="914034">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82" name="Group 17">
            <a:extLst>
              <a:ext uri="{FF2B5EF4-FFF2-40B4-BE49-F238E27FC236}">
                <a16:creationId xmlns:a16="http://schemas.microsoft.com/office/drawing/2014/main" id="{B5C0A373-BAC1-41A7-BDC2-AFA605403470}"/>
              </a:ext>
            </a:extLst>
          </p:cNvPr>
          <p:cNvGrpSpPr/>
          <p:nvPr/>
        </p:nvGrpSpPr>
        <p:grpSpPr>
          <a:xfrm>
            <a:off x="3217649" y="1097968"/>
            <a:ext cx="711776" cy="358758"/>
            <a:chOff x="8038337" y="4961247"/>
            <a:chExt cx="712054" cy="358898"/>
          </a:xfrm>
        </p:grpSpPr>
        <p:grpSp>
          <p:nvGrpSpPr>
            <p:cNvPr id="83" name="组合 35">
              <a:extLst>
                <a:ext uri="{FF2B5EF4-FFF2-40B4-BE49-F238E27FC236}">
                  <a16:creationId xmlns:a16="http://schemas.microsoft.com/office/drawing/2014/main" id="{E6B28AE4-8F2C-4A82-B9F5-F6A452F74D8F}"/>
                </a:ext>
              </a:extLst>
            </p:cNvPr>
            <p:cNvGrpSpPr/>
            <p:nvPr/>
          </p:nvGrpSpPr>
          <p:grpSpPr>
            <a:xfrm>
              <a:off x="8077829" y="4961247"/>
              <a:ext cx="633070" cy="358898"/>
              <a:chOff x="3269076" y="1744970"/>
              <a:chExt cx="1860118" cy="1054529"/>
            </a:xfrm>
            <a:solidFill>
              <a:sysClr val="window" lastClr="FFFFFF">
                <a:lumMod val="75000"/>
              </a:sysClr>
            </a:solidFill>
          </p:grpSpPr>
          <p:sp>
            <p:nvSpPr>
              <p:cNvPr id="85" name="矩形 36">
                <a:extLst>
                  <a:ext uri="{FF2B5EF4-FFF2-40B4-BE49-F238E27FC236}">
                    <a16:creationId xmlns:a16="http://schemas.microsoft.com/office/drawing/2014/main" id="{498B3D55-7489-475F-B2DF-046ED6641677}"/>
                  </a:ext>
                </a:extLst>
              </p:cNvPr>
              <p:cNvSpPr/>
              <p:nvPr/>
            </p:nvSpPr>
            <p:spPr>
              <a:xfrm>
                <a:off x="3495526" y="2457907"/>
                <a:ext cx="1426464" cy="341592"/>
              </a:xfrm>
              <a:prstGeom prst="rect">
                <a:avLst/>
              </a:prstGeom>
              <a:grpFill/>
              <a:ln w="12700" cap="flat" cmpd="sng" algn="ctr">
                <a:noFill/>
                <a:prstDash val="solid"/>
                <a:miter lim="800000"/>
              </a:ln>
              <a:effectLst/>
            </p:spPr>
            <p:txBody>
              <a:bodyPr rtlCol="0" anchor="ctr"/>
              <a:lstStyle/>
              <a:p>
                <a:pPr algn="ctr" defTabSz="914034">
                  <a:defRPr/>
                </a:pPr>
                <a:endParaRPr lang="en-US" sz="105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Oval 62">
                <a:extLst>
                  <a:ext uri="{FF2B5EF4-FFF2-40B4-BE49-F238E27FC236}">
                    <a16:creationId xmlns:a16="http://schemas.microsoft.com/office/drawing/2014/main" id="{B18B360D-AFEE-4BB5-A555-624B02758C2C}"/>
                  </a:ext>
                </a:extLst>
              </p:cNvPr>
              <p:cNvSpPr/>
              <p:nvPr/>
            </p:nvSpPr>
            <p:spPr bwMode="auto">
              <a:xfrm>
                <a:off x="3452774" y="1920065"/>
                <a:ext cx="761732" cy="698886"/>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Oval 63">
                <a:extLst>
                  <a:ext uri="{FF2B5EF4-FFF2-40B4-BE49-F238E27FC236}">
                    <a16:creationId xmlns:a16="http://schemas.microsoft.com/office/drawing/2014/main" id="{67142CAC-F020-47CF-9309-EC39BA1D3158}"/>
                  </a:ext>
                </a:extLst>
              </p:cNvPr>
              <p:cNvSpPr/>
              <p:nvPr/>
            </p:nvSpPr>
            <p:spPr bwMode="auto">
              <a:xfrm>
                <a:off x="3269076" y="2248790"/>
                <a:ext cx="545661" cy="550709"/>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Oval 64">
                <a:extLst>
                  <a:ext uri="{FF2B5EF4-FFF2-40B4-BE49-F238E27FC236}">
                    <a16:creationId xmlns:a16="http://schemas.microsoft.com/office/drawing/2014/main" id="{84D102F5-B2A8-4194-A8B1-C7D8CC83A5DD}"/>
                  </a:ext>
                </a:extLst>
              </p:cNvPr>
              <p:cNvSpPr/>
              <p:nvPr/>
            </p:nvSpPr>
            <p:spPr bwMode="auto">
              <a:xfrm>
                <a:off x="4633138" y="2298856"/>
                <a:ext cx="496056" cy="500643"/>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Oval 65">
                <a:extLst>
                  <a:ext uri="{FF2B5EF4-FFF2-40B4-BE49-F238E27FC236}">
                    <a16:creationId xmlns:a16="http://schemas.microsoft.com/office/drawing/2014/main" id="{30098233-2F77-4C97-8884-C7CDCF63B216}"/>
                  </a:ext>
                </a:extLst>
              </p:cNvPr>
              <p:cNvSpPr/>
              <p:nvPr/>
            </p:nvSpPr>
            <p:spPr bwMode="auto">
              <a:xfrm>
                <a:off x="3759782" y="2292552"/>
                <a:ext cx="496056" cy="3761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Oval 64">
                <a:extLst>
                  <a:ext uri="{FF2B5EF4-FFF2-40B4-BE49-F238E27FC236}">
                    <a16:creationId xmlns:a16="http://schemas.microsoft.com/office/drawing/2014/main" id="{B62BCC0E-0E04-4445-8760-8024D299160F}"/>
                  </a:ext>
                </a:extLst>
              </p:cNvPr>
              <p:cNvSpPr/>
              <p:nvPr/>
            </p:nvSpPr>
            <p:spPr bwMode="auto">
              <a:xfrm>
                <a:off x="3924619" y="1744970"/>
                <a:ext cx="998406" cy="10076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84" name="TextBox 114">
              <a:extLst>
                <a:ext uri="{FF2B5EF4-FFF2-40B4-BE49-F238E27FC236}">
                  <a16:creationId xmlns:a16="http://schemas.microsoft.com/office/drawing/2014/main" id="{807EE764-C172-48DF-B6BC-8D810C4DDB11}"/>
                </a:ext>
              </a:extLst>
            </p:cNvPr>
            <p:cNvSpPr txBox="1"/>
            <p:nvPr/>
          </p:nvSpPr>
          <p:spPr>
            <a:xfrm>
              <a:off x="8038337" y="5059455"/>
              <a:ext cx="712054" cy="253916"/>
            </a:xfrm>
            <a:prstGeom prst="rect">
              <a:avLst/>
            </a:prstGeom>
            <a:noFill/>
          </p:spPr>
          <p:txBody>
            <a:bodyPr wrap="none" rtlCol="0">
              <a:spAutoFit/>
            </a:bodyPr>
            <a:lstStyle/>
            <a:p>
              <a:pPr algn="ctr" defTabSz="914034">
                <a:defRPr/>
              </a:pPr>
              <a:r>
                <a:rPr lang="en-US" altLang="zh-CN"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Internet</a:t>
              </a:r>
              <a:endParaRPr lang="zh-CN" altLang="en-US"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91" name="Group 115">
            <a:extLst>
              <a:ext uri="{FF2B5EF4-FFF2-40B4-BE49-F238E27FC236}">
                <a16:creationId xmlns:a16="http://schemas.microsoft.com/office/drawing/2014/main" id="{8A109AB8-BA5E-4515-BD16-2DBC1E54C4F5}"/>
              </a:ext>
            </a:extLst>
          </p:cNvPr>
          <p:cNvGrpSpPr/>
          <p:nvPr/>
        </p:nvGrpSpPr>
        <p:grpSpPr>
          <a:xfrm>
            <a:off x="4070265" y="1097968"/>
            <a:ext cx="632823" cy="359678"/>
            <a:chOff x="8077829" y="4961247"/>
            <a:chExt cx="633070" cy="359818"/>
          </a:xfrm>
        </p:grpSpPr>
        <p:grpSp>
          <p:nvGrpSpPr>
            <p:cNvPr id="92" name="组合 35">
              <a:extLst>
                <a:ext uri="{FF2B5EF4-FFF2-40B4-BE49-F238E27FC236}">
                  <a16:creationId xmlns:a16="http://schemas.microsoft.com/office/drawing/2014/main" id="{698D7B2E-21EC-4F09-B9D7-BB090B4420D6}"/>
                </a:ext>
              </a:extLst>
            </p:cNvPr>
            <p:cNvGrpSpPr/>
            <p:nvPr/>
          </p:nvGrpSpPr>
          <p:grpSpPr>
            <a:xfrm>
              <a:off x="8077829" y="4961247"/>
              <a:ext cx="633070" cy="358898"/>
              <a:chOff x="3269076" y="1744970"/>
              <a:chExt cx="1860118" cy="1054529"/>
            </a:xfrm>
            <a:solidFill>
              <a:sysClr val="window" lastClr="FFFFFF">
                <a:lumMod val="75000"/>
              </a:sysClr>
            </a:solidFill>
          </p:grpSpPr>
          <p:sp>
            <p:nvSpPr>
              <p:cNvPr id="94" name="矩形 36">
                <a:extLst>
                  <a:ext uri="{FF2B5EF4-FFF2-40B4-BE49-F238E27FC236}">
                    <a16:creationId xmlns:a16="http://schemas.microsoft.com/office/drawing/2014/main" id="{47C3CEED-EA27-448A-8804-1709245E557A}"/>
                  </a:ext>
                </a:extLst>
              </p:cNvPr>
              <p:cNvSpPr/>
              <p:nvPr/>
            </p:nvSpPr>
            <p:spPr>
              <a:xfrm>
                <a:off x="3495526" y="2457907"/>
                <a:ext cx="1426464" cy="341592"/>
              </a:xfrm>
              <a:prstGeom prst="rect">
                <a:avLst/>
              </a:prstGeom>
              <a:grpFill/>
              <a:ln w="12700" cap="flat" cmpd="sng" algn="ctr">
                <a:noFill/>
                <a:prstDash val="solid"/>
                <a:miter lim="800000"/>
              </a:ln>
              <a:effectLst/>
            </p:spPr>
            <p:txBody>
              <a:bodyPr rtlCol="0" anchor="ctr"/>
              <a:lstStyle/>
              <a:p>
                <a:pPr algn="ctr" defTabSz="914034">
                  <a:defRPr/>
                </a:pPr>
                <a:endParaRPr lang="en-US" sz="105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Oval 62">
                <a:extLst>
                  <a:ext uri="{FF2B5EF4-FFF2-40B4-BE49-F238E27FC236}">
                    <a16:creationId xmlns:a16="http://schemas.microsoft.com/office/drawing/2014/main" id="{3480276B-A494-4CF2-90A6-613AC68F88E4}"/>
                  </a:ext>
                </a:extLst>
              </p:cNvPr>
              <p:cNvSpPr/>
              <p:nvPr/>
            </p:nvSpPr>
            <p:spPr bwMode="auto">
              <a:xfrm>
                <a:off x="3452774" y="1920065"/>
                <a:ext cx="761732" cy="698886"/>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Oval 63">
                <a:extLst>
                  <a:ext uri="{FF2B5EF4-FFF2-40B4-BE49-F238E27FC236}">
                    <a16:creationId xmlns:a16="http://schemas.microsoft.com/office/drawing/2014/main" id="{836DBF9E-9103-4FA2-859D-0E9112490326}"/>
                  </a:ext>
                </a:extLst>
              </p:cNvPr>
              <p:cNvSpPr/>
              <p:nvPr/>
            </p:nvSpPr>
            <p:spPr bwMode="auto">
              <a:xfrm>
                <a:off x="3269076" y="2248790"/>
                <a:ext cx="545661" cy="550709"/>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Oval 64">
                <a:extLst>
                  <a:ext uri="{FF2B5EF4-FFF2-40B4-BE49-F238E27FC236}">
                    <a16:creationId xmlns:a16="http://schemas.microsoft.com/office/drawing/2014/main" id="{0113EA95-3A83-40F2-998C-DB01C2FDCC74}"/>
                  </a:ext>
                </a:extLst>
              </p:cNvPr>
              <p:cNvSpPr/>
              <p:nvPr/>
            </p:nvSpPr>
            <p:spPr bwMode="auto">
              <a:xfrm>
                <a:off x="4633138" y="2298856"/>
                <a:ext cx="496056" cy="500643"/>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8" name="Oval 65">
                <a:extLst>
                  <a:ext uri="{FF2B5EF4-FFF2-40B4-BE49-F238E27FC236}">
                    <a16:creationId xmlns:a16="http://schemas.microsoft.com/office/drawing/2014/main" id="{B8B75CDA-DE63-4743-8D5E-9D80D75C08BF}"/>
                  </a:ext>
                </a:extLst>
              </p:cNvPr>
              <p:cNvSpPr/>
              <p:nvPr/>
            </p:nvSpPr>
            <p:spPr bwMode="auto">
              <a:xfrm>
                <a:off x="3759782" y="2292552"/>
                <a:ext cx="496056" cy="3761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9" name="Oval 64">
                <a:extLst>
                  <a:ext uri="{FF2B5EF4-FFF2-40B4-BE49-F238E27FC236}">
                    <a16:creationId xmlns:a16="http://schemas.microsoft.com/office/drawing/2014/main" id="{45F66CBE-5490-4071-B307-316993CF0022}"/>
                  </a:ext>
                </a:extLst>
              </p:cNvPr>
              <p:cNvSpPr/>
              <p:nvPr/>
            </p:nvSpPr>
            <p:spPr bwMode="auto">
              <a:xfrm>
                <a:off x="3924619" y="1744970"/>
                <a:ext cx="998406" cy="10076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783911"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93" name="TextBox 117">
              <a:extLst>
                <a:ext uri="{FF2B5EF4-FFF2-40B4-BE49-F238E27FC236}">
                  <a16:creationId xmlns:a16="http://schemas.microsoft.com/office/drawing/2014/main" id="{E8E20E9E-DF5C-4EA2-A678-67F664300B9F}"/>
                </a:ext>
              </a:extLst>
            </p:cNvPr>
            <p:cNvSpPr txBox="1"/>
            <p:nvPr/>
          </p:nvSpPr>
          <p:spPr>
            <a:xfrm>
              <a:off x="8132915" y="5059455"/>
              <a:ext cx="522900" cy="261610"/>
            </a:xfrm>
            <a:prstGeom prst="rect">
              <a:avLst/>
            </a:prstGeom>
            <a:noFill/>
          </p:spPr>
          <p:txBody>
            <a:bodyPr wrap="none" rtlCol="0">
              <a:spAutoFit/>
            </a:bodyPr>
            <a:lstStyle/>
            <a:p>
              <a:pPr algn="ctr" defTabSz="914034">
                <a:defRPr/>
              </a:pPr>
              <a:r>
                <a:rPr lang="en-US" altLang="zh-CN"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WAN</a:t>
              </a:r>
              <a:endParaRPr lang="zh-CN" altLang="en-US"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100" name="图片 9">
            <a:extLst>
              <a:ext uri="{FF2B5EF4-FFF2-40B4-BE49-F238E27FC236}">
                <a16:creationId xmlns:a16="http://schemas.microsoft.com/office/drawing/2014/main" id="{F6F3BEEE-EC87-4514-9D61-6D44C1B451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84230" y="2090601"/>
            <a:ext cx="336959" cy="275693"/>
          </a:xfrm>
          <a:prstGeom prst="rect">
            <a:avLst/>
          </a:prstGeom>
        </p:spPr>
      </p:pic>
      <p:pic>
        <p:nvPicPr>
          <p:cNvPr id="101" name="图片 9">
            <a:extLst>
              <a:ext uri="{FF2B5EF4-FFF2-40B4-BE49-F238E27FC236}">
                <a16:creationId xmlns:a16="http://schemas.microsoft.com/office/drawing/2014/main" id="{7B9E4948-5EFB-4E0B-9178-0822BFCF8BD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18199" y="2090601"/>
            <a:ext cx="336959" cy="275693"/>
          </a:xfrm>
          <a:prstGeom prst="rect">
            <a:avLst/>
          </a:prstGeom>
        </p:spPr>
      </p:pic>
      <p:cxnSp>
        <p:nvCxnSpPr>
          <p:cNvPr id="102" name="Straight Connector 127">
            <a:extLst>
              <a:ext uri="{FF2B5EF4-FFF2-40B4-BE49-F238E27FC236}">
                <a16:creationId xmlns:a16="http://schemas.microsoft.com/office/drawing/2014/main" id="{0515546F-3BF6-4C7E-BFAE-D47339EE94E8}"/>
              </a:ext>
            </a:extLst>
          </p:cNvPr>
          <p:cNvCxnSpPr>
            <a:cxnSpLocks/>
            <a:stCxn id="100" idx="3"/>
            <a:endCxn id="101" idx="1"/>
          </p:cNvCxnSpPr>
          <p:nvPr/>
        </p:nvCxnSpPr>
        <p:spPr>
          <a:xfrm>
            <a:off x="3721187" y="2228447"/>
            <a:ext cx="497010" cy="0"/>
          </a:xfrm>
          <a:prstGeom prst="line">
            <a:avLst/>
          </a:prstGeom>
          <a:noFill/>
          <a:ln w="19050" cap="flat" cmpd="sng" algn="ctr">
            <a:solidFill>
              <a:sysClr val="windowText" lastClr="000000"/>
            </a:solidFill>
            <a:prstDash val="sysDash"/>
            <a:miter lim="800000"/>
          </a:ln>
          <a:effectLst/>
        </p:spPr>
      </p:cxnSp>
      <p:pic>
        <p:nvPicPr>
          <p:cNvPr id="103" name="图片 102" descr="AC-蓝.png">
            <a:extLst>
              <a:ext uri="{FF2B5EF4-FFF2-40B4-BE49-F238E27FC236}">
                <a16:creationId xmlns:a16="http://schemas.microsoft.com/office/drawing/2014/main" id="{98774F77-ED4B-4032-9B34-E6D58C30135D}"/>
              </a:ext>
            </a:extLst>
          </p:cNvPr>
          <p:cNvPicPr>
            <a:picLocks noChangeAspect="1"/>
          </p:cNvPicPr>
          <p:nvPr/>
        </p:nvPicPr>
        <p:blipFill>
          <a:blip r:embed="rId3" cstate="print"/>
          <a:stretch>
            <a:fillRect/>
          </a:stretch>
        </p:blipFill>
        <p:spPr>
          <a:xfrm>
            <a:off x="5186406" y="2941419"/>
            <a:ext cx="336959" cy="275694"/>
          </a:xfrm>
          <a:prstGeom prst="rect">
            <a:avLst/>
          </a:prstGeom>
        </p:spPr>
      </p:pic>
      <p:sp>
        <p:nvSpPr>
          <p:cNvPr id="104" name="圆角矩形 99">
            <a:extLst>
              <a:ext uri="{FF2B5EF4-FFF2-40B4-BE49-F238E27FC236}">
                <a16:creationId xmlns:a16="http://schemas.microsoft.com/office/drawing/2014/main" id="{DFD80B06-A09A-4E07-A799-2E02909BADED}"/>
              </a:ext>
            </a:extLst>
          </p:cNvPr>
          <p:cNvSpPr/>
          <p:nvPr/>
        </p:nvSpPr>
        <p:spPr>
          <a:xfrm>
            <a:off x="5075005" y="2587723"/>
            <a:ext cx="1119979" cy="277924"/>
          </a:xfrm>
          <a:prstGeom prst="roundRect">
            <a:avLst>
              <a:gd name="adj" fmla="val 2563"/>
            </a:avLst>
          </a:prstGeom>
          <a:solidFill>
            <a:sysClr val="window" lastClr="FFFFFF">
              <a:lumMod val="95000"/>
            </a:sysClr>
          </a:solidFill>
          <a:ln w="12700" cap="flat" cmpd="sng" algn="ctr">
            <a:solidFill>
              <a:sysClr val="window" lastClr="FFFFFF">
                <a:lumMod val="75000"/>
              </a:sysClr>
            </a:solidFill>
            <a:prstDash val="sysDot"/>
            <a:miter lim="800000"/>
          </a:ln>
          <a:effectLst/>
        </p:spPr>
        <p:txBody>
          <a:bodyPr rtlCol="0" anchor="ctr"/>
          <a:lstStyle/>
          <a:p>
            <a:pPr algn="ctr" defTabSz="914034">
              <a:defRPr/>
            </a:pPr>
            <a:r>
              <a:rPr lang="zh-CN" altLang="en-US" sz="1400" dirty="0">
                <a:solidFill>
                  <a:prstClr val="black"/>
                </a:solidFill>
                <a:latin typeface="+mn-ea"/>
                <a:cs typeface="+mn-ea"/>
                <a:sym typeface="Huawei Sans" panose="020C0503030203020204" pitchFamily="34" charset="0"/>
              </a:rPr>
              <a:t>网管运维区</a:t>
            </a:r>
          </a:p>
        </p:txBody>
      </p:sp>
      <p:cxnSp>
        <p:nvCxnSpPr>
          <p:cNvPr id="106" name="Straight Connector 79">
            <a:extLst>
              <a:ext uri="{FF2B5EF4-FFF2-40B4-BE49-F238E27FC236}">
                <a16:creationId xmlns:a16="http://schemas.microsoft.com/office/drawing/2014/main" id="{1A2C7CA7-6574-48A5-97F8-45780EF65134}"/>
              </a:ext>
            </a:extLst>
          </p:cNvPr>
          <p:cNvCxnSpPr>
            <a:cxnSpLocks/>
          </p:cNvCxnSpPr>
          <p:nvPr/>
        </p:nvCxnSpPr>
        <p:spPr>
          <a:xfrm flipH="1">
            <a:off x="2795903" y="2656894"/>
            <a:ext cx="1189684" cy="0"/>
          </a:xfrm>
          <a:prstGeom prst="line">
            <a:avLst/>
          </a:prstGeom>
          <a:noFill/>
          <a:ln w="19050" cap="flat" cmpd="sng" algn="ctr">
            <a:solidFill>
              <a:sysClr val="windowText" lastClr="000000"/>
            </a:solidFill>
            <a:prstDash val="solid"/>
            <a:miter lim="800000"/>
          </a:ln>
          <a:effectLst/>
        </p:spPr>
      </p:cxnSp>
      <p:cxnSp>
        <p:nvCxnSpPr>
          <p:cNvPr id="107" name="Straight Connector 79">
            <a:extLst>
              <a:ext uri="{FF2B5EF4-FFF2-40B4-BE49-F238E27FC236}">
                <a16:creationId xmlns:a16="http://schemas.microsoft.com/office/drawing/2014/main" id="{B3CC68DC-1D51-4863-A5A0-FB104C5E67E4}"/>
              </a:ext>
            </a:extLst>
          </p:cNvPr>
          <p:cNvCxnSpPr>
            <a:cxnSpLocks/>
          </p:cNvCxnSpPr>
          <p:nvPr/>
        </p:nvCxnSpPr>
        <p:spPr>
          <a:xfrm flipH="1">
            <a:off x="2795902" y="2716241"/>
            <a:ext cx="430345" cy="0"/>
          </a:xfrm>
          <a:prstGeom prst="line">
            <a:avLst/>
          </a:prstGeom>
          <a:noFill/>
          <a:ln w="19050" cap="flat" cmpd="sng" algn="ctr">
            <a:solidFill>
              <a:sysClr val="windowText" lastClr="000000"/>
            </a:solidFill>
            <a:prstDash val="solid"/>
            <a:miter lim="800000"/>
          </a:ln>
          <a:effectLst/>
        </p:spPr>
      </p:cxnSp>
      <p:sp>
        <p:nvSpPr>
          <p:cNvPr id="108" name="Freeform 159">
            <a:extLst>
              <a:ext uri="{FF2B5EF4-FFF2-40B4-BE49-F238E27FC236}">
                <a16:creationId xmlns:a16="http://schemas.microsoft.com/office/drawing/2014/main" id="{598D01F1-E323-41DF-BCA5-A6283E5D4CE6}"/>
              </a:ext>
            </a:extLst>
          </p:cNvPr>
          <p:cNvSpPr/>
          <p:nvPr/>
        </p:nvSpPr>
        <p:spPr>
          <a:xfrm flipH="1">
            <a:off x="2098262" y="2364045"/>
            <a:ext cx="1235904"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ysClr val="window" lastClr="FFFFFF">
              <a:lumMod val="95000"/>
            </a:sysClr>
          </a:solidFill>
          <a:ln w="28575" cap="flat" cmpd="sng" algn="ctr">
            <a:solidFill>
              <a:sysClr val="window" lastClr="FFFFFF">
                <a:lumMod val="65000"/>
              </a:sysClr>
            </a:solidFill>
            <a:prstDash val="solid"/>
            <a:miter lim="800000"/>
          </a:ln>
          <a:effectLst/>
        </p:spPr>
        <p:txBody>
          <a:bodyPr wrap="square" tIns="179930" rtlCol="0" anchor="ctr">
            <a:noAutofit/>
          </a:bodyPr>
          <a:lstStyle/>
          <a:p>
            <a:pPr algn="ctr" defTabSz="914034">
              <a:defRPr/>
            </a:pPr>
            <a:r>
              <a:rPr lang="en-US" sz="1400" b="1" kern="0" dirty="0" err="1">
                <a:solidFill>
                  <a:prstClr val="white">
                    <a:lumMod val="50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DataCenter</a:t>
            </a:r>
            <a:endParaRPr lang="en-US" sz="1400" b="1" kern="0" dirty="0">
              <a:solidFill>
                <a:prstClr val="white">
                  <a:lumMod val="50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09" name="Straight Connector 79">
            <a:extLst>
              <a:ext uri="{FF2B5EF4-FFF2-40B4-BE49-F238E27FC236}">
                <a16:creationId xmlns:a16="http://schemas.microsoft.com/office/drawing/2014/main" id="{CD309FD4-D3EF-4708-9801-0DA7ED633CFF}"/>
              </a:ext>
            </a:extLst>
          </p:cNvPr>
          <p:cNvCxnSpPr>
            <a:cxnSpLocks/>
          </p:cNvCxnSpPr>
          <p:nvPr/>
        </p:nvCxnSpPr>
        <p:spPr>
          <a:xfrm flipH="1">
            <a:off x="3889950" y="2716241"/>
            <a:ext cx="1185058" cy="0"/>
          </a:xfrm>
          <a:prstGeom prst="line">
            <a:avLst/>
          </a:prstGeom>
          <a:noFill/>
          <a:ln w="19050" cap="flat" cmpd="sng" algn="ctr">
            <a:solidFill>
              <a:sysClr val="windowText" lastClr="000000"/>
            </a:solidFill>
            <a:prstDash val="solid"/>
            <a:miter lim="800000"/>
          </a:ln>
          <a:effectLst/>
        </p:spPr>
      </p:cxnSp>
      <p:sp>
        <p:nvSpPr>
          <p:cNvPr id="6" name="灯片编号占位符 5">
            <a:extLst>
              <a:ext uri="{FF2B5EF4-FFF2-40B4-BE49-F238E27FC236}">
                <a16:creationId xmlns:a16="http://schemas.microsoft.com/office/drawing/2014/main" id="{686548F6-3A45-4442-96FA-533ED6D27620}"/>
              </a:ext>
            </a:extLst>
          </p:cNvPr>
          <p:cNvSpPr>
            <a:spLocks noGrp="1"/>
          </p:cNvSpPr>
          <p:nvPr>
            <p:ph type="sldNum" sz="quarter" idx="12"/>
          </p:nvPr>
        </p:nvSpPr>
        <p:spPr/>
        <p:txBody>
          <a:bodyPr/>
          <a:lstStyle/>
          <a:p>
            <a:fld id="{C8BB1146-E542-4D4E-B8E9-6919A11DDD48}" type="slidenum">
              <a:rPr lang="en-US" smtClean="0"/>
              <a:t>47</a:t>
            </a:fld>
            <a:endParaRPr lang="en-US"/>
          </a:p>
        </p:txBody>
      </p:sp>
    </p:spTree>
    <p:extLst>
      <p:ext uri="{BB962C8B-B14F-4D97-AF65-F5344CB8AC3E}">
        <p14:creationId xmlns:p14="http://schemas.microsoft.com/office/powerpoint/2010/main" val="1302019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4C0C8-3C2C-47B8-9956-F0030BA684C7}"/>
              </a:ext>
            </a:extLst>
          </p:cNvPr>
          <p:cNvSpPr>
            <a:spLocks noGrp="1"/>
          </p:cNvSpPr>
          <p:nvPr>
            <p:ph type="title"/>
          </p:nvPr>
        </p:nvSpPr>
        <p:spPr/>
        <p:txBody>
          <a:bodyPr>
            <a:normAutofit/>
          </a:bodyPr>
          <a:lstStyle/>
          <a:p>
            <a:r>
              <a:rPr lang="zh-CN" altLang="en-US" dirty="0"/>
              <a:t>企业网络拓扑案例：吉林大学校园网络拓扑</a:t>
            </a:r>
          </a:p>
        </p:txBody>
      </p:sp>
      <p:pic>
        <p:nvPicPr>
          <p:cNvPr id="3" name="Picture 4" descr="weathermap-cacti-plugin">
            <a:extLst>
              <a:ext uri="{FF2B5EF4-FFF2-40B4-BE49-F238E27FC236}">
                <a16:creationId xmlns:a16="http://schemas.microsoft.com/office/drawing/2014/main" id="{FBD8E3B5-1316-441F-B43D-AD2BC423D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525" y="1209359"/>
            <a:ext cx="887095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a:extLst>
              <a:ext uri="{FF2B5EF4-FFF2-40B4-BE49-F238E27FC236}">
                <a16:creationId xmlns:a16="http://schemas.microsoft.com/office/drawing/2014/main" id="{CDBB43B6-63CB-4C29-BD09-B2D314FC8649}"/>
              </a:ext>
            </a:extLst>
          </p:cNvPr>
          <p:cNvSpPr>
            <a:spLocks noGrp="1"/>
          </p:cNvSpPr>
          <p:nvPr>
            <p:ph type="sldNum" sz="quarter" idx="12"/>
          </p:nvPr>
        </p:nvSpPr>
        <p:spPr/>
        <p:txBody>
          <a:bodyPr/>
          <a:lstStyle/>
          <a:p>
            <a:fld id="{C8BB1146-E542-4D4E-B8E9-6919A11DDD48}" type="slidenum">
              <a:rPr lang="en-US" smtClean="0"/>
              <a:pPr/>
              <a:t>48</a:t>
            </a:fld>
            <a:endParaRPr lang="en-US"/>
          </a:p>
        </p:txBody>
      </p:sp>
    </p:spTree>
    <p:extLst>
      <p:ext uri="{BB962C8B-B14F-4D97-AF65-F5344CB8AC3E}">
        <p14:creationId xmlns:p14="http://schemas.microsoft.com/office/powerpoint/2010/main" val="2626493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0531B-E35E-48A4-AE58-1C85C03FBFE6}"/>
              </a:ext>
            </a:extLst>
          </p:cNvPr>
          <p:cNvSpPr>
            <a:spLocks noGrp="1"/>
          </p:cNvSpPr>
          <p:nvPr>
            <p:ph type="title"/>
          </p:nvPr>
        </p:nvSpPr>
        <p:spPr/>
        <p:txBody>
          <a:bodyPr/>
          <a:lstStyle/>
          <a:p>
            <a:r>
              <a:rPr lang="zh-CN" altLang="en-US" dirty="0"/>
              <a:t>网络分类</a:t>
            </a:r>
          </a:p>
        </p:txBody>
      </p:sp>
      <p:sp>
        <p:nvSpPr>
          <p:cNvPr id="3" name="内容占位符 2">
            <a:extLst>
              <a:ext uri="{FF2B5EF4-FFF2-40B4-BE49-F238E27FC236}">
                <a16:creationId xmlns:a16="http://schemas.microsoft.com/office/drawing/2014/main" id="{ACCF9010-9B95-4911-ACB7-1C13362D75EB}"/>
              </a:ext>
            </a:extLst>
          </p:cNvPr>
          <p:cNvSpPr>
            <a:spLocks noGrp="1"/>
          </p:cNvSpPr>
          <p:nvPr>
            <p:ph idx="1"/>
          </p:nvPr>
        </p:nvSpPr>
        <p:spPr/>
        <p:txBody>
          <a:bodyPr/>
          <a:lstStyle/>
          <a:p>
            <a:r>
              <a:rPr lang="zh-CN" altLang="en-US" dirty="0"/>
              <a:t>以覆盖的地域或网络规模来分类</a:t>
            </a:r>
          </a:p>
          <a:p>
            <a:pPr lvl="1"/>
            <a:r>
              <a:rPr lang="zh-CN" altLang="en-US" dirty="0"/>
              <a:t>个域网</a:t>
            </a:r>
          </a:p>
          <a:p>
            <a:pPr lvl="1"/>
            <a:r>
              <a:rPr lang="zh-CN" altLang="en-US" dirty="0"/>
              <a:t>局域网</a:t>
            </a:r>
          </a:p>
          <a:p>
            <a:pPr lvl="1"/>
            <a:r>
              <a:rPr lang="zh-CN" altLang="en-US" dirty="0"/>
              <a:t>城域网</a:t>
            </a:r>
          </a:p>
          <a:p>
            <a:pPr lvl="1"/>
            <a:r>
              <a:rPr lang="zh-CN" altLang="en-US" dirty="0"/>
              <a:t>广域网</a:t>
            </a:r>
          </a:p>
        </p:txBody>
      </p:sp>
      <p:sp>
        <p:nvSpPr>
          <p:cNvPr id="6" name="灯片编号占位符 5">
            <a:extLst>
              <a:ext uri="{FF2B5EF4-FFF2-40B4-BE49-F238E27FC236}">
                <a16:creationId xmlns:a16="http://schemas.microsoft.com/office/drawing/2014/main" id="{4D89C822-588F-4D76-8C70-98E95B7034B0}"/>
              </a:ext>
            </a:extLst>
          </p:cNvPr>
          <p:cNvSpPr>
            <a:spLocks noGrp="1"/>
          </p:cNvSpPr>
          <p:nvPr>
            <p:ph type="sldNum" sz="quarter" idx="12"/>
          </p:nvPr>
        </p:nvSpPr>
        <p:spPr/>
        <p:txBody>
          <a:bodyPr/>
          <a:lstStyle/>
          <a:p>
            <a:fld id="{C8BB1146-E542-4D4E-B8E9-6919A11DDD48}" type="slidenum">
              <a:rPr lang="en-US" smtClean="0"/>
              <a:t>49</a:t>
            </a:fld>
            <a:endParaRPr lang="en-US"/>
          </a:p>
        </p:txBody>
      </p:sp>
    </p:spTree>
    <p:extLst>
      <p:ext uri="{BB962C8B-B14F-4D97-AF65-F5344CB8AC3E}">
        <p14:creationId xmlns:p14="http://schemas.microsoft.com/office/powerpoint/2010/main" val="2097555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878C168-41C4-4B27-9B2E-70C21037C719}"/>
              </a:ext>
            </a:extLst>
          </p:cNvPr>
          <p:cNvSpPr/>
          <p:nvPr/>
        </p:nvSpPr>
        <p:spPr>
          <a:xfrm>
            <a:off x="6147833" y="1162903"/>
            <a:ext cx="5366688" cy="3913393"/>
          </a:xfrm>
          <a:prstGeom prst="rect">
            <a:avLst/>
          </a:prstGeom>
          <a:noFill/>
          <a:ln w="6350">
            <a:gradFill>
              <a:gsLst>
                <a:gs pos="0">
                  <a:schemeClr val="tx1">
                    <a:alpha val="86000"/>
                  </a:schemeClr>
                </a:gs>
                <a:gs pos="54000">
                  <a:schemeClr val="bg2">
                    <a:alpha val="0"/>
                  </a:schemeClr>
                </a:gs>
                <a:gs pos="100000">
                  <a:schemeClr val="tx1">
                    <a:alpha val="88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副标题 2">
            <a:extLst>
              <a:ext uri="{FF2B5EF4-FFF2-40B4-BE49-F238E27FC236}">
                <a16:creationId xmlns:a16="http://schemas.microsoft.com/office/drawing/2014/main" id="{9B7237CE-FA21-49C3-A2B3-87EA1FE25C11}"/>
              </a:ext>
            </a:extLst>
          </p:cNvPr>
          <p:cNvSpPr txBox="1">
            <a:spLocks/>
          </p:cNvSpPr>
          <p:nvPr/>
        </p:nvSpPr>
        <p:spPr>
          <a:xfrm>
            <a:off x="675608" y="5097064"/>
            <a:ext cx="10843292" cy="1282993"/>
          </a:xfrm>
          <a:prstGeom prst="rect">
            <a:avLst/>
          </a:prstGeom>
        </p:spPr>
        <p:txBody>
          <a:bodyPr lIns="0" tIns="0" rIns="0" bIns="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Wingdings" panose="05000000000000000000" pitchFamily="2" charset="2"/>
              <a:buChar char="Ø"/>
            </a:pP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手机等无线终端通过无线</a:t>
            </a:r>
            <a:r>
              <a:rPr lang="en-US" altLang="zh-CN" dirty="0" err="1">
                <a:solidFill>
                  <a:schemeClr val="accent1"/>
                </a:solidFill>
                <a:latin typeface="微软雅黑" panose="020B0503020204020204" pitchFamily="34" charset="-122"/>
                <a:ea typeface="微软雅黑" panose="020B0503020204020204" pitchFamily="34" charset="-122"/>
                <a:sym typeface="Arial" panose="020B0604020202020204" pitchFamily="34" charset="0"/>
              </a:rPr>
              <a:t>WiFi</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接入到教室、楼道的无线</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AP</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。无线 </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AP </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通过 </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PoE </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网线接入到接入交换机</a:t>
            </a:r>
            <a:endPar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a:p>
            <a:pPr>
              <a:spcBef>
                <a:spcPts val="0"/>
              </a:spcBef>
              <a:buFont typeface="Wingdings" panose="05000000000000000000" pitchFamily="2" charset="2"/>
              <a:buChar char="Ø"/>
            </a:pP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门禁</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安防监控系统、台式电脑</a:t>
            </a:r>
            <a:r>
              <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多媒体教学设备通过以太网线接入到接入交换机</a:t>
            </a:r>
            <a:endParaRPr lang="en-US" altLang="zh-CN"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a:p>
            <a:pPr>
              <a:spcBef>
                <a:spcPts val="0"/>
              </a:spcBef>
              <a:buFont typeface="Wingdings" panose="05000000000000000000" pitchFamily="2" charset="2"/>
              <a:buChar char="Ø"/>
            </a:pPr>
            <a:r>
              <a:rPr lang="zh-CN" altLang="en-US"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各教室的接入交换机接到本楼层的汇聚交换机，各楼层汇聚交换机联机到本教学楼的核心交换机</a:t>
            </a:r>
          </a:p>
        </p:txBody>
      </p:sp>
      <p:pic>
        <p:nvPicPr>
          <p:cNvPr id="7" name="Picture 42" descr="华为wifi图标,华为图标原图- 伤感说说吧">
            <a:extLst>
              <a:ext uri="{FF2B5EF4-FFF2-40B4-BE49-F238E27FC236}">
                <a16:creationId xmlns:a16="http://schemas.microsoft.com/office/drawing/2014/main" id="{06F72B96-0F88-4CAD-BADA-EFA5CF8F3A2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100583" y="3965868"/>
            <a:ext cx="373403" cy="2824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正">
            <a:extLst>
              <a:ext uri="{FF2B5EF4-FFF2-40B4-BE49-F238E27FC236}">
                <a16:creationId xmlns:a16="http://schemas.microsoft.com/office/drawing/2014/main" id="{F420EC71-FB2F-492F-B723-F6C030A3D0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8933" y="1769308"/>
            <a:ext cx="981112" cy="57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0" descr="http://www.sysinte.com/UpLoadFile/image/20170313/6362503984828494368197727.png">
            <a:extLst>
              <a:ext uri="{FF2B5EF4-FFF2-40B4-BE49-F238E27FC236}">
                <a16:creationId xmlns:a16="http://schemas.microsoft.com/office/drawing/2014/main" id="{D479C136-49D8-4A5B-9AE2-876EA38362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9792" y="1819053"/>
            <a:ext cx="1212017" cy="4046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8" descr="支持工业用以太网接口连接器">
            <a:extLst>
              <a:ext uri="{FF2B5EF4-FFF2-40B4-BE49-F238E27FC236}">
                <a16:creationId xmlns:a16="http://schemas.microsoft.com/office/drawing/2014/main" id="{5D999920-214D-4D8E-AABD-AEE6029C278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flipH="1">
            <a:off x="8668636" y="3851054"/>
            <a:ext cx="472200" cy="35286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C946DDD-93CE-4227-8281-D183A2A86F73}"/>
              </a:ext>
            </a:extLst>
          </p:cNvPr>
          <p:cNvSpPr/>
          <p:nvPr/>
        </p:nvSpPr>
        <p:spPr>
          <a:xfrm>
            <a:off x="9088991" y="3949022"/>
            <a:ext cx="1712967" cy="276999"/>
          </a:xfrm>
          <a:prstGeom prst="rect">
            <a:avLst/>
          </a:prstGeom>
        </p:spPr>
        <p:txBody>
          <a:bodyPr wrap="square">
            <a:spAutoFit/>
          </a:bodyPr>
          <a:lstStyle/>
          <a:p>
            <a:pPr algn="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⑤以太网线 （含</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RJ45) </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C2F8585-E148-48DC-9AB8-811C69236104}"/>
              </a:ext>
            </a:extLst>
          </p:cNvPr>
          <p:cNvSpPr/>
          <p:nvPr/>
        </p:nvSpPr>
        <p:spPr>
          <a:xfrm>
            <a:off x="9551592" y="1779702"/>
            <a:ext cx="837213" cy="261610"/>
          </a:xfrm>
          <a:prstGeom prst="rect">
            <a:avLst/>
          </a:prstGeom>
        </p:spPr>
        <p:txBody>
          <a:bodyPr wrap="square">
            <a:spAutoFit/>
          </a:bodyPr>
          <a:lstStyle/>
          <a:p>
            <a:r>
              <a:rPr lang="zh-CN" altLang="en-US" sz="11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以太光纤</a:t>
            </a:r>
            <a:endParaRPr lang="zh-CN" altLang="en-US" sz="1100" dirty="0">
              <a:solidFill>
                <a:schemeClr val="accent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D08E304F-F28C-48D4-8CA9-31C9E941F82A}"/>
              </a:ext>
            </a:extLst>
          </p:cNvPr>
          <p:cNvSpPr/>
          <p:nvPr/>
        </p:nvSpPr>
        <p:spPr>
          <a:xfrm>
            <a:off x="6040952" y="3988569"/>
            <a:ext cx="1121920" cy="276999"/>
          </a:xfrm>
          <a:prstGeom prst="rect">
            <a:avLst/>
          </a:prstGeom>
        </p:spPr>
        <p:txBody>
          <a:bodyPr wrap="square">
            <a:spAutoFit/>
          </a:bodyPr>
          <a:lstStyle/>
          <a:p>
            <a:pPr algn="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④</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Wi-Fi</a:t>
            </a: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无线</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pic>
        <p:nvPicPr>
          <p:cNvPr id="15" name="Picture 30" descr="http://www.sysinte.com/UpLoadFile/image/20170313/6362503984828494368197727.png">
            <a:extLst>
              <a:ext uri="{FF2B5EF4-FFF2-40B4-BE49-F238E27FC236}">
                <a16:creationId xmlns:a16="http://schemas.microsoft.com/office/drawing/2014/main" id="{4E4F6CBB-5319-415F-BC76-309165B3AD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9792" y="2821667"/>
            <a:ext cx="1212017" cy="40467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连接符 15">
            <a:extLst>
              <a:ext uri="{FF2B5EF4-FFF2-40B4-BE49-F238E27FC236}">
                <a16:creationId xmlns:a16="http://schemas.microsoft.com/office/drawing/2014/main" id="{93690B96-B2EC-4008-AA77-DC486305691E}"/>
              </a:ext>
            </a:extLst>
          </p:cNvPr>
          <p:cNvCxnSpPr/>
          <p:nvPr/>
        </p:nvCxnSpPr>
        <p:spPr>
          <a:xfrm>
            <a:off x="9514825" y="2033510"/>
            <a:ext cx="1224478" cy="0"/>
          </a:xfrm>
          <a:prstGeom prst="line">
            <a:avLst/>
          </a:prstGeom>
          <a:ln w="57150">
            <a:solidFill>
              <a:srgbClr val="FFC2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8EA3A4E-5157-4872-9D6F-44A56C5A1B50}"/>
              </a:ext>
            </a:extLst>
          </p:cNvPr>
          <p:cNvCxnSpPr>
            <a:cxnSpLocks/>
          </p:cNvCxnSpPr>
          <p:nvPr/>
        </p:nvCxnSpPr>
        <p:spPr>
          <a:xfrm flipH="1">
            <a:off x="10489955" y="2086641"/>
            <a:ext cx="9899" cy="982317"/>
          </a:xfrm>
          <a:prstGeom prst="line">
            <a:avLst/>
          </a:prstGeom>
          <a:ln w="57150">
            <a:solidFill>
              <a:srgbClr val="FFC2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7DA0216-5DCD-449B-99F1-51EFB485EF0D}"/>
              </a:ext>
            </a:extLst>
          </p:cNvPr>
          <p:cNvCxnSpPr>
            <a:cxnSpLocks/>
          </p:cNvCxnSpPr>
          <p:nvPr/>
        </p:nvCxnSpPr>
        <p:spPr>
          <a:xfrm>
            <a:off x="9514825" y="3055825"/>
            <a:ext cx="975130" cy="13133"/>
          </a:xfrm>
          <a:prstGeom prst="line">
            <a:avLst/>
          </a:prstGeom>
          <a:ln w="57150">
            <a:solidFill>
              <a:srgbClr val="FFC200"/>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23D155E-0803-4409-9643-4FFD9C08D7B6}"/>
              </a:ext>
            </a:extLst>
          </p:cNvPr>
          <p:cNvSpPr/>
          <p:nvPr/>
        </p:nvSpPr>
        <p:spPr>
          <a:xfrm>
            <a:off x="8305491" y="1198900"/>
            <a:ext cx="1330564" cy="276999"/>
          </a:xfrm>
          <a:prstGeom prst="rect">
            <a:avLst/>
          </a:prstGeom>
        </p:spPr>
        <p:txBody>
          <a:bodyPr wrap="square">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②接入交换机</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cxnSp>
        <p:nvCxnSpPr>
          <p:cNvPr id="20" name="直接连接符 19">
            <a:extLst>
              <a:ext uri="{FF2B5EF4-FFF2-40B4-BE49-F238E27FC236}">
                <a16:creationId xmlns:a16="http://schemas.microsoft.com/office/drawing/2014/main" id="{33E67B80-E8CA-4C6B-9660-4F9F3AA0D343}"/>
              </a:ext>
            </a:extLst>
          </p:cNvPr>
          <p:cNvCxnSpPr/>
          <p:nvPr/>
        </p:nvCxnSpPr>
        <p:spPr>
          <a:xfrm>
            <a:off x="6827223" y="2033510"/>
            <a:ext cx="1584619" cy="0"/>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438B6DF-0F98-4EA1-B821-4294B2D95D5A}"/>
              </a:ext>
            </a:extLst>
          </p:cNvPr>
          <p:cNvCxnSpPr>
            <a:cxnSpLocks/>
          </p:cNvCxnSpPr>
          <p:nvPr/>
        </p:nvCxnSpPr>
        <p:spPr>
          <a:xfrm flipV="1">
            <a:off x="7306261" y="3055825"/>
            <a:ext cx="1103837" cy="13133"/>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795CD87F-2286-4F06-BC79-FF04FD69A6A9}"/>
              </a:ext>
            </a:extLst>
          </p:cNvPr>
          <p:cNvSpPr/>
          <p:nvPr/>
        </p:nvSpPr>
        <p:spPr>
          <a:xfrm>
            <a:off x="6297696" y="1204434"/>
            <a:ext cx="1772288" cy="276999"/>
          </a:xfrm>
          <a:prstGeom prst="rect">
            <a:avLst/>
          </a:prstGeom>
        </p:spPr>
        <p:txBody>
          <a:bodyPr wrap="square">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①</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Wi-Fi</a:t>
            </a: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AP</a:t>
            </a: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无线接入点</a:t>
            </a:r>
            <a:endPar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3" name="直接连接符 22">
            <a:extLst>
              <a:ext uri="{FF2B5EF4-FFF2-40B4-BE49-F238E27FC236}">
                <a16:creationId xmlns:a16="http://schemas.microsoft.com/office/drawing/2014/main" id="{3812CBDB-E980-409E-933F-0EA7D95D42F5}"/>
              </a:ext>
            </a:extLst>
          </p:cNvPr>
          <p:cNvCxnSpPr>
            <a:cxnSpLocks/>
          </p:cNvCxnSpPr>
          <p:nvPr/>
        </p:nvCxnSpPr>
        <p:spPr>
          <a:xfrm rot="5400000">
            <a:off x="8796939" y="3347114"/>
            <a:ext cx="600234" cy="0"/>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BFE816F-17D8-453D-A8D1-95629FB76B41}"/>
              </a:ext>
            </a:extLst>
          </p:cNvPr>
          <p:cNvCxnSpPr>
            <a:cxnSpLocks/>
          </p:cNvCxnSpPr>
          <p:nvPr/>
        </p:nvCxnSpPr>
        <p:spPr>
          <a:xfrm rot="5400000">
            <a:off x="8375652" y="3347114"/>
            <a:ext cx="600234" cy="0"/>
          </a:xfrm>
          <a:prstGeom prst="line">
            <a:avLst/>
          </a:prstGeom>
          <a:ln w="57150">
            <a:solidFill>
              <a:srgbClr val="00B3FF"/>
            </a:solidFill>
          </a:ln>
        </p:spPr>
        <p:style>
          <a:lnRef idx="1">
            <a:schemeClr val="accent1"/>
          </a:lnRef>
          <a:fillRef idx="0">
            <a:schemeClr val="accent1"/>
          </a:fillRef>
          <a:effectRef idx="0">
            <a:schemeClr val="accent1"/>
          </a:effectRef>
          <a:fontRef idx="minor">
            <a:schemeClr val="tx1"/>
          </a:fontRef>
        </p:style>
      </p:cxnSp>
      <p:pic>
        <p:nvPicPr>
          <p:cNvPr id="25" name="Picture 40" descr="免费Wifi符号，下载免费剪贴画，免费剪贴画- 其他">
            <a:extLst>
              <a:ext uri="{FF2B5EF4-FFF2-40B4-BE49-F238E27FC236}">
                <a16:creationId xmlns:a16="http://schemas.microsoft.com/office/drawing/2014/main" id="{C07531B0-21D9-4F22-AA0B-08B77164C8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V="1">
            <a:off x="6480351" y="2399350"/>
            <a:ext cx="282262" cy="2235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0" descr="免费Wifi符号，下载免费剪贴画，免费剪贴画- 其他">
            <a:extLst>
              <a:ext uri="{FF2B5EF4-FFF2-40B4-BE49-F238E27FC236}">
                <a16:creationId xmlns:a16="http://schemas.microsoft.com/office/drawing/2014/main" id="{7FC78B14-888D-4914-A5E1-562DD72C12B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V="1">
            <a:off x="6995500" y="3270062"/>
            <a:ext cx="282262" cy="223519"/>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组合 26">
            <a:extLst>
              <a:ext uri="{FF2B5EF4-FFF2-40B4-BE49-F238E27FC236}">
                <a16:creationId xmlns:a16="http://schemas.microsoft.com/office/drawing/2014/main" id="{3754A54F-C8B2-4771-9A4D-E1D9AA9E2B98}"/>
              </a:ext>
            </a:extLst>
          </p:cNvPr>
          <p:cNvGrpSpPr/>
          <p:nvPr/>
        </p:nvGrpSpPr>
        <p:grpSpPr>
          <a:xfrm>
            <a:off x="10217822" y="1430013"/>
            <a:ext cx="1132002" cy="856230"/>
            <a:chOff x="492124" y="4088643"/>
            <a:chExt cx="3255492" cy="1578496"/>
          </a:xfrm>
        </p:grpSpPr>
        <p:pic>
          <p:nvPicPr>
            <p:cNvPr id="28" name="图片 27">
              <a:extLst>
                <a:ext uri="{FF2B5EF4-FFF2-40B4-BE49-F238E27FC236}">
                  <a16:creationId xmlns:a16="http://schemas.microsoft.com/office/drawing/2014/main" id="{3C2F9DFA-FE90-47A7-B624-1695B370FB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5812" y="4088643"/>
              <a:ext cx="2701804" cy="1517737"/>
            </a:xfrm>
            <a:prstGeom prst="rect">
              <a:avLst/>
            </a:prstGeom>
          </p:spPr>
        </p:pic>
        <p:pic>
          <p:nvPicPr>
            <p:cNvPr id="29" name="图片 28">
              <a:extLst>
                <a:ext uri="{FF2B5EF4-FFF2-40B4-BE49-F238E27FC236}">
                  <a16:creationId xmlns:a16="http://schemas.microsoft.com/office/drawing/2014/main" id="{8906769F-9D13-4BFD-8AE9-C4AB4B1D80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2124" y="4504359"/>
              <a:ext cx="2069924" cy="1162780"/>
            </a:xfrm>
            <a:prstGeom prst="rect">
              <a:avLst/>
            </a:prstGeom>
          </p:spPr>
        </p:pic>
      </p:grpSp>
      <p:sp>
        <p:nvSpPr>
          <p:cNvPr id="30" name="矩形 29">
            <a:extLst>
              <a:ext uri="{FF2B5EF4-FFF2-40B4-BE49-F238E27FC236}">
                <a16:creationId xmlns:a16="http://schemas.microsoft.com/office/drawing/2014/main" id="{5B1F4A7B-B058-4EDE-B3C7-FA712B89348A}"/>
              </a:ext>
            </a:extLst>
          </p:cNvPr>
          <p:cNvSpPr/>
          <p:nvPr/>
        </p:nvSpPr>
        <p:spPr>
          <a:xfrm>
            <a:off x="10072756" y="1219598"/>
            <a:ext cx="1498530" cy="276999"/>
          </a:xfrm>
          <a:prstGeom prst="rect">
            <a:avLst/>
          </a:prstGeom>
        </p:spPr>
        <p:txBody>
          <a:bodyPr wrap="square">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③汇聚</a:t>
            </a:r>
            <a:r>
              <a:rPr lang="en-US" altLang="zh-CN"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核心交换机</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B4FFAD85-983A-43D2-93E0-1E1124926DD1}"/>
              </a:ext>
            </a:extLst>
          </p:cNvPr>
          <p:cNvSpPr/>
          <p:nvPr/>
        </p:nvSpPr>
        <p:spPr>
          <a:xfrm>
            <a:off x="6864157" y="1781722"/>
            <a:ext cx="1630996" cy="261610"/>
          </a:xfrm>
          <a:prstGeom prst="rect">
            <a:avLst/>
          </a:prstGeom>
        </p:spPr>
        <p:txBody>
          <a:bodyPr wrap="square">
            <a:spAutoFit/>
          </a:bodyPr>
          <a:lstStyle/>
          <a:p>
            <a:r>
              <a:rPr lang="zh-CN" altLang="en-US" sz="11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以太网线（可供直流电）</a:t>
            </a:r>
            <a:endParaRPr lang="zh-CN" altLang="en-US" sz="1100" dirty="0">
              <a:solidFill>
                <a:schemeClr val="accent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686F76F-FFD7-4D13-8A5F-4A25B3297673}"/>
              </a:ext>
            </a:extLst>
          </p:cNvPr>
          <p:cNvSpPr txBox="1"/>
          <p:nvPr/>
        </p:nvSpPr>
        <p:spPr>
          <a:xfrm>
            <a:off x="8795981" y="4723039"/>
            <a:ext cx="832314" cy="261610"/>
          </a:xfrm>
          <a:prstGeom prst="rect">
            <a:avLst/>
          </a:prstGeom>
          <a:noFill/>
        </p:spPr>
        <p:txBody>
          <a:bodyPr vert="horz" wrap="square" rtlCol="0">
            <a:spAutoFit/>
          </a:bodyPr>
          <a:lstStyle/>
          <a:p>
            <a:pPr defTabSz="304978">
              <a:defRPr/>
            </a:pPr>
            <a:r>
              <a:rPr lang="zh-CN" altLang="en-US" sz="1100" dirty="0">
                <a:solidFill>
                  <a:schemeClr val="accent1"/>
                </a:solidFill>
                <a:latin typeface="微软雅黑" panose="020B0503020204020204" pitchFamily="34" charset="-122"/>
                <a:ea typeface="微软雅黑" panose="020B0503020204020204" pitchFamily="34" charset="-122"/>
              </a:rPr>
              <a:t>门禁</a:t>
            </a:r>
            <a:r>
              <a:rPr lang="en-US" altLang="zh-CN" sz="1100" dirty="0">
                <a:solidFill>
                  <a:schemeClr val="accent1"/>
                </a:solidFill>
                <a:latin typeface="微软雅黑" panose="020B0503020204020204" pitchFamily="34" charset="-122"/>
                <a:ea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rPr>
              <a:t>监控</a:t>
            </a:r>
          </a:p>
        </p:txBody>
      </p:sp>
      <p:grpSp>
        <p:nvGrpSpPr>
          <p:cNvPr id="33" name="组合 178">
            <a:extLst>
              <a:ext uri="{FF2B5EF4-FFF2-40B4-BE49-F238E27FC236}">
                <a16:creationId xmlns:a16="http://schemas.microsoft.com/office/drawing/2014/main" id="{B5AA661E-3D50-4C68-B015-980441D4F2EA}"/>
              </a:ext>
            </a:extLst>
          </p:cNvPr>
          <p:cNvGrpSpPr>
            <a:grpSpLocks/>
          </p:cNvGrpSpPr>
          <p:nvPr/>
        </p:nvGrpSpPr>
        <p:grpSpPr bwMode="auto">
          <a:xfrm>
            <a:off x="9037236" y="4439399"/>
            <a:ext cx="295607" cy="327466"/>
            <a:chOff x="4168775" y="-195263"/>
            <a:chExt cx="577850" cy="728663"/>
          </a:xfrm>
        </p:grpSpPr>
        <p:sp>
          <p:nvSpPr>
            <p:cNvPr id="34" name="Oval 12">
              <a:extLst>
                <a:ext uri="{FF2B5EF4-FFF2-40B4-BE49-F238E27FC236}">
                  <a16:creationId xmlns:a16="http://schemas.microsoft.com/office/drawing/2014/main" id="{91C0EFC9-7536-42B9-BBE1-871DCA499D06}"/>
                </a:ext>
              </a:extLst>
            </p:cNvPr>
            <p:cNvSpPr>
              <a:spLocks noChangeArrowheads="1"/>
            </p:cNvSpPr>
            <p:nvPr/>
          </p:nvSpPr>
          <p:spPr bwMode="auto">
            <a:xfrm>
              <a:off x="4632325" y="255587"/>
              <a:ext cx="69850" cy="6985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35" name="Oval 13">
              <a:extLst>
                <a:ext uri="{FF2B5EF4-FFF2-40B4-BE49-F238E27FC236}">
                  <a16:creationId xmlns:a16="http://schemas.microsoft.com/office/drawing/2014/main" id="{3C6D7B01-9752-4E29-B147-91433544EE43}"/>
                </a:ext>
              </a:extLst>
            </p:cNvPr>
            <p:cNvSpPr>
              <a:spLocks noChangeArrowheads="1"/>
            </p:cNvSpPr>
            <p:nvPr/>
          </p:nvSpPr>
          <p:spPr bwMode="auto">
            <a:xfrm>
              <a:off x="4524375" y="255587"/>
              <a:ext cx="71438" cy="6985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36" name="Freeform 60">
              <a:extLst>
                <a:ext uri="{FF2B5EF4-FFF2-40B4-BE49-F238E27FC236}">
                  <a16:creationId xmlns:a16="http://schemas.microsoft.com/office/drawing/2014/main" id="{4FC2EAC3-43E0-407C-9C84-E50CE76910F9}"/>
                </a:ext>
              </a:extLst>
            </p:cNvPr>
            <p:cNvSpPr>
              <a:spLocks/>
            </p:cNvSpPr>
            <p:nvPr/>
          </p:nvSpPr>
          <p:spPr bwMode="auto">
            <a:xfrm>
              <a:off x="4168775" y="-71438"/>
              <a:ext cx="577850" cy="377825"/>
            </a:xfrm>
            <a:custGeom>
              <a:avLst/>
              <a:gdLst>
                <a:gd name="T0" fmla="*/ 562185 w 332"/>
                <a:gd name="T1" fmla="*/ 377825 h 217"/>
                <a:gd name="T2" fmla="*/ 501267 w 332"/>
                <a:gd name="T3" fmla="*/ 377825 h 217"/>
                <a:gd name="T4" fmla="*/ 485603 w 332"/>
                <a:gd name="T5" fmla="*/ 362155 h 217"/>
                <a:gd name="T6" fmla="*/ 501267 w 332"/>
                <a:gd name="T7" fmla="*/ 346485 h 217"/>
                <a:gd name="T8" fmla="*/ 546521 w 332"/>
                <a:gd name="T9" fmla="*/ 346485 h 217"/>
                <a:gd name="T10" fmla="*/ 546521 w 332"/>
                <a:gd name="T11" fmla="*/ 31340 h 217"/>
                <a:gd name="T12" fmla="*/ 31329 w 332"/>
                <a:gd name="T13" fmla="*/ 31340 h 217"/>
                <a:gd name="T14" fmla="*/ 31329 w 332"/>
                <a:gd name="T15" fmla="*/ 346485 h 217"/>
                <a:gd name="T16" fmla="*/ 391615 w 332"/>
                <a:gd name="T17" fmla="*/ 346485 h 217"/>
                <a:gd name="T18" fmla="*/ 407280 w 332"/>
                <a:gd name="T19" fmla="*/ 362155 h 217"/>
                <a:gd name="T20" fmla="*/ 391615 w 332"/>
                <a:gd name="T21" fmla="*/ 377825 h 217"/>
                <a:gd name="T22" fmla="*/ 15665 w 332"/>
                <a:gd name="T23" fmla="*/ 377825 h 217"/>
                <a:gd name="T24" fmla="*/ 0 w 332"/>
                <a:gd name="T25" fmla="*/ 362155 h 217"/>
                <a:gd name="T26" fmla="*/ 0 w 332"/>
                <a:gd name="T27" fmla="*/ 15670 h 217"/>
                <a:gd name="T28" fmla="*/ 15665 w 332"/>
                <a:gd name="T29" fmla="*/ 0 h 217"/>
                <a:gd name="T30" fmla="*/ 562185 w 332"/>
                <a:gd name="T31" fmla="*/ 0 h 217"/>
                <a:gd name="T32" fmla="*/ 577850 w 332"/>
                <a:gd name="T33" fmla="*/ 15670 h 217"/>
                <a:gd name="T34" fmla="*/ 577850 w 332"/>
                <a:gd name="T35" fmla="*/ 362155 h 217"/>
                <a:gd name="T36" fmla="*/ 562185 w 332"/>
                <a:gd name="T37" fmla="*/ 377825 h 2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2"/>
                <a:gd name="T58" fmla="*/ 0 h 217"/>
                <a:gd name="T59" fmla="*/ 332 w 332"/>
                <a:gd name="T60" fmla="*/ 217 h 2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2" h="217">
                  <a:moveTo>
                    <a:pt x="323" y="217"/>
                  </a:moveTo>
                  <a:cubicBezTo>
                    <a:pt x="288" y="217"/>
                    <a:pt x="288" y="217"/>
                    <a:pt x="288" y="217"/>
                  </a:cubicBezTo>
                  <a:cubicBezTo>
                    <a:pt x="283" y="217"/>
                    <a:pt x="279" y="213"/>
                    <a:pt x="279" y="208"/>
                  </a:cubicBezTo>
                  <a:cubicBezTo>
                    <a:pt x="279" y="203"/>
                    <a:pt x="283" y="199"/>
                    <a:pt x="288" y="199"/>
                  </a:cubicBezTo>
                  <a:cubicBezTo>
                    <a:pt x="314" y="199"/>
                    <a:pt x="314" y="199"/>
                    <a:pt x="314" y="199"/>
                  </a:cubicBezTo>
                  <a:cubicBezTo>
                    <a:pt x="314" y="18"/>
                    <a:pt x="314" y="18"/>
                    <a:pt x="314" y="18"/>
                  </a:cubicBezTo>
                  <a:cubicBezTo>
                    <a:pt x="18" y="18"/>
                    <a:pt x="18" y="18"/>
                    <a:pt x="18" y="18"/>
                  </a:cubicBezTo>
                  <a:cubicBezTo>
                    <a:pt x="18" y="199"/>
                    <a:pt x="18" y="199"/>
                    <a:pt x="18" y="199"/>
                  </a:cubicBezTo>
                  <a:cubicBezTo>
                    <a:pt x="225" y="199"/>
                    <a:pt x="225" y="199"/>
                    <a:pt x="225" y="199"/>
                  </a:cubicBezTo>
                  <a:cubicBezTo>
                    <a:pt x="230" y="199"/>
                    <a:pt x="234" y="203"/>
                    <a:pt x="234" y="208"/>
                  </a:cubicBezTo>
                  <a:cubicBezTo>
                    <a:pt x="234" y="213"/>
                    <a:pt x="230" y="217"/>
                    <a:pt x="225" y="217"/>
                  </a:cubicBezTo>
                  <a:cubicBezTo>
                    <a:pt x="9" y="217"/>
                    <a:pt x="9" y="217"/>
                    <a:pt x="9" y="217"/>
                  </a:cubicBezTo>
                  <a:cubicBezTo>
                    <a:pt x="4" y="217"/>
                    <a:pt x="0" y="213"/>
                    <a:pt x="0" y="208"/>
                  </a:cubicBezTo>
                  <a:cubicBezTo>
                    <a:pt x="0" y="9"/>
                    <a:pt x="0" y="9"/>
                    <a:pt x="0" y="9"/>
                  </a:cubicBezTo>
                  <a:cubicBezTo>
                    <a:pt x="0" y="4"/>
                    <a:pt x="4" y="0"/>
                    <a:pt x="9" y="0"/>
                  </a:cubicBezTo>
                  <a:cubicBezTo>
                    <a:pt x="323" y="0"/>
                    <a:pt x="323" y="0"/>
                    <a:pt x="323" y="0"/>
                  </a:cubicBezTo>
                  <a:cubicBezTo>
                    <a:pt x="328" y="0"/>
                    <a:pt x="332" y="4"/>
                    <a:pt x="332" y="9"/>
                  </a:cubicBezTo>
                  <a:cubicBezTo>
                    <a:pt x="332" y="208"/>
                    <a:pt x="332" y="208"/>
                    <a:pt x="332" y="208"/>
                  </a:cubicBezTo>
                  <a:cubicBezTo>
                    <a:pt x="332" y="213"/>
                    <a:pt x="328" y="217"/>
                    <a:pt x="323" y="21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37" name="Freeform 61">
              <a:extLst>
                <a:ext uri="{FF2B5EF4-FFF2-40B4-BE49-F238E27FC236}">
                  <a16:creationId xmlns:a16="http://schemas.microsoft.com/office/drawing/2014/main" id="{077A901B-876E-4A68-944F-E5FA0082936F}"/>
                </a:ext>
              </a:extLst>
            </p:cNvPr>
            <p:cNvSpPr>
              <a:spLocks/>
            </p:cNvSpPr>
            <p:nvPr/>
          </p:nvSpPr>
          <p:spPr bwMode="auto">
            <a:xfrm>
              <a:off x="4168775" y="-120650"/>
              <a:ext cx="577850" cy="31750"/>
            </a:xfrm>
            <a:custGeom>
              <a:avLst/>
              <a:gdLst>
                <a:gd name="T0" fmla="*/ 562185 w 332"/>
                <a:gd name="T1" fmla="*/ 31750 h 18"/>
                <a:gd name="T2" fmla="*/ 15665 w 332"/>
                <a:gd name="T3" fmla="*/ 31750 h 18"/>
                <a:gd name="T4" fmla="*/ 0 w 332"/>
                <a:gd name="T5" fmla="*/ 15875 h 18"/>
                <a:gd name="T6" fmla="*/ 15665 w 332"/>
                <a:gd name="T7" fmla="*/ 0 h 18"/>
                <a:gd name="T8" fmla="*/ 562185 w 332"/>
                <a:gd name="T9" fmla="*/ 0 h 18"/>
                <a:gd name="T10" fmla="*/ 577850 w 332"/>
                <a:gd name="T11" fmla="*/ 15875 h 18"/>
                <a:gd name="T12" fmla="*/ 562185 w 332"/>
                <a:gd name="T13" fmla="*/ 31750 h 18"/>
                <a:gd name="T14" fmla="*/ 0 60000 65536"/>
                <a:gd name="T15" fmla="*/ 0 60000 65536"/>
                <a:gd name="T16" fmla="*/ 0 60000 65536"/>
                <a:gd name="T17" fmla="*/ 0 60000 65536"/>
                <a:gd name="T18" fmla="*/ 0 60000 65536"/>
                <a:gd name="T19" fmla="*/ 0 60000 65536"/>
                <a:gd name="T20" fmla="*/ 0 60000 65536"/>
                <a:gd name="T21" fmla="*/ 0 w 332"/>
                <a:gd name="T22" fmla="*/ 0 h 18"/>
                <a:gd name="T23" fmla="*/ 332 w 332"/>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8">
                  <a:moveTo>
                    <a:pt x="323" y="18"/>
                  </a:moveTo>
                  <a:cubicBezTo>
                    <a:pt x="9" y="18"/>
                    <a:pt x="9" y="18"/>
                    <a:pt x="9" y="18"/>
                  </a:cubicBezTo>
                  <a:cubicBezTo>
                    <a:pt x="4" y="18"/>
                    <a:pt x="0" y="14"/>
                    <a:pt x="0" y="9"/>
                  </a:cubicBezTo>
                  <a:cubicBezTo>
                    <a:pt x="0" y="4"/>
                    <a:pt x="4" y="0"/>
                    <a:pt x="9" y="0"/>
                  </a:cubicBezTo>
                  <a:cubicBezTo>
                    <a:pt x="323" y="0"/>
                    <a:pt x="323" y="0"/>
                    <a:pt x="323" y="0"/>
                  </a:cubicBezTo>
                  <a:cubicBezTo>
                    <a:pt x="328" y="0"/>
                    <a:pt x="332" y="4"/>
                    <a:pt x="332" y="9"/>
                  </a:cubicBezTo>
                  <a:cubicBezTo>
                    <a:pt x="332" y="14"/>
                    <a:pt x="328" y="18"/>
                    <a:pt x="323"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38" name="Freeform 62">
              <a:extLst>
                <a:ext uri="{FF2B5EF4-FFF2-40B4-BE49-F238E27FC236}">
                  <a16:creationId xmlns:a16="http://schemas.microsoft.com/office/drawing/2014/main" id="{0C2D1FCC-6A93-4E3D-BD11-DB0670D62860}"/>
                </a:ext>
              </a:extLst>
            </p:cNvPr>
            <p:cNvSpPr>
              <a:spLocks/>
            </p:cNvSpPr>
            <p:nvPr/>
          </p:nvSpPr>
          <p:spPr bwMode="auto">
            <a:xfrm>
              <a:off x="4441825" y="274637"/>
              <a:ext cx="30163" cy="258763"/>
            </a:xfrm>
            <a:custGeom>
              <a:avLst/>
              <a:gdLst>
                <a:gd name="T0" fmla="*/ 15082 w 18"/>
                <a:gd name="T1" fmla="*/ 258763 h 149"/>
                <a:gd name="T2" fmla="*/ 0 w 18"/>
                <a:gd name="T3" fmla="*/ 243133 h 149"/>
                <a:gd name="T4" fmla="*/ 0 w 18"/>
                <a:gd name="T5" fmla="*/ 15630 h 149"/>
                <a:gd name="T6" fmla="*/ 15082 w 18"/>
                <a:gd name="T7" fmla="*/ 0 h 149"/>
                <a:gd name="T8" fmla="*/ 30163 w 18"/>
                <a:gd name="T9" fmla="*/ 15630 h 149"/>
                <a:gd name="T10" fmla="*/ 30163 w 18"/>
                <a:gd name="T11" fmla="*/ 243133 h 149"/>
                <a:gd name="T12" fmla="*/ 15082 w 18"/>
                <a:gd name="T13" fmla="*/ 258763 h 149"/>
                <a:gd name="T14" fmla="*/ 0 60000 65536"/>
                <a:gd name="T15" fmla="*/ 0 60000 65536"/>
                <a:gd name="T16" fmla="*/ 0 60000 65536"/>
                <a:gd name="T17" fmla="*/ 0 60000 65536"/>
                <a:gd name="T18" fmla="*/ 0 60000 65536"/>
                <a:gd name="T19" fmla="*/ 0 60000 65536"/>
                <a:gd name="T20" fmla="*/ 0 60000 65536"/>
                <a:gd name="T21" fmla="*/ 0 w 18"/>
                <a:gd name="T22" fmla="*/ 0 h 149"/>
                <a:gd name="T23" fmla="*/ 18 w 18"/>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49">
                  <a:moveTo>
                    <a:pt x="9" y="149"/>
                  </a:moveTo>
                  <a:cubicBezTo>
                    <a:pt x="4" y="149"/>
                    <a:pt x="0" y="145"/>
                    <a:pt x="0" y="140"/>
                  </a:cubicBezTo>
                  <a:cubicBezTo>
                    <a:pt x="0" y="9"/>
                    <a:pt x="0" y="9"/>
                    <a:pt x="0" y="9"/>
                  </a:cubicBezTo>
                  <a:cubicBezTo>
                    <a:pt x="0" y="4"/>
                    <a:pt x="4" y="0"/>
                    <a:pt x="9" y="0"/>
                  </a:cubicBezTo>
                  <a:cubicBezTo>
                    <a:pt x="14" y="0"/>
                    <a:pt x="18" y="4"/>
                    <a:pt x="18" y="9"/>
                  </a:cubicBezTo>
                  <a:cubicBezTo>
                    <a:pt x="18" y="140"/>
                    <a:pt x="18" y="140"/>
                    <a:pt x="18" y="140"/>
                  </a:cubicBezTo>
                  <a:cubicBezTo>
                    <a:pt x="18" y="145"/>
                    <a:pt x="14" y="149"/>
                    <a:pt x="9" y="14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39" name="Freeform 63">
              <a:extLst>
                <a:ext uri="{FF2B5EF4-FFF2-40B4-BE49-F238E27FC236}">
                  <a16:creationId xmlns:a16="http://schemas.microsoft.com/office/drawing/2014/main" id="{E929A61A-0130-40F5-8F39-C33E0F8CA4FA}"/>
                </a:ext>
              </a:extLst>
            </p:cNvPr>
            <p:cNvSpPr>
              <a:spLocks/>
            </p:cNvSpPr>
            <p:nvPr/>
          </p:nvSpPr>
          <p:spPr bwMode="auto">
            <a:xfrm>
              <a:off x="4441825" y="-195263"/>
              <a:ext cx="30163" cy="155575"/>
            </a:xfrm>
            <a:custGeom>
              <a:avLst/>
              <a:gdLst>
                <a:gd name="T0" fmla="*/ 15082 w 18"/>
                <a:gd name="T1" fmla="*/ 155575 h 89"/>
                <a:gd name="T2" fmla="*/ 0 w 18"/>
                <a:gd name="T3" fmla="*/ 139843 h 89"/>
                <a:gd name="T4" fmla="*/ 0 w 18"/>
                <a:gd name="T5" fmla="*/ 15732 h 89"/>
                <a:gd name="T6" fmla="*/ 15082 w 18"/>
                <a:gd name="T7" fmla="*/ 0 h 89"/>
                <a:gd name="T8" fmla="*/ 30163 w 18"/>
                <a:gd name="T9" fmla="*/ 15732 h 89"/>
                <a:gd name="T10" fmla="*/ 30163 w 18"/>
                <a:gd name="T11" fmla="*/ 139843 h 89"/>
                <a:gd name="T12" fmla="*/ 15082 w 18"/>
                <a:gd name="T13" fmla="*/ 155575 h 89"/>
                <a:gd name="T14" fmla="*/ 0 60000 65536"/>
                <a:gd name="T15" fmla="*/ 0 60000 65536"/>
                <a:gd name="T16" fmla="*/ 0 60000 65536"/>
                <a:gd name="T17" fmla="*/ 0 60000 65536"/>
                <a:gd name="T18" fmla="*/ 0 60000 65536"/>
                <a:gd name="T19" fmla="*/ 0 60000 65536"/>
                <a:gd name="T20" fmla="*/ 0 60000 65536"/>
                <a:gd name="T21" fmla="*/ 0 w 18"/>
                <a:gd name="T22" fmla="*/ 0 h 89"/>
                <a:gd name="T23" fmla="*/ 18 w 18"/>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89">
                  <a:moveTo>
                    <a:pt x="9" y="89"/>
                  </a:moveTo>
                  <a:cubicBezTo>
                    <a:pt x="4" y="89"/>
                    <a:pt x="0" y="85"/>
                    <a:pt x="0" y="80"/>
                  </a:cubicBezTo>
                  <a:cubicBezTo>
                    <a:pt x="0" y="9"/>
                    <a:pt x="0" y="9"/>
                    <a:pt x="0" y="9"/>
                  </a:cubicBezTo>
                  <a:cubicBezTo>
                    <a:pt x="0" y="4"/>
                    <a:pt x="4" y="0"/>
                    <a:pt x="9" y="0"/>
                  </a:cubicBezTo>
                  <a:cubicBezTo>
                    <a:pt x="14" y="0"/>
                    <a:pt x="18" y="4"/>
                    <a:pt x="18" y="9"/>
                  </a:cubicBezTo>
                  <a:cubicBezTo>
                    <a:pt x="18" y="80"/>
                    <a:pt x="18" y="80"/>
                    <a:pt x="18" y="80"/>
                  </a:cubicBezTo>
                  <a:cubicBezTo>
                    <a:pt x="18" y="85"/>
                    <a:pt x="14" y="89"/>
                    <a:pt x="9" y="8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0" name="Freeform 64">
              <a:extLst>
                <a:ext uri="{FF2B5EF4-FFF2-40B4-BE49-F238E27FC236}">
                  <a16:creationId xmlns:a16="http://schemas.microsoft.com/office/drawing/2014/main" id="{D7DBDF23-143B-4D5D-8308-EAD56D0D009B}"/>
                </a:ext>
              </a:extLst>
            </p:cNvPr>
            <p:cNvSpPr>
              <a:spLocks/>
            </p:cNvSpPr>
            <p:nvPr/>
          </p:nvSpPr>
          <p:spPr bwMode="auto">
            <a:xfrm>
              <a:off x="4319588" y="273050"/>
              <a:ext cx="130175" cy="260350"/>
            </a:xfrm>
            <a:custGeom>
              <a:avLst/>
              <a:gdLst>
                <a:gd name="T0" fmla="*/ 17357 w 75"/>
                <a:gd name="T1" fmla="*/ 260350 h 150"/>
                <a:gd name="T2" fmla="*/ 10414 w 75"/>
                <a:gd name="T3" fmla="*/ 260350 h 150"/>
                <a:gd name="T4" fmla="*/ 3471 w 75"/>
                <a:gd name="T5" fmla="*/ 239522 h 150"/>
                <a:gd name="T6" fmla="*/ 98933 w 75"/>
                <a:gd name="T7" fmla="*/ 10414 h 150"/>
                <a:gd name="T8" fmla="*/ 119761 w 75"/>
                <a:gd name="T9" fmla="*/ 3471 h 150"/>
                <a:gd name="T10" fmla="*/ 126704 w 75"/>
                <a:gd name="T11" fmla="*/ 22564 h 150"/>
                <a:gd name="T12" fmla="*/ 31242 w 75"/>
                <a:gd name="T13" fmla="*/ 251672 h 150"/>
                <a:gd name="T14" fmla="*/ 17357 w 75"/>
                <a:gd name="T15" fmla="*/ 260350 h 150"/>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150"/>
                <a:gd name="T26" fmla="*/ 75 w 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150">
                  <a:moveTo>
                    <a:pt x="10" y="150"/>
                  </a:moveTo>
                  <a:cubicBezTo>
                    <a:pt x="9" y="150"/>
                    <a:pt x="7" y="150"/>
                    <a:pt x="6" y="150"/>
                  </a:cubicBezTo>
                  <a:cubicBezTo>
                    <a:pt x="2" y="148"/>
                    <a:pt x="0" y="143"/>
                    <a:pt x="2" y="138"/>
                  </a:cubicBezTo>
                  <a:cubicBezTo>
                    <a:pt x="57" y="6"/>
                    <a:pt x="57" y="6"/>
                    <a:pt x="57" y="6"/>
                  </a:cubicBezTo>
                  <a:cubicBezTo>
                    <a:pt x="59" y="2"/>
                    <a:pt x="64" y="0"/>
                    <a:pt x="69" y="2"/>
                  </a:cubicBezTo>
                  <a:cubicBezTo>
                    <a:pt x="73" y="4"/>
                    <a:pt x="75" y="9"/>
                    <a:pt x="73" y="13"/>
                  </a:cubicBezTo>
                  <a:cubicBezTo>
                    <a:pt x="18" y="145"/>
                    <a:pt x="18" y="145"/>
                    <a:pt x="18" y="145"/>
                  </a:cubicBezTo>
                  <a:cubicBezTo>
                    <a:pt x="17" y="148"/>
                    <a:pt x="13" y="150"/>
                    <a:pt x="10" y="15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1" name="Freeform 65">
              <a:extLst>
                <a:ext uri="{FF2B5EF4-FFF2-40B4-BE49-F238E27FC236}">
                  <a16:creationId xmlns:a16="http://schemas.microsoft.com/office/drawing/2014/main" id="{CA934D28-34E4-4430-933C-4717C7F4AD8F}"/>
                </a:ext>
              </a:extLst>
            </p:cNvPr>
            <p:cNvSpPr>
              <a:spLocks/>
            </p:cNvSpPr>
            <p:nvPr/>
          </p:nvSpPr>
          <p:spPr bwMode="auto">
            <a:xfrm>
              <a:off x="4464050" y="273050"/>
              <a:ext cx="130175" cy="260350"/>
            </a:xfrm>
            <a:custGeom>
              <a:avLst/>
              <a:gdLst>
                <a:gd name="T0" fmla="*/ 112818 w 75"/>
                <a:gd name="T1" fmla="*/ 260350 h 150"/>
                <a:gd name="T2" fmla="*/ 98933 w 75"/>
                <a:gd name="T3" fmla="*/ 251672 h 150"/>
                <a:gd name="T4" fmla="*/ 3471 w 75"/>
                <a:gd name="T5" fmla="*/ 22564 h 150"/>
                <a:gd name="T6" fmla="*/ 10414 w 75"/>
                <a:gd name="T7" fmla="*/ 3471 h 150"/>
                <a:gd name="T8" fmla="*/ 31242 w 75"/>
                <a:gd name="T9" fmla="*/ 10414 h 150"/>
                <a:gd name="T10" fmla="*/ 128439 w 75"/>
                <a:gd name="T11" fmla="*/ 239522 h 150"/>
                <a:gd name="T12" fmla="*/ 119761 w 75"/>
                <a:gd name="T13" fmla="*/ 260350 h 150"/>
                <a:gd name="T14" fmla="*/ 112818 w 75"/>
                <a:gd name="T15" fmla="*/ 260350 h 150"/>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150"/>
                <a:gd name="T26" fmla="*/ 75 w 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150">
                  <a:moveTo>
                    <a:pt x="65" y="150"/>
                  </a:moveTo>
                  <a:cubicBezTo>
                    <a:pt x="62" y="150"/>
                    <a:pt x="58" y="148"/>
                    <a:pt x="57" y="145"/>
                  </a:cubicBezTo>
                  <a:cubicBezTo>
                    <a:pt x="2" y="13"/>
                    <a:pt x="2" y="13"/>
                    <a:pt x="2" y="13"/>
                  </a:cubicBezTo>
                  <a:cubicBezTo>
                    <a:pt x="0" y="9"/>
                    <a:pt x="2" y="4"/>
                    <a:pt x="6" y="2"/>
                  </a:cubicBezTo>
                  <a:cubicBezTo>
                    <a:pt x="11" y="0"/>
                    <a:pt x="16" y="2"/>
                    <a:pt x="18" y="6"/>
                  </a:cubicBezTo>
                  <a:cubicBezTo>
                    <a:pt x="74" y="138"/>
                    <a:pt x="74" y="138"/>
                    <a:pt x="74" y="138"/>
                  </a:cubicBezTo>
                  <a:cubicBezTo>
                    <a:pt x="75" y="143"/>
                    <a:pt x="73" y="148"/>
                    <a:pt x="69" y="150"/>
                  </a:cubicBezTo>
                  <a:cubicBezTo>
                    <a:pt x="68" y="150"/>
                    <a:pt x="66" y="150"/>
                    <a:pt x="65" y="15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2" name="Freeform 66">
              <a:extLst>
                <a:ext uri="{FF2B5EF4-FFF2-40B4-BE49-F238E27FC236}">
                  <a16:creationId xmlns:a16="http://schemas.microsoft.com/office/drawing/2014/main" id="{8FE456F0-7646-400B-9B20-212F1E3CB733}"/>
                </a:ext>
              </a:extLst>
            </p:cNvPr>
            <p:cNvSpPr>
              <a:spLocks/>
            </p:cNvSpPr>
            <p:nvPr/>
          </p:nvSpPr>
          <p:spPr bwMode="auto">
            <a:xfrm>
              <a:off x="4241800" y="25400"/>
              <a:ext cx="84138" cy="168275"/>
            </a:xfrm>
            <a:custGeom>
              <a:avLst/>
              <a:gdLst>
                <a:gd name="T0" fmla="*/ 18888 w 49"/>
                <a:gd name="T1" fmla="*/ 168275 h 96"/>
                <a:gd name="T2" fmla="*/ 12020 w 49"/>
                <a:gd name="T3" fmla="*/ 166522 h 96"/>
                <a:gd name="T4" fmla="*/ 3434 w 49"/>
                <a:gd name="T5" fmla="*/ 147241 h 96"/>
                <a:gd name="T6" fmla="*/ 53230 w 49"/>
                <a:gd name="T7" fmla="*/ 12270 h 96"/>
                <a:gd name="T8" fmla="*/ 72118 w 49"/>
                <a:gd name="T9" fmla="*/ 1753 h 96"/>
                <a:gd name="T10" fmla="*/ 82421 w 49"/>
                <a:gd name="T11" fmla="*/ 22787 h 96"/>
                <a:gd name="T12" fmla="*/ 32625 w 49"/>
                <a:gd name="T13" fmla="*/ 157758 h 96"/>
                <a:gd name="T14" fmla="*/ 18888 w 49"/>
                <a:gd name="T15" fmla="*/ 168275 h 96"/>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96"/>
                <a:gd name="T26" fmla="*/ 49 w 49"/>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96">
                  <a:moveTo>
                    <a:pt x="11" y="96"/>
                  </a:moveTo>
                  <a:cubicBezTo>
                    <a:pt x="9" y="96"/>
                    <a:pt x="8" y="96"/>
                    <a:pt x="7" y="95"/>
                  </a:cubicBezTo>
                  <a:cubicBezTo>
                    <a:pt x="3" y="94"/>
                    <a:pt x="0" y="88"/>
                    <a:pt x="2" y="84"/>
                  </a:cubicBezTo>
                  <a:cubicBezTo>
                    <a:pt x="31" y="7"/>
                    <a:pt x="31" y="7"/>
                    <a:pt x="31" y="7"/>
                  </a:cubicBezTo>
                  <a:cubicBezTo>
                    <a:pt x="32" y="2"/>
                    <a:pt x="38" y="0"/>
                    <a:pt x="42" y="1"/>
                  </a:cubicBezTo>
                  <a:cubicBezTo>
                    <a:pt x="47" y="3"/>
                    <a:pt x="49" y="8"/>
                    <a:pt x="48" y="13"/>
                  </a:cubicBezTo>
                  <a:cubicBezTo>
                    <a:pt x="19" y="90"/>
                    <a:pt x="19" y="90"/>
                    <a:pt x="19" y="90"/>
                  </a:cubicBezTo>
                  <a:cubicBezTo>
                    <a:pt x="18" y="94"/>
                    <a:pt x="14" y="96"/>
                    <a:pt x="11" y="9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3" name="Freeform 67">
              <a:extLst>
                <a:ext uri="{FF2B5EF4-FFF2-40B4-BE49-F238E27FC236}">
                  <a16:creationId xmlns:a16="http://schemas.microsoft.com/office/drawing/2014/main" id="{A4B96118-67D1-4C11-8447-C3BEC200620D}"/>
                </a:ext>
              </a:extLst>
            </p:cNvPr>
            <p:cNvSpPr>
              <a:spLocks/>
            </p:cNvSpPr>
            <p:nvPr/>
          </p:nvSpPr>
          <p:spPr bwMode="auto">
            <a:xfrm>
              <a:off x="4292600" y="25400"/>
              <a:ext cx="84138" cy="168275"/>
            </a:xfrm>
            <a:custGeom>
              <a:avLst/>
              <a:gdLst>
                <a:gd name="T0" fmla="*/ 66967 w 49"/>
                <a:gd name="T1" fmla="*/ 168275 h 96"/>
                <a:gd name="T2" fmla="*/ 51513 w 49"/>
                <a:gd name="T3" fmla="*/ 157758 h 96"/>
                <a:gd name="T4" fmla="*/ 3434 w 49"/>
                <a:gd name="T5" fmla="*/ 22787 h 96"/>
                <a:gd name="T6" fmla="*/ 12020 w 49"/>
                <a:gd name="T7" fmla="*/ 1753 h 96"/>
                <a:gd name="T8" fmla="*/ 32625 w 49"/>
                <a:gd name="T9" fmla="*/ 12270 h 96"/>
                <a:gd name="T10" fmla="*/ 80704 w 49"/>
                <a:gd name="T11" fmla="*/ 147241 h 96"/>
                <a:gd name="T12" fmla="*/ 72118 w 49"/>
                <a:gd name="T13" fmla="*/ 166522 h 96"/>
                <a:gd name="T14" fmla="*/ 66967 w 49"/>
                <a:gd name="T15" fmla="*/ 168275 h 96"/>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96"/>
                <a:gd name="T26" fmla="*/ 49 w 49"/>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96">
                  <a:moveTo>
                    <a:pt x="39" y="96"/>
                  </a:moveTo>
                  <a:cubicBezTo>
                    <a:pt x="35" y="96"/>
                    <a:pt x="32" y="94"/>
                    <a:pt x="30" y="90"/>
                  </a:cubicBezTo>
                  <a:cubicBezTo>
                    <a:pt x="2" y="13"/>
                    <a:pt x="2" y="13"/>
                    <a:pt x="2" y="13"/>
                  </a:cubicBezTo>
                  <a:cubicBezTo>
                    <a:pt x="0" y="8"/>
                    <a:pt x="2" y="3"/>
                    <a:pt x="7" y="1"/>
                  </a:cubicBezTo>
                  <a:cubicBezTo>
                    <a:pt x="12" y="0"/>
                    <a:pt x="17" y="2"/>
                    <a:pt x="19" y="7"/>
                  </a:cubicBezTo>
                  <a:cubicBezTo>
                    <a:pt x="47" y="84"/>
                    <a:pt x="47" y="84"/>
                    <a:pt x="47" y="84"/>
                  </a:cubicBezTo>
                  <a:cubicBezTo>
                    <a:pt x="49" y="88"/>
                    <a:pt x="47" y="94"/>
                    <a:pt x="42" y="95"/>
                  </a:cubicBezTo>
                  <a:cubicBezTo>
                    <a:pt x="41" y="96"/>
                    <a:pt x="40" y="96"/>
                    <a:pt x="39" y="9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4" name="Freeform 68">
              <a:extLst>
                <a:ext uri="{FF2B5EF4-FFF2-40B4-BE49-F238E27FC236}">
                  <a16:creationId xmlns:a16="http://schemas.microsoft.com/office/drawing/2014/main" id="{2DC5A0EA-7AD5-42DF-A36A-22683AFFC8F6}"/>
                </a:ext>
              </a:extLst>
            </p:cNvPr>
            <p:cNvSpPr>
              <a:spLocks/>
            </p:cNvSpPr>
            <p:nvPr/>
          </p:nvSpPr>
          <p:spPr bwMode="auto">
            <a:xfrm>
              <a:off x="4259263" y="123825"/>
              <a:ext cx="101600" cy="31750"/>
            </a:xfrm>
            <a:custGeom>
              <a:avLst/>
              <a:gdLst>
                <a:gd name="T0" fmla="*/ 86102 w 59"/>
                <a:gd name="T1" fmla="*/ 31750 h 18"/>
                <a:gd name="T2" fmla="*/ 15498 w 59"/>
                <a:gd name="T3" fmla="*/ 31750 h 18"/>
                <a:gd name="T4" fmla="*/ 0 w 59"/>
                <a:gd name="T5" fmla="*/ 15875 h 18"/>
                <a:gd name="T6" fmla="*/ 15498 w 59"/>
                <a:gd name="T7" fmla="*/ 0 h 18"/>
                <a:gd name="T8" fmla="*/ 86102 w 59"/>
                <a:gd name="T9" fmla="*/ 0 h 18"/>
                <a:gd name="T10" fmla="*/ 101600 w 59"/>
                <a:gd name="T11" fmla="*/ 15875 h 18"/>
                <a:gd name="T12" fmla="*/ 86102 w 59"/>
                <a:gd name="T13" fmla="*/ 31750 h 18"/>
                <a:gd name="T14" fmla="*/ 0 60000 65536"/>
                <a:gd name="T15" fmla="*/ 0 60000 65536"/>
                <a:gd name="T16" fmla="*/ 0 60000 65536"/>
                <a:gd name="T17" fmla="*/ 0 60000 65536"/>
                <a:gd name="T18" fmla="*/ 0 60000 65536"/>
                <a:gd name="T19" fmla="*/ 0 60000 65536"/>
                <a:gd name="T20" fmla="*/ 0 60000 65536"/>
                <a:gd name="T21" fmla="*/ 0 w 59"/>
                <a:gd name="T22" fmla="*/ 0 h 18"/>
                <a:gd name="T23" fmla="*/ 59 w 59"/>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18">
                  <a:moveTo>
                    <a:pt x="50" y="18"/>
                  </a:moveTo>
                  <a:cubicBezTo>
                    <a:pt x="9" y="18"/>
                    <a:pt x="9" y="18"/>
                    <a:pt x="9" y="18"/>
                  </a:cubicBezTo>
                  <a:cubicBezTo>
                    <a:pt x="4" y="18"/>
                    <a:pt x="0" y="14"/>
                    <a:pt x="0" y="9"/>
                  </a:cubicBezTo>
                  <a:cubicBezTo>
                    <a:pt x="0" y="4"/>
                    <a:pt x="4" y="0"/>
                    <a:pt x="9" y="0"/>
                  </a:cubicBezTo>
                  <a:cubicBezTo>
                    <a:pt x="50" y="0"/>
                    <a:pt x="50" y="0"/>
                    <a:pt x="50" y="0"/>
                  </a:cubicBezTo>
                  <a:cubicBezTo>
                    <a:pt x="55" y="0"/>
                    <a:pt x="59" y="4"/>
                    <a:pt x="59" y="9"/>
                  </a:cubicBezTo>
                  <a:cubicBezTo>
                    <a:pt x="59" y="14"/>
                    <a:pt x="55" y="18"/>
                    <a:pt x="50"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5" name="Freeform 69">
              <a:extLst>
                <a:ext uri="{FF2B5EF4-FFF2-40B4-BE49-F238E27FC236}">
                  <a16:creationId xmlns:a16="http://schemas.microsoft.com/office/drawing/2014/main" id="{5393E99E-D621-4AEF-89A3-FBDCD67BC93A}"/>
                </a:ext>
              </a:extLst>
            </p:cNvPr>
            <p:cNvSpPr>
              <a:spLocks/>
            </p:cNvSpPr>
            <p:nvPr/>
          </p:nvSpPr>
          <p:spPr bwMode="auto">
            <a:xfrm>
              <a:off x="4408488" y="28575"/>
              <a:ext cx="31750" cy="165100"/>
            </a:xfrm>
            <a:custGeom>
              <a:avLst/>
              <a:gdLst>
                <a:gd name="T0" fmla="*/ 15875 w 18"/>
                <a:gd name="T1" fmla="*/ 165100 h 95"/>
                <a:gd name="T2" fmla="*/ 0 w 18"/>
                <a:gd name="T3" fmla="*/ 149459 h 95"/>
                <a:gd name="T4" fmla="*/ 0 w 18"/>
                <a:gd name="T5" fmla="*/ 15641 h 95"/>
                <a:gd name="T6" fmla="*/ 15875 w 18"/>
                <a:gd name="T7" fmla="*/ 0 h 95"/>
                <a:gd name="T8" fmla="*/ 31750 w 18"/>
                <a:gd name="T9" fmla="*/ 15641 h 95"/>
                <a:gd name="T10" fmla="*/ 31750 w 18"/>
                <a:gd name="T11" fmla="*/ 149459 h 95"/>
                <a:gd name="T12" fmla="*/ 15875 w 18"/>
                <a:gd name="T13" fmla="*/ 165100 h 95"/>
                <a:gd name="T14" fmla="*/ 0 60000 65536"/>
                <a:gd name="T15" fmla="*/ 0 60000 65536"/>
                <a:gd name="T16" fmla="*/ 0 60000 65536"/>
                <a:gd name="T17" fmla="*/ 0 60000 65536"/>
                <a:gd name="T18" fmla="*/ 0 60000 65536"/>
                <a:gd name="T19" fmla="*/ 0 60000 65536"/>
                <a:gd name="T20" fmla="*/ 0 60000 65536"/>
                <a:gd name="T21" fmla="*/ 0 w 18"/>
                <a:gd name="T22" fmla="*/ 0 h 95"/>
                <a:gd name="T23" fmla="*/ 18 w 18"/>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95">
                  <a:moveTo>
                    <a:pt x="9" y="95"/>
                  </a:moveTo>
                  <a:cubicBezTo>
                    <a:pt x="4" y="95"/>
                    <a:pt x="0" y="91"/>
                    <a:pt x="0" y="86"/>
                  </a:cubicBezTo>
                  <a:cubicBezTo>
                    <a:pt x="0" y="9"/>
                    <a:pt x="0" y="9"/>
                    <a:pt x="0" y="9"/>
                  </a:cubicBezTo>
                  <a:cubicBezTo>
                    <a:pt x="0" y="4"/>
                    <a:pt x="4" y="0"/>
                    <a:pt x="9" y="0"/>
                  </a:cubicBezTo>
                  <a:cubicBezTo>
                    <a:pt x="14" y="0"/>
                    <a:pt x="18" y="4"/>
                    <a:pt x="18" y="9"/>
                  </a:cubicBezTo>
                  <a:cubicBezTo>
                    <a:pt x="18" y="86"/>
                    <a:pt x="18" y="86"/>
                    <a:pt x="18" y="86"/>
                  </a:cubicBezTo>
                  <a:cubicBezTo>
                    <a:pt x="18" y="91"/>
                    <a:pt x="14" y="95"/>
                    <a:pt x="9" y="9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6" name="Freeform 70">
              <a:extLst>
                <a:ext uri="{FF2B5EF4-FFF2-40B4-BE49-F238E27FC236}">
                  <a16:creationId xmlns:a16="http://schemas.microsoft.com/office/drawing/2014/main" id="{6E71C861-2ECA-4735-9C38-204B19CF0670}"/>
                </a:ext>
              </a:extLst>
            </p:cNvPr>
            <p:cNvSpPr>
              <a:spLocks/>
            </p:cNvSpPr>
            <p:nvPr/>
          </p:nvSpPr>
          <p:spPr bwMode="auto">
            <a:xfrm>
              <a:off x="4408488" y="28575"/>
              <a:ext cx="109538" cy="96838"/>
            </a:xfrm>
            <a:custGeom>
              <a:avLst/>
              <a:gdLst>
                <a:gd name="T0" fmla="*/ 60854 w 63"/>
                <a:gd name="T1" fmla="*/ 96838 h 56"/>
                <a:gd name="T2" fmla="*/ 15648 w 63"/>
                <a:gd name="T3" fmla="*/ 96838 h 56"/>
                <a:gd name="T4" fmla="*/ 0 w 63"/>
                <a:gd name="T5" fmla="*/ 81275 h 56"/>
                <a:gd name="T6" fmla="*/ 15648 w 63"/>
                <a:gd name="T7" fmla="*/ 65712 h 56"/>
                <a:gd name="T8" fmla="*/ 60854 w 63"/>
                <a:gd name="T9" fmla="*/ 65712 h 56"/>
                <a:gd name="T10" fmla="*/ 78241 w 63"/>
                <a:gd name="T11" fmla="*/ 48419 h 56"/>
                <a:gd name="T12" fmla="*/ 60854 w 63"/>
                <a:gd name="T13" fmla="*/ 31127 h 56"/>
                <a:gd name="T14" fmla="*/ 15648 w 63"/>
                <a:gd name="T15" fmla="*/ 31127 h 56"/>
                <a:gd name="T16" fmla="*/ 0 w 63"/>
                <a:gd name="T17" fmla="*/ 15563 h 56"/>
                <a:gd name="T18" fmla="*/ 15648 w 63"/>
                <a:gd name="T19" fmla="*/ 0 h 56"/>
                <a:gd name="T20" fmla="*/ 60854 w 63"/>
                <a:gd name="T21" fmla="*/ 0 h 56"/>
                <a:gd name="T22" fmla="*/ 109538 w 63"/>
                <a:gd name="T23" fmla="*/ 48419 h 56"/>
                <a:gd name="T24" fmla="*/ 60854 w 63"/>
                <a:gd name="T25" fmla="*/ 96838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56"/>
                <a:gd name="T41" fmla="*/ 63 w 63"/>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56">
                  <a:moveTo>
                    <a:pt x="35" y="56"/>
                  </a:moveTo>
                  <a:cubicBezTo>
                    <a:pt x="9" y="56"/>
                    <a:pt x="9" y="56"/>
                    <a:pt x="9" y="56"/>
                  </a:cubicBezTo>
                  <a:cubicBezTo>
                    <a:pt x="4" y="56"/>
                    <a:pt x="0" y="52"/>
                    <a:pt x="0" y="47"/>
                  </a:cubicBezTo>
                  <a:cubicBezTo>
                    <a:pt x="0" y="42"/>
                    <a:pt x="4" y="38"/>
                    <a:pt x="9" y="38"/>
                  </a:cubicBezTo>
                  <a:cubicBezTo>
                    <a:pt x="35" y="38"/>
                    <a:pt x="35" y="38"/>
                    <a:pt x="35" y="38"/>
                  </a:cubicBezTo>
                  <a:cubicBezTo>
                    <a:pt x="41" y="38"/>
                    <a:pt x="45" y="34"/>
                    <a:pt x="45" y="28"/>
                  </a:cubicBezTo>
                  <a:cubicBezTo>
                    <a:pt x="45" y="22"/>
                    <a:pt x="41" y="18"/>
                    <a:pt x="35" y="18"/>
                  </a:cubicBezTo>
                  <a:cubicBezTo>
                    <a:pt x="9" y="18"/>
                    <a:pt x="9" y="18"/>
                    <a:pt x="9" y="18"/>
                  </a:cubicBezTo>
                  <a:cubicBezTo>
                    <a:pt x="4" y="18"/>
                    <a:pt x="0" y="14"/>
                    <a:pt x="0" y="9"/>
                  </a:cubicBezTo>
                  <a:cubicBezTo>
                    <a:pt x="0" y="4"/>
                    <a:pt x="4" y="0"/>
                    <a:pt x="9" y="0"/>
                  </a:cubicBezTo>
                  <a:cubicBezTo>
                    <a:pt x="35" y="0"/>
                    <a:pt x="35" y="0"/>
                    <a:pt x="35" y="0"/>
                  </a:cubicBezTo>
                  <a:cubicBezTo>
                    <a:pt x="51" y="0"/>
                    <a:pt x="63" y="12"/>
                    <a:pt x="63" y="28"/>
                  </a:cubicBezTo>
                  <a:cubicBezTo>
                    <a:pt x="63" y="44"/>
                    <a:pt x="51" y="56"/>
                    <a:pt x="35" y="5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7" name="Freeform 71">
              <a:extLst>
                <a:ext uri="{FF2B5EF4-FFF2-40B4-BE49-F238E27FC236}">
                  <a16:creationId xmlns:a16="http://schemas.microsoft.com/office/drawing/2014/main" id="{D525FA01-8892-4684-B9BF-06CB3BC42BF6}"/>
                </a:ext>
              </a:extLst>
            </p:cNvPr>
            <p:cNvSpPr>
              <a:spLocks/>
            </p:cNvSpPr>
            <p:nvPr/>
          </p:nvSpPr>
          <p:spPr bwMode="auto">
            <a:xfrm>
              <a:off x="4408488" y="93662"/>
              <a:ext cx="109538" cy="100013"/>
            </a:xfrm>
            <a:custGeom>
              <a:avLst/>
              <a:gdLst>
                <a:gd name="T0" fmla="*/ 60854 w 63"/>
                <a:gd name="T1" fmla="*/ 100013 h 57"/>
                <a:gd name="T2" fmla="*/ 15648 w 63"/>
                <a:gd name="T3" fmla="*/ 100013 h 57"/>
                <a:gd name="T4" fmla="*/ 0 w 63"/>
                <a:gd name="T5" fmla="*/ 84221 h 57"/>
                <a:gd name="T6" fmla="*/ 15648 w 63"/>
                <a:gd name="T7" fmla="*/ 68430 h 57"/>
                <a:gd name="T8" fmla="*/ 60854 w 63"/>
                <a:gd name="T9" fmla="*/ 68430 h 57"/>
                <a:gd name="T10" fmla="*/ 78241 w 63"/>
                <a:gd name="T11" fmla="*/ 50884 h 57"/>
                <a:gd name="T12" fmla="*/ 60854 w 63"/>
                <a:gd name="T13" fmla="*/ 31583 h 57"/>
                <a:gd name="T14" fmla="*/ 15648 w 63"/>
                <a:gd name="T15" fmla="*/ 31583 h 57"/>
                <a:gd name="T16" fmla="*/ 0 w 63"/>
                <a:gd name="T17" fmla="*/ 15792 h 57"/>
                <a:gd name="T18" fmla="*/ 15648 w 63"/>
                <a:gd name="T19" fmla="*/ 0 h 57"/>
                <a:gd name="T20" fmla="*/ 60854 w 63"/>
                <a:gd name="T21" fmla="*/ 0 h 57"/>
                <a:gd name="T22" fmla="*/ 109538 w 63"/>
                <a:gd name="T23" fmla="*/ 50884 h 57"/>
                <a:gd name="T24" fmla="*/ 60854 w 63"/>
                <a:gd name="T25" fmla="*/ 100013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57"/>
                <a:gd name="T41" fmla="*/ 63 w 63"/>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57">
                  <a:moveTo>
                    <a:pt x="35" y="57"/>
                  </a:moveTo>
                  <a:cubicBezTo>
                    <a:pt x="9" y="57"/>
                    <a:pt x="9" y="57"/>
                    <a:pt x="9" y="57"/>
                  </a:cubicBezTo>
                  <a:cubicBezTo>
                    <a:pt x="4" y="57"/>
                    <a:pt x="0" y="53"/>
                    <a:pt x="0" y="48"/>
                  </a:cubicBezTo>
                  <a:cubicBezTo>
                    <a:pt x="0" y="43"/>
                    <a:pt x="4" y="39"/>
                    <a:pt x="9" y="39"/>
                  </a:cubicBezTo>
                  <a:cubicBezTo>
                    <a:pt x="35" y="39"/>
                    <a:pt x="35" y="39"/>
                    <a:pt x="35" y="39"/>
                  </a:cubicBezTo>
                  <a:cubicBezTo>
                    <a:pt x="41" y="39"/>
                    <a:pt x="45" y="34"/>
                    <a:pt x="45" y="29"/>
                  </a:cubicBezTo>
                  <a:cubicBezTo>
                    <a:pt x="45" y="23"/>
                    <a:pt x="41" y="18"/>
                    <a:pt x="35" y="18"/>
                  </a:cubicBezTo>
                  <a:cubicBezTo>
                    <a:pt x="9" y="18"/>
                    <a:pt x="9" y="18"/>
                    <a:pt x="9" y="18"/>
                  </a:cubicBezTo>
                  <a:cubicBezTo>
                    <a:pt x="4" y="18"/>
                    <a:pt x="0" y="14"/>
                    <a:pt x="0" y="9"/>
                  </a:cubicBezTo>
                  <a:cubicBezTo>
                    <a:pt x="0" y="4"/>
                    <a:pt x="4" y="0"/>
                    <a:pt x="9" y="0"/>
                  </a:cubicBezTo>
                  <a:cubicBezTo>
                    <a:pt x="35" y="0"/>
                    <a:pt x="35" y="0"/>
                    <a:pt x="35" y="0"/>
                  </a:cubicBezTo>
                  <a:cubicBezTo>
                    <a:pt x="51" y="0"/>
                    <a:pt x="63" y="13"/>
                    <a:pt x="63" y="29"/>
                  </a:cubicBezTo>
                  <a:cubicBezTo>
                    <a:pt x="63" y="44"/>
                    <a:pt x="51" y="57"/>
                    <a:pt x="35" y="5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8" name="Freeform 72">
              <a:extLst>
                <a:ext uri="{FF2B5EF4-FFF2-40B4-BE49-F238E27FC236}">
                  <a16:creationId xmlns:a16="http://schemas.microsoft.com/office/drawing/2014/main" id="{7C67599F-8C1E-4AF0-9C3B-EE63DBA34F28}"/>
                </a:ext>
              </a:extLst>
            </p:cNvPr>
            <p:cNvSpPr>
              <a:spLocks/>
            </p:cNvSpPr>
            <p:nvPr/>
          </p:nvSpPr>
          <p:spPr bwMode="auto">
            <a:xfrm>
              <a:off x="4565650" y="28575"/>
              <a:ext cx="104775" cy="66675"/>
            </a:xfrm>
            <a:custGeom>
              <a:avLst/>
              <a:gdLst>
                <a:gd name="T0" fmla="*/ 89316 w 61"/>
                <a:gd name="T1" fmla="*/ 66675 h 39"/>
                <a:gd name="T2" fmla="*/ 73858 w 61"/>
                <a:gd name="T3" fmla="*/ 51288 h 39"/>
                <a:gd name="T4" fmla="*/ 51529 w 61"/>
                <a:gd name="T5" fmla="*/ 30773 h 39"/>
                <a:gd name="T6" fmla="*/ 30917 w 61"/>
                <a:gd name="T7" fmla="*/ 51288 h 39"/>
                <a:gd name="T8" fmla="*/ 15459 w 61"/>
                <a:gd name="T9" fmla="*/ 66675 h 39"/>
                <a:gd name="T10" fmla="*/ 0 w 61"/>
                <a:gd name="T11" fmla="*/ 51288 h 39"/>
                <a:gd name="T12" fmla="*/ 51529 w 61"/>
                <a:gd name="T13" fmla="*/ 0 h 39"/>
                <a:gd name="T14" fmla="*/ 104775 w 61"/>
                <a:gd name="T15" fmla="*/ 51288 h 39"/>
                <a:gd name="T16" fmla="*/ 89316 w 61"/>
                <a:gd name="T17" fmla="*/ 66675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39"/>
                <a:gd name="T29" fmla="*/ 61 w 61"/>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39">
                  <a:moveTo>
                    <a:pt x="52" y="39"/>
                  </a:moveTo>
                  <a:cubicBezTo>
                    <a:pt x="47" y="39"/>
                    <a:pt x="43" y="35"/>
                    <a:pt x="43" y="30"/>
                  </a:cubicBezTo>
                  <a:cubicBezTo>
                    <a:pt x="43" y="23"/>
                    <a:pt x="37" y="18"/>
                    <a:pt x="30" y="18"/>
                  </a:cubicBezTo>
                  <a:cubicBezTo>
                    <a:pt x="23" y="18"/>
                    <a:pt x="18" y="23"/>
                    <a:pt x="18" y="30"/>
                  </a:cubicBezTo>
                  <a:cubicBezTo>
                    <a:pt x="18" y="35"/>
                    <a:pt x="13" y="39"/>
                    <a:pt x="9" y="39"/>
                  </a:cubicBezTo>
                  <a:cubicBezTo>
                    <a:pt x="4" y="39"/>
                    <a:pt x="0" y="35"/>
                    <a:pt x="0" y="30"/>
                  </a:cubicBezTo>
                  <a:cubicBezTo>
                    <a:pt x="0" y="13"/>
                    <a:pt x="13" y="0"/>
                    <a:pt x="30" y="0"/>
                  </a:cubicBezTo>
                  <a:cubicBezTo>
                    <a:pt x="47" y="0"/>
                    <a:pt x="61" y="13"/>
                    <a:pt x="61" y="30"/>
                  </a:cubicBezTo>
                  <a:cubicBezTo>
                    <a:pt x="61" y="35"/>
                    <a:pt x="56" y="39"/>
                    <a:pt x="52" y="3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49" name="Freeform 73">
              <a:extLst>
                <a:ext uri="{FF2B5EF4-FFF2-40B4-BE49-F238E27FC236}">
                  <a16:creationId xmlns:a16="http://schemas.microsoft.com/office/drawing/2014/main" id="{6132A3EF-246D-4A93-8B97-91A81E9FBC24}"/>
                </a:ext>
              </a:extLst>
            </p:cNvPr>
            <p:cNvSpPr>
              <a:spLocks/>
            </p:cNvSpPr>
            <p:nvPr/>
          </p:nvSpPr>
          <p:spPr bwMode="auto">
            <a:xfrm>
              <a:off x="4565650" y="123825"/>
              <a:ext cx="104775" cy="69850"/>
            </a:xfrm>
            <a:custGeom>
              <a:avLst/>
              <a:gdLst>
                <a:gd name="T0" fmla="*/ 51529 w 61"/>
                <a:gd name="T1" fmla="*/ 69850 h 40"/>
                <a:gd name="T2" fmla="*/ 0 w 61"/>
                <a:gd name="T3" fmla="*/ 15716 h 40"/>
                <a:gd name="T4" fmla="*/ 15459 w 61"/>
                <a:gd name="T5" fmla="*/ 0 h 40"/>
                <a:gd name="T6" fmla="*/ 30917 w 61"/>
                <a:gd name="T7" fmla="*/ 15716 h 40"/>
                <a:gd name="T8" fmla="*/ 51529 w 61"/>
                <a:gd name="T9" fmla="*/ 38418 h 40"/>
                <a:gd name="T10" fmla="*/ 73858 w 61"/>
                <a:gd name="T11" fmla="*/ 15716 h 40"/>
                <a:gd name="T12" fmla="*/ 89316 w 61"/>
                <a:gd name="T13" fmla="*/ 0 h 40"/>
                <a:gd name="T14" fmla="*/ 104775 w 61"/>
                <a:gd name="T15" fmla="*/ 15716 h 40"/>
                <a:gd name="T16" fmla="*/ 51529 w 61"/>
                <a:gd name="T17" fmla="*/ 6985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40"/>
                <a:gd name="T29" fmla="*/ 61 w 61"/>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40">
                  <a:moveTo>
                    <a:pt x="30" y="40"/>
                  </a:moveTo>
                  <a:cubicBezTo>
                    <a:pt x="13" y="40"/>
                    <a:pt x="0" y="26"/>
                    <a:pt x="0" y="9"/>
                  </a:cubicBezTo>
                  <a:cubicBezTo>
                    <a:pt x="0" y="4"/>
                    <a:pt x="4" y="0"/>
                    <a:pt x="9" y="0"/>
                  </a:cubicBezTo>
                  <a:cubicBezTo>
                    <a:pt x="13" y="0"/>
                    <a:pt x="18" y="4"/>
                    <a:pt x="18" y="9"/>
                  </a:cubicBezTo>
                  <a:cubicBezTo>
                    <a:pt x="18" y="16"/>
                    <a:pt x="23" y="22"/>
                    <a:pt x="30" y="22"/>
                  </a:cubicBezTo>
                  <a:cubicBezTo>
                    <a:pt x="37" y="22"/>
                    <a:pt x="43" y="16"/>
                    <a:pt x="43" y="9"/>
                  </a:cubicBezTo>
                  <a:cubicBezTo>
                    <a:pt x="43" y="4"/>
                    <a:pt x="47" y="0"/>
                    <a:pt x="52" y="0"/>
                  </a:cubicBezTo>
                  <a:cubicBezTo>
                    <a:pt x="56" y="0"/>
                    <a:pt x="61" y="4"/>
                    <a:pt x="61" y="9"/>
                  </a:cubicBezTo>
                  <a:cubicBezTo>
                    <a:pt x="61" y="26"/>
                    <a:pt x="47" y="40"/>
                    <a:pt x="30" y="4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0" name="Freeform 74">
              <a:extLst>
                <a:ext uri="{FF2B5EF4-FFF2-40B4-BE49-F238E27FC236}">
                  <a16:creationId xmlns:a16="http://schemas.microsoft.com/office/drawing/2014/main" id="{B5164236-8C9F-4A58-B8C4-EEED68AE0512}"/>
                </a:ext>
              </a:extLst>
            </p:cNvPr>
            <p:cNvSpPr>
              <a:spLocks/>
            </p:cNvSpPr>
            <p:nvPr/>
          </p:nvSpPr>
          <p:spPr bwMode="auto">
            <a:xfrm>
              <a:off x="4565650" y="65087"/>
              <a:ext cx="30163" cy="90488"/>
            </a:xfrm>
            <a:custGeom>
              <a:avLst/>
              <a:gdLst>
                <a:gd name="T0" fmla="*/ 15082 w 18"/>
                <a:gd name="T1" fmla="*/ 90488 h 52"/>
                <a:gd name="T2" fmla="*/ 0 w 18"/>
                <a:gd name="T3" fmla="*/ 74827 h 52"/>
                <a:gd name="T4" fmla="*/ 0 w 18"/>
                <a:gd name="T5" fmla="*/ 15661 h 52"/>
                <a:gd name="T6" fmla="*/ 15082 w 18"/>
                <a:gd name="T7" fmla="*/ 0 h 52"/>
                <a:gd name="T8" fmla="*/ 30163 w 18"/>
                <a:gd name="T9" fmla="*/ 15661 h 52"/>
                <a:gd name="T10" fmla="*/ 30163 w 18"/>
                <a:gd name="T11" fmla="*/ 74827 h 52"/>
                <a:gd name="T12" fmla="*/ 15082 w 18"/>
                <a:gd name="T13" fmla="*/ 90488 h 52"/>
                <a:gd name="T14" fmla="*/ 0 60000 65536"/>
                <a:gd name="T15" fmla="*/ 0 60000 65536"/>
                <a:gd name="T16" fmla="*/ 0 60000 65536"/>
                <a:gd name="T17" fmla="*/ 0 60000 65536"/>
                <a:gd name="T18" fmla="*/ 0 60000 65536"/>
                <a:gd name="T19" fmla="*/ 0 60000 65536"/>
                <a:gd name="T20" fmla="*/ 0 60000 65536"/>
                <a:gd name="T21" fmla="*/ 0 w 18"/>
                <a:gd name="T22" fmla="*/ 0 h 52"/>
                <a:gd name="T23" fmla="*/ 18 w 18"/>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52">
                  <a:moveTo>
                    <a:pt x="9" y="52"/>
                  </a:moveTo>
                  <a:cubicBezTo>
                    <a:pt x="4" y="52"/>
                    <a:pt x="0" y="48"/>
                    <a:pt x="0" y="43"/>
                  </a:cubicBezTo>
                  <a:cubicBezTo>
                    <a:pt x="0" y="9"/>
                    <a:pt x="0" y="9"/>
                    <a:pt x="0" y="9"/>
                  </a:cubicBezTo>
                  <a:cubicBezTo>
                    <a:pt x="0" y="4"/>
                    <a:pt x="4" y="0"/>
                    <a:pt x="9" y="0"/>
                  </a:cubicBezTo>
                  <a:cubicBezTo>
                    <a:pt x="13" y="0"/>
                    <a:pt x="18" y="4"/>
                    <a:pt x="18" y="9"/>
                  </a:cubicBezTo>
                  <a:cubicBezTo>
                    <a:pt x="18" y="43"/>
                    <a:pt x="18" y="43"/>
                    <a:pt x="18" y="43"/>
                  </a:cubicBezTo>
                  <a:cubicBezTo>
                    <a:pt x="18" y="48"/>
                    <a:pt x="13" y="52"/>
                    <a:pt x="9" y="5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grpSp>
      <p:sp>
        <p:nvSpPr>
          <p:cNvPr id="51" name="文本框 50">
            <a:extLst>
              <a:ext uri="{FF2B5EF4-FFF2-40B4-BE49-F238E27FC236}">
                <a16:creationId xmlns:a16="http://schemas.microsoft.com/office/drawing/2014/main" id="{0584E664-62B0-411A-B74E-498515778580}"/>
              </a:ext>
            </a:extLst>
          </p:cNvPr>
          <p:cNvSpPr txBox="1"/>
          <p:nvPr/>
        </p:nvSpPr>
        <p:spPr>
          <a:xfrm>
            <a:off x="6672143" y="4711851"/>
            <a:ext cx="844702" cy="261610"/>
          </a:xfrm>
          <a:prstGeom prst="rect">
            <a:avLst/>
          </a:prstGeom>
          <a:noFill/>
        </p:spPr>
        <p:txBody>
          <a:bodyPr vert="horz" wrap="square" rtlCol="0">
            <a:spAutoFit/>
          </a:bodyPr>
          <a:lstStyle/>
          <a:p>
            <a:pPr defTabSz="304978">
              <a:defRPr/>
            </a:pPr>
            <a:r>
              <a:rPr lang="zh-CN" altLang="en-US" sz="1100" dirty="0">
                <a:solidFill>
                  <a:schemeClr val="accent1"/>
                </a:solidFill>
                <a:latin typeface="微软雅黑" panose="020B0503020204020204" pitchFamily="34" charset="-122"/>
                <a:ea typeface="微软雅黑" panose="020B0503020204020204" pitchFamily="34" charset="-122"/>
              </a:rPr>
              <a:t>便携机</a:t>
            </a:r>
          </a:p>
        </p:txBody>
      </p:sp>
      <p:grpSp>
        <p:nvGrpSpPr>
          <p:cNvPr id="52" name="组合 269">
            <a:extLst>
              <a:ext uri="{FF2B5EF4-FFF2-40B4-BE49-F238E27FC236}">
                <a16:creationId xmlns:a16="http://schemas.microsoft.com/office/drawing/2014/main" id="{06C69DA1-91FA-47C2-9A2F-AB187ED6A804}"/>
              </a:ext>
            </a:extLst>
          </p:cNvPr>
          <p:cNvGrpSpPr>
            <a:grpSpLocks/>
          </p:cNvGrpSpPr>
          <p:nvPr/>
        </p:nvGrpSpPr>
        <p:grpSpPr bwMode="auto">
          <a:xfrm>
            <a:off x="6800616" y="4465282"/>
            <a:ext cx="293878" cy="279118"/>
            <a:chOff x="4673600" y="366712"/>
            <a:chExt cx="912813" cy="828675"/>
          </a:xfrm>
        </p:grpSpPr>
        <p:sp>
          <p:nvSpPr>
            <p:cNvPr id="53" name="Oval 14">
              <a:extLst>
                <a:ext uri="{FF2B5EF4-FFF2-40B4-BE49-F238E27FC236}">
                  <a16:creationId xmlns:a16="http://schemas.microsoft.com/office/drawing/2014/main" id="{6B207FF5-DD22-444F-A641-9E8136BCC519}"/>
                </a:ext>
              </a:extLst>
            </p:cNvPr>
            <p:cNvSpPr>
              <a:spLocks noChangeArrowheads="1"/>
            </p:cNvSpPr>
            <p:nvPr/>
          </p:nvSpPr>
          <p:spPr bwMode="auto">
            <a:xfrm>
              <a:off x="5046663" y="1128712"/>
              <a:ext cx="66675"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4" name="Oval 15">
              <a:extLst>
                <a:ext uri="{FF2B5EF4-FFF2-40B4-BE49-F238E27FC236}">
                  <a16:creationId xmlns:a16="http://schemas.microsoft.com/office/drawing/2014/main" id="{61B13AEA-60EA-432D-9363-BE635A1F448C}"/>
                </a:ext>
              </a:extLst>
            </p:cNvPr>
            <p:cNvSpPr>
              <a:spLocks noChangeArrowheads="1"/>
            </p:cNvSpPr>
            <p:nvPr/>
          </p:nvSpPr>
          <p:spPr bwMode="auto">
            <a:xfrm>
              <a:off x="5148263" y="1128712"/>
              <a:ext cx="65088"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5" name="Freeform 101">
              <a:extLst>
                <a:ext uri="{FF2B5EF4-FFF2-40B4-BE49-F238E27FC236}">
                  <a16:creationId xmlns:a16="http://schemas.microsoft.com/office/drawing/2014/main" id="{427F94E6-7A42-4953-8661-6CA31762D93A}"/>
                </a:ext>
              </a:extLst>
            </p:cNvPr>
            <p:cNvSpPr>
              <a:spLocks noEditPoints="1"/>
            </p:cNvSpPr>
            <p:nvPr/>
          </p:nvSpPr>
          <p:spPr bwMode="auto">
            <a:xfrm>
              <a:off x="4932363" y="366712"/>
              <a:ext cx="396875" cy="396875"/>
            </a:xfrm>
            <a:custGeom>
              <a:avLst/>
              <a:gdLst>
                <a:gd name="T0" fmla="*/ 199445 w 197"/>
                <a:gd name="T1" fmla="*/ 396875 h 197"/>
                <a:gd name="T2" fmla="*/ 0 w 197"/>
                <a:gd name="T3" fmla="*/ 197430 h 197"/>
                <a:gd name="T4" fmla="*/ 199445 w 197"/>
                <a:gd name="T5" fmla="*/ 0 h 197"/>
                <a:gd name="T6" fmla="*/ 396875 w 197"/>
                <a:gd name="T7" fmla="*/ 197430 h 197"/>
                <a:gd name="T8" fmla="*/ 199445 w 197"/>
                <a:gd name="T9" fmla="*/ 396875 h 197"/>
                <a:gd name="T10" fmla="*/ 199445 w 197"/>
                <a:gd name="T11" fmla="*/ 36263 h 197"/>
                <a:gd name="T12" fmla="*/ 36263 w 197"/>
                <a:gd name="T13" fmla="*/ 197430 h 197"/>
                <a:gd name="T14" fmla="*/ 199445 w 197"/>
                <a:gd name="T15" fmla="*/ 360612 h 197"/>
                <a:gd name="T16" fmla="*/ 360612 w 197"/>
                <a:gd name="T17" fmla="*/ 197430 h 197"/>
                <a:gd name="T18" fmla="*/ 199445 w 197"/>
                <a:gd name="T19" fmla="*/ 36263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7"/>
                <a:gd name="T31" fmla="*/ 0 h 197"/>
                <a:gd name="T32" fmla="*/ 197 w 197"/>
                <a:gd name="T33" fmla="*/ 197 h 1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7" h="197">
                  <a:moveTo>
                    <a:pt x="99" y="197"/>
                  </a:moveTo>
                  <a:cubicBezTo>
                    <a:pt x="44" y="197"/>
                    <a:pt x="0" y="153"/>
                    <a:pt x="0" y="98"/>
                  </a:cubicBezTo>
                  <a:cubicBezTo>
                    <a:pt x="0" y="44"/>
                    <a:pt x="44" y="0"/>
                    <a:pt x="99" y="0"/>
                  </a:cubicBezTo>
                  <a:cubicBezTo>
                    <a:pt x="153" y="0"/>
                    <a:pt x="197" y="44"/>
                    <a:pt x="197" y="98"/>
                  </a:cubicBezTo>
                  <a:cubicBezTo>
                    <a:pt x="197" y="153"/>
                    <a:pt x="153" y="197"/>
                    <a:pt x="99" y="197"/>
                  </a:cubicBezTo>
                  <a:close/>
                  <a:moveTo>
                    <a:pt x="99" y="18"/>
                  </a:moveTo>
                  <a:cubicBezTo>
                    <a:pt x="54" y="18"/>
                    <a:pt x="18" y="54"/>
                    <a:pt x="18" y="98"/>
                  </a:cubicBezTo>
                  <a:cubicBezTo>
                    <a:pt x="18" y="143"/>
                    <a:pt x="54" y="179"/>
                    <a:pt x="99" y="179"/>
                  </a:cubicBezTo>
                  <a:cubicBezTo>
                    <a:pt x="143" y="179"/>
                    <a:pt x="179" y="143"/>
                    <a:pt x="179" y="98"/>
                  </a:cubicBezTo>
                  <a:cubicBezTo>
                    <a:pt x="179" y="54"/>
                    <a:pt x="143" y="18"/>
                    <a:pt x="99"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6" name="Freeform 102">
              <a:extLst>
                <a:ext uri="{FF2B5EF4-FFF2-40B4-BE49-F238E27FC236}">
                  <a16:creationId xmlns:a16="http://schemas.microsoft.com/office/drawing/2014/main" id="{E1DE7F02-4E28-4F29-95E5-47B46AE1F289}"/>
                </a:ext>
              </a:extLst>
            </p:cNvPr>
            <p:cNvSpPr>
              <a:spLocks/>
            </p:cNvSpPr>
            <p:nvPr/>
          </p:nvSpPr>
          <p:spPr bwMode="auto">
            <a:xfrm>
              <a:off x="5159375" y="1143000"/>
              <a:ext cx="427038" cy="36513"/>
            </a:xfrm>
            <a:custGeom>
              <a:avLst/>
              <a:gdLst>
                <a:gd name="T0" fmla="*/ 408909 w 212"/>
                <a:gd name="T1" fmla="*/ 36513 h 18"/>
                <a:gd name="T2" fmla="*/ 18129 w 212"/>
                <a:gd name="T3" fmla="*/ 36513 h 18"/>
                <a:gd name="T4" fmla="*/ 0 w 212"/>
                <a:gd name="T5" fmla="*/ 18257 h 18"/>
                <a:gd name="T6" fmla="*/ 18129 w 212"/>
                <a:gd name="T7" fmla="*/ 0 h 18"/>
                <a:gd name="T8" fmla="*/ 408909 w 212"/>
                <a:gd name="T9" fmla="*/ 0 h 18"/>
                <a:gd name="T10" fmla="*/ 427038 w 212"/>
                <a:gd name="T11" fmla="*/ 18257 h 18"/>
                <a:gd name="T12" fmla="*/ 408909 w 212"/>
                <a:gd name="T13" fmla="*/ 36513 h 18"/>
                <a:gd name="T14" fmla="*/ 0 60000 65536"/>
                <a:gd name="T15" fmla="*/ 0 60000 65536"/>
                <a:gd name="T16" fmla="*/ 0 60000 65536"/>
                <a:gd name="T17" fmla="*/ 0 60000 65536"/>
                <a:gd name="T18" fmla="*/ 0 60000 65536"/>
                <a:gd name="T19" fmla="*/ 0 60000 65536"/>
                <a:gd name="T20" fmla="*/ 0 60000 65536"/>
                <a:gd name="T21" fmla="*/ 0 w 212"/>
                <a:gd name="T22" fmla="*/ 0 h 18"/>
                <a:gd name="T23" fmla="*/ 212 w 212"/>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2" h="18">
                  <a:moveTo>
                    <a:pt x="203" y="18"/>
                  </a:moveTo>
                  <a:cubicBezTo>
                    <a:pt x="9" y="18"/>
                    <a:pt x="9" y="18"/>
                    <a:pt x="9" y="18"/>
                  </a:cubicBezTo>
                  <a:cubicBezTo>
                    <a:pt x="4" y="18"/>
                    <a:pt x="0" y="14"/>
                    <a:pt x="0" y="9"/>
                  </a:cubicBezTo>
                  <a:cubicBezTo>
                    <a:pt x="0" y="4"/>
                    <a:pt x="4" y="0"/>
                    <a:pt x="9" y="0"/>
                  </a:cubicBezTo>
                  <a:cubicBezTo>
                    <a:pt x="203" y="0"/>
                    <a:pt x="203" y="0"/>
                    <a:pt x="203" y="0"/>
                  </a:cubicBezTo>
                  <a:cubicBezTo>
                    <a:pt x="208" y="0"/>
                    <a:pt x="212" y="4"/>
                    <a:pt x="212" y="9"/>
                  </a:cubicBezTo>
                  <a:cubicBezTo>
                    <a:pt x="212" y="14"/>
                    <a:pt x="208" y="18"/>
                    <a:pt x="203"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7" name="Freeform 103">
              <a:extLst>
                <a:ext uri="{FF2B5EF4-FFF2-40B4-BE49-F238E27FC236}">
                  <a16:creationId xmlns:a16="http://schemas.microsoft.com/office/drawing/2014/main" id="{65F54328-C200-4185-8109-E94FA07F6F74}"/>
                </a:ext>
              </a:extLst>
            </p:cNvPr>
            <p:cNvSpPr>
              <a:spLocks/>
            </p:cNvSpPr>
            <p:nvPr/>
          </p:nvSpPr>
          <p:spPr bwMode="auto">
            <a:xfrm>
              <a:off x="4673600" y="1143000"/>
              <a:ext cx="431800" cy="36513"/>
            </a:xfrm>
            <a:custGeom>
              <a:avLst/>
              <a:gdLst>
                <a:gd name="T0" fmla="*/ 413640 w 214"/>
                <a:gd name="T1" fmla="*/ 36513 h 18"/>
                <a:gd name="T2" fmla="*/ 18160 w 214"/>
                <a:gd name="T3" fmla="*/ 36513 h 18"/>
                <a:gd name="T4" fmla="*/ 0 w 214"/>
                <a:gd name="T5" fmla="*/ 18257 h 18"/>
                <a:gd name="T6" fmla="*/ 18160 w 214"/>
                <a:gd name="T7" fmla="*/ 0 h 18"/>
                <a:gd name="T8" fmla="*/ 413640 w 214"/>
                <a:gd name="T9" fmla="*/ 0 h 18"/>
                <a:gd name="T10" fmla="*/ 431800 w 214"/>
                <a:gd name="T11" fmla="*/ 18257 h 18"/>
                <a:gd name="T12" fmla="*/ 413640 w 214"/>
                <a:gd name="T13" fmla="*/ 36513 h 18"/>
                <a:gd name="T14" fmla="*/ 0 60000 65536"/>
                <a:gd name="T15" fmla="*/ 0 60000 65536"/>
                <a:gd name="T16" fmla="*/ 0 60000 65536"/>
                <a:gd name="T17" fmla="*/ 0 60000 65536"/>
                <a:gd name="T18" fmla="*/ 0 60000 65536"/>
                <a:gd name="T19" fmla="*/ 0 60000 65536"/>
                <a:gd name="T20" fmla="*/ 0 60000 65536"/>
                <a:gd name="T21" fmla="*/ 0 w 214"/>
                <a:gd name="T22" fmla="*/ 0 h 18"/>
                <a:gd name="T23" fmla="*/ 214 w 21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4" h="18">
                  <a:moveTo>
                    <a:pt x="205" y="18"/>
                  </a:moveTo>
                  <a:cubicBezTo>
                    <a:pt x="9" y="18"/>
                    <a:pt x="9" y="18"/>
                    <a:pt x="9" y="18"/>
                  </a:cubicBezTo>
                  <a:cubicBezTo>
                    <a:pt x="4" y="18"/>
                    <a:pt x="0" y="14"/>
                    <a:pt x="0" y="9"/>
                  </a:cubicBezTo>
                  <a:cubicBezTo>
                    <a:pt x="0" y="4"/>
                    <a:pt x="4" y="0"/>
                    <a:pt x="9" y="0"/>
                  </a:cubicBezTo>
                  <a:cubicBezTo>
                    <a:pt x="205" y="0"/>
                    <a:pt x="205" y="0"/>
                    <a:pt x="205" y="0"/>
                  </a:cubicBezTo>
                  <a:cubicBezTo>
                    <a:pt x="210" y="0"/>
                    <a:pt x="214" y="4"/>
                    <a:pt x="214" y="9"/>
                  </a:cubicBezTo>
                  <a:cubicBezTo>
                    <a:pt x="214" y="14"/>
                    <a:pt x="210" y="18"/>
                    <a:pt x="20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8" name="Freeform 104">
              <a:extLst>
                <a:ext uri="{FF2B5EF4-FFF2-40B4-BE49-F238E27FC236}">
                  <a16:creationId xmlns:a16="http://schemas.microsoft.com/office/drawing/2014/main" id="{0AD157FD-5E48-49F6-AA76-2272ABA75962}"/>
                </a:ext>
              </a:extLst>
            </p:cNvPr>
            <p:cNvSpPr>
              <a:spLocks/>
            </p:cNvSpPr>
            <p:nvPr/>
          </p:nvSpPr>
          <p:spPr bwMode="auto">
            <a:xfrm>
              <a:off x="4892675" y="896937"/>
              <a:ext cx="474663" cy="282575"/>
            </a:xfrm>
            <a:custGeom>
              <a:avLst/>
              <a:gdLst>
                <a:gd name="T0" fmla="*/ 456484 w 235"/>
                <a:gd name="T1" fmla="*/ 282575 h 140"/>
                <a:gd name="T2" fmla="*/ 286818 w 235"/>
                <a:gd name="T3" fmla="*/ 282575 h 140"/>
                <a:gd name="T4" fmla="*/ 268639 w 235"/>
                <a:gd name="T5" fmla="*/ 264409 h 140"/>
                <a:gd name="T6" fmla="*/ 286818 w 235"/>
                <a:gd name="T7" fmla="*/ 246244 h 140"/>
                <a:gd name="T8" fmla="*/ 438306 w 235"/>
                <a:gd name="T9" fmla="*/ 246244 h 140"/>
                <a:gd name="T10" fmla="*/ 438306 w 235"/>
                <a:gd name="T11" fmla="*/ 36331 h 140"/>
                <a:gd name="T12" fmla="*/ 36357 w 235"/>
                <a:gd name="T13" fmla="*/ 36331 h 140"/>
                <a:gd name="T14" fmla="*/ 36357 w 235"/>
                <a:gd name="T15" fmla="*/ 246244 h 140"/>
                <a:gd name="T16" fmla="*/ 189865 w 235"/>
                <a:gd name="T17" fmla="*/ 246244 h 140"/>
                <a:gd name="T18" fmla="*/ 208044 w 235"/>
                <a:gd name="T19" fmla="*/ 264409 h 140"/>
                <a:gd name="T20" fmla="*/ 189865 w 235"/>
                <a:gd name="T21" fmla="*/ 282575 h 140"/>
                <a:gd name="T22" fmla="*/ 18179 w 235"/>
                <a:gd name="T23" fmla="*/ 282575 h 140"/>
                <a:gd name="T24" fmla="*/ 0 w 235"/>
                <a:gd name="T25" fmla="*/ 264409 h 140"/>
                <a:gd name="T26" fmla="*/ 0 w 235"/>
                <a:gd name="T27" fmla="*/ 18166 h 140"/>
                <a:gd name="T28" fmla="*/ 18179 w 235"/>
                <a:gd name="T29" fmla="*/ 0 h 140"/>
                <a:gd name="T30" fmla="*/ 456484 w 235"/>
                <a:gd name="T31" fmla="*/ 0 h 140"/>
                <a:gd name="T32" fmla="*/ 474663 w 235"/>
                <a:gd name="T33" fmla="*/ 18166 h 140"/>
                <a:gd name="T34" fmla="*/ 474663 w 235"/>
                <a:gd name="T35" fmla="*/ 264409 h 140"/>
                <a:gd name="T36" fmla="*/ 456484 w 235"/>
                <a:gd name="T37" fmla="*/ 282575 h 1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5"/>
                <a:gd name="T58" fmla="*/ 0 h 140"/>
                <a:gd name="T59" fmla="*/ 235 w 235"/>
                <a:gd name="T60" fmla="*/ 140 h 1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5" h="140">
                  <a:moveTo>
                    <a:pt x="226" y="140"/>
                  </a:moveTo>
                  <a:cubicBezTo>
                    <a:pt x="142" y="140"/>
                    <a:pt x="142" y="140"/>
                    <a:pt x="142" y="140"/>
                  </a:cubicBezTo>
                  <a:cubicBezTo>
                    <a:pt x="137" y="140"/>
                    <a:pt x="133" y="136"/>
                    <a:pt x="133" y="131"/>
                  </a:cubicBezTo>
                  <a:cubicBezTo>
                    <a:pt x="133" y="126"/>
                    <a:pt x="137" y="122"/>
                    <a:pt x="142" y="122"/>
                  </a:cubicBezTo>
                  <a:cubicBezTo>
                    <a:pt x="217" y="122"/>
                    <a:pt x="217" y="122"/>
                    <a:pt x="217" y="122"/>
                  </a:cubicBezTo>
                  <a:cubicBezTo>
                    <a:pt x="217" y="18"/>
                    <a:pt x="217" y="18"/>
                    <a:pt x="217" y="18"/>
                  </a:cubicBezTo>
                  <a:cubicBezTo>
                    <a:pt x="18" y="18"/>
                    <a:pt x="18" y="18"/>
                    <a:pt x="18" y="18"/>
                  </a:cubicBezTo>
                  <a:cubicBezTo>
                    <a:pt x="18" y="122"/>
                    <a:pt x="18" y="122"/>
                    <a:pt x="18" y="122"/>
                  </a:cubicBezTo>
                  <a:cubicBezTo>
                    <a:pt x="94" y="122"/>
                    <a:pt x="94" y="122"/>
                    <a:pt x="94" y="122"/>
                  </a:cubicBezTo>
                  <a:cubicBezTo>
                    <a:pt x="99" y="122"/>
                    <a:pt x="103" y="126"/>
                    <a:pt x="103" y="131"/>
                  </a:cubicBezTo>
                  <a:cubicBezTo>
                    <a:pt x="103" y="136"/>
                    <a:pt x="99" y="140"/>
                    <a:pt x="94" y="140"/>
                  </a:cubicBezTo>
                  <a:cubicBezTo>
                    <a:pt x="9" y="140"/>
                    <a:pt x="9" y="140"/>
                    <a:pt x="9" y="140"/>
                  </a:cubicBezTo>
                  <a:cubicBezTo>
                    <a:pt x="4" y="140"/>
                    <a:pt x="0" y="136"/>
                    <a:pt x="0" y="131"/>
                  </a:cubicBezTo>
                  <a:cubicBezTo>
                    <a:pt x="0" y="9"/>
                    <a:pt x="0" y="9"/>
                    <a:pt x="0" y="9"/>
                  </a:cubicBezTo>
                  <a:cubicBezTo>
                    <a:pt x="0" y="4"/>
                    <a:pt x="4" y="0"/>
                    <a:pt x="9" y="0"/>
                  </a:cubicBezTo>
                  <a:cubicBezTo>
                    <a:pt x="226" y="0"/>
                    <a:pt x="226" y="0"/>
                    <a:pt x="226" y="0"/>
                  </a:cubicBezTo>
                  <a:cubicBezTo>
                    <a:pt x="231" y="0"/>
                    <a:pt x="235" y="4"/>
                    <a:pt x="235" y="9"/>
                  </a:cubicBezTo>
                  <a:cubicBezTo>
                    <a:pt x="235" y="131"/>
                    <a:pt x="235" y="131"/>
                    <a:pt x="235" y="131"/>
                  </a:cubicBezTo>
                  <a:cubicBezTo>
                    <a:pt x="235" y="136"/>
                    <a:pt x="231" y="140"/>
                    <a:pt x="226" y="14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59" name="Freeform 105">
              <a:extLst>
                <a:ext uri="{FF2B5EF4-FFF2-40B4-BE49-F238E27FC236}">
                  <a16:creationId xmlns:a16="http://schemas.microsoft.com/office/drawing/2014/main" id="{11E35964-A07E-4B13-9860-40E290B2F6C8}"/>
                </a:ext>
              </a:extLst>
            </p:cNvPr>
            <p:cNvSpPr>
              <a:spLocks/>
            </p:cNvSpPr>
            <p:nvPr/>
          </p:nvSpPr>
          <p:spPr bwMode="auto">
            <a:xfrm>
              <a:off x="4718050" y="720725"/>
              <a:ext cx="385763" cy="458788"/>
            </a:xfrm>
            <a:custGeom>
              <a:avLst/>
              <a:gdLst>
                <a:gd name="T0" fmla="*/ 175714 w 191"/>
                <a:gd name="T1" fmla="*/ 458788 h 227"/>
                <a:gd name="T2" fmla="*/ 32315 w 191"/>
                <a:gd name="T3" fmla="*/ 404219 h 227"/>
                <a:gd name="T4" fmla="*/ 32315 w 191"/>
                <a:gd name="T5" fmla="*/ 284974 h 227"/>
                <a:gd name="T6" fmla="*/ 32315 w 191"/>
                <a:gd name="T7" fmla="*/ 282953 h 227"/>
                <a:gd name="T8" fmla="*/ 197931 w 191"/>
                <a:gd name="T9" fmla="*/ 8084 h 227"/>
                <a:gd name="T10" fmla="*/ 214088 w 191"/>
                <a:gd name="T11" fmla="*/ 0 h 227"/>
                <a:gd name="T12" fmla="*/ 367586 w 191"/>
                <a:gd name="T13" fmla="*/ 0 h 227"/>
                <a:gd name="T14" fmla="*/ 385763 w 191"/>
                <a:gd name="T15" fmla="*/ 18190 h 227"/>
                <a:gd name="T16" fmla="*/ 367586 w 191"/>
                <a:gd name="T17" fmla="*/ 36380 h 227"/>
                <a:gd name="T18" fmla="*/ 224187 w 191"/>
                <a:gd name="T19" fmla="*/ 36380 h 227"/>
                <a:gd name="T20" fmla="*/ 64630 w 191"/>
                <a:gd name="T21" fmla="*/ 301143 h 227"/>
                <a:gd name="T22" fmla="*/ 64630 w 191"/>
                <a:gd name="T23" fmla="*/ 384008 h 227"/>
                <a:gd name="T24" fmla="*/ 175714 w 191"/>
                <a:gd name="T25" fmla="*/ 422408 h 227"/>
                <a:gd name="T26" fmla="*/ 193891 w 191"/>
                <a:gd name="T27" fmla="*/ 440598 h 227"/>
                <a:gd name="T28" fmla="*/ 175714 w 191"/>
                <a:gd name="T29" fmla="*/ 458788 h 2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1"/>
                <a:gd name="T46" fmla="*/ 0 h 227"/>
                <a:gd name="T47" fmla="*/ 191 w 191"/>
                <a:gd name="T48" fmla="*/ 227 h 2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1" h="227">
                  <a:moveTo>
                    <a:pt x="87" y="227"/>
                  </a:moveTo>
                  <a:cubicBezTo>
                    <a:pt x="52" y="227"/>
                    <a:pt x="28" y="218"/>
                    <a:pt x="16" y="200"/>
                  </a:cubicBezTo>
                  <a:cubicBezTo>
                    <a:pt x="0" y="174"/>
                    <a:pt x="15" y="142"/>
                    <a:pt x="16" y="141"/>
                  </a:cubicBezTo>
                  <a:cubicBezTo>
                    <a:pt x="16" y="141"/>
                    <a:pt x="16" y="140"/>
                    <a:pt x="16" y="140"/>
                  </a:cubicBezTo>
                  <a:cubicBezTo>
                    <a:pt x="98" y="4"/>
                    <a:pt x="98" y="4"/>
                    <a:pt x="98" y="4"/>
                  </a:cubicBezTo>
                  <a:cubicBezTo>
                    <a:pt x="99" y="2"/>
                    <a:pt x="102" y="0"/>
                    <a:pt x="106" y="0"/>
                  </a:cubicBezTo>
                  <a:cubicBezTo>
                    <a:pt x="182" y="0"/>
                    <a:pt x="182" y="0"/>
                    <a:pt x="182" y="0"/>
                  </a:cubicBezTo>
                  <a:cubicBezTo>
                    <a:pt x="187" y="0"/>
                    <a:pt x="191" y="4"/>
                    <a:pt x="191" y="9"/>
                  </a:cubicBezTo>
                  <a:cubicBezTo>
                    <a:pt x="191" y="14"/>
                    <a:pt x="187" y="18"/>
                    <a:pt x="182" y="18"/>
                  </a:cubicBezTo>
                  <a:cubicBezTo>
                    <a:pt x="111" y="18"/>
                    <a:pt x="111" y="18"/>
                    <a:pt x="111" y="18"/>
                  </a:cubicBezTo>
                  <a:cubicBezTo>
                    <a:pt x="32" y="149"/>
                    <a:pt x="32" y="149"/>
                    <a:pt x="32" y="149"/>
                  </a:cubicBezTo>
                  <a:cubicBezTo>
                    <a:pt x="30" y="152"/>
                    <a:pt x="22" y="174"/>
                    <a:pt x="32" y="190"/>
                  </a:cubicBezTo>
                  <a:cubicBezTo>
                    <a:pt x="40" y="203"/>
                    <a:pt x="58" y="209"/>
                    <a:pt x="87" y="209"/>
                  </a:cubicBezTo>
                  <a:cubicBezTo>
                    <a:pt x="92" y="209"/>
                    <a:pt x="96" y="213"/>
                    <a:pt x="96" y="218"/>
                  </a:cubicBezTo>
                  <a:cubicBezTo>
                    <a:pt x="96" y="223"/>
                    <a:pt x="92" y="227"/>
                    <a:pt x="87" y="22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0" name="Freeform 106">
              <a:extLst>
                <a:ext uri="{FF2B5EF4-FFF2-40B4-BE49-F238E27FC236}">
                  <a16:creationId xmlns:a16="http://schemas.microsoft.com/office/drawing/2014/main" id="{AD508555-9115-47E7-80D6-BC95AF73E627}"/>
                </a:ext>
              </a:extLst>
            </p:cNvPr>
            <p:cNvSpPr>
              <a:spLocks/>
            </p:cNvSpPr>
            <p:nvPr/>
          </p:nvSpPr>
          <p:spPr bwMode="auto">
            <a:xfrm>
              <a:off x="5157788" y="720725"/>
              <a:ext cx="385763" cy="458788"/>
            </a:xfrm>
            <a:custGeom>
              <a:avLst/>
              <a:gdLst>
                <a:gd name="T0" fmla="*/ 212069 w 191"/>
                <a:gd name="T1" fmla="*/ 458788 h 227"/>
                <a:gd name="T2" fmla="*/ 193891 w 191"/>
                <a:gd name="T3" fmla="*/ 440598 h 227"/>
                <a:gd name="T4" fmla="*/ 212069 w 191"/>
                <a:gd name="T5" fmla="*/ 422408 h 227"/>
                <a:gd name="T6" fmla="*/ 323152 w 191"/>
                <a:gd name="T7" fmla="*/ 384008 h 227"/>
                <a:gd name="T8" fmla="*/ 323152 w 191"/>
                <a:gd name="T9" fmla="*/ 301143 h 227"/>
                <a:gd name="T10" fmla="*/ 163596 w 191"/>
                <a:gd name="T11" fmla="*/ 36380 h 227"/>
                <a:gd name="T12" fmla="*/ 18177 w 191"/>
                <a:gd name="T13" fmla="*/ 36380 h 227"/>
                <a:gd name="T14" fmla="*/ 0 w 191"/>
                <a:gd name="T15" fmla="*/ 18190 h 227"/>
                <a:gd name="T16" fmla="*/ 18177 w 191"/>
                <a:gd name="T17" fmla="*/ 0 h 227"/>
                <a:gd name="T18" fmla="*/ 173694 w 191"/>
                <a:gd name="T19" fmla="*/ 0 h 227"/>
                <a:gd name="T20" fmla="*/ 189852 w 191"/>
                <a:gd name="T21" fmla="*/ 8084 h 227"/>
                <a:gd name="T22" fmla="*/ 355467 w 191"/>
                <a:gd name="T23" fmla="*/ 282953 h 227"/>
                <a:gd name="T24" fmla="*/ 355467 w 191"/>
                <a:gd name="T25" fmla="*/ 284974 h 227"/>
                <a:gd name="T26" fmla="*/ 353448 w 191"/>
                <a:gd name="T27" fmla="*/ 404219 h 227"/>
                <a:gd name="T28" fmla="*/ 212069 w 191"/>
                <a:gd name="T29" fmla="*/ 458788 h 2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1"/>
                <a:gd name="T46" fmla="*/ 0 h 227"/>
                <a:gd name="T47" fmla="*/ 191 w 191"/>
                <a:gd name="T48" fmla="*/ 227 h 2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1" h="227">
                  <a:moveTo>
                    <a:pt x="105" y="227"/>
                  </a:moveTo>
                  <a:cubicBezTo>
                    <a:pt x="100" y="227"/>
                    <a:pt x="96" y="223"/>
                    <a:pt x="96" y="218"/>
                  </a:cubicBezTo>
                  <a:cubicBezTo>
                    <a:pt x="96" y="213"/>
                    <a:pt x="100" y="209"/>
                    <a:pt x="105" y="209"/>
                  </a:cubicBezTo>
                  <a:cubicBezTo>
                    <a:pt x="133" y="209"/>
                    <a:pt x="152" y="203"/>
                    <a:pt x="160" y="190"/>
                  </a:cubicBezTo>
                  <a:cubicBezTo>
                    <a:pt x="170" y="174"/>
                    <a:pt x="161" y="152"/>
                    <a:pt x="160" y="149"/>
                  </a:cubicBezTo>
                  <a:cubicBezTo>
                    <a:pt x="81" y="18"/>
                    <a:pt x="81" y="18"/>
                    <a:pt x="81" y="18"/>
                  </a:cubicBezTo>
                  <a:cubicBezTo>
                    <a:pt x="9" y="18"/>
                    <a:pt x="9" y="18"/>
                    <a:pt x="9" y="18"/>
                  </a:cubicBezTo>
                  <a:cubicBezTo>
                    <a:pt x="5" y="18"/>
                    <a:pt x="0" y="14"/>
                    <a:pt x="0" y="9"/>
                  </a:cubicBezTo>
                  <a:cubicBezTo>
                    <a:pt x="0" y="4"/>
                    <a:pt x="5" y="0"/>
                    <a:pt x="9" y="0"/>
                  </a:cubicBezTo>
                  <a:cubicBezTo>
                    <a:pt x="86" y="0"/>
                    <a:pt x="86" y="0"/>
                    <a:pt x="86" y="0"/>
                  </a:cubicBezTo>
                  <a:cubicBezTo>
                    <a:pt x="89" y="0"/>
                    <a:pt x="92" y="2"/>
                    <a:pt x="94" y="4"/>
                  </a:cubicBezTo>
                  <a:cubicBezTo>
                    <a:pt x="176" y="140"/>
                    <a:pt x="176" y="140"/>
                    <a:pt x="176" y="140"/>
                  </a:cubicBezTo>
                  <a:cubicBezTo>
                    <a:pt x="176" y="140"/>
                    <a:pt x="176" y="141"/>
                    <a:pt x="176" y="141"/>
                  </a:cubicBezTo>
                  <a:cubicBezTo>
                    <a:pt x="177" y="142"/>
                    <a:pt x="191" y="174"/>
                    <a:pt x="175" y="200"/>
                  </a:cubicBezTo>
                  <a:cubicBezTo>
                    <a:pt x="164" y="218"/>
                    <a:pt x="140" y="227"/>
                    <a:pt x="105" y="22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1" name="Freeform 107">
              <a:extLst>
                <a:ext uri="{FF2B5EF4-FFF2-40B4-BE49-F238E27FC236}">
                  <a16:creationId xmlns:a16="http://schemas.microsoft.com/office/drawing/2014/main" id="{E1DA1FBD-B995-4E27-B3CC-B60F18047861}"/>
                </a:ext>
              </a:extLst>
            </p:cNvPr>
            <p:cNvSpPr>
              <a:spLocks/>
            </p:cNvSpPr>
            <p:nvPr/>
          </p:nvSpPr>
          <p:spPr bwMode="auto">
            <a:xfrm>
              <a:off x="5029200" y="727075"/>
              <a:ext cx="34925" cy="206375"/>
            </a:xfrm>
            <a:custGeom>
              <a:avLst/>
              <a:gdLst>
                <a:gd name="T0" fmla="*/ 17463 w 18"/>
                <a:gd name="T1" fmla="*/ 206375 h 102"/>
                <a:gd name="T2" fmla="*/ 0 w 18"/>
                <a:gd name="T3" fmla="*/ 188165 h 102"/>
                <a:gd name="T4" fmla="*/ 0 w 18"/>
                <a:gd name="T5" fmla="*/ 18210 h 102"/>
                <a:gd name="T6" fmla="*/ 17463 w 18"/>
                <a:gd name="T7" fmla="*/ 0 h 102"/>
                <a:gd name="T8" fmla="*/ 34925 w 18"/>
                <a:gd name="T9" fmla="*/ 18210 h 102"/>
                <a:gd name="T10" fmla="*/ 34925 w 18"/>
                <a:gd name="T11" fmla="*/ 188165 h 102"/>
                <a:gd name="T12" fmla="*/ 17463 w 18"/>
                <a:gd name="T13" fmla="*/ 206375 h 102"/>
                <a:gd name="T14" fmla="*/ 0 60000 65536"/>
                <a:gd name="T15" fmla="*/ 0 60000 65536"/>
                <a:gd name="T16" fmla="*/ 0 60000 65536"/>
                <a:gd name="T17" fmla="*/ 0 60000 65536"/>
                <a:gd name="T18" fmla="*/ 0 60000 65536"/>
                <a:gd name="T19" fmla="*/ 0 60000 65536"/>
                <a:gd name="T20" fmla="*/ 0 60000 65536"/>
                <a:gd name="T21" fmla="*/ 0 w 18"/>
                <a:gd name="T22" fmla="*/ 0 h 102"/>
                <a:gd name="T23" fmla="*/ 18 w 18"/>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02">
                  <a:moveTo>
                    <a:pt x="9" y="102"/>
                  </a:moveTo>
                  <a:cubicBezTo>
                    <a:pt x="4" y="102"/>
                    <a:pt x="0" y="98"/>
                    <a:pt x="0" y="93"/>
                  </a:cubicBezTo>
                  <a:cubicBezTo>
                    <a:pt x="0" y="9"/>
                    <a:pt x="0" y="9"/>
                    <a:pt x="0" y="9"/>
                  </a:cubicBezTo>
                  <a:cubicBezTo>
                    <a:pt x="0" y="4"/>
                    <a:pt x="4" y="0"/>
                    <a:pt x="9" y="0"/>
                  </a:cubicBezTo>
                  <a:cubicBezTo>
                    <a:pt x="14" y="0"/>
                    <a:pt x="18" y="4"/>
                    <a:pt x="18" y="9"/>
                  </a:cubicBezTo>
                  <a:cubicBezTo>
                    <a:pt x="18" y="93"/>
                    <a:pt x="18" y="93"/>
                    <a:pt x="18" y="93"/>
                  </a:cubicBezTo>
                  <a:cubicBezTo>
                    <a:pt x="18" y="98"/>
                    <a:pt x="14" y="102"/>
                    <a:pt x="9" y="10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2" name="Freeform 108">
              <a:extLst>
                <a:ext uri="{FF2B5EF4-FFF2-40B4-BE49-F238E27FC236}">
                  <a16:creationId xmlns:a16="http://schemas.microsoft.com/office/drawing/2014/main" id="{3FEDBCD0-AF5B-49E5-89F9-3A8EB9C16EB8}"/>
                </a:ext>
              </a:extLst>
            </p:cNvPr>
            <p:cNvSpPr>
              <a:spLocks/>
            </p:cNvSpPr>
            <p:nvPr/>
          </p:nvSpPr>
          <p:spPr bwMode="auto">
            <a:xfrm>
              <a:off x="5195888" y="727075"/>
              <a:ext cx="36513" cy="206375"/>
            </a:xfrm>
            <a:custGeom>
              <a:avLst/>
              <a:gdLst>
                <a:gd name="T0" fmla="*/ 18257 w 18"/>
                <a:gd name="T1" fmla="*/ 206375 h 102"/>
                <a:gd name="T2" fmla="*/ 0 w 18"/>
                <a:gd name="T3" fmla="*/ 188165 h 102"/>
                <a:gd name="T4" fmla="*/ 0 w 18"/>
                <a:gd name="T5" fmla="*/ 18210 h 102"/>
                <a:gd name="T6" fmla="*/ 18257 w 18"/>
                <a:gd name="T7" fmla="*/ 0 h 102"/>
                <a:gd name="T8" fmla="*/ 36513 w 18"/>
                <a:gd name="T9" fmla="*/ 18210 h 102"/>
                <a:gd name="T10" fmla="*/ 36513 w 18"/>
                <a:gd name="T11" fmla="*/ 188165 h 102"/>
                <a:gd name="T12" fmla="*/ 18257 w 18"/>
                <a:gd name="T13" fmla="*/ 206375 h 102"/>
                <a:gd name="T14" fmla="*/ 0 60000 65536"/>
                <a:gd name="T15" fmla="*/ 0 60000 65536"/>
                <a:gd name="T16" fmla="*/ 0 60000 65536"/>
                <a:gd name="T17" fmla="*/ 0 60000 65536"/>
                <a:gd name="T18" fmla="*/ 0 60000 65536"/>
                <a:gd name="T19" fmla="*/ 0 60000 65536"/>
                <a:gd name="T20" fmla="*/ 0 60000 65536"/>
                <a:gd name="T21" fmla="*/ 0 w 18"/>
                <a:gd name="T22" fmla="*/ 0 h 102"/>
                <a:gd name="T23" fmla="*/ 18 w 18"/>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02">
                  <a:moveTo>
                    <a:pt x="9" y="102"/>
                  </a:moveTo>
                  <a:cubicBezTo>
                    <a:pt x="4" y="102"/>
                    <a:pt x="0" y="98"/>
                    <a:pt x="0" y="93"/>
                  </a:cubicBezTo>
                  <a:cubicBezTo>
                    <a:pt x="0" y="9"/>
                    <a:pt x="0" y="9"/>
                    <a:pt x="0" y="9"/>
                  </a:cubicBezTo>
                  <a:cubicBezTo>
                    <a:pt x="0" y="4"/>
                    <a:pt x="4" y="0"/>
                    <a:pt x="9" y="0"/>
                  </a:cubicBezTo>
                  <a:cubicBezTo>
                    <a:pt x="14" y="0"/>
                    <a:pt x="18" y="4"/>
                    <a:pt x="18" y="9"/>
                  </a:cubicBezTo>
                  <a:cubicBezTo>
                    <a:pt x="18" y="93"/>
                    <a:pt x="18" y="93"/>
                    <a:pt x="18" y="93"/>
                  </a:cubicBezTo>
                  <a:cubicBezTo>
                    <a:pt x="18" y="98"/>
                    <a:pt x="14" y="102"/>
                    <a:pt x="9" y="10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3" name="Freeform 109">
              <a:extLst>
                <a:ext uri="{FF2B5EF4-FFF2-40B4-BE49-F238E27FC236}">
                  <a16:creationId xmlns:a16="http://schemas.microsoft.com/office/drawing/2014/main" id="{02A4487C-E430-48FA-83E7-CF6666B3ACFB}"/>
                </a:ext>
              </a:extLst>
            </p:cNvPr>
            <p:cNvSpPr>
              <a:spLocks noEditPoints="1"/>
            </p:cNvSpPr>
            <p:nvPr/>
          </p:nvSpPr>
          <p:spPr bwMode="auto">
            <a:xfrm>
              <a:off x="5073650" y="733425"/>
              <a:ext cx="114300" cy="117475"/>
            </a:xfrm>
            <a:custGeom>
              <a:avLst/>
              <a:gdLst>
                <a:gd name="T0" fmla="*/ 58153 w 57"/>
                <a:gd name="T1" fmla="*/ 117475 h 58"/>
                <a:gd name="T2" fmla="*/ 48126 w 57"/>
                <a:gd name="T3" fmla="*/ 113424 h 58"/>
                <a:gd name="T4" fmla="*/ 2005 w 57"/>
                <a:gd name="T5" fmla="*/ 66839 h 58"/>
                <a:gd name="T6" fmla="*/ 0 w 57"/>
                <a:gd name="T7" fmla="*/ 58738 h 58"/>
                <a:gd name="T8" fmla="*/ 2005 w 57"/>
                <a:gd name="T9" fmla="*/ 50636 h 58"/>
                <a:gd name="T10" fmla="*/ 48126 w 57"/>
                <a:gd name="T11" fmla="*/ 4051 h 58"/>
                <a:gd name="T12" fmla="*/ 66174 w 57"/>
                <a:gd name="T13" fmla="*/ 4051 h 58"/>
                <a:gd name="T14" fmla="*/ 112295 w 57"/>
                <a:gd name="T15" fmla="*/ 50636 h 58"/>
                <a:gd name="T16" fmla="*/ 114300 w 57"/>
                <a:gd name="T17" fmla="*/ 58738 h 58"/>
                <a:gd name="T18" fmla="*/ 112295 w 57"/>
                <a:gd name="T19" fmla="*/ 66839 h 58"/>
                <a:gd name="T20" fmla="*/ 66174 w 57"/>
                <a:gd name="T21" fmla="*/ 113424 h 58"/>
                <a:gd name="T22" fmla="*/ 58153 w 57"/>
                <a:gd name="T23" fmla="*/ 117475 h 58"/>
                <a:gd name="T24" fmla="*/ 28074 w 57"/>
                <a:gd name="T25" fmla="*/ 58738 h 58"/>
                <a:gd name="T26" fmla="*/ 58153 w 57"/>
                <a:gd name="T27" fmla="*/ 87094 h 58"/>
                <a:gd name="T28" fmla="*/ 86226 w 57"/>
                <a:gd name="T29" fmla="*/ 58738 h 58"/>
                <a:gd name="T30" fmla="*/ 58153 w 57"/>
                <a:gd name="T31" fmla="*/ 30381 h 58"/>
                <a:gd name="T32" fmla="*/ 28074 w 57"/>
                <a:gd name="T33" fmla="*/ 58738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58"/>
                <a:gd name="T53" fmla="*/ 57 w 57"/>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58">
                  <a:moveTo>
                    <a:pt x="29" y="58"/>
                  </a:moveTo>
                  <a:cubicBezTo>
                    <a:pt x="27" y="58"/>
                    <a:pt x="25" y="57"/>
                    <a:pt x="24" y="56"/>
                  </a:cubicBezTo>
                  <a:cubicBezTo>
                    <a:pt x="1" y="33"/>
                    <a:pt x="1" y="33"/>
                    <a:pt x="1" y="33"/>
                  </a:cubicBezTo>
                  <a:cubicBezTo>
                    <a:pt x="0" y="32"/>
                    <a:pt x="0" y="31"/>
                    <a:pt x="0" y="29"/>
                  </a:cubicBezTo>
                  <a:cubicBezTo>
                    <a:pt x="0" y="27"/>
                    <a:pt x="0" y="26"/>
                    <a:pt x="1" y="25"/>
                  </a:cubicBezTo>
                  <a:cubicBezTo>
                    <a:pt x="24" y="2"/>
                    <a:pt x="24" y="2"/>
                    <a:pt x="24" y="2"/>
                  </a:cubicBezTo>
                  <a:cubicBezTo>
                    <a:pt x="27" y="0"/>
                    <a:pt x="31" y="0"/>
                    <a:pt x="33" y="2"/>
                  </a:cubicBezTo>
                  <a:cubicBezTo>
                    <a:pt x="56" y="25"/>
                    <a:pt x="56" y="25"/>
                    <a:pt x="56" y="25"/>
                  </a:cubicBezTo>
                  <a:cubicBezTo>
                    <a:pt x="57" y="26"/>
                    <a:pt x="57" y="27"/>
                    <a:pt x="57" y="29"/>
                  </a:cubicBezTo>
                  <a:cubicBezTo>
                    <a:pt x="57" y="31"/>
                    <a:pt x="57" y="32"/>
                    <a:pt x="56" y="33"/>
                  </a:cubicBezTo>
                  <a:cubicBezTo>
                    <a:pt x="33" y="56"/>
                    <a:pt x="33" y="56"/>
                    <a:pt x="33" y="56"/>
                  </a:cubicBezTo>
                  <a:cubicBezTo>
                    <a:pt x="32" y="57"/>
                    <a:pt x="30" y="58"/>
                    <a:pt x="29" y="58"/>
                  </a:cubicBezTo>
                  <a:close/>
                  <a:moveTo>
                    <a:pt x="14" y="29"/>
                  </a:moveTo>
                  <a:cubicBezTo>
                    <a:pt x="29" y="43"/>
                    <a:pt x="29" y="43"/>
                    <a:pt x="29" y="43"/>
                  </a:cubicBezTo>
                  <a:cubicBezTo>
                    <a:pt x="43" y="29"/>
                    <a:pt x="43" y="29"/>
                    <a:pt x="43" y="29"/>
                  </a:cubicBezTo>
                  <a:cubicBezTo>
                    <a:pt x="29" y="15"/>
                    <a:pt x="29" y="15"/>
                    <a:pt x="29" y="15"/>
                  </a:cubicBezTo>
                  <a:lnTo>
                    <a:pt x="14" y="29"/>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4" name="Freeform 110">
              <a:extLst>
                <a:ext uri="{FF2B5EF4-FFF2-40B4-BE49-F238E27FC236}">
                  <a16:creationId xmlns:a16="http://schemas.microsoft.com/office/drawing/2014/main" id="{41223D17-F49D-4FDE-9DC8-47D736ED13C8}"/>
                </a:ext>
              </a:extLst>
            </p:cNvPr>
            <p:cNvSpPr>
              <a:spLocks/>
            </p:cNvSpPr>
            <p:nvPr/>
          </p:nvSpPr>
          <p:spPr bwMode="auto">
            <a:xfrm>
              <a:off x="5076825" y="808037"/>
              <a:ext cx="50800" cy="119063"/>
            </a:xfrm>
            <a:custGeom>
              <a:avLst/>
              <a:gdLst>
                <a:gd name="T0" fmla="*/ 12192 w 25"/>
                <a:gd name="T1" fmla="*/ 119063 h 59"/>
                <a:gd name="T2" fmla="*/ 10160 w 25"/>
                <a:gd name="T3" fmla="*/ 117045 h 59"/>
                <a:gd name="T4" fmla="*/ 2032 w 25"/>
                <a:gd name="T5" fmla="*/ 102919 h 59"/>
                <a:gd name="T6" fmla="*/ 24384 w 25"/>
                <a:gd name="T7" fmla="*/ 10090 h 59"/>
                <a:gd name="T8" fmla="*/ 40640 w 25"/>
                <a:gd name="T9" fmla="*/ 2018 h 59"/>
                <a:gd name="T10" fmla="*/ 48768 w 25"/>
                <a:gd name="T11" fmla="*/ 16144 h 59"/>
                <a:gd name="T12" fmla="*/ 24384 w 25"/>
                <a:gd name="T13" fmla="*/ 108973 h 59"/>
                <a:gd name="T14" fmla="*/ 12192 w 25"/>
                <a:gd name="T15" fmla="*/ 119063 h 59"/>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59"/>
                <a:gd name="T26" fmla="*/ 25 w 25"/>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59">
                  <a:moveTo>
                    <a:pt x="6" y="59"/>
                  </a:moveTo>
                  <a:cubicBezTo>
                    <a:pt x="6" y="59"/>
                    <a:pt x="5" y="59"/>
                    <a:pt x="5" y="58"/>
                  </a:cubicBezTo>
                  <a:cubicBezTo>
                    <a:pt x="2" y="58"/>
                    <a:pt x="0" y="54"/>
                    <a:pt x="1" y="51"/>
                  </a:cubicBezTo>
                  <a:cubicBezTo>
                    <a:pt x="12" y="5"/>
                    <a:pt x="12" y="5"/>
                    <a:pt x="12" y="5"/>
                  </a:cubicBezTo>
                  <a:cubicBezTo>
                    <a:pt x="13" y="2"/>
                    <a:pt x="16" y="0"/>
                    <a:pt x="20" y="1"/>
                  </a:cubicBezTo>
                  <a:cubicBezTo>
                    <a:pt x="23" y="2"/>
                    <a:pt x="25" y="5"/>
                    <a:pt x="24" y="8"/>
                  </a:cubicBezTo>
                  <a:cubicBezTo>
                    <a:pt x="12" y="54"/>
                    <a:pt x="12" y="54"/>
                    <a:pt x="12" y="54"/>
                  </a:cubicBezTo>
                  <a:cubicBezTo>
                    <a:pt x="11" y="57"/>
                    <a:pt x="9" y="59"/>
                    <a:pt x="6"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5" name="Freeform 111">
              <a:extLst>
                <a:ext uri="{FF2B5EF4-FFF2-40B4-BE49-F238E27FC236}">
                  <a16:creationId xmlns:a16="http://schemas.microsoft.com/office/drawing/2014/main" id="{4C99A2AA-A12A-4073-B605-E5B5CA4B8C12}"/>
                </a:ext>
              </a:extLst>
            </p:cNvPr>
            <p:cNvSpPr>
              <a:spLocks/>
            </p:cNvSpPr>
            <p:nvPr/>
          </p:nvSpPr>
          <p:spPr bwMode="auto">
            <a:xfrm>
              <a:off x="5133975" y="808037"/>
              <a:ext cx="49213" cy="119063"/>
            </a:xfrm>
            <a:custGeom>
              <a:avLst/>
              <a:gdLst>
                <a:gd name="T0" fmla="*/ 37402 w 25"/>
                <a:gd name="T1" fmla="*/ 119063 h 59"/>
                <a:gd name="T2" fmla="*/ 25591 w 25"/>
                <a:gd name="T3" fmla="*/ 108973 h 59"/>
                <a:gd name="T4" fmla="*/ 1969 w 25"/>
                <a:gd name="T5" fmla="*/ 16144 h 59"/>
                <a:gd name="T6" fmla="*/ 11811 w 25"/>
                <a:gd name="T7" fmla="*/ 2018 h 59"/>
                <a:gd name="T8" fmla="*/ 25591 w 25"/>
                <a:gd name="T9" fmla="*/ 10090 h 59"/>
                <a:gd name="T10" fmla="*/ 49213 w 25"/>
                <a:gd name="T11" fmla="*/ 102919 h 59"/>
                <a:gd name="T12" fmla="*/ 39370 w 25"/>
                <a:gd name="T13" fmla="*/ 117045 h 59"/>
                <a:gd name="T14" fmla="*/ 37402 w 25"/>
                <a:gd name="T15" fmla="*/ 119063 h 59"/>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59"/>
                <a:gd name="T26" fmla="*/ 25 w 25"/>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59">
                  <a:moveTo>
                    <a:pt x="19" y="59"/>
                  </a:moveTo>
                  <a:cubicBezTo>
                    <a:pt x="16" y="59"/>
                    <a:pt x="14" y="57"/>
                    <a:pt x="13" y="54"/>
                  </a:cubicBezTo>
                  <a:cubicBezTo>
                    <a:pt x="1" y="8"/>
                    <a:pt x="1" y="8"/>
                    <a:pt x="1" y="8"/>
                  </a:cubicBezTo>
                  <a:cubicBezTo>
                    <a:pt x="0" y="5"/>
                    <a:pt x="2" y="2"/>
                    <a:pt x="6" y="1"/>
                  </a:cubicBezTo>
                  <a:cubicBezTo>
                    <a:pt x="9" y="0"/>
                    <a:pt x="12" y="2"/>
                    <a:pt x="13" y="5"/>
                  </a:cubicBezTo>
                  <a:cubicBezTo>
                    <a:pt x="25" y="51"/>
                    <a:pt x="25" y="51"/>
                    <a:pt x="25" y="51"/>
                  </a:cubicBezTo>
                  <a:cubicBezTo>
                    <a:pt x="25" y="54"/>
                    <a:pt x="24" y="58"/>
                    <a:pt x="20" y="58"/>
                  </a:cubicBezTo>
                  <a:cubicBezTo>
                    <a:pt x="20" y="59"/>
                    <a:pt x="19" y="59"/>
                    <a:pt x="19"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grpSp>
      <p:sp>
        <p:nvSpPr>
          <p:cNvPr id="66" name="文本框 65">
            <a:extLst>
              <a:ext uri="{FF2B5EF4-FFF2-40B4-BE49-F238E27FC236}">
                <a16:creationId xmlns:a16="http://schemas.microsoft.com/office/drawing/2014/main" id="{B10E3C3E-7B46-4984-AC35-2BC42C52B5E1}"/>
              </a:ext>
            </a:extLst>
          </p:cNvPr>
          <p:cNvSpPr txBox="1"/>
          <p:nvPr/>
        </p:nvSpPr>
        <p:spPr>
          <a:xfrm>
            <a:off x="8340111" y="4723040"/>
            <a:ext cx="707045" cy="261610"/>
          </a:xfrm>
          <a:prstGeom prst="rect">
            <a:avLst/>
          </a:prstGeom>
          <a:noFill/>
        </p:spPr>
        <p:txBody>
          <a:bodyPr vert="horz" wrap="square" rtlCol="0">
            <a:spAutoFit/>
          </a:bodyPr>
          <a:lstStyle/>
          <a:p>
            <a:pPr defTabSz="304978">
              <a:defRPr/>
            </a:pPr>
            <a:r>
              <a:rPr lang="zh-CN" altLang="en-US" sz="1100" dirty="0">
                <a:solidFill>
                  <a:schemeClr val="accent1"/>
                </a:solidFill>
                <a:latin typeface="微软雅黑" panose="020B0503020204020204" pitchFamily="34" charset="-122"/>
                <a:ea typeface="微软雅黑" panose="020B0503020204020204" pitchFamily="34" charset="-122"/>
              </a:rPr>
              <a:t>台式机</a:t>
            </a:r>
          </a:p>
        </p:txBody>
      </p:sp>
      <p:grpSp>
        <p:nvGrpSpPr>
          <p:cNvPr id="67" name="组合 280">
            <a:extLst>
              <a:ext uri="{FF2B5EF4-FFF2-40B4-BE49-F238E27FC236}">
                <a16:creationId xmlns:a16="http://schemas.microsoft.com/office/drawing/2014/main" id="{6D589C63-2EA5-4CBA-BBDE-A2D714BE3850}"/>
              </a:ext>
            </a:extLst>
          </p:cNvPr>
          <p:cNvGrpSpPr>
            <a:grpSpLocks/>
          </p:cNvGrpSpPr>
          <p:nvPr/>
        </p:nvGrpSpPr>
        <p:grpSpPr bwMode="auto">
          <a:xfrm>
            <a:off x="8468542" y="4439399"/>
            <a:ext cx="310932" cy="283327"/>
            <a:chOff x="4741862" y="3422650"/>
            <a:chExt cx="776288" cy="820737"/>
          </a:xfrm>
        </p:grpSpPr>
        <p:sp>
          <p:nvSpPr>
            <p:cNvPr id="68" name="Oval 175">
              <a:extLst>
                <a:ext uri="{FF2B5EF4-FFF2-40B4-BE49-F238E27FC236}">
                  <a16:creationId xmlns:a16="http://schemas.microsoft.com/office/drawing/2014/main" id="{B55176F0-A67F-4EC7-8496-69E0956F4C4A}"/>
                </a:ext>
              </a:extLst>
            </p:cNvPr>
            <p:cNvSpPr>
              <a:spLocks noChangeArrowheads="1"/>
            </p:cNvSpPr>
            <p:nvPr/>
          </p:nvSpPr>
          <p:spPr bwMode="auto">
            <a:xfrm>
              <a:off x="5270500" y="4176712"/>
              <a:ext cx="66675"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69" name="Oval 176">
              <a:extLst>
                <a:ext uri="{FF2B5EF4-FFF2-40B4-BE49-F238E27FC236}">
                  <a16:creationId xmlns:a16="http://schemas.microsoft.com/office/drawing/2014/main" id="{B308746B-2659-4AF3-9F33-A92A8915F3FC}"/>
                </a:ext>
              </a:extLst>
            </p:cNvPr>
            <p:cNvSpPr>
              <a:spLocks noChangeArrowheads="1"/>
            </p:cNvSpPr>
            <p:nvPr/>
          </p:nvSpPr>
          <p:spPr bwMode="auto">
            <a:xfrm>
              <a:off x="5372100" y="4176712"/>
              <a:ext cx="65088" cy="66675"/>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0" name="Freeform 209">
              <a:extLst>
                <a:ext uri="{FF2B5EF4-FFF2-40B4-BE49-F238E27FC236}">
                  <a16:creationId xmlns:a16="http://schemas.microsoft.com/office/drawing/2014/main" id="{29DEC262-29E1-44BD-B314-F495B1B6BC76}"/>
                </a:ext>
              </a:extLst>
            </p:cNvPr>
            <p:cNvSpPr>
              <a:spLocks noEditPoints="1"/>
            </p:cNvSpPr>
            <p:nvPr/>
          </p:nvSpPr>
          <p:spPr bwMode="auto">
            <a:xfrm>
              <a:off x="4783137" y="3422650"/>
              <a:ext cx="695325" cy="585788"/>
            </a:xfrm>
            <a:custGeom>
              <a:avLst/>
              <a:gdLst>
                <a:gd name="T0" fmla="*/ 677186 w 345"/>
                <a:gd name="T1" fmla="*/ 585788 h 290"/>
                <a:gd name="T2" fmla="*/ 18139 w 345"/>
                <a:gd name="T3" fmla="*/ 585788 h 290"/>
                <a:gd name="T4" fmla="*/ 0 w 345"/>
                <a:gd name="T5" fmla="*/ 567608 h 290"/>
                <a:gd name="T6" fmla="*/ 0 w 345"/>
                <a:gd name="T7" fmla="*/ 18180 h 290"/>
                <a:gd name="T8" fmla="*/ 18139 w 345"/>
                <a:gd name="T9" fmla="*/ 0 h 290"/>
                <a:gd name="T10" fmla="*/ 677186 w 345"/>
                <a:gd name="T11" fmla="*/ 0 h 290"/>
                <a:gd name="T12" fmla="*/ 695325 w 345"/>
                <a:gd name="T13" fmla="*/ 18180 h 290"/>
                <a:gd name="T14" fmla="*/ 695325 w 345"/>
                <a:gd name="T15" fmla="*/ 567608 h 290"/>
                <a:gd name="T16" fmla="*/ 677186 w 345"/>
                <a:gd name="T17" fmla="*/ 585788 h 290"/>
                <a:gd name="T18" fmla="*/ 36278 w 345"/>
                <a:gd name="T19" fmla="*/ 549429 h 290"/>
                <a:gd name="T20" fmla="*/ 659047 w 345"/>
                <a:gd name="T21" fmla="*/ 549429 h 290"/>
                <a:gd name="T22" fmla="*/ 659047 w 345"/>
                <a:gd name="T23" fmla="*/ 36359 h 290"/>
                <a:gd name="T24" fmla="*/ 36278 w 345"/>
                <a:gd name="T25" fmla="*/ 36359 h 290"/>
                <a:gd name="T26" fmla="*/ 36278 w 345"/>
                <a:gd name="T27" fmla="*/ 549429 h 2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5"/>
                <a:gd name="T43" fmla="*/ 0 h 290"/>
                <a:gd name="T44" fmla="*/ 345 w 345"/>
                <a:gd name="T45" fmla="*/ 290 h 2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5" h="290">
                  <a:moveTo>
                    <a:pt x="336" y="290"/>
                  </a:moveTo>
                  <a:cubicBezTo>
                    <a:pt x="9" y="290"/>
                    <a:pt x="9" y="290"/>
                    <a:pt x="9" y="290"/>
                  </a:cubicBezTo>
                  <a:cubicBezTo>
                    <a:pt x="4" y="290"/>
                    <a:pt x="0" y="286"/>
                    <a:pt x="0" y="281"/>
                  </a:cubicBezTo>
                  <a:cubicBezTo>
                    <a:pt x="0" y="9"/>
                    <a:pt x="0" y="9"/>
                    <a:pt x="0" y="9"/>
                  </a:cubicBezTo>
                  <a:cubicBezTo>
                    <a:pt x="0" y="4"/>
                    <a:pt x="4" y="0"/>
                    <a:pt x="9" y="0"/>
                  </a:cubicBezTo>
                  <a:cubicBezTo>
                    <a:pt x="336" y="0"/>
                    <a:pt x="336" y="0"/>
                    <a:pt x="336" y="0"/>
                  </a:cubicBezTo>
                  <a:cubicBezTo>
                    <a:pt x="341" y="0"/>
                    <a:pt x="345" y="4"/>
                    <a:pt x="345" y="9"/>
                  </a:cubicBezTo>
                  <a:cubicBezTo>
                    <a:pt x="345" y="281"/>
                    <a:pt x="345" y="281"/>
                    <a:pt x="345" y="281"/>
                  </a:cubicBezTo>
                  <a:cubicBezTo>
                    <a:pt x="345" y="286"/>
                    <a:pt x="341" y="290"/>
                    <a:pt x="336" y="290"/>
                  </a:cubicBezTo>
                  <a:close/>
                  <a:moveTo>
                    <a:pt x="18" y="272"/>
                  </a:moveTo>
                  <a:cubicBezTo>
                    <a:pt x="327" y="272"/>
                    <a:pt x="327" y="272"/>
                    <a:pt x="327" y="272"/>
                  </a:cubicBezTo>
                  <a:cubicBezTo>
                    <a:pt x="327" y="18"/>
                    <a:pt x="327" y="18"/>
                    <a:pt x="327" y="18"/>
                  </a:cubicBezTo>
                  <a:cubicBezTo>
                    <a:pt x="18" y="18"/>
                    <a:pt x="18" y="18"/>
                    <a:pt x="18" y="18"/>
                  </a:cubicBezTo>
                  <a:lnTo>
                    <a:pt x="18" y="272"/>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1" name="Freeform 210">
              <a:extLst>
                <a:ext uri="{FF2B5EF4-FFF2-40B4-BE49-F238E27FC236}">
                  <a16:creationId xmlns:a16="http://schemas.microsoft.com/office/drawing/2014/main" id="{E5714710-78D3-4464-9C90-563E180A8E48}"/>
                </a:ext>
              </a:extLst>
            </p:cNvPr>
            <p:cNvSpPr>
              <a:spLocks noEditPoints="1"/>
            </p:cNvSpPr>
            <p:nvPr/>
          </p:nvSpPr>
          <p:spPr bwMode="auto">
            <a:xfrm>
              <a:off x="4857750" y="3514725"/>
              <a:ext cx="546100" cy="404813"/>
            </a:xfrm>
            <a:custGeom>
              <a:avLst/>
              <a:gdLst>
                <a:gd name="T0" fmla="*/ 527964 w 271"/>
                <a:gd name="T1" fmla="*/ 404813 h 201"/>
                <a:gd name="T2" fmla="*/ 18136 w 271"/>
                <a:gd name="T3" fmla="*/ 404813 h 201"/>
                <a:gd name="T4" fmla="*/ 0 w 271"/>
                <a:gd name="T5" fmla="*/ 386687 h 201"/>
                <a:gd name="T6" fmla="*/ 0 w 271"/>
                <a:gd name="T7" fmla="*/ 18126 h 201"/>
                <a:gd name="T8" fmla="*/ 18136 w 271"/>
                <a:gd name="T9" fmla="*/ 0 h 201"/>
                <a:gd name="T10" fmla="*/ 527964 w 271"/>
                <a:gd name="T11" fmla="*/ 0 h 201"/>
                <a:gd name="T12" fmla="*/ 546100 w 271"/>
                <a:gd name="T13" fmla="*/ 18126 h 201"/>
                <a:gd name="T14" fmla="*/ 546100 w 271"/>
                <a:gd name="T15" fmla="*/ 386687 h 201"/>
                <a:gd name="T16" fmla="*/ 527964 w 271"/>
                <a:gd name="T17" fmla="*/ 404813 h 201"/>
                <a:gd name="T18" fmla="*/ 36272 w 271"/>
                <a:gd name="T19" fmla="*/ 368561 h 201"/>
                <a:gd name="T20" fmla="*/ 509828 w 271"/>
                <a:gd name="T21" fmla="*/ 368561 h 201"/>
                <a:gd name="T22" fmla="*/ 509828 w 271"/>
                <a:gd name="T23" fmla="*/ 36252 h 201"/>
                <a:gd name="T24" fmla="*/ 36272 w 271"/>
                <a:gd name="T25" fmla="*/ 36252 h 201"/>
                <a:gd name="T26" fmla="*/ 36272 w 271"/>
                <a:gd name="T27" fmla="*/ 368561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1"/>
                <a:gd name="T43" fmla="*/ 0 h 201"/>
                <a:gd name="T44" fmla="*/ 271 w 271"/>
                <a:gd name="T45" fmla="*/ 201 h 2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1" h="201">
                  <a:moveTo>
                    <a:pt x="262" y="201"/>
                  </a:moveTo>
                  <a:cubicBezTo>
                    <a:pt x="9" y="201"/>
                    <a:pt x="9" y="201"/>
                    <a:pt x="9" y="201"/>
                  </a:cubicBezTo>
                  <a:cubicBezTo>
                    <a:pt x="4" y="201"/>
                    <a:pt x="0" y="197"/>
                    <a:pt x="0" y="192"/>
                  </a:cubicBezTo>
                  <a:cubicBezTo>
                    <a:pt x="0" y="9"/>
                    <a:pt x="0" y="9"/>
                    <a:pt x="0" y="9"/>
                  </a:cubicBezTo>
                  <a:cubicBezTo>
                    <a:pt x="0" y="4"/>
                    <a:pt x="4" y="0"/>
                    <a:pt x="9" y="0"/>
                  </a:cubicBezTo>
                  <a:cubicBezTo>
                    <a:pt x="262" y="0"/>
                    <a:pt x="262" y="0"/>
                    <a:pt x="262" y="0"/>
                  </a:cubicBezTo>
                  <a:cubicBezTo>
                    <a:pt x="267" y="0"/>
                    <a:pt x="271" y="4"/>
                    <a:pt x="271" y="9"/>
                  </a:cubicBezTo>
                  <a:cubicBezTo>
                    <a:pt x="271" y="192"/>
                    <a:pt x="271" y="192"/>
                    <a:pt x="271" y="192"/>
                  </a:cubicBezTo>
                  <a:cubicBezTo>
                    <a:pt x="271" y="197"/>
                    <a:pt x="267" y="201"/>
                    <a:pt x="262" y="201"/>
                  </a:cubicBezTo>
                  <a:close/>
                  <a:moveTo>
                    <a:pt x="18" y="183"/>
                  </a:moveTo>
                  <a:cubicBezTo>
                    <a:pt x="253" y="183"/>
                    <a:pt x="253" y="183"/>
                    <a:pt x="253" y="183"/>
                  </a:cubicBezTo>
                  <a:cubicBezTo>
                    <a:pt x="253" y="18"/>
                    <a:pt x="253" y="18"/>
                    <a:pt x="253" y="18"/>
                  </a:cubicBezTo>
                  <a:cubicBezTo>
                    <a:pt x="18" y="18"/>
                    <a:pt x="18" y="18"/>
                    <a:pt x="18" y="18"/>
                  </a:cubicBezTo>
                  <a:lnTo>
                    <a:pt x="18" y="183"/>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2" name="Freeform 211">
              <a:extLst>
                <a:ext uri="{FF2B5EF4-FFF2-40B4-BE49-F238E27FC236}">
                  <a16:creationId xmlns:a16="http://schemas.microsoft.com/office/drawing/2014/main" id="{D05E7D8C-CCE1-4006-8E57-E17C1DFBEDF5}"/>
                </a:ext>
              </a:extLst>
            </p:cNvPr>
            <p:cNvSpPr>
              <a:spLocks/>
            </p:cNvSpPr>
            <p:nvPr/>
          </p:nvSpPr>
          <p:spPr bwMode="auto">
            <a:xfrm>
              <a:off x="4741862" y="3971925"/>
              <a:ext cx="776288" cy="255588"/>
            </a:xfrm>
            <a:custGeom>
              <a:avLst/>
              <a:gdLst>
                <a:gd name="T0" fmla="*/ 758141 w 385"/>
                <a:gd name="T1" fmla="*/ 255588 h 127"/>
                <a:gd name="T2" fmla="*/ 663373 w 385"/>
                <a:gd name="T3" fmla="*/ 255588 h 127"/>
                <a:gd name="T4" fmla="*/ 645226 w 385"/>
                <a:gd name="T5" fmla="*/ 237475 h 127"/>
                <a:gd name="T6" fmla="*/ 663373 w 385"/>
                <a:gd name="T7" fmla="*/ 219363 h 127"/>
                <a:gd name="T8" fmla="*/ 735961 w 385"/>
                <a:gd name="T9" fmla="*/ 219363 h 127"/>
                <a:gd name="T10" fmla="*/ 701684 w 385"/>
                <a:gd name="T11" fmla="*/ 36225 h 127"/>
                <a:gd name="T12" fmla="*/ 74604 w 385"/>
                <a:gd name="T13" fmla="*/ 36225 h 127"/>
                <a:gd name="T14" fmla="*/ 40327 w 385"/>
                <a:gd name="T15" fmla="*/ 219363 h 127"/>
                <a:gd name="T16" fmla="*/ 566589 w 385"/>
                <a:gd name="T17" fmla="*/ 219363 h 127"/>
                <a:gd name="T18" fmla="*/ 584736 w 385"/>
                <a:gd name="T19" fmla="*/ 237475 h 127"/>
                <a:gd name="T20" fmla="*/ 566589 w 385"/>
                <a:gd name="T21" fmla="*/ 255588 h 127"/>
                <a:gd name="T22" fmla="*/ 18147 w 385"/>
                <a:gd name="T23" fmla="*/ 255588 h 127"/>
                <a:gd name="T24" fmla="*/ 4033 w 385"/>
                <a:gd name="T25" fmla="*/ 249550 h 127"/>
                <a:gd name="T26" fmla="*/ 2016 w 385"/>
                <a:gd name="T27" fmla="*/ 233450 h 127"/>
                <a:gd name="T28" fmla="*/ 42343 w 385"/>
                <a:gd name="T29" fmla="*/ 16100 h 127"/>
                <a:gd name="T30" fmla="*/ 58474 w 385"/>
                <a:gd name="T31" fmla="*/ 0 h 127"/>
                <a:gd name="T32" fmla="*/ 717814 w 385"/>
                <a:gd name="T33" fmla="*/ 0 h 127"/>
                <a:gd name="T34" fmla="*/ 735961 w 385"/>
                <a:gd name="T35" fmla="*/ 16100 h 127"/>
                <a:gd name="T36" fmla="*/ 776288 w 385"/>
                <a:gd name="T37" fmla="*/ 233450 h 127"/>
                <a:gd name="T38" fmla="*/ 772255 w 385"/>
                <a:gd name="T39" fmla="*/ 249550 h 127"/>
                <a:gd name="T40" fmla="*/ 758141 w 385"/>
                <a:gd name="T41" fmla="*/ 255588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5"/>
                <a:gd name="T64" fmla="*/ 0 h 127"/>
                <a:gd name="T65" fmla="*/ 385 w 385"/>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5" h="127">
                  <a:moveTo>
                    <a:pt x="376" y="127"/>
                  </a:moveTo>
                  <a:cubicBezTo>
                    <a:pt x="329" y="127"/>
                    <a:pt x="329" y="127"/>
                    <a:pt x="329" y="127"/>
                  </a:cubicBezTo>
                  <a:cubicBezTo>
                    <a:pt x="324" y="127"/>
                    <a:pt x="320" y="123"/>
                    <a:pt x="320" y="118"/>
                  </a:cubicBezTo>
                  <a:cubicBezTo>
                    <a:pt x="320" y="113"/>
                    <a:pt x="324" y="109"/>
                    <a:pt x="329" y="109"/>
                  </a:cubicBezTo>
                  <a:cubicBezTo>
                    <a:pt x="365" y="109"/>
                    <a:pt x="365" y="109"/>
                    <a:pt x="365" y="109"/>
                  </a:cubicBezTo>
                  <a:cubicBezTo>
                    <a:pt x="348" y="18"/>
                    <a:pt x="348" y="18"/>
                    <a:pt x="348" y="18"/>
                  </a:cubicBezTo>
                  <a:cubicBezTo>
                    <a:pt x="37" y="18"/>
                    <a:pt x="37" y="18"/>
                    <a:pt x="37" y="18"/>
                  </a:cubicBezTo>
                  <a:cubicBezTo>
                    <a:pt x="20" y="109"/>
                    <a:pt x="20" y="109"/>
                    <a:pt x="20" y="109"/>
                  </a:cubicBezTo>
                  <a:cubicBezTo>
                    <a:pt x="281" y="109"/>
                    <a:pt x="281" y="109"/>
                    <a:pt x="281" y="109"/>
                  </a:cubicBezTo>
                  <a:cubicBezTo>
                    <a:pt x="286" y="109"/>
                    <a:pt x="290" y="113"/>
                    <a:pt x="290" y="118"/>
                  </a:cubicBezTo>
                  <a:cubicBezTo>
                    <a:pt x="290" y="123"/>
                    <a:pt x="286" y="127"/>
                    <a:pt x="281" y="127"/>
                  </a:cubicBezTo>
                  <a:cubicBezTo>
                    <a:pt x="9" y="127"/>
                    <a:pt x="9" y="127"/>
                    <a:pt x="9" y="127"/>
                  </a:cubicBezTo>
                  <a:cubicBezTo>
                    <a:pt x="7" y="127"/>
                    <a:pt x="4" y="126"/>
                    <a:pt x="2" y="124"/>
                  </a:cubicBezTo>
                  <a:cubicBezTo>
                    <a:pt x="1" y="122"/>
                    <a:pt x="0" y="119"/>
                    <a:pt x="1" y="116"/>
                  </a:cubicBezTo>
                  <a:cubicBezTo>
                    <a:pt x="21" y="8"/>
                    <a:pt x="21" y="8"/>
                    <a:pt x="21" y="8"/>
                  </a:cubicBezTo>
                  <a:cubicBezTo>
                    <a:pt x="21" y="3"/>
                    <a:pt x="25" y="0"/>
                    <a:pt x="29" y="0"/>
                  </a:cubicBezTo>
                  <a:cubicBezTo>
                    <a:pt x="356" y="0"/>
                    <a:pt x="356" y="0"/>
                    <a:pt x="356" y="0"/>
                  </a:cubicBezTo>
                  <a:cubicBezTo>
                    <a:pt x="360" y="0"/>
                    <a:pt x="364" y="3"/>
                    <a:pt x="365" y="8"/>
                  </a:cubicBezTo>
                  <a:cubicBezTo>
                    <a:pt x="385" y="116"/>
                    <a:pt x="385" y="116"/>
                    <a:pt x="385" y="116"/>
                  </a:cubicBezTo>
                  <a:cubicBezTo>
                    <a:pt x="385" y="119"/>
                    <a:pt x="384" y="122"/>
                    <a:pt x="383" y="124"/>
                  </a:cubicBezTo>
                  <a:cubicBezTo>
                    <a:pt x="381" y="126"/>
                    <a:pt x="378" y="127"/>
                    <a:pt x="376" y="12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3" name="Freeform 212">
              <a:extLst>
                <a:ext uri="{FF2B5EF4-FFF2-40B4-BE49-F238E27FC236}">
                  <a16:creationId xmlns:a16="http://schemas.microsoft.com/office/drawing/2014/main" id="{05BB1423-1AA4-4246-B730-61B2CA62FC8A}"/>
                </a:ext>
              </a:extLst>
            </p:cNvPr>
            <p:cNvSpPr>
              <a:spLocks noEditPoints="1"/>
            </p:cNvSpPr>
            <p:nvPr/>
          </p:nvSpPr>
          <p:spPr bwMode="auto">
            <a:xfrm>
              <a:off x="4994275" y="4048125"/>
              <a:ext cx="271463" cy="104775"/>
            </a:xfrm>
            <a:custGeom>
              <a:avLst/>
              <a:gdLst>
                <a:gd name="T0" fmla="*/ 251355 w 135"/>
                <a:gd name="T1" fmla="*/ 104775 h 52"/>
                <a:gd name="T2" fmla="*/ 20108 w 135"/>
                <a:gd name="T3" fmla="*/ 104775 h 52"/>
                <a:gd name="T4" fmla="*/ 6033 w 135"/>
                <a:gd name="T5" fmla="*/ 98730 h 52"/>
                <a:gd name="T6" fmla="*/ 2011 w 135"/>
                <a:gd name="T7" fmla="*/ 82611 h 52"/>
                <a:gd name="T8" fmla="*/ 14076 w 135"/>
                <a:gd name="T9" fmla="*/ 14104 h 52"/>
                <a:gd name="T10" fmla="*/ 32173 w 135"/>
                <a:gd name="T11" fmla="*/ 0 h 52"/>
                <a:gd name="T12" fmla="*/ 239290 w 135"/>
                <a:gd name="T13" fmla="*/ 0 h 52"/>
                <a:gd name="T14" fmla="*/ 257387 w 135"/>
                <a:gd name="T15" fmla="*/ 14104 h 52"/>
                <a:gd name="T16" fmla="*/ 269452 w 135"/>
                <a:gd name="T17" fmla="*/ 82611 h 52"/>
                <a:gd name="T18" fmla="*/ 265430 w 135"/>
                <a:gd name="T19" fmla="*/ 98730 h 52"/>
                <a:gd name="T20" fmla="*/ 251355 w 135"/>
                <a:gd name="T21" fmla="*/ 104775 h 52"/>
                <a:gd name="T22" fmla="*/ 42228 w 135"/>
                <a:gd name="T23" fmla="*/ 68507 h 52"/>
                <a:gd name="T24" fmla="*/ 231246 w 135"/>
                <a:gd name="T25" fmla="*/ 68507 h 52"/>
                <a:gd name="T26" fmla="*/ 225214 w 135"/>
                <a:gd name="T27" fmla="*/ 36268 h 52"/>
                <a:gd name="T28" fmla="*/ 48260 w 135"/>
                <a:gd name="T29" fmla="*/ 36268 h 52"/>
                <a:gd name="T30" fmla="*/ 42228 w 135"/>
                <a:gd name="T31" fmla="*/ 68507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52"/>
                <a:gd name="T50" fmla="*/ 135 w 135"/>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52">
                  <a:moveTo>
                    <a:pt x="125" y="52"/>
                  </a:moveTo>
                  <a:cubicBezTo>
                    <a:pt x="10" y="52"/>
                    <a:pt x="10" y="52"/>
                    <a:pt x="10" y="52"/>
                  </a:cubicBezTo>
                  <a:cubicBezTo>
                    <a:pt x="7" y="52"/>
                    <a:pt x="5" y="51"/>
                    <a:pt x="3" y="49"/>
                  </a:cubicBezTo>
                  <a:cubicBezTo>
                    <a:pt x="1" y="47"/>
                    <a:pt x="0" y="44"/>
                    <a:pt x="1" y="41"/>
                  </a:cubicBezTo>
                  <a:cubicBezTo>
                    <a:pt x="7" y="7"/>
                    <a:pt x="7" y="7"/>
                    <a:pt x="7" y="7"/>
                  </a:cubicBezTo>
                  <a:cubicBezTo>
                    <a:pt x="8" y="3"/>
                    <a:pt x="12" y="0"/>
                    <a:pt x="16" y="0"/>
                  </a:cubicBezTo>
                  <a:cubicBezTo>
                    <a:pt x="119" y="0"/>
                    <a:pt x="119" y="0"/>
                    <a:pt x="119" y="0"/>
                  </a:cubicBezTo>
                  <a:cubicBezTo>
                    <a:pt x="123" y="0"/>
                    <a:pt x="127" y="3"/>
                    <a:pt x="128" y="7"/>
                  </a:cubicBezTo>
                  <a:cubicBezTo>
                    <a:pt x="134" y="41"/>
                    <a:pt x="134" y="41"/>
                    <a:pt x="134" y="41"/>
                  </a:cubicBezTo>
                  <a:cubicBezTo>
                    <a:pt x="135" y="44"/>
                    <a:pt x="134" y="47"/>
                    <a:pt x="132" y="49"/>
                  </a:cubicBezTo>
                  <a:cubicBezTo>
                    <a:pt x="131" y="51"/>
                    <a:pt x="128" y="52"/>
                    <a:pt x="125" y="52"/>
                  </a:cubicBezTo>
                  <a:close/>
                  <a:moveTo>
                    <a:pt x="21" y="34"/>
                  </a:moveTo>
                  <a:cubicBezTo>
                    <a:pt x="115" y="34"/>
                    <a:pt x="115" y="34"/>
                    <a:pt x="115" y="34"/>
                  </a:cubicBezTo>
                  <a:cubicBezTo>
                    <a:pt x="112" y="18"/>
                    <a:pt x="112" y="18"/>
                    <a:pt x="112" y="18"/>
                  </a:cubicBezTo>
                  <a:cubicBezTo>
                    <a:pt x="24" y="18"/>
                    <a:pt x="24" y="18"/>
                    <a:pt x="24" y="18"/>
                  </a:cubicBezTo>
                  <a:lnTo>
                    <a:pt x="21" y="3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4" name="Freeform 213">
              <a:extLst>
                <a:ext uri="{FF2B5EF4-FFF2-40B4-BE49-F238E27FC236}">
                  <a16:creationId xmlns:a16="http://schemas.microsoft.com/office/drawing/2014/main" id="{7561EEB1-4E34-47F2-932B-362D6AAD0A9A}"/>
                </a:ext>
              </a:extLst>
            </p:cNvPr>
            <p:cNvSpPr>
              <a:spLocks noEditPoints="1"/>
            </p:cNvSpPr>
            <p:nvPr/>
          </p:nvSpPr>
          <p:spPr bwMode="auto">
            <a:xfrm>
              <a:off x="5059362" y="3570288"/>
              <a:ext cx="142875" cy="142875"/>
            </a:xfrm>
            <a:custGeom>
              <a:avLst/>
              <a:gdLst>
                <a:gd name="T0" fmla="*/ 70431 w 71"/>
                <a:gd name="T1" fmla="*/ 142875 h 71"/>
                <a:gd name="T2" fmla="*/ 0 w 71"/>
                <a:gd name="T3" fmla="*/ 70431 h 71"/>
                <a:gd name="T4" fmla="*/ 70431 w 71"/>
                <a:gd name="T5" fmla="*/ 0 h 71"/>
                <a:gd name="T6" fmla="*/ 142875 w 71"/>
                <a:gd name="T7" fmla="*/ 70431 h 71"/>
                <a:gd name="T8" fmla="*/ 70431 w 71"/>
                <a:gd name="T9" fmla="*/ 142875 h 71"/>
                <a:gd name="T10" fmla="*/ 70431 w 71"/>
                <a:gd name="T11" fmla="*/ 16099 h 71"/>
                <a:gd name="T12" fmla="*/ 16099 w 71"/>
                <a:gd name="T13" fmla="*/ 70431 h 71"/>
                <a:gd name="T14" fmla="*/ 70431 w 71"/>
                <a:gd name="T15" fmla="*/ 126776 h 71"/>
                <a:gd name="T16" fmla="*/ 126776 w 71"/>
                <a:gd name="T17" fmla="*/ 70431 h 71"/>
                <a:gd name="T18" fmla="*/ 70431 w 71"/>
                <a:gd name="T19" fmla="*/ 16099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71"/>
                <a:gd name="T32" fmla="*/ 71 w 71"/>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71">
                  <a:moveTo>
                    <a:pt x="35" y="71"/>
                  </a:moveTo>
                  <a:cubicBezTo>
                    <a:pt x="16" y="71"/>
                    <a:pt x="0" y="55"/>
                    <a:pt x="0" y="35"/>
                  </a:cubicBezTo>
                  <a:cubicBezTo>
                    <a:pt x="0" y="16"/>
                    <a:pt x="16" y="0"/>
                    <a:pt x="35" y="0"/>
                  </a:cubicBezTo>
                  <a:cubicBezTo>
                    <a:pt x="55" y="0"/>
                    <a:pt x="71" y="16"/>
                    <a:pt x="71" y="35"/>
                  </a:cubicBezTo>
                  <a:cubicBezTo>
                    <a:pt x="71" y="55"/>
                    <a:pt x="55" y="71"/>
                    <a:pt x="35" y="71"/>
                  </a:cubicBezTo>
                  <a:close/>
                  <a:moveTo>
                    <a:pt x="35" y="8"/>
                  </a:moveTo>
                  <a:cubicBezTo>
                    <a:pt x="20" y="8"/>
                    <a:pt x="8" y="20"/>
                    <a:pt x="8" y="35"/>
                  </a:cubicBezTo>
                  <a:cubicBezTo>
                    <a:pt x="8" y="50"/>
                    <a:pt x="20" y="63"/>
                    <a:pt x="35" y="63"/>
                  </a:cubicBezTo>
                  <a:cubicBezTo>
                    <a:pt x="51" y="63"/>
                    <a:pt x="63" y="50"/>
                    <a:pt x="63" y="35"/>
                  </a:cubicBezTo>
                  <a:cubicBezTo>
                    <a:pt x="63" y="20"/>
                    <a:pt x="51" y="8"/>
                    <a:pt x="3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5" name="Freeform 214">
              <a:extLst>
                <a:ext uri="{FF2B5EF4-FFF2-40B4-BE49-F238E27FC236}">
                  <a16:creationId xmlns:a16="http://schemas.microsoft.com/office/drawing/2014/main" id="{A6459E87-14F7-4792-905B-09041DFDD5AE}"/>
                </a:ext>
              </a:extLst>
            </p:cNvPr>
            <p:cNvSpPr>
              <a:spLocks/>
            </p:cNvSpPr>
            <p:nvPr/>
          </p:nvSpPr>
          <p:spPr bwMode="auto">
            <a:xfrm>
              <a:off x="4984750" y="3697288"/>
              <a:ext cx="153988" cy="163513"/>
            </a:xfrm>
            <a:custGeom>
              <a:avLst/>
              <a:gdLst>
                <a:gd name="T0" fmla="*/ 123990 w 77"/>
                <a:gd name="T1" fmla="*/ 163513 h 81"/>
                <a:gd name="T2" fmla="*/ 61995 w 77"/>
                <a:gd name="T3" fmla="*/ 163513 h 81"/>
                <a:gd name="T4" fmla="*/ 11999 w 77"/>
                <a:gd name="T5" fmla="*/ 143326 h 81"/>
                <a:gd name="T6" fmla="*/ 11999 w 77"/>
                <a:gd name="T7" fmla="*/ 98915 h 81"/>
                <a:gd name="T8" fmla="*/ 11999 w 77"/>
                <a:gd name="T9" fmla="*/ 98915 h 81"/>
                <a:gd name="T10" fmla="*/ 67995 w 77"/>
                <a:gd name="T11" fmla="*/ 4037 h 81"/>
                <a:gd name="T12" fmla="*/ 75994 w 77"/>
                <a:gd name="T13" fmla="*/ 0 h 81"/>
                <a:gd name="T14" fmla="*/ 127990 w 77"/>
                <a:gd name="T15" fmla="*/ 0 h 81"/>
                <a:gd name="T16" fmla="*/ 135989 w 77"/>
                <a:gd name="T17" fmla="*/ 8075 h 81"/>
                <a:gd name="T18" fmla="*/ 127990 w 77"/>
                <a:gd name="T19" fmla="*/ 16149 h 81"/>
                <a:gd name="T20" fmla="*/ 79994 w 77"/>
                <a:gd name="T21" fmla="*/ 16149 h 81"/>
                <a:gd name="T22" fmla="*/ 25998 w 77"/>
                <a:gd name="T23" fmla="*/ 106990 h 81"/>
                <a:gd name="T24" fmla="*/ 25998 w 77"/>
                <a:gd name="T25" fmla="*/ 135251 h 81"/>
                <a:gd name="T26" fmla="*/ 61995 w 77"/>
                <a:gd name="T27" fmla="*/ 147364 h 81"/>
                <a:gd name="T28" fmla="*/ 123990 w 77"/>
                <a:gd name="T29" fmla="*/ 147364 h 81"/>
                <a:gd name="T30" fmla="*/ 137989 w 77"/>
                <a:gd name="T31" fmla="*/ 133233 h 81"/>
                <a:gd name="T32" fmla="*/ 123990 w 77"/>
                <a:gd name="T33" fmla="*/ 121121 h 81"/>
                <a:gd name="T34" fmla="*/ 87993 w 77"/>
                <a:gd name="T35" fmla="*/ 121121 h 81"/>
                <a:gd name="T36" fmla="*/ 79994 w 77"/>
                <a:gd name="T37" fmla="*/ 113046 h 81"/>
                <a:gd name="T38" fmla="*/ 87993 w 77"/>
                <a:gd name="T39" fmla="*/ 104971 h 81"/>
                <a:gd name="T40" fmla="*/ 123990 w 77"/>
                <a:gd name="T41" fmla="*/ 104971 h 81"/>
                <a:gd name="T42" fmla="*/ 153988 w 77"/>
                <a:gd name="T43" fmla="*/ 133233 h 81"/>
                <a:gd name="T44" fmla="*/ 123990 w 77"/>
                <a:gd name="T45" fmla="*/ 163513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
                <a:gd name="T70" fmla="*/ 0 h 81"/>
                <a:gd name="T71" fmla="*/ 77 w 77"/>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 h="81">
                  <a:moveTo>
                    <a:pt x="62" y="81"/>
                  </a:moveTo>
                  <a:cubicBezTo>
                    <a:pt x="31" y="81"/>
                    <a:pt x="31" y="81"/>
                    <a:pt x="31" y="81"/>
                  </a:cubicBezTo>
                  <a:cubicBezTo>
                    <a:pt x="19" y="81"/>
                    <a:pt x="10" y="77"/>
                    <a:pt x="6" y="71"/>
                  </a:cubicBezTo>
                  <a:cubicBezTo>
                    <a:pt x="0" y="62"/>
                    <a:pt x="5" y="50"/>
                    <a:pt x="6" y="49"/>
                  </a:cubicBezTo>
                  <a:cubicBezTo>
                    <a:pt x="6" y="49"/>
                    <a:pt x="6" y="49"/>
                    <a:pt x="6" y="49"/>
                  </a:cubicBezTo>
                  <a:cubicBezTo>
                    <a:pt x="34" y="2"/>
                    <a:pt x="34" y="2"/>
                    <a:pt x="34" y="2"/>
                  </a:cubicBezTo>
                  <a:cubicBezTo>
                    <a:pt x="35" y="0"/>
                    <a:pt x="36" y="0"/>
                    <a:pt x="38" y="0"/>
                  </a:cubicBezTo>
                  <a:cubicBezTo>
                    <a:pt x="64" y="0"/>
                    <a:pt x="64" y="0"/>
                    <a:pt x="64" y="0"/>
                  </a:cubicBezTo>
                  <a:cubicBezTo>
                    <a:pt x="67" y="0"/>
                    <a:pt x="68" y="1"/>
                    <a:pt x="68" y="4"/>
                  </a:cubicBezTo>
                  <a:cubicBezTo>
                    <a:pt x="68" y="6"/>
                    <a:pt x="67" y="8"/>
                    <a:pt x="64" y="8"/>
                  </a:cubicBezTo>
                  <a:cubicBezTo>
                    <a:pt x="40" y="8"/>
                    <a:pt x="40" y="8"/>
                    <a:pt x="40" y="8"/>
                  </a:cubicBezTo>
                  <a:cubicBezTo>
                    <a:pt x="13" y="53"/>
                    <a:pt x="13" y="53"/>
                    <a:pt x="13" y="53"/>
                  </a:cubicBezTo>
                  <a:cubicBezTo>
                    <a:pt x="12" y="54"/>
                    <a:pt x="9" y="61"/>
                    <a:pt x="13" y="67"/>
                  </a:cubicBezTo>
                  <a:cubicBezTo>
                    <a:pt x="16" y="72"/>
                    <a:pt x="25" y="73"/>
                    <a:pt x="31" y="73"/>
                  </a:cubicBezTo>
                  <a:cubicBezTo>
                    <a:pt x="62" y="73"/>
                    <a:pt x="62" y="73"/>
                    <a:pt x="62" y="73"/>
                  </a:cubicBezTo>
                  <a:cubicBezTo>
                    <a:pt x="66" y="73"/>
                    <a:pt x="69" y="70"/>
                    <a:pt x="69" y="66"/>
                  </a:cubicBezTo>
                  <a:cubicBezTo>
                    <a:pt x="69" y="63"/>
                    <a:pt x="66" y="60"/>
                    <a:pt x="62" y="60"/>
                  </a:cubicBezTo>
                  <a:cubicBezTo>
                    <a:pt x="44" y="60"/>
                    <a:pt x="44" y="60"/>
                    <a:pt x="44" y="60"/>
                  </a:cubicBezTo>
                  <a:cubicBezTo>
                    <a:pt x="42" y="60"/>
                    <a:pt x="40" y="58"/>
                    <a:pt x="40" y="56"/>
                  </a:cubicBezTo>
                  <a:cubicBezTo>
                    <a:pt x="40" y="54"/>
                    <a:pt x="42" y="52"/>
                    <a:pt x="44" y="52"/>
                  </a:cubicBezTo>
                  <a:cubicBezTo>
                    <a:pt x="62" y="52"/>
                    <a:pt x="62" y="52"/>
                    <a:pt x="62" y="52"/>
                  </a:cubicBezTo>
                  <a:cubicBezTo>
                    <a:pt x="70" y="52"/>
                    <a:pt x="77" y="58"/>
                    <a:pt x="77" y="66"/>
                  </a:cubicBezTo>
                  <a:cubicBezTo>
                    <a:pt x="77" y="74"/>
                    <a:pt x="70" y="81"/>
                    <a:pt x="62" y="8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6" name="Freeform 215">
              <a:extLst>
                <a:ext uri="{FF2B5EF4-FFF2-40B4-BE49-F238E27FC236}">
                  <a16:creationId xmlns:a16="http://schemas.microsoft.com/office/drawing/2014/main" id="{96B61D89-0195-4597-B891-F83CD148B832}"/>
                </a:ext>
              </a:extLst>
            </p:cNvPr>
            <p:cNvSpPr>
              <a:spLocks/>
            </p:cNvSpPr>
            <p:nvPr/>
          </p:nvSpPr>
          <p:spPr bwMode="auto">
            <a:xfrm>
              <a:off x="5100637" y="3697288"/>
              <a:ext cx="176213" cy="163513"/>
            </a:xfrm>
            <a:custGeom>
              <a:avLst/>
              <a:gdLst>
                <a:gd name="T0" fmla="*/ 113424 w 87"/>
                <a:gd name="T1" fmla="*/ 163513 h 81"/>
                <a:gd name="T2" fmla="*/ 50636 w 87"/>
                <a:gd name="T3" fmla="*/ 163513 h 81"/>
                <a:gd name="T4" fmla="*/ 22280 w 87"/>
                <a:gd name="T5" fmla="*/ 133233 h 81"/>
                <a:gd name="T6" fmla="*/ 50636 w 87"/>
                <a:gd name="T7" fmla="*/ 104971 h 81"/>
                <a:gd name="T8" fmla="*/ 87094 w 87"/>
                <a:gd name="T9" fmla="*/ 104971 h 81"/>
                <a:gd name="T10" fmla="*/ 95196 w 87"/>
                <a:gd name="T11" fmla="*/ 113046 h 81"/>
                <a:gd name="T12" fmla="*/ 87094 w 87"/>
                <a:gd name="T13" fmla="*/ 121121 h 81"/>
                <a:gd name="T14" fmla="*/ 50636 w 87"/>
                <a:gd name="T15" fmla="*/ 121121 h 81"/>
                <a:gd name="T16" fmla="*/ 38483 w 87"/>
                <a:gd name="T17" fmla="*/ 133233 h 81"/>
                <a:gd name="T18" fmla="*/ 50636 w 87"/>
                <a:gd name="T19" fmla="*/ 147364 h 81"/>
                <a:gd name="T20" fmla="*/ 113424 w 87"/>
                <a:gd name="T21" fmla="*/ 147364 h 81"/>
                <a:gd name="T22" fmla="*/ 149882 w 87"/>
                <a:gd name="T23" fmla="*/ 135251 h 81"/>
                <a:gd name="T24" fmla="*/ 149882 w 87"/>
                <a:gd name="T25" fmla="*/ 106990 h 81"/>
                <a:gd name="T26" fmla="*/ 95196 w 87"/>
                <a:gd name="T27" fmla="*/ 16149 h 81"/>
                <a:gd name="T28" fmla="*/ 8102 w 87"/>
                <a:gd name="T29" fmla="*/ 16149 h 81"/>
                <a:gd name="T30" fmla="*/ 0 w 87"/>
                <a:gd name="T31" fmla="*/ 8075 h 81"/>
                <a:gd name="T32" fmla="*/ 8102 w 87"/>
                <a:gd name="T33" fmla="*/ 0 h 81"/>
                <a:gd name="T34" fmla="*/ 99246 w 87"/>
                <a:gd name="T35" fmla="*/ 0 h 81"/>
                <a:gd name="T36" fmla="*/ 107348 w 87"/>
                <a:gd name="T37" fmla="*/ 4037 h 81"/>
                <a:gd name="T38" fmla="*/ 164060 w 87"/>
                <a:gd name="T39" fmla="*/ 98915 h 81"/>
                <a:gd name="T40" fmla="*/ 166086 w 87"/>
                <a:gd name="T41" fmla="*/ 98915 h 81"/>
                <a:gd name="T42" fmla="*/ 164060 w 87"/>
                <a:gd name="T43" fmla="*/ 143326 h 81"/>
                <a:gd name="T44" fmla="*/ 113424 w 87"/>
                <a:gd name="T45" fmla="*/ 163513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81"/>
                <a:gd name="T71" fmla="*/ 87 w 87"/>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81">
                  <a:moveTo>
                    <a:pt x="56" y="81"/>
                  </a:moveTo>
                  <a:cubicBezTo>
                    <a:pt x="25" y="81"/>
                    <a:pt x="25" y="81"/>
                    <a:pt x="25" y="81"/>
                  </a:cubicBezTo>
                  <a:cubicBezTo>
                    <a:pt x="17" y="81"/>
                    <a:pt x="11" y="74"/>
                    <a:pt x="11" y="66"/>
                  </a:cubicBezTo>
                  <a:cubicBezTo>
                    <a:pt x="11" y="58"/>
                    <a:pt x="17" y="52"/>
                    <a:pt x="25" y="52"/>
                  </a:cubicBezTo>
                  <a:cubicBezTo>
                    <a:pt x="43" y="52"/>
                    <a:pt x="43" y="52"/>
                    <a:pt x="43" y="52"/>
                  </a:cubicBezTo>
                  <a:cubicBezTo>
                    <a:pt x="45" y="52"/>
                    <a:pt x="47" y="54"/>
                    <a:pt x="47" y="56"/>
                  </a:cubicBezTo>
                  <a:cubicBezTo>
                    <a:pt x="47" y="58"/>
                    <a:pt x="45" y="60"/>
                    <a:pt x="43" y="60"/>
                  </a:cubicBezTo>
                  <a:cubicBezTo>
                    <a:pt x="25" y="60"/>
                    <a:pt x="25" y="60"/>
                    <a:pt x="25" y="60"/>
                  </a:cubicBezTo>
                  <a:cubicBezTo>
                    <a:pt x="21" y="60"/>
                    <a:pt x="19" y="63"/>
                    <a:pt x="19" y="66"/>
                  </a:cubicBezTo>
                  <a:cubicBezTo>
                    <a:pt x="19" y="70"/>
                    <a:pt x="21" y="73"/>
                    <a:pt x="25" y="73"/>
                  </a:cubicBezTo>
                  <a:cubicBezTo>
                    <a:pt x="56" y="73"/>
                    <a:pt x="56" y="73"/>
                    <a:pt x="56" y="73"/>
                  </a:cubicBezTo>
                  <a:cubicBezTo>
                    <a:pt x="63" y="73"/>
                    <a:pt x="71" y="72"/>
                    <a:pt x="74" y="67"/>
                  </a:cubicBezTo>
                  <a:cubicBezTo>
                    <a:pt x="78" y="61"/>
                    <a:pt x="75" y="54"/>
                    <a:pt x="74" y="53"/>
                  </a:cubicBezTo>
                  <a:cubicBezTo>
                    <a:pt x="47" y="8"/>
                    <a:pt x="47" y="8"/>
                    <a:pt x="47" y="8"/>
                  </a:cubicBezTo>
                  <a:cubicBezTo>
                    <a:pt x="4" y="8"/>
                    <a:pt x="4" y="8"/>
                    <a:pt x="4" y="8"/>
                  </a:cubicBezTo>
                  <a:cubicBezTo>
                    <a:pt x="1" y="8"/>
                    <a:pt x="0" y="6"/>
                    <a:pt x="0" y="4"/>
                  </a:cubicBezTo>
                  <a:cubicBezTo>
                    <a:pt x="0" y="1"/>
                    <a:pt x="1" y="0"/>
                    <a:pt x="4" y="0"/>
                  </a:cubicBezTo>
                  <a:cubicBezTo>
                    <a:pt x="49" y="0"/>
                    <a:pt x="49" y="0"/>
                    <a:pt x="49" y="0"/>
                  </a:cubicBezTo>
                  <a:cubicBezTo>
                    <a:pt x="51" y="0"/>
                    <a:pt x="52" y="0"/>
                    <a:pt x="53" y="2"/>
                  </a:cubicBezTo>
                  <a:cubicBezTo>
                    <a:pt x="81" y="49"/>
                    <a:pt x="81" y="49"/>
                    <a:pt x="81" y="49"/>
                  </a:cubicBezTo>
                  <a:cubicBezTo>
                    <a:pt x="81" y="49"/>
                    <a:pt x="82" y="49"/>
                    <a:pt x="82" y="49"/>
                  </a:cubicBezTo>
                  <a:cubicBezTo>
                    <a:pt x="82" y="50"/>
                    <a:pt x="87" y="62"/>
                    <a:pt x="81" y="71"/>
                  </a:cubicBezTo>
                  <a:cubicBezTo>
                    <a:pt x="77" y="77"/>
                    <a:pt x="68" y="81"/>
                    <a:pt x="56" y="8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7" name="Freeform 216">
              <a:extLst>
                <a:ext uri="{FF2B5EF4-FFF2-40B4-BE49-F238E27FC236}">
                  <a16:creationId xmlns:a16="http://schemas.microsoft.com/office/drawing/2014/main" id="{D427A292-22CB-4261-A961-D0A5F3E2D4E3}"/>
                </a:ext>
              </a:extLst>
            </p:cNvPr>
            <p:cNvSpPr>
              <a:spLocks noEditPoints="1"/>
            </p:cNvSpPr>
            <p:nvPr/>
          </p:nvSpPr>
          <p:spPr bwMode="auto">
            <a:xfrm>
              <a:off x="5105400" y="3706813"/>
              <a:ext cx="47625" cy="47625"/>
            </a:xfrm>
            <a:custGeom>
              <a:avLst/>
              <a:gdLst>
                <a:gd name="T0" fmla="*/ 23813 w 24"/>
                <a:gd name="T1" fmla="*/ 47625 h 23"/>
                <a:gd name="T2" fmla="*/ 19844 w 24"/>
                <a:gd name="T3" fmla="*/ 45554 h 23"/>
                <a:gd name="T4" fmla="*/ 3969 w 24"/>
                <a:gd name="T5" fmla="*/ 28989 h 23"/>
                <a:gd name="T6" fmla="*/ 0 w 24"/>
                <a:gd name="T7" fmla="*/ 22777 h 23"/>
                <a:gd name="T8" fmla="*/ 3969 w 24"/>
                <a:gd name="T9" fmla="*/ 16565 h 23"/>
                <a:gd name="T10" fmla="*/ 19844 w 24"/>
                <a:gd name="T11" fmla="*/ 2071 h 23"/>
                <a:gd name="T12" fmla="*/ 29766 w 24"/>
                <a:gd name="T13" fmla="*/ 2071 h 23"/>
                <a:gd name="T14" fmla="*/ 45641 w 24"/>
                <a:gd name="T15" fmla="*/ 16565 h 23"/>
                <a:gd name="T16" fmla="*/ 47625 w 24"/>
                <a:gd name="T17" fmla="*/ 22777 h 23"/>
                <a:gd name="T18" fmla="*/ 45641 w 24"/>
                <a:gd name="T19" fmla="*/ 28989 h 23"/>
                <a:gd name="T20" fmla="*/ 29766 w 24"/>
                <a:gd name="T21" fmla="*/ 45554 h 23"/>
                <a:gd name="T22" fmla="*/ 23813 w 24"/>
                <a:gd name="T23" fmla="*/ 47625 h 23"/>
                <a:gd name="T24" fmla="*/ 19844 w 24"/>
                <a:gd name="T25" fmla="*/ 22777 h 23"/>
                <a:gd name="T26" fmla="*/ 23813 w 24"/>
                <a:gd name="T27" fmla="*/ 26918 h 23"/>
                <a:gd name="T28" fmla="*/ 29766 w 24"/>
                <a:gd name="T29" fmla="*/ 22777 h 23"/>
                <a:gd name="T30" fmla="*/ 23813 w 24"/>
                <a:gd name="T31" fmla="*/ 20707 h 23"/>
                <a:gd name="T32" fmla="*/ 19844 w 24"/>
                <a:gd name="T33" fmla="*/ 22777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3"/>
                <a:gd name="T53" fmla="*/ 24 w 24"/>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3">
                  <a:moveTo>
                    <a:pt x="12" y="23"/>
                  </a:moveTo>
                  <a:cubicBezTo>
                    <a:pt x="11" y="23"/>
                    <a:pt x="11" y="22"/>
                    <a:pt x="10" y="22"/>
                  </a:cubicBezTo>
                  <a:cubicBezTo>
                    <a:pt x="2" y="14"/>
                    <a:pt x="2" y="14"/>
                    <a:pt x="2" y="14"/>
                  </a:cubicBezTo>
                  <a:cubicBezTo>
                    <a:pt x="1" y="14"/>
                    <a:pt x="0" y="13"/>
                    <a:pt x="0" y="11"/>
                  </a:cubicBezTo>
                  <a:cubicBezTo>
                    <a:pt x="0" y="10"/>
                    <a:pt x="1" y="9"/>
                    <a:pt x="2" y="8"/>
                  </a:cubicBezTo>
                  <a:cubicBezTo>
                    <a:pt x="10" y="1"/>
                    <a:pt x="10" y="1"/>
                    <a:pt x="10" y="1"/>
                  </a:cubicBezTo>
                  <a:cubicBezTo>
                    <a:pt x="11" y="0"/>
                    <a:pt x="14" y="0"/>
                    <a:pt x="15" y="1"/>
                  </a:cubicBezTo>
                  <a:cubicBezTo>
                    <a:pt x="23" y="8"/>
                    <a:pt x="23" y="8"/>
                    <a:pt x="23" y="8"/>
                  </a:cubicBezTo>
                  <a:cubicBezTo>
                    <a:pt x="24" y="9"/>
                    <a:pt x="24" y="10"/>
                    <a:pt x="24" y="11"/>
                  </a:cubicBezTo>
                  <a:cubicBezTo>
                    <a:pt x="24" y="13"/>
                    <a:pt x="24" y="14"/>
                    <a:pt x="23" y="14"/>
                  </a:cubicBezTo>
                  <a:cubicBezTo>
                    <a:pt x="15" y="22"/>
                    <a:pt x="15" y="22"/>
                    <a:pt x="15" y="22"/>
                  </a:cubicBezTo>
                  <a:cubicBezTo>
                    <a:pt x="14" y="22"/>
                    <a:pt x="13" y="23"/>
                    <a:pt x="12" y="23"/>
                  </a:cubicBezTo>
                  <a:close/>
                  <a:moveTo>
                    <a:pt x="10" y="11"/>
                  </a:moveTo>
                  <a:cubicBezTo>
                    <a:pt x="12" y="13"/>
                    <a:pt x="12" y="13"/>
                    <a:pt x="12" y="13"/>
                  </a:cubicBezTo>
                  <a:cubicBezTo>
                    <a:pt x="15" y="11"/>
                    <a:pt x="15" y="11"/>
                    <a:pt x="15" y="11"/>
                  </a:cubicBezTo>
                  <a:cubicBezTo>
                    <a:pt x="12" y="10"/>
                    <a:pt x="12" y="10"/>
                    <a:pt x="12" y="10"/>
                  </a:cubicBezTo>
                  <a:lnTo>
                    <a:pt x="10" y="11"/>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8" name="Freeform 217">
              <a:extLst>
                <a:ext uri="{FF2B5EF4-FFF2-40B4-BE49-F238E27FC236}">
                  <a16:creationId xmlns:a16="http://schemas.microsoft.com/office/drawing/2014/main" id="{CA6A2BAD-CCD0-4F98-80C1-1B2FF885D777}"/>
                </a:ext>
              </a:extLst>
            </p:cNvPr>
            <p:cNvSpPr>
              <a:spLocks noEditPoints="1"/>
            </p:cNvSpPr>
            <p:nvPr/>
          </p:nvSpPr>
          <p:spPr bwMode="auto">
            <a:xfrm>
              <a:off x="5106987" y="3732213"/>
              <a:ext cx="46038" cy="85725"/>
            </a:xfrm>
            <a:custGeom>
              <a:avLst/>
              <a:gdLst>
                <a:gd name="T0" fmla="*/ 22018 w 23"/>
                <a:gd name="T1" fmla="*/ 85725 h 43"/>
                <a:gd name="T2" fmla="*/ 22018 w 23"/>
                <a:gd name="T3" fmla="*/ 85725 h 43"/>
                <a:gd name="T4" fmla="*/ 16013 w 23"/>
                <a:gd name="T5" fmla="*/ 79744 h 43"/>
                <a:gd name="T6" fmla="*/ 2002 w 23"/>
                <a:gd name="T7" fmla="*/ 39872 h 43"/>
                <a:gd name="T8" fmla="*/ 2002 w 23"/>
                <a:gd name="T9" fmla="*/ 35885 h 43"/>
                <a:gd name="T10" fmla="*/ 10008 w 23"/>
                <a:gd name="T11" fmla="*/ 5981 h 43"/>
                <a:gd name="T12" fmla="*/ 20017 w 23"/>
                <a:gd name="T13" fmla="*/ 0 h 43"/>
                <a:gd name="T14" fmla="*/ 22018 w 23"/>
                <a:gd name="T15" fmla="*/ 1994 h 43"/>
                <a:gd name="T16" fmla="*/ 26021 w 23"/>
                <a:gd name="T17" fmla="*/ 0 h 43"/>
                <a:gd name="T18" fmla="*/ 36030 w 23"/>
                <a:gd name="T19" fmla="*/ 5981 h 43"/>
                <a:gd name="T20" fmla="*/ 44036 w 23"/>
                <a:gd name="T21" fmla="*/ 35885 h 43"/>
                <a:gd name="T22" fmla="*/ 44036 w 23"/>
                <a:gd name="T23" fmla="*/ 39872 h 43"/>
                <a:gd name="T24" fmla="*/ 30025 w 23"/>
                <a:gd name="T25" fmla="*/ 79744 h 43"/>
                <a:gd name="T26" fmla="*/ 22018 w 23"/>
                <a:gd name="T27" fmla="*/ 85725 h 43"/>
                <a:gd name="T28" fmla="*/ 18015 w 23"/>
                <a:gd name="T29" fmla="*/ 37878 h 43"/>
                <a:gd name="T30" fmla="*/ 22018 w 23"/>
                <a:gd name="T31" fmla="*/ 53827 h 43"/>
                <a:gd name="T32" fmla="*/ 28023 w 23"/>
                <a:gd name="T33" fmla="*/ 37878 h 43"/>
                <a:gd name="T34" fmla="*/ 22018 w 23"/>
                <a:gd name="T35" fmla="*/ 15949 h 43"/>
                <a:gd name="T36" fmla="*/ 18015 w 23"/>
                <a:gd name="T37" fmla="*/ 37878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43"/>
                <a:gd name="T59" fmla="*/ 23 w 23"/>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43">
                  <a:moveTo>
                    <a:pt x="11" y="43"/>
                  </a:moveTo>
                  <a:cubicBezTo>
                    <a:pt x="11" y="43"/>
                    <a:pt x="11" y="43"/>
                    <a:pt x="11" y="43"/>
                  </a:cubicBezTo>
                  <a:cubicBezTo>
                    <a:pt x="10" y="43"/>
                    <a:pt x="8" y="42"/>
                    <a:pt x="8" y="40"/>
                  </a:cubicBezTo>
                  <a:cubicBezTo>
                    <a:pt x="1" y="20"/>
                    <a:pt x="1" y="20"/>
                    <a:pt x="1" y="20"/>
                  </a:cubicBezTo>
                  <a:cubicBezTo>
                    <a:pt x="0" y="19"/>
                    <a:pt x="0" y="19"/>
                    <a:pt x="1" y="18"/>
                  </a:cubicBezTo>
                  <a:cubicBezTo>
                    <a:pt x="5" y="3"/>
                    <a:pt x="5" y="3"/>
                    <a:pt x="5" y="3"/>
                  </a:cubicBezTo>
                  <a:cubicBezTo>
                    <a:pt x="5" y="1"/>
                    <a:pt x="7" y="0"/>
                    <a:pt x="10" y="0"/>
                  </a:cubicBezTo>
                  <a:cubicBezTo>
                    <a:pt x="10" y="0"/>
                    <a:pt x="11" y="1"/>
                    <a:pt x="11" y="1"/>
                  </a:cubicBezTo>
                  <a:cubicBezTo>
                    <a:pt x="12" y="1"/>
                    <a:pt x="13" y="0"/>
                    <a:pt x="13" y="0"/>
                  </a:cubicBezTo>
                  <a:cubicBezTo>
                    <a:pt x="15" y="0"/>
                    <a:pt x="18" y="1"/>
                    <a:pt x="18" y="3"/>
                  </a:cubicBezTo>
                  <a:cubicBezTo>
                    <a:pt x="22" y="18"/>
                    <a:pt x="22" y="18"/>
                    <a:pt x="22" y="18"/>
                  </a:cubicBezTo>
                  <a:cubicBezTo>
                    <a:pt x="23" y="19"/>
                    <a:pt x="23" y="19"/>
                    <a:pt x="22" y="20"/>
                  </a:cubicBezTo>
                  <a:cubicBezTo>
                    <a:pt x="15" y="40"/>
                    <a:pt x="15" y="40"/>
                    <a:pt x="15" y="40"/>
                  </a:cubicBezTo>
                  <a:cubicBezTo>
                    <a:pt x="15" y="42"/>
                    <a:pt x="13" y="43"/>
                    <a:pt x="11" y="43"/>
                  </a:cubicBezTo>
                  <a:close/>
                  <a:moveTo>
                    <a:pt x="9" y="19"/>
                  </a:moveTo>
                  <a:cubicBezTo>
                    <a:pt x="11" y="27"/>
                    <a:pt x="11" y="27"/>
                    <a:pt x="11" y="27"/>
                  </a:cubicBezTo>
                  <a:cubicBezTo>
                    <a:pt x="14" y="19"/>
                    <a:pt x="14" y="19"/>
                    <a:pt x="14" y="19"/>
                  </a:cubicBezTo>
                  <a:cubicBezTo>
                    <a:pt x="11" y="8"/>
                    <a:pt x="11" y="8"/>
                    <a:pt x="11" y="8"/>
                  </a:cubicBezTo>
                  <a:lnTo>
                    <a:pt x="9" y="19"/>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79" name="Freeform 218">
              <a:extLst>
                <a:ext uri="{FF2B5EF4-FFF2-40B4-BE49-F238E27FC236}">
                  <a16:creationId xmlns:a16="http://schemas.microsoft.com/office/drawing/2014/main" id="{096C25C5-A8E4-4AE5-9EB2-7A7E743C53A7}"/>
                </a:ext>
              </a:extLst>
            </p:cNvPr>
            <p:cNvSpPr>
              <a:spLocks/>
            </p:cNvSpPr>
            <p:nvPr/>
          </p:nvSpPr>
          <p:spPr bwMode="auto">
            <a:xfrm>
              <a:off x="5083175" y="3698875"/>
              <a:ext cx="46038" cy="119063"/>
            </a:xfrm>
            <a:custGeom>
              <a:avLst/>
              <a:gdLst>
                <a:gd name="T0" fmla="*/ 36030 w 23"/>
                <a:gd name="T1" fmla="*/ 119063 h 59"/>
                <a:gd name="T2" fmla="*/ 30025 w 23"/>
                <a:gd name="T3" fmla="*/ 115027 h 59"/>
                <a:gd name="T4" fmla="*/ 0 w 23"/>
                <a:gd name="T5" fmla="*/ 66595 h 59"/>
                <a:gd name="T6" fmla="*/ 0 w 23"/>
                <a:gd name="T7" fmla="*/ 62559 h 59"/>
                <a:gd name="T8" fmla="*/ 0 w 23"/>
                <a:gd name="T9" fmla="*/ 8072 h 59"/>
                <a:gd name="T10" fmla="*/ 8007 w 23"/>
                <a:gd name="T11" fmla="*/ 0 h 59"/>
                <a:gd name="T12" fmla="*/ 16013 w 23"/>
                <a:gd name="T13" fmla="*/ 8072 h 59"/>
                <a:gd name="T14" fmla="*/ 16013 w 23"/>
                <a:gd name="T15" fmla="*/ 60541 h 59"/>
                <a:gd name="T16" fmla="*/ 44036 w 23"/>
                <a:gd name="T17" fmla="*/ 106955 h 59"/>
                <a:gd name="T18" fmla="*/ 40033 w 23"/>
                <a:gd name="T19" fmla="*/ 117045 h 59"/>
                <a:gd name="T20" fmla="*/ 36030 w 23"/>
                <a:gd name="T21" fmla="*/ 11906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59"/>
                <a:gd name="T35" fmla="*/ 23 w 23"/>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59">
                  <a:moveTo>
                    <a:pt x="18" y="59"/>
                  </a:moveTo>
                  <a:cubicBezTo>
                    <a:pt x="17" y="59"/>
                    <a:pt x="16" y="58"/>
                    <a:pt x="15" y="57"/>
                  </a:cubicBezTo>
                  <a:cubicBezTo>
                    <a:pt x="0" y="33"/>
                    <a:pt x="0" y="33"/>
                    <a:pt x="0" y="33"/>
                  </a:cubicBezTo>
                  <a:cubicBezTo>
                    <a:pt x="0" y="33"/>
                    <a:pt x="0" y="32"/>
                    <a:pt x="0" y="31"/>
                  </a:cubicBezTo>
                  <a:cubicBezTo>
                    <a:pt x="0" y="4"/>
                    <a:pt x="0" y="4"/>
                    <a:pt x="0" y="4"/>
                  </a:cubicBezTo>
                  <a:cubicBezTo>
                    <a:pt x="0" y="2"/>
                    <a:pt x="1" y="0"/>
                    <a:pt x="4" y="0"/>
                  </a:cubicBezTo>
                  <a:cubicBezTo>
                    <a:pt x="6" y="0"/>
                    <a:pt x="8" y="2"/>
                    <a:pt x="8" y="4"/>
                  </a:cubicBezTo>
                  <a:cubicBezTo>
                    <a:pt x="8" y="30"/>
                    <a:pt x="8" y="30"/>
                    <a:pt x="8" y="30"/>
                  </a:cubicBezTo>
                  <a:cubicBezTo>
                    <a:pt x="22" y="53"/>
                    <a:pt x="22" y="53"/>
                    <a:pt x="22" y="53"/>
                  </a:cubicBezTo>
                  <a:cubicBezTo>
                    <a:pt x="23" y="55"/>
                    <a:pt x="22" y="57"/>
                    <a:pt x="20" y="58"/>
                  </a:cubicBezTo>
                  <a:cubicBezTo>
                    <a:pt x="20" y="59"/>
                    <a:pt x="19" y="59"/>
                    <a:pt x="18"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0" name="Freeform 219">
              <a:extLst>
                <a:ext uri="{FF2B5EF4-FFF2-40B4-BE49-F238E27FC236}">
                  <a16:creationId xmlns:a16="http://schemas.microsoft.com/office/drawing/2014/main" id="{A39F37F0-9C4E-43E3-B3C7-7A103EB0F2B1}"/>
                </a:ext>
              </a:extLst>
            </p:cNvPr>
            <p:cNvSpPr>
              <a:spLocks/>
            </p:cNvSpPr>
            <p:nvPr/>
          </p:nvSpPr>
          <p:spPr bwMode="auto">
            <a:xfrm>
              <a:off x="5130800" y="3698875"/>
              <a:ext cx="47625" cy="119063"/>
            </a:xfrm>
            <a:custGeom>
              <a:avLst/>
              <a:gdLst>
                <a:gd name="T0" fmla="*/ 8283 w 23"/>
                <a:gd name="T1" fmla="*/ 119063 h 59"/>
                <a:gd name="T2" fmla="*/ 4141 w 23"/>
                <a:gd name="T3" fmla="*/ 117045 h 59"/>
                <a:gd name="T4" fmla="*/ 2071 w 23"/>
                <a:gd name="T5" fmla="*/ 106955 h 59"/>
                <a:gd name="T6" fmla="*/ 31060 w 23"/>
                <a:gd name="T7" fmla="*/ 60541 h 59"/>
                <a:gd name="T8" fmla="*/ 31060 w 23"/>
                <a:gd name="T9" fmla="*/ 8072 h 59"/>
                <a:gd name="T10" fmla="*/ 39342 w 23"/>
                <a:gd name="T11" fmla="*/ 0 h 59"/>
                <a:gd name="T12" fmla="*/ 47625 w 23"/>
                <a:gd name="T13" fmla="*/ 8072 h 59"/>
                <a:gd name="T14" fmla="*/ 47625 w 23"/>
                <a:gd name="T15" fmla="*/ 62559 h 59"/>
                <a:gd name="T16" fmla="*/ 47625 w 23"/>
                <a:gd name="T17" fmla="*/ 66595 h 59"/>
                <a:gd name="T18" fmla="*/ 16565 w 23"/>
                <a:gd name="T19" fmla="*/ 115027 h 59"/>
                <a:gd name="T20" fmla="*/ 8283 w 23"/>
                <a:gd name="T21" fmla="*/ 11906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59"/>
                <a:gd name="T35" fmla="*/ 23 w 23"/>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59">
                  <a:moveTo>
                    <a:pt x="4" y="59"/>
                  </a:moveTo>
                  <a:cubicBezTo>
                    <a:pt x="4" y="59"/>
                    <a:pt x="3" y="59"/>
                    <a:pt x="2" y="58"/>
                  </a:cubicBezTo>
                  <a:cubicBezTo>
                    <a:pt x="0" y="57"/>
                    <a:pt x="0" y="55"/>
                    <a:pt x="1" y="53"/>
                  </a:cubicBezTo>
                  <a:cubicBezTo>
                    <a:pt x="15" y="30"/>
                    <a:pt x="15" y="30"/>
                    <a:pt x="15" y="30"/>
                  </a:cubicBezTo>
                  <a:cubicBezTo>
                    <a:pt x="15" y="4"/>
                    <a:pt x="15" y="4"/>
                    <a:pt x="15" y="4"/>
                  </a:cubicBezTo>
                  <a:cubicBezTo>
                    <a:pt x="15" y="2"/>
                    <a:pt x="17" y="0"/>
                    <a:pt x="19" y="0"/>
                  </a:cubicBezTo>
                  <a:cubicBezTo>
                    <a:pt x="21" y="0"/>
                    <a:pt x="23" y="2"/>
                    <a:pt x="23" y="4"/>
                  </a:cubicBezTo>
                  <a:cubicBezTo>
                    <a:pt x="23" y="31"/>
                    <a:pt x="23" y="31"/>
                    <a:pt x="23" y="31"/>
                  </a:cubicBezTo>
                  <a:cubicBezTo>
                    <a:pt x="23" y="32"/>
                    <a:pt x="23" y="33"/>
                    <a:pt x="23" y="33"/>
                  </a:cubicBezTo>
                  <a:cubicBezTo>
                    <a:pt x="8" y="57"/>
                    <a:pt x="8" y="57"/>
                    <a:pt x="8" y="57"/>
                  </a:cubicBezTo>
                  <a:cubicBezTo>
                    <a:pt x="7" y="58"/>
                    <a:pt x="6" y="59"/>
                    <a:pt x="4" y="5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grpSp>
      <p:grpSp>
        <p:nvGrpSpPr>
          <p:cNvPr id="81" name="组合 163">
            <a:extLst>
              <a:ext uri="{FF2B5EF4-FFF2-40B4-BE49-F238E27FC236}">
                <a16:creationId xmlns:a16="http://schemas.microsoft.com/office/drawing/2014/main" id="{3458CFDB-29F9-4C6A-A541-E14D036902F9}"/>
              </a:ext>
            </a:extLst>
          </p:cNvPr>
          <p:cNvGrpSpPr>
            <a:grpSpLocks/>
          </p:cNvGrpSpPr>
          <p:nvPr/>
        </p:nvGrpSpPr>
        <p:grpSpPr bwMode="auto">
          <a:xfrm>
            <a:off x="9590606" y="4439399"/>
            <a:ext cx="307962" cy="257752"/>
            <a:chOff x="7669212" y="2363788"/>
            <a:chExt cx="587376" cy="471488"/>
          </a:xfrm>
        </p:grpSpPr>
        <p:sp>
          <p:nvSpPr>
            <p:cNvPr id="82" name="Freeform 78">
              <a:extLst>
                <a:ext uri="{FF2B5EF4-FFF2-40B4-BE49-F238E27FC236}">
                  <a16:creationId xmlns:a16="http://schemas.microsoft.com/office/drawing/2014/main" id="{F1B8DB20-B223-4CE4-A1D7-6F707DE2A693}"/>
                </a:ext>
              </a:extLst>
            </p:cNvPr>
            <p:cNvSpPr>
              <a:spLocks/>
            </p:cNvSpPr>
            <p:nvPr/>
          </p:nvSpPr>
          <p:spPr bwMode="auto">
            <a:xfrm>
              <a:off x="8120063" y="2705100"/>
              <a:ext cx="136525" cy="130175"/>
            </a:xfrm>
            <a:custGeom>
              <a:avLst/>
              <a:gdLst>
                <a:gd name="T0" fmla="*/ 2147483646 w 323"/>
                <a:gd name="T1" fmla="*/ 0 h 311"/>
                <a:gd name="T2" fmla="*/ 2147483646 w 323"/>
                <a:gd name="T3" fmla="*/ 0 h 311"/>
                <a:gd name="T4" fmla="*/ 2147483646 w 323"/>
                <a:gd name="T5" fmla="*/ 2147483646 h 311"/>
                <a:gd name="T6" fmla="*/ 2147483646 w 323"/>
                <a:gd name="T7" fmla="*/ 2147483646 h 311"/>
                <a:gd name="T8" fmla="*/ 2147483646 w 323"/>
                <a:gd name="T9" fmla="*/ 2147483646 h 311"/>
                <a:gd name="T10" fmla="*/ 2147483646 w 323"/>
                <a:gd name="T11" fmla="*/ 2147483646 h 311"/>
                <a:gd name="T12" fmla="*/ 0 w 323"/>
                <a:gd name="T13" fmla="*/ 2147483646 h 311"/>
                <a:gd name="T14" fmla="*/ 2147483646 w 323"/>
                <a:gd name="T15" fmla="*/ 2147483646 h 311"/>
                <a:gd name="T16" fmla="*/ 2147483646 w 323"/>
                <a:gd name="T17" fmla="*/ 2147483646 h 311"/>
                <a:gd name="T18" fmla="*/ 2147483646 w 323"/>
                <a:gd name="T19" fmla="*/ 2147483646 h 311"/>
                <a:gd name="T20" fmla="*/ 2147483646 w 323"/>
                <a:gd name="T21" fmla="*/ 2147483646 h 311"/>
                <a:gd name="T22" fmla="*/ 2147483646 w 323"/>
                <a:gd name="T23" fmla="*/ 2147483646 h 311"/>
                <a:gd name="T24" fmla="*/ 2147483646 w 323"/>
                <a:gd name="T25" fmla="*/ 0 h 3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3"/>
                <a:gd name="T40" fmla="*/ 0 h 311"/>
                <a:gd name="T41" fmla="*/ 323 w 323"/>
                <a:gd name="T42" fmla="*/ 311 h 3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3" h="311">
                  <a:moveTo>
                    <a:pt x="290" y="0"/>
                  </a:moveTo>
                  <a:lnTo>
                    <a:pt x="290" y="0"/>
                  </a:lnTo>
                  <a:cubicBezTo>
                    <a:pt x="271" y="0"/>
                    <a:pt x="256" y="15"/>
                    <a:pt x="256" y="33"/>
                  </a:cubicBezTo>
                  <a:lnTo>
                    <a:pt x="255" y="209"/>
                  </a:lnTo>
                  <a:lnTo>
                    <a:pt x="131" y="209"/>
                  </a:lnTo>
                  <a:cubicBezTo>
                    <a:pt x="119" y="187"/>
                    <a:pt x="96" y="172"/>
                    <a:pt x="70" y="172"/>
                  </a:cubicBezTo>
                  <a:cubicBezTo>
                    <a:pt x="31" y="172"/>
                    <a:pt x="0" y="204"/>
                    <a:pt x="0" y="242"/>
                  </a:cubicBezTo>
                  <a:cubicBezTo>
                    <a:pt x="0" y="280"/>
                    <a:pt x="31" y="311"/>
                    <a:pt x="70" y="311"/>
                  </a:cubicBezTo>
                  <a:cubicBezTo>
                    <a:pt x="95" y="311"/>
                    <a:pt x="118" y="297"/>
                    <a:pt x="130" y="276"/>
                  </a:cubicBezTo>
                  <a:lnTo>
                    <a:pt x="255" y="276"/>
                  </a:lnTo>
                  <a:cubicBezTo>
                    <a:pt x="293" y="276"/>
                    <a:pt x="323" y="246"/>
                    <a:pt x="323" y="208"/>
                  </a:cubicBezTo>
                  <a:lnTo>
                    <a:pt x="323" y="33"/>
                  </a:lnTo>
                  <a:cubicBezTo>
                    <a:pt x="323" y="15"/>
                    <a:pt x="308" y="0"/>
                    <a:pt x="29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3" name="Freeform 79">
              <a:extLst>
                <a:ext uri="{FF2B5EF4-FFF2-40B4-BE49-F238E27FC236}">
                  <a16:creationId xmlns:a16="http://schemas.microsoft.com/office/drawing/2014/main" id="{18DF0393-2CA3-4C08-8B80-CF42A806A065}"/>
                </a:ext>
              </a:extLst>
            </p:cNvPr>
            <p:cNvSpPr>
              <a:spLocks/>
            </p:cNvSpPr>
            <p:nvPr/>
          </p:nvSpPr>
          <p:spPr bwMode="auto">
            <a:xfrm>
              <a:off x="7669212" y="2363788"/>
              <a:ext cx="587375" cy="471488"/>
            </a:xfrm>
            <a:custGeom>
              <a:avLst/>
              <a:gdLst>
                <a:gd name="T0" fmla="*/ 2147483646 w 1398"/>
                <a:gd name="T1" fmla="*/ 0 h 1123"/>
                <a:gd name="T2" fmla="*/ 2147483646 w 1398"/>
                <a:gd name="T3" fmla="*/ 0 h 1123"/>
                <a:gd name="T4" fmla="*/ 2147483646 w 1398"/>
                <a:gd name="T5" fmla="*/ 0 h 1123"/>
                <a:gd name="T6" fmla="*/ 0 w 1398"/>
                <a:gd name="T7" fmla="*/ 2147483646 h 1123"/>
                <a:gd name="T8" fmla="*/ 0 w 1398"/>
                <a:gd name="T9" fmla="*/ 2147483646 h 1123"/>
                <a:gd name="T10" fmla="*/ 2147483646 w 1398"/>
                <a:gd name="T11" fmla="*/ 2147483646 h 1123"/>
                <a:gd name="T12" fmla="*/ 2147483646 w 1398"/>
                <a:gd name="T13" fmla="*/ 2147483646 h 1123"/>
                <a:gd name="T14" fmla="*/ 2147483646 w 1398"/>
                <a:gd name="T15" fmla="*/ 2147483646 h 1123"/>
                <a:gd name="T16" fmla="*/ 2147483646 w 1398"/>
                <a:gd name="T17" fmla="*/ 2147483646 h 1123"/>
                <a:gd name="T18" fmla="*/ 2147483646 w 1398"/>
                <a:gd name="T19" fmla="*/ 2147483646 h 1123"/>
                <a:gd name="T20" fmla="*/ 2147483646 w 1398"/>
                <a:gd name="T21" fmla="*/ 2147483646 h 1123"/>
                <a:gd name="T22" fmla="*/ 2147483646 w 1398"/>
                <a:gd name="T23" fmla="*/ 2147483646 h 1123"/>
                <a:gd name="T24" fmla="*/ 2147483646 w 1398"/>
                <a:gd name="T25" fmla="*/ 2147483646 h 1123"/>
                <a:gd name="T26" fmla="*/ 2147483646 w 1398"/>
                <a:gd name="T27" fmla="*/ 2147483646 h 1123"/>
                <a:gd name="T28" fmla="*/ 2147483646 w 1398"/>
                <a:gd name="T29" fmla="*/ 2147483646 h 1123"/>
                <a:gd name="T30" fmla="*/ 2147483646 w 1398"/>
                <a:gd name="T31" fmla="*/ 2147483646 h 1123"/>
                <a:gd name="T32" fmla="*/ 2147483646 w 1398"/>
                <a:gd name="T33" fmla="*/ 2147483646 h 1123"/>
                <a:gd name="T34" fmla="*/ 2147483646 w 1398"/>
                <a:gd name="T35" fmla="*/ 2147483646 h 1123"/>
                <a:gd name="T36" fmla="*/ 2147483646 w 1398"/>
                <a:gd name="T37" fmla="*/ 0 h 11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98"/>
                <a:gd name="T58" fmla="*/ 0 h 1123"/>
                <a:gd name="T59" fmla="*/ 1398 w 1398"/>
                <a:gd name="T60" fmla="*/ 1123 h 11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98" h="1123">
                  <a:moveTo>
                    <a:pt x="1330" y="0"/>
                  </a:moveTo>
                  <a:lnTo>
                    <a:pt x="1330" y="0"/>
                  </a:lnTo>
                  <a:lnTo>
                    <a:pt x="67" y="0"/>
                  </a:lnTo>
                  <a:cubicBezTo>
                    <a:pt x="30" y="0"/>
                    <a:pt x="0" y="31"/>
                    <a:pt x="0" y="68"/>
                  </a:cubicBezTo>
                  <a:lnTo>
                    <a:pt x="0" y="1020"/>
                  </a:lnTo>
                  <a:cubicBezTo>
                    <a:pt x="0" y="1058"/>
                    <a:pt x="30" y="1088"/>
                    <a:pt x="67" y="1088"/>
                  </a:cubicBezTo>
                  <a:lnTo>
                    <a:pt x="871" y="1088"/>
                  </a:lnTo>
                  <a:cubicBezTo>
                    <a:pt x="883" y="1109"/>
                    <a:pt x="906" y="1123"/>
                    <a:pt x="932" y="1123"/>
                  </a:cubicBezTo>
                  <a:cubicBezTo>
                    <a:pt x="970" y="1123"/>
                    <a:pt x="1001" y="1092"/>
                    <a:pt x="1001" y="1054"/>
                  </a:cubicBezTo>
                  <a:cubicBezTo>
                    <a:pt x="1001" y="1016"/>
                    <a:pt x="970" y="984"/>
                    <a:pt x="932" y="984"/>
                  </a:cubicBezTo>
                  <a:cubicBezTo>
                    <a:pt x="905" y="984"/>
                    <a:pt x="882" y="999"/>
                    <a:pt x="871" y="1021"/>
                  </a:cubicBezTo>
                  <a:lnTo>
                    <a:pt x="66" y="1020"/>
                  </a:lnTo>
                  <a:lnTo>
                    <a:pt x="67" y="67"/>
                  </a:lnTo>
                  <a:lnTo>
                    <a:pt x="1331" y="68"/>
                  </a:lnTo>
                  <a:lnTo>
                    <a:pt x="1331" y="543"/>
                  </a:lnTo>
                  <a:cubicBezTo>
                    <a:pt x="1331" y="561"/>
                    <a:pt x="1346" y="576"/>
                    <a:pt x="1365" y="576"/>
                  </a:cubicBezTo>
                  <a:cubicBezTo>
                    <a:pt x="1383" y="576"/>
                    <a:pt x="1398" y="561"/>
                    <a:pt x="1398" y="543"/>
                  </a:cubicBezTo>
                  <a:lnTo>
                    <a:pt x="1398" y="68"/>
                  </a:lnTo>
                  <a:cubicBezTo>
                    <a:pt x="1398" y="31"/>
                    <a:pt x="1368" y="0"/>
                    <a:pt x="13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4" name="Freeform 82">
              <a:extLst>
                <a:ext uri="{FF2B5EF4-FFF2-40B4-BE49-F238E27FC236}">
                  <a16:creationId xmlns:a16="http://schemas.microsoft.com/office/drawing/2014/main" id="{D9DF8E96-70D4-4FB6-B72F-8BE2851D3E84}"/>
                </a:ext>
              </a:extLst>
            </p:cNvPr>
            <p:cNvSpPr>
              <a:spLocks noEditPoints="1"/>
            </p:cNvSpPr>
            <p:nvPr/>
          </p:nvSpPr>
          <p:spPr bwMode="auto">
            <a:xfrm>
              <a:off x="7840663" y="2465388"/>
              <a:ext cx="244475" cy="244475"/>
            </a:xfrm>
            <a:custGeom>
              <a:avLst/>
              <a:gdLst>
                <a:gd name="T0" fmla="*/ 2147483646 w 582"/>
                <a:gd name="T1" fmla="*/ 2147483646 h 582"/>
                <a:gd name="T2" fmla="*/ 2147483646 w 582"/>
                <a:gd name="T3" fmla="*/ 2147483646 h 582"/>
                <a:gd name="T4" fmla="*/ 2147483646 w 582"/>
                <a:gd name="T5" fmla="*/ 2147483646 h 582"/>
                <a:gd name="T6" fmla="*/ 2147483646 w 582"/>
                <a:gd name="T7" fmla="*/ 2147483646 h 582"/>
                <a:gd name="T8" fmla="*/ 2147483646 w 582"/>
                <a:gd name="T9" fmla="*/ 2147483646 h 582"/>
                <a:gd name="T10" fmla="*/ 2147483646 w 582"/>
                <a:gd name="T11" fmla="*/ 2147483646 h 582"/>
                <a:gd name="T12" fmla="*/ 2147483646 w 582"/>
                <a:gd name="T13" fmla="*/ 0 h 582"/>
                <a:gd name="T14" fmla="*/ 2147483646 w 582"/>
                <a:gd name="T15" fmla="*/ 0 h 582"/>
                <a:gd name="T16" fmla="*/ 0 w 582"/>
                <a:gd name="T17" fmla="*/ 2147483646 h 582"/>
                <a:gd name="T18" fmla="*/ 2147483646 w 582"/>
                <a:gd name="T19" fmla="*/ 2147483646 h 582"/>
                <a:gd name="T20" fmla="*/ 2147483646 w 582"/>
                <a:gd name="T21" fmla="*/ 2147483646 h 582"/>
                <a:gd name="T22" fmla="*/ 2147483646 w 582"/>
                <a:gd name="T23" fmla="*/ 0 h 5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2"/>
                <a:gd name="T37" fmla="*/ 0 h 582"/>
                <a:gd name="T38" fmla="*/ 582 w 582"/>
                <a:gd name="T39" fmla="*/ 582 h 5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2" h="582">
                  <a:moveTo>
                    <a:pt x="291" y="515"/>
                  </a:moveTo>
                  <a:lnTo>
                    <a:pt x="291" y="515"/>
                  </a:lnTo>
                  <a:cubicBezTo>
                    <a:pt x="167" y="515"/>
                    <a:pt x="66" y="415"/>
                    <a:pt x="66" y="291"/>
                  </a:cubicBezTo>
                  <a:cubicBezTo>
                    <a:pt x="66" y="167"/>
                    <a:pt x="167" y="67"/>
                    <a:pt x="291" y="67"/>
                  </a:cubicBezTo>
                  <a:cubicBezTo>
                    <a:pt x="415" y="67"/>
                    <a:pt x="515" y="167"/>
                    <a:pt x="515" y="291"/>
                  </a:cubicBezTo>
                  <a:cubicBezTo>
                    <a:pt x="515" y="415"/>
                    <a:pt x="415" y="515"/>
                    <a:pt x="291" y="515"/>
                  </a:cubicBezTo>
                  <a:close/>
                  <a:moveTo>
                    <a:pt x="291" y="0"/>
                  </a:moveTo>
                  <a:lnTo>
                    <a:pt x="291" y="0"/>
                  </a:lnTo>
                  <a:cubicBezTo>
                    <a:pt x="130" y="0"/>
                    <a:pt x="0" y="130"/>
                    <a:pt x="0" y="291"/>
                  </a:cubicBezTo>
                  <a:cubicBezTo>
                    <a:pt x="0" y="452"/>
                    <a:pt x="130" y="582"/>
                    <a:pt x="291" y="582"/>
                  </a:cubicBezTo>
                  <a:cubicBezTo>
                    <a:pt x="451" y="582"/>
                    <a:pt x="582" y="452"/>
                    <a:pt x="582" y="291"/>
                  </a:cubicBezTo>
                  <a:cubicBezTo>
                    <a:pt x="582" y="130"/>
                    <a:pt x="451" y="0"/>
                    <a:pt x="291"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5" name="Freeform 83">
              <a:extLst>
                <a:ext uri="{FF2B5EF4-FFF2-40B4-BE49-F238E27FC236}">
                  <a16:creationId xmlns:a16="http://schemas.microsoft.com/office/drawing/2014/main" id="{18CAF713-4AB6-4116-BBC9-533F85462430}"/>
                </a:ext>
              </a:extLst>
            </p:cNvPr>
            <p:cNvSpPr>
              <a:spLocks noEditPoints="1"/>
            </p:cNvSpPr>
            <p:nvPr/>
          </p:nvSpPr>
          <p:spPr bwMode="auto">
            <a:xfrm>
              <a:off x="7908925" y="2522538"/>
              <a:ext cx="119063" cy="130175"/>
            </a:xfrm>
            <a:custGeom>
              <a:avLst/>
              <a:gdLst>
                <a:gd name="T0" fmla="*/ 2147483646 w 284"/>
                <a:gd name="T1" fmla="*/ 2147483646 h 310"/>
                <a:gd name="T2" fmla="*/ 2147483646 w 284"/>
                <a:gd name="T3" fmla="*/ 2147483646 h 310"/>
                <a:gd name="T4" fmla="*/ 2147483646 w 284"/>
                <a:gd name="T5" fmla="*/ 2147483646 h 310"/>
                <a:gd name="T6" fmla="*/ 2147483646 w 284"/>
                <a:gd name="T7" fmla="*/ 2147483646 h 310"/>
                <a:gd name="T8" fmla="*/ 2147483646 w 284"/>
                <a:gd name="T9" fmla="*/ 2147483646 h 310"/>
                <a:gd name="T10" fmla="*/ 2147483646 w 284"/>
                <a:gd name="T11" fmla="*/ 2147483646 h 310"/>
                <a:gd name="T12" fmla="*/ 2147483646 w 284"/>
                <a:gd name="T13" fmla="*/ 2147483646 h 310"/>
                <a:gd name="T14" fmla="*/ 2147483646 w 284"/>
                <a:gd name="T15" fmla="*/ 2147483646 h 310"/>
                <a:gd name="T16" fmla="*/ 2147483646 w 284"/>
                <a:gd name="T17" fmla="*/ 2147483646 h 310"/>
                <a:gd name="T18" fmla="*/ 0 w 284"/>
                <a:gd name="T19" fmla="*/ 2147483646 h 310"/>
                <a:gd name="T20" fmla="*/ 0 w 284"/>
                <a:gd name="T21" fmla="*/ 2147483646 h 310"/>
                <a:gd name="T22" fmla="*/ 2147483646 w 284"/>
                <a:gd name="T23" fmla="*/ 2147483646 h 310"/>
                <a:gd name="T24" fmla="*/ 2147483646 w 284"/>
                <a:gd name="T25" fmla="*/ 2147483646 h 310"/>
                <a:gd name="T26" fmla="*/ 2147483646 w 284"/>
                <a:gd name="T27" fmla="*/ 2147483646 h 310"/>
                <a:gd name="T28" fmla="*/ 2147483646 w 284"/>
                <a:gd name="T29" fmla="*/ 2147483646 h 310"/>
                <a:gd name="T30" fmla="*/ 2147483646 w 284"/>
                <a:gd name="T31" fmla="*/ 2147483646 h 310"/>
                <a:gd name="T32" fmla="*/ 2147483646 w 284"/>
                <a:gd name="T33" fmla="*/ 2147483646 h 3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4"/>
                <a:gd name="T52" fmla="*/ 0 h 310"/>
                <a:gd name="T53" fmla="*/ 284 w 284"/>
                <a:gd name="T54" fmla="*/ 310 h 3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4" h="310">
                  <a:moveTo>
                    <a:pt x="67" y="220"/>
                  </a:moveTo>
                  <a:lnTo>
                    <a:pt x="67" y="220"/>
                  </a:lnTo>
                  <a:lnTo>
                    <a:pt x="67" y="92"/>
                  </a:lnTo>
                  <a:lnTo>
                    <a:pt x="182" y="156"/>
                  </a:lnTo>
                  <a:lnTo>
                    <a:pt x="67" y="220"/>
                  </a:lnTo>
                  <a:close/>
                  <a:moveTo>
                    <a:pt x="267" y="127"/>
                  </a:moveTo>
                  <a:lnTo>
                    <a:pt x="267" y="127"/>
                  </a:lnTo>
                  <a:lnTo>
                    <a:pt x="49" y="6"/>
                  </a:lnTo>
                  <a:cubicBezTo>
                    <a:pt x="39" y="0"/>
                    <a:pt x="27" y="1"/>
                    <a:pt x="16" y="7"/>
                  </a:cubicBezTo>
                  <a:cubicBezTo>
                    <a:pt x="6" y="13"/>
                    <a:pt x="0" y="24"/>
                    <a:pt x="0" y="35"/>
                  </a:cubicBezTo>
                  <a:lnTo>
                    <a:pt x="0" y="277"/>
                  </a:lnTo>
                  <a:cubicBezTo>
                    <a:pt x="0" y="288"/>
                    <a:pt x="6" y="299"/>
                    <a:pt x="16" y="305"/>
                  </a:cubicBezTo>
                  <a:cubicBezTo>
                    <a:pt x="22" y="308"/>
                    <a:pt x="27" y="310"/>
                    <a:pt x="33" y="310"/>
                  </a:cubicBezTo>
                  <a:cubicBezTo>
                    <a:pt x="39" y="310"/>
                    <a:pt x="44" y="309"/>
                    <a:pt x="49" y="306"/>
                  </a:cubicBezTo>
                  <a:lnTo>
                    <a:pt x="267" y="185"/>
                  </a:lnTo>
                  <a:cubicBezTo>
                    <a:pt x="278" y="179"/>
                    <a:pt x="284" y="168"/>
                    <a:pt x="284" y="156"/>
                  </a:cubicBezTo>
                  <a:cubicBezTo>
                    <a:pt x="284" y="144"/>
                    <a:pt x="278" y="133"/>
                    <a:pt x="267" y="12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6" name="Freeform 84">
              <a:extLst>
                <a:ext uri="{FF2B5EF4-FFF2-40B4-BE49-F238E27FC236}">
                  <a16:creationId xmlns:a16="http://schemas.microsoft.com/office/drawing/2014/main" id="{A16D1B9B-8162-4DB6-BB1E-8FFD8D944EC7}"/>
                </a:ext>
              </a:extLst>
            </p:cNvPr>
            <p:cNvSpPr>
              <a:spLocks/>
            </p:cNvSpPr>
            <p:nvPr/>
          </p:nvSpPr>
          <p:spPr bwMode="auto">
            <a:xfrm>
              <a:off x="8059738" y="2419350"/>
              <a:ext cx="22225"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7" name="Freeform 85">
              <a:extLst>
                <a:ext uri="{FF2B5EF4-FFF2-40B4-BE49-F238E27FC236}">
                  <a16:creationId xmlns:a16="http://schemas.microsoft.com/office/drawing/2014/main" id="{17F8FC53-08F6-4849-943B-A747D0218EA6}"/>
                </a:ext>
              </a:extLst>
            </p:cNvPr>
            <p:cNvSpPr>
              <a:spLocks/>
            </p:cNvSpPr>
            <p:nvPr/>
          </p:nvSpPr>
          <p:spPr bwMode="auto">
            <a:xfrm>
              <a:off x="7713663" y="2419350"/>
              <a:ext cx="22225" cy="23813"/>
            </a:xfrm>
            <a:custGeom>
              <a:avLst/>
              <a:gdLst>
                <a:gd name="T0" fmla="*/ 2147483646 w 52"/>
                <a:gd name="T1" fmla="*/ 0 h 54"/>
                <a:gd name="T2" fmla="*/ 2147483646 w 52"/>
                <a:gd name="T3" fmla="*/ 0 h 54"/>
                <a:gd name="T4" fmla="*/ 0 w 52"/>
                <a:gd name="T5" fmla="*/ 0 h 54"/>
                <a:gd name="T6" fmla="*/ 0 w 52"/>
                <a:gd name="T7" fmla="*/ 2147483646 h 54"/>
                <a:gd name="T8" fmla="*/ 2147483646 w 52"/>
                <a:gd name="T9" fmla="*/ 2147483646 h 54"/>
                <a:gd name="T10" fmla="*/ 2147483646 w 52"/>
                <a:gd name="T11" fmla="*/ 0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52" y="0"/>
                  </a:moveTo>
                  <a:lnTo>
                    <a:pt x="52" y="0"/>
                  </a:lnTo>
                  <a:lnTo>
                    <a:pt x="0" y="0"/>
                  </a:lnTo>
                  <a:lnTo>
                    <a:pt x="0" y="54"/>
                  </a:lnTo>
                  <a:lnTo>
                    <a:pt x="52" y="54"/>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8" name="Freeform 86">
              <a:extLst>
                <a:ext uri="{FF2B5EF4-FFF2-40B4-BE49-F238E27FC236}">
                  <a16:creationId xmlns:a16="http://schemas.microsoft.com/office/drawing/2014/main" id="{F82725EB-792C-48A8-998C-739056FD31CC}"/>
                </a:ext>
              </a:extLst>
            </p:cNvPr>
            <p:cNvSpPr>
              <a:spLocks/>
            </p:cNvSpPr>
            <p:nvPr/>
          </p:nvSpPr>
          <p:spPr bwMode="auto">
            <a:xfrm>
              <a:off x="8189913" y="2419350"/>
              <a:ext cx="22225" cy="23813"/>
            </a:xfrm>
            <a:custGeom>
              <a:avLst/>
              <a:gdLst>
                <a:gd name="T0" fmla="*/ 2147483646 w 51"/>
                <a:gd name="T1" fmla="*/ 0 h 54"/>
                <a:gd name="T2" fmla="*/ 2147483646 w 51"/>
                <a:gd name="T3" fmla="*/ 0 h 54"/>
                <a:gd name="T4" fmla="*/ 0 w 51"/>
                <a:gd name="T5" fmla="*/ 0 h 54"/>
                <a:gd name="T6" fmla="*/ 0 w 51"/>
                <a:gd name="T7" fmla="*/ 2147483646 h 54"/>
                <a:gd name="T8" fmla="*/ 2147483646 w 51"/>
                <a:gd name="T9" fmla="*/ 2147483646 h 54"/>
                <a:gd name="T10" fmla="*/ 2147483646 w 51"/>
                <a:gd name="T11" fmla="*/ 0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51" y="0"/>
                  </a:moveTo>
                  <a:lnTo>
                    <a:pt x="51" y="0"/>
                  </a:lnTo>
                  <a:lnTo>
                    <a:pt x="0" y="0"/>
                  </a:lnTo>
                  <a:lnTo>
                    <a:pt x="0" y="54"/>
                  </a:lnTo>
                  <a:lnTo>
                    <a:pt x="51" y="54"/>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89" name="Freeform 87">
              <a:extLst>
                <a:ext uri="{FF2B5EF4-FFF2-40B4-BE49-F238E27FC236}">
                  <a16:creationId xmlns:a16="http://schemas.microsoft.com/office/drawing/2014/main" id="{83DF0104-2526-4488-937F-FE227A57BBB8}"/>
                </a:ext>
              </a:extLst>
            </p:cNvPr>
            <p:cNvSpPr>
              <a:spLocks/>
            </p:cNvSpPr>
            <p:nvPr/>
          </p:nvSpPr>
          <p:spPr bwMode="auto">
            <a:xfrm>
              <a:off x="8147050" y="2419350"/>
              <a:ext cx="22225" cy="23813"/>
            </a:xfrm>
            <a:custGeom>
              <a:avLst/>
              <a:gdLst>
                <a:gd name="T0" fmla="*/ 2147483646 w 52"/>
                <a:gd name="T1" fmla="*/ 0 h 54"/>
                <a:gd name="T2" fmla="*/ 2147483646 w 52"/>
                <a:gd name="T3" fmla="*/ 0 h 54"/>
                <a:gd name="T4" fmla="*/ 0 w 52"/>
                <a:gd name="T5" fmla="*/ 0 h 54"/>
                <a:gd name="T6" fmla="*/ 0 w 52"/>
                <a:gd name="T7" fmla="*/ 2147483646 h 54"/>
                <a:gd name="T8" fmla="*/ 2147483646 w 52"/>
                <a:gd name="T9" fmla="*/ 2147483646 h 54"/>
                <a:gd name="T10" fmla="*/ 2147483646 w 52"/>
                <a:gd name="T11" fmla="*/ 0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52" y="0"/>
                  </a:moveTo>
                  <a:lnTo>
                    <a:pt x="52" y="0"/>
                  </a:lnTo>
                  <a:lnTo>
                    <a:pt x="0" y="0"/>
                  </a:lnTo>
                  <a:lnTo>
                    <a:pt x="0" y="54"/>
                  </a:lnTo>
                  <a:lnTo>
                    <a:pt x="52" y="54"/>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0" name="Freeform 88">
              <a:extLst>
                <a:ext uri="{FF2B5EF4-FFF2-40B4-BE49-F238E27FC236}">
                  <a16:creationId xmlns:a16="http://schemas.microsoft.com/office/drawing/2014/main" id="{E5C5B12B-69AE-42BF-8DA2-2D409DF9D6B2}"/>
                </a:ext>
              </a:extLst>
            </p:cNvPr>
            <p:cNvSpPr>
              <a:spLocks/>
            </p:cNvSpPr>
            <p:nvPr/>
          </p:nvSpPr>
          <p:spPr bwMode="auto">
            <a:xfrm>
              <a:off x="7800975" y="2419350"/>
              <a:ext cx="20638" cy="23813"/>
            </a:xfrm>
            <a:custGeom>
              <a:avLst/>
              <a:gdLst>
                <a:gd name="T0" fmla="*/ 2147483646 w 51"/>
                <a:gd name="T1" fmla="*/ 0 h 54"/>
                <a:gd name="T2" fmla="*/ 2147483646 w 51"/>
                <a:gd name="T3" fmla="*/ 0 h 54"/>
                <a:gd name="T4" fmla="*/ 0 w 51"/>
                <a:gd name="T5" fmla="*/ 0 h 54"/>
                <a:gd name="T6" fmla="*/ 0 w 51"/>
                <a:gd name="T7" fmla="*/ 2147483646 h 54"/>
                <a:gd name="T8" fmla="*/ 2147483646 w 51"/>
                <a:gd name="T9" fmla="*/ 2147483646 h 54"/>
                <a:gd name="T10" fmla="*/ 2147483646 w 51"/>
                <a:gd name="T11" fmla="*/ 0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51" y="0"/>
                  </a:moveTo>
                  <a:lnTo>
                    <a:pt x="51" y="0"/>
                  </a:lnTo>
                  <a:lnTo>
                    <a:pt x="0" y="0"/>
                  </a:lnTo>
                  <a:lnTo>
                    <a:pt x="0" y="54"/>
                  </a:lnTo>
                  <a:lnTo>
                    <a:pt x="51" y="54"/>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1" name="Freeform 89">
              <a:extLst>
                <a:ext uri="{FF2B5EF4-FFF2-40B4-BE49-F238E27FC236}">
                  <a16:creationId xmlns:a16="http://schemas.microsoft.com/office/drawing/2014/main" id="{E47689D2-97E4-4374-99E8-F217BA622FC2}"/>
                </a:ext>
              </a:extLst>
            </p:cNvPr>
            <p:cNvSpPr>
              <a:spLocks/>
            </p:cNvSpPr>
            <p:nvPr/>
          </p:nvSpPr>
          <p:spPr bwMode="auto">
            <a:xfrm>
              <a:off x="8104188" y="2419350"/>
              <a:ext cx="20638"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2" name="Freeform 90">
              <a:extLst>
                <a:ext uri="{FF2B5EF4-FFF2-40B4-BE49-F238E27FC236}">
                  <a16:creationId xmlns:a16="http://schemas.microsoft.com/office/drawing/2014/main" id="{5F661D7C-8C11-4DED-A647-CD5FD9B49959}"/>
                </a:ext>
              </a:extLst>
            </p:cNvPr>
            <p:cNvSpPr>
              <a:spLocks/>
            </p:cNvSpPr>
            <p:nvPr/>
          </p:nvSpPr>
          <p:spPr bwMode="auto">
            <a:xfrm>
              <a:off x="8016875" y="2419350"/>
              <a:ext cx="22225"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3" name="Freeform 91">
              <a:extLst>
                <a:ext uri="{FF2B5EF4-FFF2-40B4-BE49-F238E27FC236}">
                  <a16:creationId xmlns:a16="http://schemas.microsoft.com/office/drawing/2014/main" id="{11CF6D6D-35B4-4619-90E6-756B3E48C165}"/>
                </a:ext>
              </a:extLst>
            </p:cNvPr>
            <p:cNvSpPr>
              <a:spLocks/>
            </p:cNvSpPr>
            <p:nvPr/>
          </p:nvSpPr>
          <p:spPr bwMode="auto">
            <a:xfrm>
              <a:off x="7931150" y="2419350"/>
              <a:ext cx="20638" cy="23813"/>
            </a:xfrm>
            <a:custGeom>
              <a:avLst/>
              <a:gdLst>
                <a:gd name="T0" fmla="*/ 0 w 51"/>
                <a:gd name="T1" fmla="*/ 2147483646 h 54"/>
                <a:gd name="T2" fmla="*/ 0 w 51"/>
                <a:gd name="T3" fmla="*/ 2147483646 h 54"/>
                <a:gd name="T4" fmla="*/ 2147483646 w 51"/>
                <a:gd name="T5" fmla="*/ 2147483646 h 54"/>
                <a:gd name="T6" fmla="*/ 2147483646 w 51"/>
                <a:gd name="T7" fmla="*/ 0 h 54"/>
                <a:gd name="T8" fmla="*/ 0 w 51"/>
                <a:gd name="T9" fmla="*/ 0 h 54"/>
                <a:gd name="T10" fmla="*/ 0 w 51"/>
                <a:gd name="T11" fmla="*/ 2147483646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0" y="54"/>
                  </a:moveTo>
                  <a:lnTo>
                    <a:pt x="0" y="54"/>
                  </a:lnTo>
                  <a:lnTo>
                    <a:pt x="51" y="54"/>
                  </a:lnTo>
                  <a:lnTo>
                    <a:pt x="51"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4" name="Freeform 92">
              <a:extLst>
                <a:ext uri="{FF2B5EF4-FFF2-40B4-BE49-F238E27FC236}">
                  <a16:creationId xmlns:a16="http://schemas.microsoft.com/office/drawing/2014/main" id="{74A4DC52-0BB6-447C-BB1E-FFF84D58A14D}"/>
                </a:ext>
              </a:extLst>
            </p:cNvPr>
            <p:cNvSpPr>
              <a:spLocks/>
            </p:cNvSpPr>
            <p:nvPr/>
          </p:nvSpPr>
          <p:spPr bwMode="auto">
            <a:xfrm>
              <a:off x="7974013" y="2419350"/>
              <a:ext cx="22225" cy="23813"/>
            </a:xfrm>
            <a:custGeom>
              <a:avLst/>
              <a:gdLst>
                <a:gd name="T0" fmla="*/ 0 w 52"/>
                <a:gd name="T1" fmla="*/ 2147483646 h 54"/>
                <a:gd name="T2" fmla="*/ 0 w 52"/>
                <a:gd name="T3" fmla="*/ 2147483646 h 54"/>
                <a:gd name="T4" fmla="*/ 2147483646 w 52"/>
                <a:gd name="T5" fmla="*/ 2147483646 h 54"/>
                <a:gd name="T6" fmla="*/ 2147483646 w 52"/>
                <a:gd name="T7" fmla="*/ 0 h 54"/>
                <a:gd name="T8" fmla="*/ 0 w 52"/>
                <a:gd name="T9" fmla="*/ 0 h 54"/>
                <a:gd name="T10" fmla="*/ 0 w 52"/>
                <a:gd name="T11" fmla="*/ 2147483646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0" y="54"/>
                  </a:moveTo>
                  <a:lnTo>
                    <a:pt x="0" y="54"/>
                  </a:lnTo>
                  <a:lnTo>
                    <a:pt x="52" y="54"/>
                  </a:lnTo>
                  <a:lnTo>
                    <a:pt x="52"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5" name="Freeform 93">
              <a:extLst>
                <a:ext uri="{FF2B5EF4-FFF2-40B4-BE49-F238E27FC236}">
                  <a16:creationId xmlns:a16="http://schemas.microsoft.com/office/drawing/2014/main" id="{4EEF74C1-A969-4E02-BE2C-113931E7ABF7}"/>
                </a:ext>
              </a:extLst>
            </p:cNvPr>
            <p:cNvSpPr>
              <a:spLocks/>
            </p:cNvSpPr>
            <p:nvPr/>
          </p:nvSpPr>
          <p:spPr bwMode="auto">
            <a:xfrm>
              <a:off x="7886700" y="2419350"/>
              <a:ext cx="22225" cy="23813"/>
            </a:xfrm>
            <a:custGeom>
              <a:avLst/>
              <a:gdLst>
                <a:gd name="T0" fmla="*/ 0 w 51"/>
                <a:gd name="T1" fmla="*/ 2147483646 h 54"/>
                <a:gd name="T2" fmla="*/ 0 w 51"/>
                <a:gd name="T3" fmla="*/ 2147483646 h 54"/>
                <a:gd name="T4" fmla="*/ 2147483646 w 51"/>
                <a:gd name="T5" fmla="*/ 2147483646 h 54"/>
                <a:gd name="T6" fmla="*/ 2147483646 w 51"/>
                <a:gd name="T7" fmla="*/ 0 h 54"/>
                <a:gd name="T8" fmla="*/ 0 w 51"/>
                <a:gd name="T9" fmla="*/ 0 h 54"/>
                <a:gd name="T10" fmla="*/ 0 w 51"/>
                <a:gd name="T11" fmla="*/ 2147483646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0" y="54"/>
                  </a:moveTo>
                  <a:lnTo>
                    <a:pt x="0" y="54"/>
                  </a:lnTo>
                  <a:lnTo>
                    <a:pt x="51" y="54"/>
                  </a:lnTo>
                  <a:lnTo>
                    <a:pt x="51"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6" name="Freeform 94">
              <a:extLst>
                <a:ext uri="{FF2B5EF4-FFF2-40B4-BE49-F238E27FC236}">
                  <a16:creationId xmlns:a16="http://schemas.microsoft.com/office/drawing/2014/main" id="{EEF3205F-71AD-4539-9F31-A4948282BEEE}"/>
                </a:ext>
              </a:extLst>
            </p:cNvPr>
            <p:cNvSpPr>
              <a:spLocks/>
            </p:cNvSpPr>
            <p:nvPr/>
          </p:nvSpPr>
          <p:spPr bwMode="auto">
            <a:xfrm>
              <a:off x="7756525" y="2419350"/>
              <a:ext cx="22225" cy="23813"/>
            </a:xfrm>
            <a:custGeom>
              <a:avLst/>
              <a:gdLst>
                <a:gd name="T0" fmla="*/ 2147483646 w 52"/>
                <a:gd name="T1" fmla="*/ 0 h 54"/>
                <a:gd name="T2" fmla="*/ 2147483646 w 52"/>
                <a:gd name="T3" fmla="*/ 0 h 54"/>
                <a:gd name="T4" fmla="*/ 0 w 52"/>
                <a:gd name="T5" fmla="*/ 0 h 54"/>
                <a:gd name="T6" fmla="*/ 0 w 52"/>
                <a:gd name="T7" fmla="*/ 2147483646 h 54"/>
                <a:gd name="T8" fmla="*/ 2147483646 w 52"/>
                <a:gd name="T9" fmla="*/ 2147483646 h 54"/>
                <a:gd name="T10" fmla="*/ 2147483646 w 52"/>
                <a:gd name="T11" fmla="*/ 0 h 54"/>
                <a:gd name="T12" fmla="*/ 0 60000 65536"/>
                <a:gd name="T13" fmla="*/ 0 60000 65536"/>
                <a:gd name="T14" fmla="*/ 0 60000 65536"/>
                <a:gd name="T15" fmla="*/ 0 60000 65536"/>
                <a:gd name="T16" fmla="*/ 0 60000 65536"/>
                <a:gd name="T17" fmla="*/ 0 60000 65536"/>
                <a:gd name="T18" fmla="*/ 0 w 52"/>
                <a:gd name="T19" fmla="*/ 0 h 54"/>
                <a:gd name="T20" fmla="*/ 52 w 5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2" h="54">
                  <a:moveTo>
                    <a:pt x="52" y="0"/>
                  </a:moveTo>
                  <a:lnTo>
                    <a:pt x="52" y="0"/>
                  </a:lnTo>
                  <a:lnTo>
                    <a:pt x="0" y="0"/>
                  </a:lnTo>
                  <a:lnTo>
                    <a:pt x="0" y="54"/>
                  </a:lnTo>
                  <a:lnTo>
                    <a:pt x="52" y="54"/>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7" name="Freeform 95">
              <a:extLst>
                <a:ext uri="{FF2B5EF4-FFF2-40B4-BE49-F238E27FC236}">
                  <a16:creationId xmlns:a16="http://schemas.microsoft.com/office/drawing/2014/main" id="{0125F938-5A86-4C85-A093-D8F3A5D839F3}"/>
                </a:ext>
              </a:extLst>
            </p:cNvPr>
            <p:cNvSpPr>
              <a:spLocks/>
            </p:cNvSpPr>
            <p:nvPr/>
          </p:nvSpPr>
          <p:spPr bwMode="auto">
            <a:xfrm>
              <a:off x="7843838" y="2419350"/>
              <a:ext cx="22225" cy="23813"/>
            </a:xfrm>
            <a:custGeom>
              <a:avLst/>
              <a:gdLst>
                <a:gd name="T0" fmla="*/ 0 w 51"/>
                <a:gd name="T1" fmla="*/ 2147483646 h 54"/>
                <a:gd name="T2" fmla="*/ 0 w 51"/>
                <a:gd name="T3" fmla="*/ 2147483646 h 54"/>
                <a:gd name="T4" fmla="*/ 2147483646 w 51"/>
                <a:gd name="T5" fmla="*/ 2147483646 h 54"/>
                <a:gd name="T6" fmla="*/ 2147483646 w 51"/>
                <a:gd name="T7" fmla="*/ 0 h 54"/>
                <a:gd name="T8" fmla="*/ 0 w 51"/>
                <a:gd name="T9" fmla="*/ 0 h 54"/>
                <a:gd name="T10" fmla="*/ 0 w 51"/>
                <a:gd name="T11" fmla="*/ 2147483646 h 54"/>
                <a:gd name="T12" fmla="*/ 0 60000 65536"/>
                <a:gd name="T13" fmla="*/ 0 60000 65536"/>
                <a:gd name="T14" fmla="*/ 0 60000 65536"/>
                <a:gd name="T15" fmla="*/ 0 60000 65536"/>
                <a:gd name="T16" fmla="*/ 0 60000 65536"/>
                <a:gd name="T17" fmla="*/ 0 60000 65536"/>
                <a:gd name="T18" fmla="*/ 0 w 51"/>
                <a:gd name="T19" fmla="*/ 0 h 54"/>
                <a:gd name="T20" fmla="*/ 51 w 51"/>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51" h="54">
                  <a:moveTo>
                    <a:pt x="0" y="54"/>
                  </a:moveTo>
                  <a:lnTo>
                    <a:pt x="0" y="54"/>
                  </a:lnTo>
                  <a:lnTo>
                    <a:pt x="51" y="54"/>
                  </a:lnTo>
                  <a:lnTo>
                    <a:pt x="51" y="0"/>
                  </a:lnTo>
                  <a:lnTo>
                    <a:pt x="0" y="0"/>
                  </a:lnTo>
                  <a:lnTo>
                    <a:pt x="0" y="5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8" name="Freeform 96">
              <a:extLst>
                <a:ext uri="{FF2B5EF4-FFF2-40B4-BE49-F238E27FC236}">
                  <a16:creationId xmlns:a16="http://schemas.microsoft.com/office/drawing/2014/main" id="{ACF9B89C-077A-4140-BE0A-AEEEC4D1C340}"/>
                </a:ext>
              </a:extLst>
            </p:cNvPr>
            <p:cNvSpPr>
              <a:spLocks/>
            </p:cNvSpPr>
            <p:nvPr/>
          </p:nvSpPr>
          <p:spPr bwMode="auto">
            <a:xfrm>
              <a:off x="8104188" y="2738438"/>
              <a:ext cx="20638"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99" name="Freeform 97">
              <a:extLst>
                <a:ext uri="{FF2B5EF4-FFF2-40B4-BE49-F238E27FC236}">
                  <a16:creationId xmlns:a16="http://schemas.microsoft.com/office/drawing/2014/main" id="{9167EBF5-D3A8-4F16-A89A-CF0B7D309437}"/>
                </a:ext>
              </a:extLst>
            </p:cNvPr>
            <p:cNvSpPr>
              <a:spLocks/>
            </p:cNvSpPr>
            <p:nvPr/>
          </p:nvSpPr>
          <p:spPr bwMode="auto">
            <a:xfrm>
              <a:off x="8147050" y="2738438"/>
              <a:ext cx="22225"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0" name="Freeform 98">
              <a:extLst>
                <a:ext uri="{FF2B5EF4-FFF2-40B4-BE49-F238E27FC236}">
                  <a16:creationId xmlns:a16="http://schemas.microsoft.com/office/drawing/2014/main" id="{63220982-F2B6-4F32-810C-D1CED9866D1D}"/>
                </a:ext>
              </a:extLst>
            </p:cNvPr>
            <p:cNvSpPr>
              <a:spLocks/>
            </p:cNvSpPr>
            <p:nvPr/>
          </p:nvSpPr>
          <p:spPr bwMode="auto">
            <a:xfrm>
              <a:off x="8189913" y="2738438"/>
              <a:ext cx="22225" cy="22225"/>
            </a:xfrm>
            <a:custGeom>
              <a:avLst/>
              <a:gdLst>
                <a:gd name="T0" fmla="*/ 0 w 51"/>
                <a:gd name="T1" fmla="*/ 2147483646 h 53"/>
                <a:gd name="T2" fmla="*/ 0 w 51"/>
                <a:gd name="T3" fmla="*/ 2147483646 h 53"/>
                <a:gd name="T4" fmla="*/ 2147483646 w 51"/>
                <a:gd name="T5" fmla="*/ 2147483646 h 53"/>
                <a:gd name="T6" fmla="*/ 2147483646 w 51"/>
                <a:gd name="T7" fmla="*/ 0 h 53"/>
                <a:gd name="T8" fmla="*/ 0 w 51"/>
                <a:gd name="T9" fmla="*/ 0 h 53"/>
                <a:gd name="T10" fmla="*/ 0 w 51"/>
                <a:gd name="T11" fmla="*/ 2147483646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0" y="53"/>
                  </a:moveTo>
                  <a:lnTo>
                    <a:pt x="0" y="53"/>
                  </a:lnTo>
                  <a:lnTo>
                    <a:pt x="51" y="53"/>
                  </a:lnTo>
                  <a:lnTo>
                    <a:pt x="51"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1" name="Freeform 99">
              <a:extLst>
                <a:ext uri="{FF2B5EF4-FFF2-40B4-BE49-F238E27FC236}">
                  <a16:creationId xmlns:a16="http://schemas.microsoft.com/office/drawing/2014/main" id="{676FB6CA-3B26-440B-9EEB-0B67CD1A4AAC}"/>
                </a:ext>
              </a:extLst>
            </p:cNvPr>
            <p:cNvSpPr>
              <a:spLocks/>
            </p:cNvSpPr>
            <p:nvPr/>
          </p:nvSpPr>
          <p:spPr bwMode="auto">
            <a:xfrm>
              <a:off x="7843838" y="2738438"/>
              <a:ext cx="22225" cy="22225"/>
            </a:xfrm>
            <a:custGeom>
              <a:avLst/>
              <a:gdLst>
                <a:gd name="T0" fmla="*/ 2147483646 w 51"/>
                <a:gd name="T1" fmla="*/ 0 h 53"/>
                <a:gd name="T2" fmla="*/ 2147483646 w 51"/>
                <a:gd name="T3" fmla="*/ 0 h 53"/>
                <a:gd name="T4" fmla="*/ 0 w 51"/>
                <a:gd name="T5" fmla="*/ 0 h 53"/>
                <a:gd name="T6" fmla="*/ 0 w 51"/>
                <a:gd name="T7" fmla="*/ 2147483646 h 53"/>
                <a:gd name="T8" fmla="*/ 2147483646 w 51"/>
                <a:gd name="T9" fmla="*/ 2147483646 h 53"/>
                <a:gd name="T10" fmla="*/ 2147483646 w 51"/>
                <a:gd name="T11" fmla="*/ 0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51" y="0"/>
                  </a:moveTo>
                  <a:lnTo>
                    <a:pt x="51" y="0"/>
                  </a:lnTo>
                  <a:lnTo>
                    <a:pt x="0" y="0"/>
                  </a:lnTo>
                  <a:lnTo>
                    <a:pt x="0" y="53"/>
                  </a:lnTo>
                  <a:lnTo>
                    <a:pt x="51" y="53"/>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2" name="Freeform 100">
              <a:extLst>
                <a:ext uri="{FF2B5EF4-FFF2-40B4-BE49-F238E27FC236}">
                  <a16:creationId xmlns:a16="http://schemas.microsoft.com/office/drawing/2014/main" id="{EA4AB2CE-9665-43E8-94F6-E96070CFDE73}"/>
                </a:ext>
              </a:extLst>
            </p:cNvPr>
            <p:cNvSpPr>
              <a:spLocks/>
            </p:cNvSpPr>
            <p:nvPr/>
          </p:nvSpPr>
          <p:spPr bwMode="auto">
            <a:xfrm>
              <a:off x="7800975" y="2738438"/>
              <a:ext cx="20638" cy="22225"/>
            </a:xfrm>
            <a:custGeom>
              <a:avLst/>
              <a:gdLst>
                <a:gd name="T0" fmla="*/ 0 w 51"/>
                <a:gd name="T1" fmla="*/ 2147483646 h 53"/>
                <a:gd name="T2" fmla="*/ 0 w 51"/>
                <a:gd name="T3" fmla="*/ 2147483646 h 53"/>
                <a:gd name="T4" fmla="*/ 2147483646 w 51"/>
                <a:gd name="T5" fmla="*/ 2147483646 h 53"/>
                <a:gd name="T6" fmla="*/ 2147483646 w 51"/>
                <a:gd name="T7" fmla="*/ 0 h 53"/>
                <a:gd name="T8" fmla="*/ 0 w 51"/>
                <a:gd name="T9" fmla="*/ 0 h 53"/>
                <a:gd name="T10" fmla="*/ 0 w 51"/>
                <a:gd name="T11" fmla="*/ 2147483646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0" y="53"/>
                  </a:moveTo>
                  <a:lnTo>
                    <a:pt x="0" y="53"/>
                  </a:lnTo>
                  <a:lnTo>
                    <a:pt x="51" y="53"/>
                  </a:lnTo>
                  <a:lnTo>
                    <a:pt x="51"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3" name="Freeform 101">
              <a:extLst>
                <a:ext uri="{FF2B5EF4-FFF2-40B4-BE49-F238E27FC236}">
                  <a16:creationId xmlns:a16="http://schemas.microsoft.com/office/drawing/2014/main" id="{48DA6E1E-44B7-4BEF-A20E-0619D1665826}"/>
                </a:ext>
              </a:extLst>
            </p:cNvPr>
            <p:cNvSpPr>
              <a:spLocks/>
            </p:cNvSpPr>
            <p:nvPr/>
          </p:nvSpPr>
          <p:spPr bwMode="auto">
            <a:xfrm>
              <a:off x="7756525" y="2738438"/>
              <a:ext cx="22225"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4" name="Freeform 102">
              <a:extLst>
                <a:ext uri="{FF2B5EF4-FFF2-40B4-BE49-F238E27FC236}">
                  <a16:creationId xmlns:a16="http://schemas.microsoft.com/office/drawing/2014/main" id="{05BC410B-21B1-484D-AE5B-2195C3CB93EC}"/>
                </a:ext>
              </a:extLst>
            </p:cNvPr>
            <p:cNvSpPr>
              <a:spLocks/>
            </p:cNvSpPr>
            <p:nvPr/>
          </p:nvSpPr>
          <p:spPr bwMode="auto">
            <a:xfrm>
              <a:off x="7713663" y="2738438"/>
              <a:ext cx="22225" cy="22225"/>
            </a:xfrm>
            <a:custGeom>
              <a:avLst/>
              <a:gdLst>
                <a:gd name="T0" fmla="*/ 0 w 52"/>
                <a:gd name="T1" fmla="*/ 2147483646 h 53"/>
                <a:gd name="T2" fmla="*/ 0 w 52"/>
                <a:gd name="T3" fmla="*/ 2147483646 h 53"/>
                <a:gd name="T4" fmla="*/ 2147483646 w 52"/>
                <a:gd name="T5" fmla="*/ 2147483646 h 53"/>
                <a:gd name="T6" fmla="*/ 2147483646 w 52"/>
                <a:gd name="T7" fmla="*/ 0 h 53"/>
                <a:gd name="T8" fmla="*/ 0 w 52"/>
                <a:gd name="T9" fmla="*/ 0 h 53"/>
                <a:gd name="T10" fmla="*/ 0 w 52"/>
                <a:gd name="T11" fmla="*/ 2147483646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0" y="53"/>
                  </a:moveTo>
                  <a:lnTo>
                    <a:pt x="0" y="53"/>
                  </a:lnTo>
                  <a:lnTo>
                    <a:pt x="52" y="53"/>
                  </a:lnTo>
                  <a:lnTo>
                    <a:pt x="52" y="0"/>
                  </a:lnTo>
                  <a:lnTo>
                    <a:pt x="0" y="0"/>
                  </a:lnTo>
                  <a:lnTo>
                    <a:pt x="0" y="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5" name="Freeform 103">
              <a:extLst>
                <a:ext uri="{FF2B5EF4-FFF2-40B4-BE49-F238E27FC236}">
                  <a16:creationId xmlns:a16="http://schemas.microsoft.com/office/drawing/2014/main" id="{B9307719-F396-4587-A6EA-7888802D8C1A}"/>
                </a:ext>
              </a:extLst>
            </p:cNvPr>
            <p:cNvSpPr>
              <a:spLocks/>
            </p:cNvSpPr>
            <p:nvPr/>
          </p:nvSpPr>
          <p:spPr bwMode="auto">
            <a:xfrm>
              <a:off x="7886700" y="2738438"/>
              <a:ext cx="22225" cy="22225"/>
            </a:xfrm>
            <a:custGeom>
              <a:avLst/>
              <a:gdLst>
                <a:gd name="T0" fmla="*/ 2147483646 w 51"/>
                <a:gd name="T1" fmla="*/ 0 h 53"/>
                <a:gd name="T2" fmla="*/ 2147483646 w 51"/>
                <a:gd name="T3" fmla="*/ 0 h 53"/>
                <a:gd name="T4" fmla="*/ 0 w 51"/>
                <a:gd name="T5" fmla="*/ 0 h 53"/>
                <a:gd name="T6" fmla="*/ 0 w 51"/>
                <a:gd name="T7" fmla="*/ 2147483646 h 53"/>
                <a:gd name="T8" fmla="*/ 2147483646 w 51"/>
                <a:gd name="T9" fmla="*/ 2147483646 h 53"/>
                <a:gd name="T10" fmla="*/ 2147483646 w 51"/>
                <a:gd name="T11" fmla="*/ 0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51" y="0"/>
                  </a:moveTo>
                  <a:lnTo>
                    <a:pt x="51" y="0"/>
                  </a:lnTo>
                  <a:lnTo>
                    <a:pt x="0" y="0"/>
                  </a:lnTo>
                  <a:lnTo>
                    <a:pt x="0" y="53"/>
                  </a:lnTo>
                  <a:lnTo>
                    <a:pt x="51" y="53"/>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6" name="Freeform 104">
              <a:extLst>
                <a:ext uri="{FF2B5EF4-FFF2-40B4-BE49-F238E27FC236}">
                  <a16:creationId xmlns:a16="http://schemas.microsoft.com/office/drawing/2014/main" id="{C1761D6C-2208-4F96-B340-273A5B790CC8}"/>
                </a:ext>
              </a:extLst>
            </p:cNvPr>
            <p:cNvSpPr>
              <a:spLocks/>
            </p:cNvSpPr>
            <p:nvPr/>
          </p:nvSpPr>
          <p:spPr bwMode="auto">
            <a:xfrm>
              <a:off x="7974013" y="2738438"/>
              <a:ext cx="22225" cy="22225"/>
            </a:xfrm>
            <a:custGeom>
              <a:avLst/>
              <a:gdLst>
                <a:gd name="T0" fmla="*/ 2147483646 w 52"/>
                <a:gd name="T1" fmla="*/ 0 h 53"/>
                <a:gd name="T2" fmla="*/ 2147483646 w 52"/>
                <a:gd name="T3" fmla="*/ 0 h 53"/>
                <a:gd name="T4" fmla="*/ 0 w 52"/>
                <a:gd name="T5" fmla="*/ 0 h 53"/>
                <a:gd name="T6" fmla="*/ 0 w 52"/>
                <a:gd name="T7" fmla="*/ 2147483646 h 53"/>
                <a:gd name="T8" fmla="*/ 2147483646 w 52"/>
                <a:gd name="T9" fmla="*/ 2147483646 h 53"/>
                <a:gd name="T10" fmla="*/ 2147483646 w 52"/>
                <a:gd name="T11" fmla="*/ 0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52" y="0"/>
                  </a:moveTo>
                  <a:lnTo>
                    <a:pt x="52" y="0"/>
                  </a:lnTo>
                  <a:lnTo>
                    <a:pt x="0" y="0"/>
                  </a:lnTo>
                  <a:lnTo>
                    <a:pt x="0" y="53"/>
                  </a:lnTo>
                  <a:lnTo>
                    <a:pt x="52" y="53"/>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7" name="Freeform 105">
              <a:extLst>
                <a:ext uri="{FF2B5EF4-FFF2-40B4-BE49-F238E27FC236}">
                  <a16:creationId xmlns:a16="http://schemas.microsoft.com/office/drawing/2014/main" id="{3502AC81-FC8A-415D-8730-D6C9D15F0606}"/>
                </a:ext>
              </a:extLst>
            </p:cNvPr>
            <p:cNvSpPr>
              <a:spLocks/>
            </p:cNvSpPr>
            <p:nvPr/>
          </p:nvSpPr>
          <p:spPr bwMode="auto">
            <a:xfrm>
              <a:off x="7931150" y="2738438"/>
              <a:ext cx="20638" cy="22225"/>
            </a:xfrm>
            <a:custGeom>
              <a:avLst/>
              <a:gdLst>
                <a:gd name="T0" fmla="*/ 2147483646 w 51"/>
                <a:gd name="T1" fmla="*/ 0 h 53"/>
                <a:gd name="T2" fmla="*/ 2147483646 w 51"/>
                <a:gd name="T3" fmla="*/ 0 h 53"/>
                <a:gd name="T4" fmla="*/ 0 w 51"/>
                <a:gd name="T5" fmla="*/ 0 h 53"/>
                <a:gd name="T6" fmla="*/ 0 w 51"/>
                <a:gd name="T7" fmla="*/ 2147483646 h 53"/>
                <a:gd name="T8" fmla="*/ 2147483646 w 51"/>
                <a:gd name="T9" fmla="*/ 2147483646 h 53"/>
                <a:gd name="T10" fmla="*/ 2147483646 w 51"/>
                <a:gd name="T11" fmla="*/ 0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51" y="0"/>
                  </a:moveTo>
                  <a:lnTo>
                    <a:pt x="51" y="0"/>
                  </a:lnTo>
                  <a:lnTo>
                    <a:pt x="0" y="0"/>
                  </a:lnTo>
                  <a:lnTo>
                    <a:pt x="0" y="53"/>
                  </a:lnTo>
                  <a:lnTo>
                    <a:pt x="51" y="53"/>
                  </a:lnTo>
                  <a:lnTo>
                    <a:pt x="5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8" name="Freeform 106">
              <a:extLst>
                <a:ext uri="{FF2B5EF4-FFF2-40B4-BE49-F238E27FC236}">
                  <a16:creationId xmlns:a16="http://schemas.microsoft.com/office/drawing/2014/main" id="{74607781-B03F-4F85-9FEB-39DBBD7BD27F}"/>
                </a:ext>
              </a:extLst>
            </p:cNvPr>
            <p:cNvSpPr>
              <a:spLocks/>
            </p:cNvSpPr>
            <p:nvPr/>
          </p:nvSpPr>
          <p:spPr bwMode="auto">
            <a:xfrm>
              <a:off x="8016875" y="2738438"/>
              <a:ext cx="22225" cy="22225"/>
            </a:xfrm>
            <a:custGeom>
              <a:avLst/>
              <a:gdLst>
                <a:gd name="T0" fmla="*/ 2147483646 w 52"/>
                <a:gd name="T1" fmla="*/ 0 h 53"/>
                <a:gd name="T2" fmla="*/ 2147483646 w 52"/>
                <a:gd name="T3" fmla="*/ 0 h 53"/>
                <a:gd name="T4" fmla="*/ 0 w 52"/>
                <a:gd name="T5" fmla="*/ 0 h 53"/>
                <a:gd name="T6" fmla="*/ 0 w 52"/>
                <a:gd name="T7" fmla="*/ 2147483646 h 53"/>
                <a:gd name="T8" fmla="*/ 2147483646 w 52"/>
                <a:gd name="T9" fmla="*/ 2147483646 h 53"/>
                <a:gd name="T10" fmla="*/ 2147483646 w 52"/>
                <a:gd name="T11" fmla="*/ 0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52" y="0"/>
                  </a:moveTo>
                  <a:lnTo>
                    <a:pt x="52" y="0"/>
                  </a:lnTo>
                  <a:lnTo>
                    <a:pt x="0" y="0"/>
                  </a:lnTo>
                  <a:lnTo>
                    <a:pt x="0" y="53"/>
                  </a:lnTo>
                  <a:lnTo>
                    <a:pt x="52" y="53"/>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sp>
          <p:nvSpPr>
            <p:cNvPr id="109" name="Freeform 107">
              <a:extLst>
                <a:ext uri="{FF2B5EF4-FFF2-40B4-BE49-F238E27FC236}">
                  <a16:creationId xmlns:a16="http://schemas.microsoft.com/office/drawing/2014/main" id="{687E2A11-BD14-470B-BB97-623BC0BC34E3}"/>
                </a:ext>
              </a:extLst>
            </p:cNvPr>
            <p:cNvSpPr>
              <a:spLocks/>
            </p:cNvSpPr>
            <p:nvPr/>
          </p:nvSpPr>
          <p:spPr bwMode="auto">
            <a:xfrm>
              <a:off x="8059738" y="2738438"/>
              <a:ext cx="22225" cy="22225"/>
            </a:xfrm>
            <a:custGeom>
              <a:avLst/>
              <a:gdLst>
                <a:gd name="T0" fmla="*/ 2147483646 w 52"/>
                <a:gd name="T1" fmla="*/ 0 h 53"/>
                <a:gd name="T2" fmla="*/ 2147483646 w 52"/>
                <a:gd name="T3" fmla="*/ 0 h 53"/>
                <a:gd name="T4" fmla="*/ 0 w 52"/>
                <a:gd name="T5" fmla="*/ 0 h 53"/>
                <a:gd name="T6" fmla="*/ 0 w 52"/>
                <a:gd name="T7" fmla="*/ 2147483646 h 53"/>
                <a:gd name="T8" fmla="*/ 2147483646 w 52"/>
                <a:gd name="T9" fmla="*/ 2147483646 h 53"/>
                <a:gd name="T10" fmla="*/ 2147483646 w 52"/>
                <a:gd name="T11" fmla="*/ 0 h 53"/>
                <a:gd name="T12" fmla="*/ 0 60000 65536"/>
                <a:gd name="T13" fmla="*/ 0 60000 65536"/>
                <a:gd name="T14" fmla="*/ 0 60000 65536"/>
                <a:gd name="T15" fmla="*/ 0 60000 65536"/>
                <a:gd name="T16" fmla="*/ 0 60000 65536"/>
                <a:gd name="T17" fmla="*/ 0 60000 65536"/>
                <a:gd name="T18" fmla="*/ 0 w 52"/>
                <a:gd name="T19" fmla="*/ 0 h 53"/>
                <a:gd name="T20" fmla="*/ 52 w 5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2" h="53">
                  <a:moveTo>
                    <a:pt x="52" y="0"/>
                  </a:moveTo>
                  <a:lnTo>
                    <a:pt x="52" y="0"/>
                  </a:lnTo>
                  <a:lnTo>
                    <a:pt x="0" y="0"/>
                  </a:lnTo>
                  <a:lnTo>
                    <a:pt x="0" y="53"/>
                  </a:lnTo>
                  <a:lnTo>
                    <a:pt x="52" y="53"/>
                  </a:lnTo>
                  <a:lnTo>
                    <a:pt x="52"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304978">
                <a:defRPr/>
              </a:pPr>
              <a:endParaRPr lang="zh-CN" altLang="en-US" sz="1100">
                <a:solidFill>
                  <a:srgbClr val="1D1D1A"/>
                </a:solidFill>
                <a:latin typeface="微软雅黑" panose="020B0503020204020204" pitchFamily="34" charset="-122"/>
                <a:ea typeface="微软雅黑" panose="020B0503020204020204" pitchFamily="34" charset="-122"/>
              </a:endParaRPr>
            </a:p>
          </p:txBody>
        </p:sp>
      </p:grpSp>
      <p:sp>
        <p:nvSpPr>
          <p:cNvPr id="110" name="文本框 109">
            <a:extLst>
              <a:ext uri="{FF2B5EF4-FFF2-40B4-BE49-F238E27FC236}">
                <a16:creationId xmlns:a16="http://schemas.microsoft.com/office/drawing/2014/main" id="{89207BDE-B655-4440-9867-6C92B598ADA9}"/>
              </a:ext>
            </a:extLst>
          </p:cNvPr>
          <p:cNvSpPr txBox="1"/>
          <p:nvPr/>
        </p:nvSpPr>
        <p:spPr>
          <a:xfrm>
            <a:off x="9503319" y="4723040"/>
            <a:ext cx="784878" cy="261610"/>
          </a:xfrm>
          <a:prstGeom prst="rect">
            <a:avLst/>
          </a:prstGeom>
          <a:noFill/>
        </p:spPr>
        <p:txBody>
          <a:bodyPr vert="horz" wrap="square" rtlCol="0">
            <a:spAutoFit/>
          </a:bodyPr>
          <a:lstStyle/>
          <a:p>
            <a:pPr defTabSz="304978">
              <a:defRPr/>
            </a:pPr>
            <a:r>
              <a:rPr lang="zh-CN" altLang="en-US" sz="1100" dirty="0">
                <a:solidFill>
                  <a:schemeClr val="accent1"/>
                </a:solidFill>
                <a:latin typeface="微软雅黑" panose="020B0503020204020204" pitchFamily="34" charset="-122"/>
                <a:ea typeface="微软雅黑" panose="020B0503020204020204" pitchFamily="34" charset="-122"/>
              </a:rPr>
              <a:t>多媒体</a:t>
            </a:r>
          </a:p>
        </p:txBody>
      </p:sp>
      <p:pic>
        <p:nvPicPr>
          <p:cNvPr id="111" name="图片 1058" descr="图片 1058">
            <a:extLst>
              <a:ext uri="{FF2B5EF4-FFF2-40B4-BE49-F238E27FC236}">
                <a16:creationId xmlns:a16="http://schemas.microsoft.com/office/drawing/2014/main" id="{B8057C8C-9EAB-4F10-9FA2-87564ADC1730}"/>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brightnessContrast bright="20000"/>
                    </a14:imgEffect>
                  </a14:imgLayer>
                </a14:imgProps>
              </a:ext>
            </a:extLst>
          </a:blip>
          <a:srcRect t="32736" b="33614"/>
          <a:stretch>
            <a:fillRect/>
          </a:stretch>
        </p:blipFill>
        <p:spPr>
          <a:xfrm rot="16200000">
            <a:off x="4349619" y="2725761"/>
            <a:ext cx="2610629" cy="1001275"/>
          </a:xfrm>
          <a:prstGeom prst="rect">
            <a:avLst/>
          </a:prstGeom>
          <a:ln w="12700">
            <a:miter lim="400000"/>
          </a:ln>
        </p:spPr>
      </p:pic>
      <p:sp>
        <p:nvSpPr>
          <p:cNvPr id="112" name="文本框 111">
            <a:extLst>
              <a:ext uri="{FF2B5EF4-FFF2-40B4-BE49-F238E27FC236}">
                <a16:creationId xmlns:a16="http://schemas.microsoft.com/office/drawing/2014/main" id="{BA809593-86C6-42A0-AB73-33BAE5F333A7}"/>
              </a:ext>
            </a:extLst>
          </p:cNvPr>
          <p:cNvSpPr txBox="1"/>
          <p:nvPr/>
        </p:nvSpPr>
        <p:spPr>
          <a:xfrm>
            <a:off x="7306261" y="4711851"/>
            <a:ext cx="844702" cy="261610"/>
          </a:xfrm>
          <a:prstGeom prst="rect">
            <a:avLst/>
          </a:prstGeom>
          <a:noFill/>
        </p:spPr>
        <p:txBody>
          <a:bodyPr vert="horz" wrap="square" rtlCol="0">
            <a:spAutoFit/>
          </a:bodyPr>
          <a:lstStyle/>
          <a:p>
            <a:pPr defTabSz="304978">
              <a:defRPr/>
            </a:pPr>
            <a:r>
              <a:rPr lang="zh-CN" altLang="en-US" sz="1100" dirty="0">
                <a:solidFill>
                  <a:schemeClr val="accent1"/>
                </a:solidFill>
                <a:latin typeface="微软雅黑" panose="020B0503020204020204" pitchFamily="34" charset="-122"/>
                <a:ea typeface="微软雅黑" panose="020B0503020204020204" pitchFamily="34" charset="-122"/>
              </a:rPr>
              <a:t>手机</a:t>
            </a:r>
          </a:p>
        </p:txBody>
      </p:sp>
      <p:sp>
        <p:nvSpPr>
          <p:cNvPr id="113" name="smartphone_159860">
            <a:extLst>
              <a:ext uri="{FF2B5EF4-FFF2-40B4-BE49-F238E27FC236}">
                <a16:creationId xmlns:a16="http://schemas.microsoft.com/office/drawing/2014/main" id="{5F03D92E-7435-4131-A8CB-E9FCB4E29866}"/>
              </a:ext>
            </a:extLst>
          </p:cNvPr>
          <p:cNvSpPr/>
          <p:nvPr/>
        </p:nvSpPr>
        <p:spPr>
          <a:xfrm>
            <a:off x="7478952" y="4521613"/>
            <a:ext cx="115116" cy="217440"/>
          </a:xfrm>
          <a:custGeom>
            <a:avLst/>
            <a:gdLst>
              <a:gd name="connsiteX0" fmla="*/ 151631 w 364964"/>
              <a:gd name="connsiteY0" fmla="*/ 514916 h 605028"/>
              <a:gd name="connsiteX1" fmla="*/ 213192 w 364964"/>
              <a:gd name="connsiteY1" fmla="*/ 514916 h 605028"/>
              <a:gd name="connsiteX2" fmla="*/ 228420 w 364964"/>
              <a:gd name="connsiteY2" fmla="*/ 530123 h 605028"/>
              <a:gd name="connsiteX3" fmla="*/ 213192 w 364964"/>
              <a:gd name="connsiteY3" fmla="*/ 545330 h 605028"/>
              <a:gd name="connsiteX4" fmla="*/ 151631 w 364964"/>
              <a:gd name="connsiteY4" fmla="*/ 545330 h 605028"/>
              <a:gd name="connsiteX5" fmla="*/ 136403 w 364964"/>
              <a:gd name="connsiteY5" fmla="*/ 530123 h 605028"/>
              <a:gd name="connsiteX6" fmla="*/ 151631 w 364964"/>
              <a:gd name="connsiteY6" fmla="*/ 514916 h 605028"/>
              <a:gd name="connsiteX7" fmla="*/ 30359 w 364964"/>
              <a:gd name="connsiteY7" fmla="*/ 482854 h 605028"/>
              <a:gd name="connsiteX8" fmla="*/ 30359 w 364964"/>
              <a:gd name="connsiteY8" fmla="*/ 557938 h 605028"/>
              <a:gd name="connsiteX9" fmla="*/ 47071 w 364964"/>
              <a:gd name="connsiteY9" fmla="*/ 574624 h 605028"/>
              <a:gd name="connsiteX10" fmla="*/ 317800 w 364964"/>
              <a:gd name="connsiteY10" fmla="*/ 574624 h 605028"/>
              <a:gd name="connsiteX11" fmla="*/ 334512 w 364964"/>
              <a:gd name="connsiteY11" fmla="*/ 557938 h 605028"/>
              <a:gd name="connsiteX12" fmla="*/ 334512 w 364964"/>
              <a:gd name="connsiteY12" fmla="*/ 482854 h 605028"/>
              <a:gd name="connsiteX13" fmla="*/ 30359 w 364964"/>
              <a:gd name="connsiteY13" fmla="*/ 108918 h 605028"/>
              <a:gd name="connsiteX14" fmla="*/ 30359 w 364964"/>
              <a:gd name="connsiteY14" fmla="*/ 452728 h 605028"/>
              <a:gd name="connsiteX15" fmla="*/ 334512 w 364964"/>
              <a:gd name="connsiteY15" fmla="*/ 452728 h 605028"/>
              <a:gd name="connsiteX16" fmla="*/ 334512 w 364964"/>
              <a:gd name="connsiteY16" fmla="*/ 108918 h 605028"/>
              <a:gd name="connsiteX17" fmla="*/ 47071 w 364964"/>
              <a:gd name="connsiteY17" fmla="*/ 30312 h 605028"/>
              <a:gd name="connsiteX18" fmla="*/ 30359 w 364964"/>
              <a:gd name="connsiteY18" fmla="*/ 46997 h 605028"/>
              <a:gd name="connsiteX19" fmla="*/ 30359 w 364964"/>
              <a:gd name="connsiteY19" fmla="*/ 78606 h 605028"/>
              <a:gd name="connsiteX20" fmla="*/ 334605 w 364964"/>
              <a:gd name="connsiteY20" fmla="*/ 78606 h 605028"/>
              <a:gd name="connsiteX21" fmla="*/ 334605 w 364964"/>
              <a:gd name="connsiteY21" fmla="*/ 46997 h 605028"/>
              <a:gd name="connsiteX22" fmla="*/ 317893 w 364964"/>
              <a:gd name="connsiteY22" fmla="*/ 30312 h 605028"/>
              <a:gd name="connsiteX23" fmla="*/ 47071 w 364964"/>
              <a:gd name="connsiteY23" fmla="*/ 0 h 605028"/>
              <a:gd name="connsiteX24" fmla="*/ 317893 w 364964"/>
              <a:gd name="connsiteY24" fmla="*/ 0 h 605028"/>
              <a:gd name="connsiteX25" fmla="*/ 364964 w 364964"/>
              <a:gd name="connsiteY25" fmla="*/ 46997 h 605028"/>
              <a:gd name="connsiteX26" fmla="*/ 364964 w 364964"/>
              <a:gd name="connsiteY26" fmla="*/ 557938 h 605028"/>
              <a:gd name="connsiteX27" fmla="*/ 317893 w 364964"/>
              <a:gd name="connsiteY27" fmla="*/ 605028 h 605028"/>
              <a:gd name="connsiteX28" fmla="*/ 47071 w 364964"/>
              <a:gd name="connsiteY28" fmla="*/ 605028 h 605028"/>
              <a:gd name="connsiteX29" fmla="*/ 0 w 364964"/>
              <a:gd name="connsiteY29" fmla="*/ 558031 h 605028"/>
              <a:gd name="connsiteX30" fmla="*/ 0 w 364964"/>
              <a:gd name="connsiteY30" fmla="*/ 46997 h 605028"/>
              <a:gd name="connsiteX31" fmla="*/ 47071 w 364964"/>
              <a:gd name="connsiteY31"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4964" h="605028">
                <a:moveTo>
                  <a:pt x="151631" y="514916"/>
                </a:moveTo>
                <a:lnTo>
                  <a:pt x="213192" y="514916"/>
                </a:lnTo>
                <a:cubicBezTo>
                  <a:pt x="221642" y="514916"/>
                  <a:pt x="228420" y="521685"/>
                  <a:pt x="228420" y="530123"/>
                </a:cubicBezTo>
                <a:cubicBezTo>
                  <a:pt x="228420" y="538468"/>
                  <a:pt x="221642" y="545330"/>
                  <a:pt x="213192" y="545330"/>
                </a:cubicBezTo>
                <a:lnTo>
                  <a:pt x="151631" y="545330"/>
                </a:lnTo>
                <a:cubicBezTo>
                  <a:pt x="143274" y="545330"/>
                  <a:pt x="136403" y="538468"/>
                  <a:pt x="136403" y="530123"/>
                </a:cubicBezTo>
                <a:cubicBezTo>
                  <a:pt x="136403" y="521685"/>
                  <a:pt x="143274" y="514916"/>
                  <a:pt x="151631" y="514916"/>
                </a:cubicBezTo>
                <a:close/>
                <a:moveTo>
                  <a:pt x="30359" y="482854"/>
                </a:moveTo>
                <a:lnTo>
                  <a:pt x="30359" y="557938"/>
                </a:lnTo>
                <a:cubicBezTo>
                  <a:pt x="30359" y="567208"/>
                  <a:pt x="37880" y="574624"/>
                  <a:pt x="47071" y="574624"/>
                </a:cubicBezTo>
                <a:lnTo>
                  <a:pt x="317800" y="574624"/>
                </a:lnTo>
                <a:cubicBezTo>
                  <a:pt x="327084" y="574624"/>
                  <a:pt x="334512" y="567023"/>
                  <a:pt x="334512" y="557938"/>
                </a:cubicBezTo>
                <a:lnTo>
                  <a:pt x="334512" y="482854"/>
                </a:lnTo>
                <a:close/>
                <a:moveTo>
                  <a:pt x="30359" y="108918"/>
                </a:moveTo>
                <a:lnTo>
                  <a:pt x="30359" y="452728"/>
                </a:lnTo>
                <a:lnTo>
                  <a:pt x="334512" y="452728"/>
                </a:lnTo>
                <a:lnTo>
                  <a:pt x="334512" y="108918"/>
                </a:lnTo>
                <a:close/>
                <a:moveTo>
                  <a:pt x="47071" y="30312"/>
                </a:moveTo>
                <a:cubicBezTo>
                  <a:pt x="37880" y="30312"/>
                  <a:pt x="30359" y="37727"/>
                  <a:pt x="30359" y="46997"/>
                </a:cubicBezTo>
                <a:lnTo>
                  <a:pt x="30359" y="78606"/>
                </a:lnTo>
                <a:lnTo>
                  <a:pt x="334605" y="78606"/>
                </a:lnTo>
                <a:lnTo>
                  <a:pt x="334605" y="46997"/>
                </a:lnTo>
                <a:cubicBezTo>
                  <a:pt x="334605" y="37727"/>
                  <a:pt x="327084" y="30312"/>
                  <a:pt x="317893" y="30312"/>
                </a:cubicBezTo>
                <a:close/>
                <a:moveTo>
                  <a:pt x="47071" y="0"/>
                </a:moveTo>
                <a:lnTo>
                  <a:pt x="317893" y="0"/>
                </a:lnTo>
                <a:cubicBezTo>
                  <a:pt x="343889" y="0"/>
                  <a:pt x="364964" y="21135"/>
                  <a:pt x="364964" y="46997"/>
                </a:cubicBezTo>
                <a:lnTo>
                  <a:pt x="364964" y="557938"/>
                </a:lnTo>
                <a:cubicBezTo>
                  <a:pt x="364964" y="583893"/>
                  <a:pt x="343796" y="604843"/>
                  <a:pt x="317893" y="605028"/>
                </a:cubicBezTo>
                <a:lnTo>
                  <a:pt x="47071" y="605028"/>
                </a:lnTo>
                <a:cubicBezTo>
                  <a:pt x="21075" y="605028"/>
                  <a:pt x="0" y="583893"/>
                  <a:pt x="0" y="558031"/>
                </a:cubicBezTo>
                <a:lnTo>
                  <a:pt x="0" y="46997"/>
                </a:lnTo>
                <a:cubicBezTo>
                  <a:pt x="0" y="21042"/>
                  <a:pt x="21168" y="0"/>
                  <a:pt x="4707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微软雅黑" panose="020B0503020204020204" pitchFamily="34" charset="-122"/>
              <a:ea typeface="微软雅黑" panose="020B0503020204020204" pitchFamily="34" charset="-122"/>
            </a:endParaRPr>
          </a:p>
        </p:txBody>
      </p:sp>
      <p:grpSp>
        <p:nvGrpSpPr>
          <p:cNvPr id="114" name="组合 113">
            <a:extLst>
              <a:ext uri="{FF2B5EF4-FFF2-40B4-BE49-F238E27FC236}">
                <a16:creationId xmlns:a16="http://schemas.microsoft.com/office/drawing/2014/main" id="{66CF5498-AE94-45DD-8526-C37ED667B80C}"/>
              </a:ext>
            </a:extLst>
          </p:cNvPr>
          <p:cNvGrpSpPr/>
          <p:nvPr/>
        </p:nvGrpSpPr>
        <p:grpSpPr>
          <a:xfrm>
            <a:off x="762068" y="1461980"/>
            <a:ext cx="4548966" cy="3380216"/>
            <a:chOff x="961078" y="2205091"/>
            <a:chExt cx="4548966" cy="3380216"/>
          </a:xfrm>
        </p:grpSpPr>
        <p:grpSp>
          <p:nvGrpSpPr>
            <p:cNvPr id="115" name="组合 114">
              <a:extLst>
                <a:ext uri="{FF2B5EF4-FFF2-40B4-BE49-F238E27FC236}">
                  <a16:creationId xmlns:a16="http://schemas.microsoft.com/office/drawing/2014/main" id="{4F1FA100-022D-4701-A1A8-F21FFB70BC8F}"/>
                </a:ext>
              </a:extLst>
            </p:cNvPr>
            <p:cNvGrpSpPr/>
            <p:nvPr/>
          </p:nvGrpSpPr>
          <p:grpSpPr>
            <a:xfrm>
              <a:off x="961078" y="2205091"/>
              <a:ext cx="4548966" cy="3380216"/>
              <a:chOff x="1275457" y="1613333"/>
              <a:chExt cx="4548966" cy="2689654"/>
            </a:xfrm>
          </p:grpSpPr>
          <p:pic>
            <p:nvPicPr>
              <p:cNvPr id="182" name="图片 181">
                <a:extLst>
                  <a:ext uri="{FF2B5EF4-FFF2-40B4-BE49-F238E27FC236}">
                    <a16:creationId xmlns:a16="http://schemas.microsoft.com/office/drawing/2014/main" id="{4E3352C1-2119-4460-9E73-CA1E2AD3B357}"/>
                  </a:ext>
                </a:extLst>
              </p:cNvPr>
              <p:cNvPicPr>
                <a:picLocks noChangeAspect="1"/>
              </p:cNvPicPr>
              <p:nvPr/>
            </p:nvPicPr>
            <p:blipFill>
              <a:blip r:embed="rId12" cstate="print">
                <a:extLst>
                  <a:ext uri="{BEBA8EAE-BF5A-486C-A8C5-ECC9F3942E4B}">
                    <a14:imgProps xmlns:a14="http://schemas.microsoft.com/office/drawing/2010/main">
                      <a14:imgLayer r:embed="rId13">
                        <a14:imgEffect>
                          <a14:colorTemperature colorTemp="7200"/>
                        </a14:imgEffect>
                        <a14:imgEffect>
                          <a14:brightnessContrast bright="-30000" contrast="-20000"/>
                        </a14:imgEffect>
                      </a14:imgLayer>
                    </a14:imgProps>
                  </a:ext>
                  <a:ext uri="{28A0092B-C50C-407E-A947-70E740481C1C}">
                    <a14:useLocalDpi xmlns:a14="http://schemas.microsoft.com/office/drawing/2010/main" val="0"/>
                  </a:ext>
                </a:extLst>
              </a:blip>
              <a:stretch>
                <a:fillRect/>
              </a:stretch>
            </p:blipFill>
            <p:spPr>
              <a:xfrm flipH="1">
                <a:off x="1275457" y="1613333"/>
                <a:ext cx="4548966" cy="2689654"/>
              </a:xfrm>
              <a:prstGeom prst="rect">
                <a:avLst/>
              </a:prstGeom>
              <a:ln>
                <a:noFill/>
              </a:ln>
            </p:spPr>
          </p:pic>
          <p:pic>
            <p:nvPicPr>
              <p:cNvPr id="183" name="图片 182">
                <a:extLst>
                  <a:ext uri="{FF2B5EF4-FFF2-40B4-BE49-F238E27FC236}">
                    <a16:creationId xmlns:a16="http://schemas.microsoft.com/office/drawing/2014/main" id="{0856373F-39FB-4967-85AC-389F18978F50}"/>
                  </a:ext>
                </a:extLst>
              </p:cNvPr>
              <p:cNvPicPr>
                <a:picLocks noChangeAspect="1"/>
              </p:cNvPicPr>
              <p:nvPr/>
            </p:nvPicPr>
            <p:blipFill>
              <a:blip r:embed="rId14"/>
              <a:stretch>
                <a:fillRect/>
              </a:stretch>
            </p:blipFill>
            <p:spPr>
              <a:xfrm>
                <a:off x="1926399" y="2659290"/>
                <a:ext cx="610305" cy="413900"/>
              </a:xfrm>
              <a:prstGeom prst="rect">
                <a:avLst/>
              </a:prstGeom>
            </p:spPr>
          </p:pic>
          <p:pic>
            <p:nvPicPr>
              <p:cNvPr id="184" name="图片 183">
                <a:extLst>
                  <a:ext uri="{FF2B5EF4-FFF2-40B4-BE49-F238E27FC236}">
                    <a16:creationId xmlns:a16="http://schemas.microsoft.com/office/drawing/2014/main" id="{8ED1B10A-E2AB-4CEF-A018-82E7BBA69479}"/>
                  </a:ext>
                </a:extLst>
              </p:cNvPr>
              <p:cNvPicPr>
                <a:picLocks noChangeAspect="1"/>
              </p:cNvPicPr>
              <p:nvPr/>
            </p:nvPicPr>
            <p:blipFill>
              <a:blip r:embed="rId14"/>
              <a:stretch>
                <a:fillRect/>
              </a:stretch>
            </p:blipFill>
            <p:spPr>
              <a:xfrm>
                <a:off x="1941245" y="2091517"/>
                <a:ext cx="610305" cy="413900"/>
              </a:xfrm>
              <a:prstGeom prst="rect">
                <a:avLst/>
              </a:prstGeom>
              <a:solidFill>
                <a:srgbClr val="878787"/>
              </a:solidFill>
            </p:spPr>
          </p:pic>
          <p:sp>
            <p:nvSpPr>
              <p:cNvPr id="185" name="Freeform 254">
                <a:extLst>
                  <a:ext uri="{FF2B5EF4-FFF2-40B4-BE49-F238E27FC236}">
                    <a16:creationId xmlns:a16="http://schemas.microsoft.com/office/drawing/2014/main" id="{554B2B33-6D80-4BF0-949F-A908C61F516E}"/>
                  </a:ext>
                </a:extLst>
              </p:cNvPr>
              <p:cNvSpPr>
                <a:spLocks/>
              </p:cNvSpPr>
              <p:nvPr/>
            </p:nvSpPr>
            <p:spPr bwMode="auto">
              <a:xfrm>
                <a:off x="2010822" y="2127522"/>
                <a:ext cx="356523" cy="51540"/>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6" name="Freeform 255">
                <a:extLst>
                  <a:ext uri="{FF2B5EF4-FFF2-40B4-BE49-F238E27FC236}">
                    <a16:creationId xmlns:a16="http://schemas.microsoft.com/office/drawing/2014/main" id="{58BA92D8-4189-49C9-B1C6-C9D9E21DB6C9}"/>
                  </a:ext>
                </a:extLst>
              </p:cNvPr>
              <p:cNvSpPr>
                <a:spLocks/>
              </p:cNvSpPr>
              <p:nvPr/>
            </p:nvSpPr>
            <p:spPr bwMode="auto">
              <a:xfrm>
                <a:off x="2047409"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7" name="Freeform 256">
                <a:extLst>
                  <a:ext uri="{FF2B5EF4-FFF2-40B4-BE49-F238E27FC236}">
                    <a16:creationId xmlns:a16="http://schemas.microsoft.com/office/drawing/2014/main" id="{97425DBB-B129-461E-9F3B-21B3BD8A6D61}"/>
                  </a:ext>
                </a:extLst>
              </p:cNvPr>
              <p:cNvSpPr>
                <a:spLocks/>
              </p:cNvSpPr>
              <p:nvPr/>
            </p:nvSpPr>
            <p:spPr bwMode="auto">
              <a:xfrm>
                <a:off x="2085701"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8" name="Freeform 257">
                <a:extLst>
                  <a:ext uri="{FF2B5EF4-FFF2-40B4-BE49-F238E27FC236}">
                    <a16:creationId xmlns:a16="http://schemas.microsoft.com/office/drawing/2014/main" id="{0ED9BC04-A1EA-4974-B698-C3A5D8B32261}"/>
                  </a:ext>
                </a:extLst>
              </p:cNvPr>
              <p:cNvSpPr>
                <a:spLocks/>
              </p:cNvSpPr>
              <p:nvPr/>
            </p:nvSpPr>
            <p:spPr bwMode="auto">
              <a:xfrm>
                <a:off x="2123991" y="2145275"/>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9" name="Freeform 258">
                <a:extLst>
                  <a:ext uri="{FF2B5EF4-FFF2-40B4-BE49-F238E27FC236}">
                    <a16:creationId xmlns:a16="http://schemas.microsoft.com/office/drawing/2014/main" id="{52E58BB0-19C1-4BDD-8D46-BFE03220752B}"/>
                  </a:ext>
                </a:extLst>
              </p:cNvPr>
              <p:cNvSpPr>
                <a:spLocks/>
              </p:cNvSpPr>
              <p:nvPr/>
            </p:nvSpPr>
            <p:spPr bwMode="auto">
              <a:xfrm>
                <a:off x="216313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0" name="Freeform 259">
                <a:extLst>
                  <a:ext uri="{FF2B5EF4-FFF2-40B4-BE49-F238E27FC236}">
                    <a16:creationId xmlns:a16="http://schemas.microsoft.com/office/drawing/2014/main" id="{B447C61E-6505-47AC-8651-4C182EAFF846}"/>
                  </a:ext>
                </a:extLst>
              </p:cNvPr>
              <p:cNvSpPr>
                <a:spLocks/>
              </p:cNvSpPr>
              <p:nvPr/>
            </p:nvSpPr>
            <p:spPr bwMode="auto">
              <a:xfrm>
                <a:off x="220142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1" name="Freeform 260">
                <a:extLst>
                  <a:ext uri="{FF2B5EF4-FFF2-40B4-BE49-F238E27FC236}">
                    <a16:creationId xmlns:a16="http://schemas.microsoft.com/office/drawing/2014/main" id="{2B29A333-0396-459F-BEBB-196B541B270B}"/>
                  </a:ext>
                </a:extLst>
              </p:cNvPr>
              <p:cNvSpPr>
                <a:spLocks/>
              </p:cNvSpPr>
              <p:nvPr/>
            </p:nvSpPr>
            <p:spPr bwMode="auto">
              <a:xfrm>
                <a:off x="2269491" y="214241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2" name="Freeform 261">
                <a:extLst>
                  <a:ext uri="{FF2B5EF4-FFF2-40B4-BE49-F238E27FC236}">
                    <a16:creationId xmlns:a16="http://schemas.microsoft.com/office/drawing/2014/main" id="{A58CF540-FE91-4EF4-9EF4-6294170F0102}"/>
                  </a:ext>
                </a:extLst>
              </p:cNvPr>
              <p:cNvSpPr>
                <a:spLocks/>
              </p:cNvSpPr>
              <p:nvPr/>
            </p:nvSpPr>
            <p:spPr bwMode="auto">
              <a:xfrm>
                <a:off x="2269491"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3" name="Freeform 262">
                <a:extLst>
                  <a:ext uri="{FF2B5EF4-FFF2-40B4-BE49-F238E27FC236}">
                    <a16:creationId xmlns:a16="http://schemas.microsoft.com/office/drawing/2014/main" id="{CCEE6FB9-3E29-4B91-A0A4-927C82D5EEEE}"/>
                  </a:ext>
                </a:extLst>
              </p:cNvPr>
              <p:cNvSpPr>
                <a:spLocks/>
              </p:cNvSpPr>
              <p:nvPr/>
            </p:nvSpPr>
            <p:spPr bwMode="auto">
              <a:xfrm>
                <a:off x="2287361" y="2153292"/>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4" name="Freeform 263">
                <a:extLst>
                  <a:ext uri="{FF2B5EF4-FFF2-40B4-BE49-F238E27FC236}">
                    <a16:creationId xmlns:a16="http://schemas.microsoft.com/office/drawing/2014/main" id="{435A2F98-A973-45D8-8AF5-7A1D9CB14DA5}"/>
                  </a:ext>
                </a:extLst>
              </p:cNvPr>
              <p:cNvSpPr>
                <a:spLocks/>
              </p:cNvSpPr>
              <p:nvPr/>
            </p:nvSpPr>
            <p:spPr bwMode="auto">
              <a:xfrm>
                <a:off x="2306080"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5" name="Freeform 264">
                <a:extLst>
                  <a:ext uri="{FF2B5EF4-FFF2-40B4-BE49-F238E27FC236}">
                    <a16:creationId xmlns:a16="http://schemas.microsoft.com/office/drawing/2014/main" id="{1F9ECEFF-BDF0-4CF1-B2BD-F1EF53EC5E51}"/>
                  </a:ext>
                </a:extLst>
              </p:cNvPr>
              <p:cNvSpPr>
                <a:spLocks/>
              </p:cNvSpPr>
              <p:nvPr/>
            </p:nvSpPr>
            <p:spPr bwMode="auto">
              <a:xfrm>
                <a:off x="2010822" y="2168752"/>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6" name="Freeform 265">
                <a:extLst>
                  <a:ext uri="{FF2B5EF4-FFF2-40B4-BE49-F238E27FC236}">
                    <a16:creationId xmlns:a16="http://schemas.microsoft.com/office/drawing/2014/main" id="{F3E0ED09-8D9D-4C6C-B7F0-FA67CE7E44EF}"/>
                  </a:ext>
                </a:extLst>
              </p:cNvPr>
              <p:cNvSpPr>
                <a:spLocks/>
              </p:cNvSpPr>
              <p:nvPr/>
            </p:nvSpPr>
            <p:spPr bwMode="auto">
              <a:xfrm>
                <a:off x="2047409"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7" name="Freeform 266">
                <a:extLst>
                  <a:ext uri="{FF2B5EF4-FFF2-40B4-BE49-F238E27FC236}">
                    <a16:creationId xmlns:a16="http://schemas.microsoft.com/office/drawing/2014/main" id="{771CD01E-AAF1-44D5-A714-9FD9082DC7EC}"/>
                  </a:ext>
                </a:extLst>
              </p:cNvPr>
              <p:cNvSpPr>
                <a:spLocks/>
              </p:cNvSpPr>
              <p:nvPr/>
            </p:nvSpPr>
            <p:spPr bwMode="auto">
              <a:xfrm>
                <a:off x="2085701"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8" name="Freeform 267">
                <a:extLst>
                  <a:ext uri="{FF2B5EF4-FFF2-40B4-BE49-F238E27FC236}">
                    <a16:creationId xmlns:a16="http://schemas.microsoft.com/office/drawing/2014/main" id="{3CAA4E55-63B4-4396-8DE7-1F71CD5ECBF0}"/>
                  </a:ext>
                </a:extLst>
              </p:cNvPr>
              <p:cNvSpPr>
                <a:spLocks/>
              </p:cNvSpPr>
              <p:nvPr/>
            </p:nvSpPr>
            <p:spPr bwMode="auto">
              <a:xfrm>
                <a:off x="2123991" y="2185932"/>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99" name="Freeform 268">
                <a:extLst>
                  <a:ext uri="{FF2B5EF4-FFF2-40B4-BE49-F238E27FC236}">
                    <a16:creationId xmlns:a16="http://schemas.microsoft.com/office/drawing/2014/main" id="{02951479-2978-49C1-8D73-D46EF8F1933F}"/>
                  </a:ext>
                </a:extLst>
              </p:cNvPr>
              <p:cNvSpPr>
                <a:spLocks/>
              </p:cNvSpPr>
              <p:nvPr/>
            </p:nvSpPr>
            <p:spPr bwMode="auto">
              <a:xfrm>
                <a:off x="216313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0" name="Freeform 269">
                <a:extLst>
                  <a:ext uri="{FF2B5EF4-FFF2-40B4-BE49-F238E27FC236}">
                    <a16:creationId xmlns:a16="http://schemas.microsoft.com/office/drawing/2014/main" id="{E0AE81CC-A98F-46FF-8F0A-D919095649F9}"/>
                  </a:ext>
                </a:extLst>
              </p:cNvPr>
              <p:cNvSpPr>
                <a:spLocks/>
              </p:cNvSpPr>
              <p:nvPr/>
            </p:nvSpPr>
            <p:spPr bwMode="auto">
              <a:xfrm>
                <a:off x="220142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1" name="Freeform 270">
                <a:extLst>
                  <a:ext uri="{FF2B5EF4-FFF2-40B4-BE49-F238E27FC236}">
                    <a16:creationId xmlns:a16="http://schemas.microsoft.com/office/drawing/2014/main" id="{FCAA9B4E-6597-4138-9814-338716AA6F5C}"/>
                  </a:ext>
                </a:extLst>
              </p:cNvPr>
              <p:cNvSpPr>
                <a:spLocks/>
              </p:cNvSpPr>
              <p:nvPr/>
            </p:nvSpPr>
            <p:spPr bwMode="auto">
              <a:xfrm>
                <a:off x="2269491" y="2183642"/>
                <a:ext cx="47649" cy="744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2" name="Freeform 271">
                <a:extLst>
                  <a:ext uri="{FF2B5EF4-FFF2-40B4-BE49-F238E27FC236}">
                    <a16:creationId xmlns:a16="http://schemas.microsoft.com/office/drawing/2014/main" id="{203A89AD-879C-4F21-9904-65C868D1D929}"/>
                  </a:ext>
                </a:extLst>
              </p:cNvPr>
              <p:cNvSpPr>
                <a:spLocks/>
              </p:cNvSpPr>
              <p:nvPr/>
            </p:nvSpPr>
            <p:spPr bwMode="auto">
              <a:xfrm>
                <a:off x="2269491"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3" name="Freeform 272">
                <a:extLst>
                  <a:ext uri="{FF2B5EF4-FFF2-40B4-BE49-F238E27FC236}">
                    <a16:creationId xmlns:a16="http://schemas.microsoft.com/office/drawing/2014/main" id="{918B080B-2E24-4228-9C58-0D53EF763987}"/>
                  </a:ext>
                </a:extLst>
              </p:cNvPr>
              <p:cNvSpPr>
                <a:spLocks/>
              </p:cNvSpPr>
              <p:nvPr/>
            </p:nvSpPr>
            <p:spPr bwMode="auto">
              <a:xfrm>
                <a:off x="2287361" y="2193949"/>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4" name="Freeform 273">
                <a:extLst>
                  <a:ext uri="{FF2B5EF4-FFF2-40B4-BE49-F238E27FC236}">
                    <a16:creationId xmlns:a16="http://schemas.microsoft.com/office/drawing/2014/main" id="{29A3FE7E-3A24-4EEB-9A3C-D4FC4BF92433}"/>
                  </a:ext>
                </a:extLst>
              </p:cNvPr>
              <p:cNvSpPr>
                <a:spLocks/>
              </p:cNvSpPr>
              <p:nvPr/>
            </p:nvSpPr>
            <p:spPr bwMode="auto">
              <a:xfrm>
                <a:off x="2306080"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5" name="Freeform 274">
                <a:extLst>
                  <a:ext uri="{FF2B5EF4-FFF2-40B4-BE49-F238E27FC236}">
                    <a16:creationId xmlns:a16="http://schemas.microsoft.com/office/drawing/2014/main" id="{67A98657-6FCE-44E6-B72A-CB20920905E3}"/>
                  </a:ext>
                </a:extLst>
              </p:cNvPr>
              <p:cNvSpPr>
                <a:spLocks/>
              </p:cNvSpPr>
              <p:nvPr/>
            </p:nvSpPr>
            <p:spPr bwMode="auto">
              <a:xfrm>
                <a:off x="2010822" y="2209411"/>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6" name="Freeform 275">
                <a:extLst>
                  <a:ext uri="{FF2B5EF4-FFF2-40B4-BE49-F238E27FC236}">
                    <a16:creationId xmlns:a16="http://schemas.microsoft.com/office/drawing/2014/main" id="{1272F9F5-75F6-41E6-BAE5-34AAFE1BB1C4}"/>
                  </a:ext>
                </a:extLst>
              </p:cNvPr>
              <p:cNvSpPr>
                <a:spLocks/>
              </p:cNvSpPr>
              <p:nvPr/>
            </p:nvSpPr>
            <p:spPr bwMode="auto">
              <a:xfrm>
                <a:off x="2047409"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7" name="Freeform 276">
                <a:extLst>
                  <a:ext uri="{FF2B5EF4-FFF2-40B4-BE49-F238E27FC236}">
                    <a16:creationId xmlns:a16="http://schemas.microsoft.com/office/drawing/2014/main" id="{76E7D06C-EDE9-41B4-960E-2F46A23A15B7}"/>
                  </a:ext>
                </a:extLst>
              </p:cNvPr>
              <p:cNvSpPr>
                <a:spLocks/>
              </p:cNvSpPr>
              <p:nvPr/>
            </p:nvSpPr>
            <p:spPr bwMode="auto">
              <a:xfrm>
                <a:off x="2085701"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8" name="Freeform 277">
                <a:extLst>
                  <a:ext uri="{FF2B5EF4-FFF2-40B4-BE49-F238E27FC236}">
                    <a16:creationId xmlns:a16="http://schemas.microsoft.com/office/drawing/2014/main" id="{C024DE21-4698-4921-AC41-2EA6318441BB}"/>
                  </a:ext>
                </a:extLst>
              </p:cNvPr>
              <p:cNvSpPr>
                <a:spLocks/>
              </p:cNvSpPr>
              <p:nvPr/>
            </p:nvSpPr>
            <p:spPr bwMode="auto">
              <a:xfrm>
                <a:off x="2123991" y="2227164"/>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9" name="Freeform 278">
                <a:extLst>
                  <a:ext uri="{FF2B5EF4-FFF2-40B4-BE49-F238E27FC236}">
                    <a16:creationId xmlns:a16="http://schemas.microsoft.com/office/drawing/2014/main" id="{494B4E16-30F5-498B-8C18-9385EF2C478D}"/>
                  </a:ext>
                </a:extLst>
              </p:cNvPr>
              <p:cNvSpPr>
                <a:spLocks/>
              </p:cNvSpPr>
              <p:nvPr/>
            </p:nvSpPr>
            <p:spPr bwMode="auto">
              <a:xfrm>
                <a:off x="216313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Freeform 279">
                <a:extLst>
                  <a:ext uri="{FF2B5EF4-FFF2-40B4-BE49-F238E27FC236}">
                    <a16:creationId xmlns:a16="http://schemas.microsoft.com/office/drawing/2014/main" id="{18D2C031-9B59-464F-8E71-A1DD455D8E1B}"/>
                  </a:ext>
                </a:extLst>
              </p:cNvPr>
              <p:cNvSpPr>
                <a:spLocks/>
              </p:cNvSpPr>
              <p:nvPr/>
            </p:nvSpPr>
            <p:spPr bwMode="auto">
              <a:xfrm>
                <a:off x="220142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1" name="Freeform 280">
                <a:extLst>
                  <a:ext uri="{FF2B5EF4-FFF2-40B4-BE49-F238E27FC236}">
                    <a16:creationId xmlns:a16="http://schemas.microsoft.com/office/drawing/2014/main" id="{0BA8153B-2455-446F-9D19-6BBEF244665E}"/>
                  </a:ext>
                </a:extLst>
              </p:cNvPr>
              <p:cNvSpPr>
                <a:spLocks/>
              </p:cNvSpPr>
              <p:nvPr/>
            </p:nvSpPr>
            <p:spPr bwMode="auto">
              <a:xfrm>
                <a:off x="2269491" y="222430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2" name="Freeform 281">
                <a:extLst>
                  <a:ext uri="{FF2B5EF4-FFF2-40B4-BE49-F238E27FC236}">
                    <a16:creationId xmlns:a16="http://schemas.microsoft.com/office/drawing/2014/main" id="{733979F3-EF43-42E2-94E3-674FC6D872EF}"/>
                  </a:ext>
                </a:extLst>
              </p:cNvPr>
              <p:cNvSpPr>
                <a:spLocks/>
              </p:cNvSpPr>
              <p:nvPr/>
            </p:nvSpPr>
            <p:spPr bwMode="auto">
              <a:xfrm>
                <a:off x="2269491"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3" name="Freeform 282">
                <a:extLst>
                  <a:ext uri="{FF2B5EF4-FFF2-40B4-BE49-F238E27FC236}">
                    <a16:creationId xmlns:a16="http://schemas.microsoft.com/office/drawing/2014/main" id="{BC8165DA-34DE-4C42-A14F-860CB76CD711}"/>
                  </a:ext>
                </a:extLst>
              </p:cNvPr>
              <p:cNvSpPr>
                <a:spLocks/>
              </p:cNvSpPr>
              <p:nvPr/>
            </p:nvSpPr>
            <p:spPr bwMode="auto">
              <a:xfrm>
                <a:off x="2287361" y="2235181"/>
                <a:ext cx="1191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4" name="Freeform 283">
                <a:extLst>
                  <a:ext uri="{FF2B5EF4-FFF2-40B4-BE49-F238E27FC236}">
                    <a16:creationId xmlns:a16="http://schemas.microsoft.com/office/drawing/2014/main" id="{FBC7E5CA-6833-4618-8539-515A9CE99DF2}"/>
                  </a:ext>
                </a:extLst>
              </p:cNvPr>
              <p:cNvSpPr>
                <a:spLocks/>
              </p:cNvSpPr>
              <p:nvPr/>
            </p:nvSpPr>
            <p:spPr bwMode="auto">
              <a:xfrm>
                <a:off x="2306080"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chemeClr val="tx2">
                  <a:lumMod val="95000"/>
                </a:scheme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15" name="直接连接符 214">
                <a:extLst>
                  <a:ext uri="{FF2B5EF4-FFF2-40B4-BE49-F238E27FC236}">
                    <a16:creationId xmlns:a16="http://schemas.microsoft.com/office/drawing/2014/main" id="{4630A50B-97D4-48C2-AEE8-C37FC1B3F294}"/>
                  </a:ext>
                </a:extLst>
              </p:cNvPr>
              <p:cNvCxnSpPr/>
              <p:nvPr/>
            </p:nvCxnSpPr>
            <p:spPr>
              <a:xfrm flipV="1">
                <a:off x="2269491" y="3212485"/>
                <a:ext cx="0" cy="146270"/>
              </a:xfrm>
              <a:prstGeom prst="line">
                <a:avLst/>
              </a:prstGeom>
              <a:noFill/>
              <a:ln w="12700" cap="flat" cmpd="sng" algn="ctr">
                <a:solidFill>
                  <a:srgbClr val="4DB3E4"/>
                </a:solidFill>
                <a:prstDash val="solid"/>
                <a:miter lim="800000"/>
                <a:tailEnd type="none" w="sm" len="sm"/>
              </a:ln>
              <a:effectLst/>
            </p:spPr>
          </p:cxnSp>
          <p:grpSp>
            <p:nvGrpSpPr>
              <p:cNvPr id="216" name="组合 215">
                <a:extLst>
                  <a:ext uri="{FF2B5EF4-FFF2-40B4-BE49-F238E27FC236}">
                    <a16:creationId xmlns:a16="http://schemas.microsoft.com/office/drawing/2014/main" id="{4669DDC4-66B7-414C-AA3A-5375ABD2600A}"/>
                  </a:ext>
                </a:extLst>
              </p:cNvPr>
              <p:cNvGrpSpPr/>
              <p:nvPr/>
            </p:nvGrpSpPr>
            <p:grpSpPr>
              <a:xfrm>
                <a:off x="2096156" y="2689566"/>
                <a:ext cx="356523" cy="179240"/>
                <a:chOff x="2578055" y="2373219"/>
                <a:chExt cx="244519" cy="137321"/>
              </a:xfrm>
              <a:solidFill>
                <a:srgbClr val="FFFFFF"/>
              </a:solidFill>
            </p:grpSpPr>
            <p:sp>
              <p:nvSpPr>
                <p:cNvPr id="333" name="Freeform 252">
                  <a:extLst>
                    <a:ext uri="{FF2B5EF4-FFF2-40B4-BE49-F238E27FC236}">
                      <a16:creationId xmlns:a16="http://schemas.microsoft.com/office/drawing/2014/main" id="{BDE5B28C-80EF-4999-819E-D06C008F6113}"/>
                    </a:ext>
                  </a:extLst>
                </p:cNvPr>
                <p:cNvSpPr>
                  <a:spLocks/>
                </p:cNvSpPr>
                <p:nvPr/>
              </p:nvSpPr>
              <p:spPr bwMode="auto">
                <a:xfrm>
                  <a:off x="2744958" y="2494307"/>
                  <a:ext cx="21009"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4" name="Freeform 253">
                  <a:extLst>
                    <a:ext uri="{FF2B5EF4-FFF2-40B4-BE49-F238E27FC236}">
                      <a16:creationId xmlns:a16="http://schemas.microsoft.com/office/drawing/2014/main" id="{952C7BB7-6EE2-439E-B05B-29B07FA4F6C0}"/>
                    </a:ext>
                  </a:extLst>
                </p:cNvPr>
                <p:cNvSpPr>
                  <a:spLocks/>
                </p:cNvSpPr>
                <p:nvPr/>
              </p:nvSpPr>
              <p:spPr bwMode="auto">
                <a:xfrm>
                  <a:off x="2777639" y="2494307"/>
                  <a:ext cx="21593"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5" name="Freeform 274">
                  <a:extLst>
                    <a:ext uri="{FF2B5EF4-FFF2-40B4-BE49-F238E27FC236}">
                      <a16:creationId xmlns:a16="http://schemas.microsoft.com/office/drawing/2014/main" id="{7C424BDC-6BF8-4269-8946-446F80A61392}"/>
                    </a:ext>
                  </a:extLst>
                </p:cNvPr>
                <p:cNvSpPr>
                  <a:spLocks/>
                </p:cNvSpPr>
                <p:nvPr/>
              </p:nvSpPr>
              <p:spPr bwMode="auto">
                <a:xfrm>
                  <a:off x="2578055" y="2373219"/>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6" name="Freeform 275">
                  <a:extLst>
                    <a:ext uri="{FF2B5EF4-FFF2-40B4-BE49-F238E27FC236}">
                      <a16:creationId xmlns:a16="http://schemas.microsoft.com/office/drawing/2014/main" id="{CA5FD64B-BD36-4A9C-9CCE-60AE0AA496B3}"/>
                    </a:ext>
                  </a:extLst>
                </p:cNvPr>
                <p:cNvSpPr>
                  <a:spLocks/>
                </p:cNvSpPr>
                <p:nvPr/>
              </p:nvSpPr>
              <p:spPr bwMode="auto">
                <a:xfrm>
                  <a:off x="2603148"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7" name="Freeform 276">
                  <a:extLst>
                    <a:ext uri="{FF2B5EF4-FFF2-40B4-BE49-F238E27FC236}">
                      <a16:creationId xmlns:a16="http://schemas.microsoft.com/office/drawing/2014/main" id="{A3F0A1FE-8C70-4561-9FFC-5C0A6982AB2B}"/>
                    </a:ext>
                  </a:extLst>
                </p:cNvPr>
                <p:cNvSpPr>
                  <a:spLocks/>
                </p:cNvSpPr>
                <p:nvPr/>
              </p:nvSpPr>
              <p:spPr bwMode="auto">
                <a:xfrm>
                  <a:off x="2629410"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8" name="Freeform 277">
                  <a:extLst>
                    <a:ext uri="{FF2B5EF4-FFF2-40B4-BE49-F238E27FC236}">
                      <a16:creationId xmlns:a16="http://schemas.microsoft.com/office/drawing/2014/main" id="{6CE5EDBE-3F7C-4647-97EC-6949CE1714E0}"/>
                    </a:ext>
                  </a:extLst>
                </p:cNvPr>
                <p:cNvSpPr>
                  <a:spLocks/>
                </p:cNvSpPr>
                <p:nvPr/>
              </p:nvSpPr>
              <p:spPr bwMode="auto">
                <a:xfrm>
                  <a:off x="2655671" y="2386820"/>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9" name="Freeform 278">
                  <a:extLst>
                    <a:ext uri="{FF2B5EF4-FFF2-40B4-BE49-F238E27FC236}">
                      <a16:creationId xmlns:a16="http://schemas.microsoft.com/office/drawing/2014/main" id="{64836AAB-479F-4C1A-BAC6-6B6228F84B92}"/>
                    </a:ext>
                  </a:extLst>
                </p:cNvPr>
                <p:cNvSpPr>
                  <a:spLocks/>
                </p:cNvSpPr>
                <p:nvPr/>
              </p:nvSpPr>
              <p:spPr bwMode="auto">
                <a:xfrm>
                  <a:off x="2682515"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0" name="Freeform 279">
                  <a:extLst>
                    <a:ext uri="{FF2B5EF4-FFF2-40B4-BE49-F238E27FC236}">
                      <a16:creationId xmlns:a16="http://schemas.microsoft.com/office/drawing/2014/main" id="{73552257-D677-4482-8BC4-C76D47A9F142}"/>
                    </a:ext>
                  </a:extLst>
                </p:cNvPr>
                <p:cNvSpPr>
                  <a:spLocks/>
                </p:cNvSpPr>
                <p:nvPr/>
              </p:nvSpPr>
              <p:spPr bwMode="auto">
                <a:xfrm>
                  <a:off x="2708776"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1" name="Freeform 281">
                  <a:extLst>
                    <a:ext uri="{FF2B5EF4-FFF2-40B4-BE49-F238E27FC236}">
                      <a16:creationId xmlns:a16="http://schemas.microsoft.com/office/drawing/2014/main" id="{1ACB06F9-B3EF-47FF-ACFC-BD91F32A93AB}"/>
                    </a:ext>
                  </a:extLst>
                </p:cNvPr>
                <p:cNvSpPr>
                  <a:spLocks/>
                </p:cNvSpPr>
                <p:nvPr/>
              </p:nvSpPr>
              <p:spPr bwMode="auto">
                <a:xfrm>
                  <a:off x="2755462"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2" name="Freeform 282">
                  <a:extLst>
                    <a:ext uri="{FF2B5EF4-FFF2-40B4-BE49-F238E27FC236}">
                      <a16:creationId xmlns:a16="http://schemas.microsoft.com/office/drawing/2014/main" id="{5ECC23BB-C2BD-43C6-87D6-AD6D1CADACFD}"/>
                    </a:ext>
                  </a:extLst>
                </p:cNvPr>
                <p:cNvSpPr>
                  <a:spLocks/>
                </p:cNvSpPr>
                <p:nvPr/>
              </p:nvSpPr>
              <p:spPr bwMode="auto">
                <a:xfrm>
                  <a:off x="2767718" y="2392962"/>
                  <a:ext cx="8170"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3" name="Freeform 283">
                  <a:extLst>
                    <a:ext uri="{FF2B5EF4-FFF2-40B4-BE49-F238E27FC236}">
                      <a16:creationId xmlns:a16="http://schemas.microsoft.com/office/drawing/2014/main" id="{26F9928F-2833-4BFB-AB71-A9DBA7C1833D}"/>
                    </a:ext>
                  </a:extLst>
                </p:cNvPr>
                <p:cNvSpPr>
                  <a:spLocks/>
                </p:cNvSpPr>
                <p:nvPr/>
              </p:nvSpPr>
              <p:spPr bwMode="auto">
                <a:xfrm>
                  <a:off x="2780556"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4" name="Freeform 284">
                  <a:extLst>
                    <a:ext uri="{FF2B5EF4-FFF2-40B4-BE49-F238E27FC236}">
                      <a16:creationId xmlns:a16="http://schemas.microsoft.com/office/drawing/2014/main" id="{F54FE578-7FAE-46B8-83AF-D45FBBC8E7F7}"/>
                    </a:ext>
                  </a:extLst>
                </p:cNvPr>
                <p:cNvSpPr>
                  <a:spLocks/>
                </p:cNvSpPr>
                <p:nvPr/>
              </p:nvSpPr>
              <p:spPr bwMode="auto">
                <a:xfrm>
                  <a:off x="2578055" y="240480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5" name="Freeform 285">
                  <a:extLst>
                    <a:ext uri="{FF2B5EF4-FFF2-40B4-BE49-F238E27FC236}">
                      <a16:creationId xmlns:a16="http://schemas.microsoft.com/office/drawing/2014/main" id="{D2D21B64-FBD7-4A0A-B2FF-0B20C7EBD88B}"/>
                    </a:ext>
                  </a:extLst>
                </p:cNvPr>
                <p:cNvSpPr>
                  <a:spLocks/>
                </p:cNvSpPr>
                <p:nvPr/>
              </p:nvSpPr>
              <p:spPr bwMode="auto">
                <a:xfrm>
                  <a:off x="2603148"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6" name="Freeform 286">
                  <a:extLst>
                    <a:ext uri="{FF2B5EF4-FFF2-40B4-BE49-F238E27FC236}">
                      <a16:creationId xmlns:a16="http://schemas.microsoft.com/office/drawing/2014/main" id="{27641CAA-8B4F-492A-BCD1-AABD7B367E9B}"/>
                    </a:ext>
                  </a:extLst>
                </p:cNvPr>
                <p:cNvSpPr>
                  <a:spLocks/>
                </p:cNvSpPr>
                <p:nvPr/>
              </p:nvSpPr>
              <p:spPr bwMode="auto">
                <a:xfrm>
                  <a:off x="2629410"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7" name="Freeform 287">
                  <a:extLst>
                    <a:ext uri="{FF2B5EF4-FFF2-40B4-BE49-F238E27FC236}">
                      <a16:creationId xmlns:a16="http://schemas.microsoft.com/office/drawing/2014/main" id="{4A2F4806-9309-4DDC-9AA7-FD5D8AF8E60F}"/>
                    </a:ext>
                  </a:extLst>
                </p:cNvPr>
                <p:cNvSpPr>
                  <a:spLocks/>
                </p:cNvSpPr>
                <p:nvPr/>
              </p:nvSpPr>
              <p:spPr bwMode="auto">
                <a:xfrm>
                  <a:off x="2655671" y="2417969"/>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8" name="Freeform 288">
                  <a:extLst>
                    <a:ext uri="{FF2B5EF4-FFF2-40B4-BE49-F238E27FC236}">
                      <a16:creationId xmlns:a16="http://schemas.microsoft.com/office/drawing/2014/main" id="{379430FC-F656-452A-9BD9-815B5CC91317}"/>
                    </a:ext>
                  </a:extLst>
                </p:cNvPr>
                <p:cNvSpPr>
                  <a:spLocks/>
                </p:cNvSpPr>
                <p:nvPr/>
              </p:nvSpPr>
              <p:spPr bwMode="auto">
                <a:xfrm>
                  <a:off x="2682515"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49" name="Freeform 289">
                  <a:extLst>
                    <a:ext uri="{FF2B5EF4-FFF2-40B4-BE49-F238E27FC236}">
                      <a16:creationId xmlns:a16="http://schemas.microsoft.com/office/drawing/2014/main" id="{BBC98C30-2A00-4F28-92B1-472DFBB3182C}"/>
                    </a:ext>
                  </a:extLst>
                </p:cNvPr>
                <p:cNvSpPr>
                  <a:spLocks/>
                </p:cNvSpPr>
                <p:nvPr/>
              </p:nvSpPr>
              <p:spPr bwMode="auto">
                <a:xfrm>
                  <a:off x="2708776"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0" name="Freeform 290">
                  <a:extLst>
                    <a:ext uri="{FF2B5EF4-FFF2-40B4-BE49-F238E27FC236}">
                      <a16:creationId xmlns:a16="http://schemas.microsoft.com/office/drawing/2014/main" id="{9A5DE859-C36E-4899-B488-5611B6EFB504}"/>
                    </a:ext>
                  </a:extLst>
                </p:cNvPr>
                <p:cNvSpPr>
                  <a:spLocks/>
                </p:cNvSpPr>
                <p:nvPr/>
              </p:nvSpPr>
              <p:spPr bwMode="auto">
                <a:xfrm>
                  <a:off x="2755462" y="2416214"/>
                  <a:ext cx="32680" cy="5704"/>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1" name="Freeform 291">
                  <a:extLst>
                    <a:ext uri="{FF2B5EF4-FFF2-40B4-BE49-F238E27FC236}">
                      <a16:creationId xmlns:a16="http://schemas.microsoft.com/office/drawing/2014/main" id="{901C0012-8DA4-4530-83F5-BF1D5586EA7A}"/>
                    </a:ext>
                  </a:extLst>
                </p:cNvPr>
                <p:cNvSpPr>
                  <a:spLocks/>
                </p:cNvSpPr>
                <p:nvPr/>
              </p:nvSpPr>
              <p:spPr bwMode="auto">
                <a:xfrm>
                  <a:off x="2755462"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2" name="Freeform 292">
                  <a:extLst>
                    <a:ext uri="{FF2B5EF4-FFF2-40B4-BE49-F238E27FC236}">
                      <a16:creationId xmlns:a16="http://schemas.microsoft.com/office/drawing/2014/main" id="{8DC0B63E-1C48-4C54-8F31-FCF81595C98C}"/>
                    </a:ext>
                  </a:extLst>
                </p:cNvPr>
                <p:cNvSpPr>
                  <a:spLocks/>
                </p:cNvSpPr>
                <p:nvPr/>
              </p:nvSpPr>
              <p:spPr bwMode="auto">
                <a:xfrm>
                  <a:off x="2767718" y="2424111"/>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3" name="Freeform 293">
                  <a:extLst>
                    <a:ext uri="{FF2B5EF4-FFF2-40B4-BE49-F238E27FC236}">
                      <a16:creationId xmlns:a16="http://schemas.microsoft.com/office/drawing/2014/main" id="{8D11724D-586A-4633-A9B6-7E97C517F820}"/>
                    </a:ext>
                  </a:extLst>
                </p:cNvPr>
                <p:cNvSpPr>
                  <a:spLocks/>
                </p:cNvSpPr>
                <p:nvPr/>
              </p:nvSpPr>
              <p:spPr bwMode="auto">
                <a:xfrm>
                  <a:off x="2780556"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4" name="Freeform 294">
                  <a:extLst>
                    <a:ext uri="{FF2B5EF4-FFF2-40B4-BE49-F238E27FC236}">
                      <a16:creationId xmlns:a16="http://schemas.microsoft.com/office/drawing/2014/main" id="{D06D51A5-283A-4D28-BEFD-514DEF83293D}"/>
                    </a:ext>
                  </a:extLst>
                </p:cNvPr>
                <p:cNvSpPr>
                  <a:spLocks/>
                </p:cNvSpPr>
                <p:nvPr/>
              </p:nvSpPr>
              <p:spPr bwMode="auto">
                <a:xfrm>
                  <a:off x="2578055" y="243595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5" name="Freeform 295">
                  <a:extLst>
                    <a:ext uri="{FF2B5EF4-FFF2-40B4-BE49-F238E27FC236}">
                      <a16:creationId xmlns:a16="http://schemas.microsoft.com/office/drawing/2014/main" id="{C006EDA4-E726-4791-8233-14A472078E9B}"/>
                    </a:ext>
                  </a:extLst>
                </p:cNvPr>
                <p:cNvSpPr>
                  <a:spLocks/>
                </p:cNvSpPr>
                <p:nvPr/>
              </p:nvSpPr>
              <p:spPr bwMode="auto">
                <a:xfrm>
                  <a:off x="2603148"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6" name="Freeform 296">
                  <a:extLst>
                    <a:ext uri="{FF2B5EF4-FFF2-40B4-BE49-F238E27FC236}">
                      <a16:creationId xmlns:a16="http://schemas.microsoft.com/office/drawing/2014/main" id="{5077D01B-857B-47BF-945C-E133D1B9B7CA}"/>
                    </a:ext>
                  </a:extLst>
                </p:cNvPr>
                <p:cNvSpPr>
                  <a:spLocks/>
                </p:cNvSpPr>
                <p:nvPr/>
              </p:nvSpPr>
              <p:spPr bwMode="auto">
                <a:xfrm>
                  <a:off x="2629410"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7" name="Freeform 297">
                  <a:extLst>
                    <a:ext uri="{FF2B5EF4-FFF2-40B4-BE49-F238E27FC236}">
                      <a16:creationId xmlns:a16="http://schemas.microsoft.com/office/drawing/2014/main" id="{3326E303-D70E-46AB-B7F8-79D7AC18774F}"/>
                    </a:ext>
                  </a:extLst>
                </p:cNvPr>
                <p:cNvSpPr>
                  <a:spLocks/>
                </p:cNvSpPr>
                <p:nvPr/>
              </p:nvSpPr>
              <p:spPr bwMode="auto">
                <a:xfrm>
                  <a:off x="2655671" y="2449118"/>
                  <a:ext cx="18091"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8" name="Freeform 298">
                  <a:extLst>
                    <a:ext uri="{FF2B5EF4-FFF2-40B4-BE49-F238E27FC236}">
                      <a16:creationId xmlns:a16="http://schemas.microsoft.com/office/drawing/2014/main" id="{A9C1868A-D766-479F-93C9-593233CC88F1}"/>
                    </a:ext>
                  </a:extLst>
                </p:cNvPr>
                <p:cNvSpPr>
                  <a:spLocks/>
                </p:cNvSpPr>
                <p:nvPr/>
              </p:nvSpPr>
              <p:spPr bwMode="auto">
                <a:xfrm>
                  <a:off x="2682515"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59" name="Freeform 299">
                  <a:extLst>
                    <a:ext uri="{FF2B5EF4-FFF2-40B4-BE49-F238E27FC236}">
                      <a16:creationId xmlns:a16="http://schemas.microsoft.com/office/drawing/2014/main" id="{8F100B45-7B76-402E-924B-B437A965667F}"/>
                    </a:ext>
                  </a:extLst>
                </p:cNvPr>
                <p:cNvSpPr>
                  <a:spLocks/>
                </p:cNvSpPr>
                <p:nvPr/>
              </p:nvSpPr>
              <p:spPr bwMode="auto">
                <a:xfrm>
                  <a:off x="2708776"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0" name="Freeform 300">
                  <a:extLst>
                    <a:ext uri="{FF2B5EF4-FFF2-40B4-BE49-F238E27FC236}">
                      <a16:creationId xmlns:a16="http://schemas.microsoft.com/office/drawing/2014/main" id="{6FDC1FCA-995D-4E1B-AC2F-C136E0CB3A60}"/>
                    </a:ext>
                  </a:extLst>
                </p:cNvPr>
                <p:cNvSpPr>
                  <a:spLocks/>
                </p:cNvSpPr>
                <p:nvPr/>
              </p:nvSpPr>
              <p:spPr bwMode="auto">
                <a:xfrm>
                  <a:off x="2755462" y="2447364"/>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1" name="Freeform 301">
                  <a:extLst>
                    <a:ext uri="{FF2B5EF4-FFF2-40B4-BE49-F238E27FC236}">
                      <a16:creationId xmlns:a16="http://schemas.microsoft.com/office/drawing/2014/main" id="{CBF981D6-4038-47AD-B0F0-7B65E58E856A}"/>
                    </a:ext>
                  </a:extLst>
                </p:cNvPr>
                <p:cNvSpPr>
                  <a:spLocks/>
                </p:cNvSpPr>
                <p:nvPr/>
              </p:nvSpPr>
              <p:spPr bwMode="auto">
                <a:xfrm>
                  <a:off x="2755462"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2" name="Freeform 302">
                  <a:extLst>
                    <a:ext uri="{FF2B5EF4-FFF2-40B4-BE49-F238E27FC236}">
                      <a16:creationId xmlns:a16="http://schemas.microsoft.com/office/drawing/2014/main" id="{51812D1F-DCA2-4594-A29C-80EC7F986512}"/>
                    </a:ext>
                  </a:extLst>
                </p:cNvPr>
                <p:cNvSpPr>
                  <a:spLocks/>
                </p:cNvSpPr>
                <p:nvPr/>
              </p:nvSpPr>
              <p:spPr bwMode="auto">
                <a:xfrm>
                  <a:off x="2767718" y="2455260"/>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3" name="Freeform 303">
                  <a:extLst>
                    <a:ext uri="{FF2B5EF4-FFF2-40B4-BE49-F238E27FC236}">
                      <a16:creationId xmlns:a16="http://schemas.microsoft.com/office/drawing/2014/main" id="{BD1F4BBF-538C-4494-A4E7-AE5232D704A7}"/>
                    </a:ext>
                  </a:extLst>
                </p:cNvPr>
                <p:cNvSpPr>
                  <a:spLocks/>
                </p:cNvSpPr>
                <p:nvPr/>
              </p:nvSpPr>
              <p:spPr bwMode="auto">
                <a:xfrm>
                  <a:off x="2780556"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4" name="Freeform 304">
                  <a:extLst>
                    <a:ext uri="{FF2B5EF4-FFF2-40B4-BE49-F238E27FC236}">
                      <a16:creationId xmlns:a16="http://schemas.microsoft.com/office/drawing/2014/main" id="{2687F21C-60BA-4B23-9578-7F1AB814E628}"/>
                    </a:ext>
                  </a:extLst>
                </p:cNvPr>
                <p:cNvSpPr>
                  <a:spLocks/>
                </p:cNvSpPr>
                <p:nvPr/>
              </p:nvSpPr>
              <p:spPr bwMode="auto">
                <a:xfrm>
                  <a:off x="2578055" y="2467106"/>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Freeform 305">
                  <a:extLst>
                    <a:ext uri="{FF2B5EF4-FFF2-40B4-BE49-F238E27FC236}">
                      <a16:creationId xmlns:a16="http://schemas.microsoft.com/office/drawing/2014/main" id="{82C0EB84-9DEE-4322-BACB-0ED7C4726260}"/>
                    </a:ext>
                  </a:extLst>
                </p:cNvPr>
                <p:cNvSpPr>
                  <a:spLocks/>
                </p:cNvSpPr>
                <p:nvPr/>
              </p:nvSpPr>
              <p:spPr bwMode="auto">
                <a:xfrm>
                  <a:off x="2603148"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6" name="Freeform 306">
                  <a:extLst>
                    <a:ext uri="{FF2B5EF4-FFF2-40B4-BE49-F238E27FC236}">
                      <a16:creationId xmlns:a16="http://schemas.microsoft.com/office/drawing/2014/main" id="{DC161B7D-95C2-401F-8961-6FCC80A0AE79}"/>
                    </a:ext>
                  </a:extLst>
                </p:cNvPr>
                <p:cNvSpPr>
                  <a:spLocks/>
                </p:cNvSpPr>
                <p:nvPr/>
              </p:nvSpPr>
              <p:spPr bwMode="auto">
                <a:xfrm>
                  <a:off x="2629410"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7" name="Freeform 307">
                  <a:extLst>
                    <a:ext uri="{FF2B5EF4-FFF2-40B4-BE49-F238E27FC236}">
                      <a16:creationId xmlns:a16="http://schemas.microsoft.com/office/drawing/2014/main" id="{FBD9A4D2-8AEA-406C-BF99-A94BAA7DB6AE}"/>
                    </a:ext>
                  </a:extLst>
                </p:cNvPr>
                <p:cNvSpPr>
                  <a:spLocks/>
                </p:cNvSpPr>
                <p:nvPr/>
              </p:nvSpPr>
              <p:spPr bwMode="auto">
                <a:xfrm>
                  <a:off x="2655671" y="2480707"/>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8" name="Freeform 308">
                  <a:extLst>
                    <a:ext uri="{FF2B5EF4-FFF2-40B4-BE49-F238E27FC236}">
                      <a16:creationId xmlns:a16="http://schemas.microsoft.com/office/drawing/2014/main" id="{20132E3C-2C05-4DB2-A792-18EB822EB0BD}"/>
                    </a:ext>
                  </a:extLst>
                </p:cNvPr>
                <p:cNvSpPr>
                  <a:spLocks/>
                </p:cNvSpPr>
                <p:nvPr/>
              </p:nvSpPr>
              <p:spPr bwMode="auto">
                <a:xfrm>
                  <a:off x="2682515"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69" name="Freeform 309">
                  <a:extLst>
                    <a:ext uri="{FF2B5EF4-FFF2-40B4-BE49-F238E27FC236}">
                      <a16:creationId xmlns:a16="http://schemas.microsoft.com/office/drawing/2014/main" id="{1128B2D0-7486-466A-8378-5831E016A362}"/>
                    </a:ext>
                  </a:extLst>
                </p:cNvPr>
                <p:cNvSpPr>
                  <a:spLocks/>
                </p:cNvSpPr>
                <p:nvPr/>
              </p:nvSpPr>
              <p:spPr bwMode="auto">
                <a:xfrm>
                  <a:off x="2708776"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0" name="Freeform 310">
                  <a:extLst>
                    <a:ext uri="{FF2B5EF4-FFF2-40B4-BE49-F238E27FC236}">
                      <a16:creationId xmlns:a16="http://schemas.microsoft.com/office/drawing/2014/main" id="{97F05489-F302-4654-A37F-5181FEA94CB9}"/>
                    </a:ext>
                  </a:extLst>
                </p:cNvPr>
                <p:cNvSpPr>
                  <a:spLocks/>
                </p:cNvSpPr>
                <p:nvPr/>
              </p:nvSpPr>
              <p:spPr bwMode="auto">
                <a:xfrm>
                  <a:off x="2755462" y="2478513"/>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1" name="Freeform 311">
                  <a:extLst>
                    <a:ext uri="{FF2B5EF4-FFF2-40B4-BE49-F238E27FC236}">
                      <a16:creationId xmlns:a16="http://schemas.microsoft.com/office/drawing/2014/main" id="{4368FA3F-4FAF-4138-A876-1B040C5EB7B5}"/>
                    </a:ext>
                  </a:extLst>
                </p:cNvPr>
                <p:cNvSpPr>
                  <a:spLocks/>
                </p:cNvSpPr>
                <p:nvPr/>
              </p:nvSpPr>
              <p:spPr bwMode="auto">
                <a:xfrm>
                  <a:off x="2755462"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2" name="Freeform 312">
                  <a:extLst>
                    <a:ext uri="{FF2B5EF4-FFF2-40B4-BE49-F238E27FC236}">
                      <a16:creationId xmlns:a16="http://schemas.microsoft.com/office/drawing/2014/main" id="{F6E49D88-31A3-46A4-B723-B2024ABA1386}"/>
                    </a:ext>
                  </a:extLst>
                </p:cNvPr>
                <p:cNvSpPr>
                  <a:spLocks/>
                </p:cNvSpPr>
                <p:nvPr/>
              </p:nvSpPr>
              <p:spPr bwMode="auto">
                <a:xfrm>
                  <a:off x="2767718" y="2486849"/>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73" name="Freeform 313">
                  <a:extLst>
                    <a:ext uri="{FF2B5EF4-FFF2-40B4-BE49-F238E27FC236}">
                      <a16:creationId xmlns:a16="http://schemas.microsoft.com/office/drawing/2014/main" id="{A0D854AB-DBBE-42D9-92B7-6FE04858F863}"/>
                    </a:ext>
                  </a:extLst>
                </p:cNvPr>
                <p:cNvSpPr>
                  <a:spLocks/>
                </p:cNvSpPr>
                <p:nvPr/>
              </p:nvSpPr>
              <p:spPr bwMode="auto">
                <a:xfrm>
                  <a:off x="2780556"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cxnSp>
            <p:nvCxnSpPr>
              <p:cNvPr id="217" name="直接连接符 216">
                <a:extLst>
                  <a:ext uri="{FF2B5EF4-FFF2-40B4-BE49-F238E27FC236}">
                    <a16:creationId xmlns:a16="http://schemas.microsoft.com/office/drawing/2014/main" id="{00DABA25-52C8-498C-9EBD-3F495A9F0930}"/>
                  </a:ext>
                </a:extLst>
              </p:cNvPr>
              <p:cNvCxnSpPr/>
              <p:nvPr/>
            </p:nvCxnSpPr>
            <p:spPr>
              <a:xfrm flipV="1">
                <a:off x="2337543" y="3212484"/>
                <a:ext cx="0" cy="146272"/>
              </a:xfrm>
              <a:prstGeom prst="line">
                <a:avLst/>
              </a:prstGeom>
              <a:noFill/>
              <a:ln w="12700" cap="flat" cmpd="sng" algn="ctr">
                <a:solidFill>
                  <a:srgbClr val="4DB3E4"/>
                </a:solidFill>
                <a:prstDash val="solid"/>
                <a:miter lim="800000"/>
                <a:tailEnd type="none" w="sm" len="sm"/>
              </a:ln>
              <a:effectLst/>
            </p:spPr>
          </p:cxnSp>
          <p:cxnSp>
            <p:nvCxnSpPr>
              <p:cNvPr id="218" name="直接连接符 217">
                <a:extLst>
                  <a:ext uri="{FF2B5EF4-FFF2-40B4-BE49-F238E27FC236}">
                    <a16:creationId xmlns:a16="http://schemas.microsoft.com/office/drawing/2014/main" id="{12480181-366D-444B-B4FC-E1155CC6F296}"/>
                  </a:ext>
                </a:extLst>
              </p:cNvPr>
              <p:cNvCxnSpPr/>
              <p:nvPr/>
            </p:nvCxnSpPr>
            <p:spPr>
              <a:xfrm flipV="1">
                <a:off x="2407017" y="3212483"/>
                <a:ext cx="0" cy="146273"/>
              </a:xfrm>
              <a:prstGeom prst="line">
                <a:avLst/>
              </a:prstGeom>
              <a:noFill/>
              <a:ln w="12700" cap="flat" cmpd="sng" algn="ctr">
                <a:solidFill>
                  <a:srgbClr val="4DB3E4"/>
                </a:solidFill>
                <a:prstDash val="solid"/>
                <a:miter lim="800000"/>
                <a:tailEnd type="none" w="sm" len="sm"/>
              </a:ln>
              <a:effectLst/>
            </p:spPr>
          </p:cxnSp>
          <p:cxnSp>
            <p:nvCxnSpPr>
              <p:cNvPr id="219" name="直接连接符 218">
                <a:extLst>
                  <a:ext uri="{FF2B5EF4-FFF2-40B4-BE49-F238E27FC236}">
                    <a16:creationId xmlns:a16="http://schemas.microsoft.com/office/drawing/2014/main" id="{0AF30C0A-6A99-49A3-99FC-6D761AA9742B}"/>
                  </a:ext>
                </a:extLst>
              </p:cNvPr>
              <p:cNvCxnSpPr/>
              <p:nvPr/>
            </p:nvCxnSpPr>
            <p:spPr>
              <a:xfrm flipH="1">
                <a:off x="2261229" y="3210101"/>
                <a:ext cx="402870" cy="0"/>
              </a:xfrm>
              <a:prstGeom prst="line">
                <a:avLst/>
              </a:prstGeom>
              <a:noFill/>
              <a:ln w="25400" cap="flat" cmpd="sng" algn="ctr">
                <a:solidFill>
                  <a:srgbClr val="4DB3E4"/>
                </a:solidFill>
                <a:prstDash val="solid"/>
                <a:miter lim="800000"/>
                <a:tailEnd type="none" w="sm" len="sm"/>
              </a:ln>
              <a:effectLst/>
            </p:spPr>
          </p:cxnSp>
          <p:cxnSp>
            <p:nvCxnSpPr>
              <p:cNvPr id="220" name="直接连接符 219">
                <a:extLst>
                  <a:ext uri="{FF2B5EF4-FFF2-40B4-BE49-F238E27FC236}">
                    <a16:creationId xmlns:a16="http://schemas.microsoft.com/office/drawing/2014/main" id="{7BC14D10-BC81-4DBD-9161-A9C9B462E4DD}"/>
                  </a:ext>
                </a:extLst>
              </p:cNvPr>
              <p:cNvCxnSpPr/>
              <p:nvPr/>
            </p:nvCxnSpPr>
            <p:spPr>
              <a:xfrm flipH="1">
                <a:off x="2657171" y="3202118"/>
                <a:ext cx="2101" cy="402396"/>
              </a:xfrm>
              <a:prstGeom prst="line">
                <a:avLst/>
              </a:prstGeom>
              <a:noFill/>
              <a:ln w="25400" cap="flat" cmpd="sng" algn="ctr">
                <a:solidFill>
                  <a:srgbClr val="4DB3E4"/>
                </a:solidFill>
                <a:prstDash val="solid"/>
                <a:miter lim="800000"/>
                <a:tailEnd type="none" w="sm" len="sm"/>
              </a:ln>
              <a:effectLst/>
            </p:spPr>
          </p:cxnSp>
          <p:grpSp>
            <p:nvGrpSpPr>
              <p:cNvPr id="221" name="组合 220">
                <a:extLst>
                  <a:ext uri="{FF2B5EF4-FFF2-40B4-BE49-F238E27FC236}">
                    <a16:creationId xmlns:a16="http://schemas.microsoft.com/office/drawing/2014/main" id="{9A2D25D9-865F-435B-AC12-72039DF4977D}"/>
                  </a:ext>
                </a:extLst>
              </p:cNvPr>
              <p:cNvGrpSpPr/>
              <p:nvPr/>
            </p:nvGrpSpPr>
            <p:grpSpPr>
              <a:xfrm>
                <a:off x="2201419" y="3358757"/>
                <a:ext cx="356524" cy="261130"/>
                <a:chOff x="4375797" y="2655177"/>
                <a:chExt cx="483276" cy="512121"/>
              </a:xfrm>
              <a:solidFill>
                <a:srgbClr val="FFFFFF"/>
              </a:solidFill>
            </p:grpSpPr>
            <p:sp>
              <p:nvSpPr>
                <p:cNvPr id="271" name="Freeform 252">
                  <a:extLst>
                    <a:ext uri="{FF2B5EF4-FFF2-40B4-BE49-F238E27FC236}">
                      <a16:creationId xmlns:a16="http://schemas.microsoft.com/office/drawing/2014/main" id="{8DCF7384-8E4F-4AC9-B6C3-7A4A258AF3CF}"/>
                    </a:ext>
                  </a:extLst>
                </p:cNvPr>
                <p:cNvSpPr>
                  <a:spLocks/>
                </p:cNvSpPr>
                <p:nvPr/>
              </p:nvSpPr>
              <p:spPr bwMode="auto">
                <a:xfrm>
                  <a:off x="4705671" y="3125744"/>
                  <a:ext cx="41523"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2" name="Freeform 253">
                  <a:extLst>
                    <a:ext uri="{FF2B5EF4-FFF2-40B4-BE49-F238E27FC236}">
                      <a16:creationId xmlns:a16="http://schemas.microsoft.com/office/drawing/2014/main" id="{2ABD6328-3FDF-4D5D-BE84-996FD2674140}"/>
                    </a:ext>
                  </a:extLst>
                </p:cNvPr>
                <p:cNvSpPr>
                  <a:spLocks/>
                </p:cNvSpPr>
                <p:nvPr/>
              </p:nvSpPr>
              <p:spPr bwMode="auto">
                <a:xfrm>
                  <a:off x="4770262" y="3125742"/>
                  <a:ext cx="42677"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3" name="Freeform 254">
                  <a:extLst>
                    <a:ext uri="{FF2B5EF4-FFF2-40B4-BE49-F238E27FC236}">
                      <a16:creationId xmlns:a16="http://schemas.microsoft.com/office/drawing/2014/main" id="{78CE09CA-5181-4A2D-828E-4D4C4AA0224B}"/>
                    </a:ext>
                  </a:extLst>
                </p:cNvPr>
                <p:cNvSpPr>
                  <a:spLocks/>
                </p:cNvSpPr>
                <p:nvPr/>
              </p:nvSpPr>
              <p:spPr bwMode="auto">
                <a:xfrm>
                  <a:off x="4375799" y="2655177"/>
                  <a:ext cx="483274" cy="10107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4" name="Freeform 255">
                  <a:extLst>
                    <a:ext uri="{FF2B5EF4-FFF2-40B4-BE49-F238E27FC236}">
                      <a16:creationId xmlns:a16="http://schemas.microsoft.com/office/drawing/2014/main" id="{E7B6B651-7413-4F2E-B431-73DB1C26131B}"/>
                    </a:ext>
                  </a:extLst>
                </p:cNvPr>
                <p:cNvSpPr>
                  <a:spLocks/>
                </p:cNvSpPr>
                <p:nvPr/>
              </p:nvSpPr>
              <p:spPr bwMode="auto">
                <a:xfrm>
                  <a:off x="4425393"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5" name="Freeform 256">
                  <a:extLst>
                    <a:ext uri="{FF2B5EF4-FFF2-40B4-BE49-F238E27FC236}">
                      <a16:creationId xmlns:a16="http://schemas.microsoft.com/office/drawing/2014/main" id="{844694A7-4B11-43CB-B1B0-F72ECF767951}"/>
                    </a:ext>
                  </a:extLst>
                </p:cNvPr>
                <p:cNvSpPr>
                  <a:spLocks/>
                </p:cNvSpPr>
                <p:nvPr/>
              </p:nvSpPr>
              <p:spPr bwMode="auto">
                <a:xfrm>
                  <a:off x="4477298"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6" name="Freeform 257">
                  <a:extLst>
                    <a:ext uri="{FF2B5EF4-FFF2-40B4-BE49-F238E27FC236}">
                      <a16:creationId xmlns:a16="http://schemas.microsoft.com/office/drawing/2014/main" id="{E9ED4AF8-7173-4FB9-925B-34AA18C77788}"/>
                    </a:ext>
                  </a:extLst>
                </p:cNvPr>
                <p:cNvSpPr>
                  <a:spLocks/>
                </p:cNvSpPr>
                <p:nvPr/>
              </p:nvSpPr>
              <p:spPr bwMode="auto">
                <a:xfrm>
                  <a:off x="4529201" y="2689993"/>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7" name="Freeform 258">
                  <a:extLst>
                    <a:ext uri="{FF2B5EF4-FFF2-40B4-BE49-F238E27FC236}">
                      <a16:creationId xmlns:a16="http://schemas.microsoft.com/office/drawing/2014/main" id="{CB760808-5994-4118-B439-F844D28A0D9B}"/>
                    </a:ext>
                  </a:extLst>
                </p:cNvPr>
                <p:cNvSpPr>
                  <a:spLocks/>
                </p:cNvSpPr>
                <p:nvPr/>
              </p:nvSpPr>
              <p:spPr bwMode="auto">
                <a:xfrm>
                  <a:off x="4582257"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8" name="Freeform 259">
                  <a:extLst>
                    <a:ext uri="{FF2B5EF4-FFF2-40B4-BE49-F238E27FC236}">
                      <a16:creationId xmlns:a16="http://schemas.microsoft.com/office/drawing/2014/main" id="{CFB0A908-06B7-4DD1-8E38-CEA64EA01118}"/>
                    </a:ext>
                  </a:extLst>
                </p:cNvPr>
                <p:cNvSpPr>
                  <a:spLocks/>
                </p:cNvSpPr>
                <p:nvPr/>
              </p:nvSpPr>
              <p:spPr bwMode="auto">
                <a:xfrm>
                  <a:off x="4634160"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9" name="Freeform 260">
                  <a:extLst>
                    <a:ext uri="{FF2B5EF4-FFF2-40B4-BE49-F238E27FC236}">
                      <a16:creationId xmlns:a16="http://schemas.microsoft.com/office/drawing/2014/main" id="{293316E8-64DB-46CF-97DC-4C6D9D14E375}"/>
                    </a:ext>
                  </a:extLst>
                </p:cNvPr>
                <p:cNvSpPr>
                  <a:spLocks/>
                </p:cNvSpPr>
                <p:nvPr/>
              </p:nvSpPr>
              <p:spPr bwMode="auto">
                <a:xfrm>
                  <a:off x="4726431" y="2684377"/>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0" name="Freeform 261">
                  <a:extLst>
                    <a:ext uri="{FF2B5EF4-FFF2-40B4-BE49-F238E27FC236}">
                      <a16:creationId xmlns:a16="http://schemas.microsoft.com/office/drawing/2014/main" id="{84706EC5-AE79-4E2A-9A3F-EDE16E97DFD5}"/>
                    </a:ext>
                  </a:extLst>
                </p:cNvPr>
                <p:cNvSpPr>
                  <a:spLocks/>
                </p:cNvSpPr>
                <p:nvPr/>
              </p:nvSpPr>
              <p:spPr bwMode="auto">
                <a:xfrm>
                  <a:off x="4726431"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1" name="Freeform 262">
                  <a:extLst>
                    <a:ext uri="{FF2B5EF4-FFF2-40B4-BE49-F238E27FC236}">
                      <a16:creationId xmlns:a16="http://schemas.microsoft.com/office/drawing/2014/main" id="{650C0D44-F798-4A35-97A7-6D217900A150}"/>
                    </a:ext>
                  </a:extLst>
                </p:cNvPr>
                <p:cNvSpPr>
                  <a:spLocks/>
                </p:cNvSpPr>
                <p:nvPr/>
              </p:nvSpPr>
              <p:spPr bwMode="auto">
                <a:xfrm>
                  <a:off x="4750654" y="2705716"/>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2" name="Freeform 263">
                  <a:extLst>
                    <a:ext uri="{FF2B5EF4-FFF2-40B4-BE49-F238E27FC236}">
                      <a16:creationId xmlns:a16="http://schemas.microsoft.com/office/drawing/2014/main" id="{1431BE99-9D2C-41B6-AE29-A3B30B3674CA}"/>
                    </a:ext>
                  </a:extLst>
                </p:cNvPr>
                <p:cNvSpPr>
                  <a:spLocks/>
                </p:cNvSpPr>
                <p:nvPr/>
              </p:nvSpPr>
              <p:spPr bwMode="auto">
                <a:xfrm>
                  <a:off x="4776027"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3" name="Freeform 264">
                  <a:extLst>
                    <a:ext uri="{FF2B5EF4-FFF2-40B4-BE49-F238E27FC236}">
                      <a16:creationId xmlns:a16="http://schemas.microsoft.com/office/drawing/2014/main" id="{C154C071-5C8A-4B40-982C-A3005CC72CA5}"/>
                    </a:ext>
                  </a:extLst>
                </p:cNvPr>
                <p:cNvSpPr>
                  <a:spLocks/>
                </p:cNvSpPr>
                <p:nvPr/>
              </p:nvSpPr>
              <p:spPr bwMode="auto">
                <a:xfrm>
                  <a:off x="4375799" y="273603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4" name="Freeform 265">
                  <a:extLst>
                    <a:ext uri="{FF2B5EF4-FFF2-40B4-BE49-F238E27FC236}">
                      <a16:creationId xmlns:a16="http://schemas.microsoft.com/office/drawing/2014/main" id="{5960737D-83E0-470B-B2DB-0BCAB93E636B}"/>
                    </a:ext>
                  </a:extLst>
                </p:cNvPr>
                <p:cNvSpPr>
                  <a:spLocks/>
                </p:cNvSpPr>
                <p:nvPr/>
              </p:nvSpPr>
              <p:spPr bwMode="auto">
                <a:xfrm>
                  <a:off x="4425393"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5" name="Freeform 266">
                  <a:extLst>
                    <a:ext uri="{FF2B5EF4-FFF2-40B4-BE49-F238E27FC236}">
                      <a16:creationId xmlns:a16="http://schemas.microsoft.com/office/drawing/2014/main" id="{05F83620-A5B2-4B5D-8AA2-B79DAB0193D0}"/>
                    </a:ext>
                  </a:extLst>
                </p:cNvPr>
                <p:cNvSpPr>
                  <a:spLocks/>
                </p:cNvSpPr>
                <p:nvPr/>
              </p:nvSpPr>
              <p:spPr bwMode="auto">
                <a:xfrm>
                  <a:off x="4477298"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6" name="Freeform 267">
                  <a:extLst>
                    <a:ext uri="{FF2B5EF4-FFF2-40B4-BE49-F238E27FC236}">
                      <a16:creationId xmlns:a16="http://schemas.microsoft.com/office/drawing/2014/main" id="{301EB080-95F8-49EC-8D95-ADD3235CE2D8}"/>
                    </a:ext>
                  </a:extLst>
                </p:cNvPr>
                <p:cNvSpPr>
                  <a:spLocks/>
                </p:cNvSpPr>
                <p:nvPr/>
              </p:nvSpPr>
              <p:spPr bwMode="auto">
                <a:xfrm>
                  <a:off x="4529201" y="2769728"/>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Freeform 268">
                  <a:extLst>
                    <a:ext uri="{FF2B5EF4-FFF2-40B4-BE49-F238E27FC236}">
                      <a16:creationId xmlns:a16="http://schemas.microsoft.com/office/drawing/2014/main" id="{4DB89C7D-E7B3-4D03-99AE-5261481A0142}"/>
                    </a:ext>
                  </a:extLst>
                </p:cNvPr>
                <p:cNvSpPr>
                  <a:spLocks/>
                </p:cNvSpPr>
                <p:nvPr/>
              </p:nvSpPr>
              <p:spPr bwMode="auto">
                <a:xfrm>
                  <a:off x="4582257"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8" name="Freeform 269">
                  <a:extLst>
                    <a:ext uri="{FF2B5EF4-FFF2-40B4-BE49-F238E27FC236}">
                      <a16:creationId xmlns:a16="http://schemas.microsoft.com/office/drawing/2014/main" id="{91FCC00F-B595-4645-9A59-844CE7DC64FC}"/>
                    </a:ext>
                  </a:extLst>
                </p:cNvPr>
                <p:cNvSpPr>
                  <a:spLocks/>
                </p:cNvSpPr>
                <p:nvPr/>
              </p:nvSpPr>
              <p:spPr bwMode="auto">
                <a:xfrm>
                  <a:off x="4634160"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89" name="Freeform 270">
                  <a:extLst>
                    <a:ext uri="{FF2B5EF4-FFF2-40B4-BE49-F238E27FC236}">
                      <a16:creationId xmlns:a16="http://schemas.microsoft.com/office/drawing/2014/main" id="{8C1E8C4A-96F6-4AF3-A1CF-DD65CD0B5CA3}"/>
                    </a:ext>
                  </a:extLst>
                </p:cNvPr>
                <p:cNvSpPr>
                  <a:spLocks/>
                </p:cNvSpPr>
                <p:nvPr/>
              </p:nvSpPr>
              <p:spPr bwMode="auto">
                <a:xfrm>
                  <a:off x="4726431" y="2765233"/>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0" name="Freeform 271">
                  <a:extLst>
                    <a:ext uri="{FF2B5EF4-FFF2-40B4-BE49-F238E27FC236}">
                      <a16:creationId xmlns:a16="http://schemas.microsoft.com/office/drawing/2014/main" id="{D916B64C-9583-44A1-A9EE-D92A43102220}"/>
                    </a:ext>
                  </a:extLst>
                </p:cNvPr>
                <p:cNvSpPr>
                  <a:spLocks/>
                </p:cNvSpPr>
                <p:nvPr/>
              </p:nvSpPr>
              <p:spPr bwMode="auto">
                <a:xfrm>
                  <a:off x="4726431" y="2785449"/>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1" name="Freeform 272">
                  <a:extLst>
                    <a:ext uri="{FF2B5EF4-FFF2-40B4-BE49-F238E27FC236}">
                      <a16:creationId xmlns:a16="http://schemas.microsoft.com/office/drawing/2014/main" id="{95BF5779-5B25-4DC1-AB0F-B211B5700862}"/>
                    </a:ext>
                  </a:extLst>
                </p:cNvPr>
                <p:cNvSpPr>
                  <a:spLocks/>
                </p:cNvSpPr>
                <p:nvPr/>
              </p:nvSpPr>
              <p:spPr bwMode="auto">
                <a:xfrm>
                  <a:off x="4750654" y="2785449"/>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2" name="Freeform 273">
                  <a:extLst>
                    <a:ext uri="{FF2B5EF4-FFF2-40B4-BE49-F238E27FC236}">
                      <a16:creationId xmlns:a16="http://schemas.microsoft.com/office/drawing/2014/main" id="{C07992EE-22EB-4E30-B448-5CE0D51F29DC}"/>
                    </a:ext>
                  </a:extLst>
                </p:cNvPr>
                <p:cNvSpPr>
                  <a:spLocks/>
                </p:cNvSpPr>
                <p:nvPr/>
              </p:nvSpPr>
              <p:spPr bwMode="auto">
                <a:xfrm>
                  <a:off x="4776027" y="278544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3" name="Freeform 274">
                  <a:extLst>
                    <a:ext uri="{FF2B5EF4-FFF2-40B4-BE49-F238E27FC236}">
                      <a16:creationId xmlns:a16="http://schemas.microsoft.com/office/drawing/2014/main" id="{2E3C0211-AB5D-4AEE-B99B-B89B359E2DC9}"/>
                    </a:ext>
                  </a:extLst>
                </p:cNvPr>
                <p:cNvSpPr>
                  <a:spLocks/>
                </p:cNvSpPr>
                <p:nvPr/>
              </p:nvSpPr>
              <p:spPr bwMode="auto">
                <a:xfrm>
                  <a:off x="4375799" y="28157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4" name="Freeform 275">
                  <a:extLst>
                    <a:ext uri="{FF2B5EF4-FFF2-40B4-BE49-F238E27FC236}">
                      <a16:creationId xmlns:a16="http://schemas.microsoft.com/office/drawing/2014/main" id="{C7B4578D-0138-4B39-9726-67474F713E8F}"/>
                    </a:ext>
                  </a:extLst>
                </p:cNvPr>
                <p:cNvSpPr>
                  <a:spLocks/>
                </p:cNvSpPr>
                <p:nvPr/>
              </p:nvSpPr>
              <p:spPr bwMode="auto">
                <a:xfrm>
                  <a:off x="4425393"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5" name="Freeform 276">
                  <a:extLst>
                    <a:ext uri="{FF2B5EF4-FFF2-40B4-BE49-F238E27FC236}">
                      <a16:creationId xmlns:a16="http://schemas.microsoft.com/office/drawing/2014/main" id="{77885AC9-DD8E-4A30-AC50-2C945C5688F1}"/>
                    </a:ext>
                  </a:extLst>
                </p:cNvPr>
                <p:cNvSpPr>
                  <a:spLocks/>
                </p:cNvSpPr>
                <p:nvPr/>
              </p:nvSpPr>
              <p:spPr bwMode="auto">
                <a:xfrm>
                  <a:off x="4477298"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6" name="Freeform 277">
                  <a:extLst>
                    <a:ext uri="{FF2B5EF4-FFF2-40B4-BE49-F238E27FC236}">
                      <a16:creationId xmlns:a16="http://schemas.microsoft.com/office/drawing/2014/main" id="{D384EF25-DF8A-402E-BED5-AA6012E7145F}"/>
                    </a:ext>
                  </a:extLst>
                </p:cNvPr>
                <p:cNvSpPr>
                  <a:spLocks/>
                </p:cNvSpPr>
                <p:nvPr/>
              </p:nvSpPr>
              <p:spPr bwMode="auto">
                <a:xfrm>
                  <a:off x="4529201" y="285058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7" name="Freeform 278">
                  <a:extLst>
                    <a:ext uri="{FF2B5EF4-FFF2-40B4-BE49-F238E27FC236}">
                      <a16:creationId xmlns:a16="http://schemas.microsoft.com/office/drawing/2014/main" id="{0F03AED1-40CF-496D-8169-24BBD8F509D7}"/>
                    </a:ext>
                  </a:extLst>
                </p:cNvPr>
                <p:cNvSpPr>
                  <a:spLocks/>
                </p:cNvSpPr>
                <p:nvPr/>
              </p:nvSpPr>
              <p:spPr bwMode="auto">
                <a:xfrm>
                  <a:off x="4582257"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8" name="Freeform 279">
                  <a:extLst>
                    <a:ext uri="{FF2B5EF4-FFF2-40B4-BE49-F238E27FC236}">
                      <a16:creationId xmlns:a16="http://schemas.microsoft.com/office/drawing/2014/main" id="{4E760885-947B-488E-9556-A6C16CBDF01D}"/>
                    </a:ext>
                  </a:extLst>
                </p:cNvPr>
                <p:cNvSpPr>
                  <a:spLocks/>
                </p:cNvSpPr>
                <p:nvPr/>
              </p:nvSpPr>
              <p:spPr bwMode="auto">
                <a:xfrm>
                  <a:off x="4634160"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9" name="Freeform 280">
                  <a:extLst>
                    <a:ext uri="{FF2B5EF4-FFF2-40B4-BE49-F238E27FC236}">
                      <a16:creationId xmlns:a16="http://schemas.microsoft.com/office/drawing/2014/main" id="{BD703936-2CFE-4F07-B620-02B38788631C}"/>
                    </a:ext>
                  </a:extLst>
                </p:cNvPr>
                <p:cNvSpPr>
                  <a:spLocks/>
                </p:cNvSpPr>
                <p:nvPr/>
              </p:nvSpPr>
              <p:spPr bwMode="auto">
                <a:xfrm>
                  <a:off x="4726431" y="2844963"/>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0" name="Freeform 281">
                  <a:extLst>
                    <a:ext uri="{FF2B5EF4-FFF2-40B4-BE49-F238E27FC236}">
                      <a16:creationId xmlns:a16="http://schemas.microsoft.com/office/drawing/2014/main" id="{38673A1D-42C9-4B19-8FC5-3BF634539C53}"/>
                    </a:ext>
                  </a:extLst>
                </p:cNvPr>
                <p:cNvSpPr>
                  <a:spLocks/>
                </p:cNvSpPr>
                <p:nvPr/>
              </p:nvSpPr>
              <p:spPr bwMode="auto">
                <a:xfrm>
                  <a:off x="4726431" y="2866302"/>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1" name="Freeform 282">
                  <a:extLst>
                    <a:ext uri="{FF2B5EF4-FFF2-40B4-BE49-F238E27FC236}">
                      <a16:creationId xmlns:a16="http://schemas.microsoft.com/office/drawing/2014/main" id="{CA2BF794-EB33-449F-9BA2-050AECF40FBE}"/>
                    </a:ext>
                  </a:extLst>
                </p:cNvPr>
                <p:cNvSpPr>
                  <a:spLocks/>
                </p:cNvSpPr>
                <p:nvPr/>
              </p:nvSpPr>
              <p:spPr bwMode="auto">
                <a:xfrm>
                  <a:off x="4750654" y="2866297"/>
                  <a:ext cx="16147"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2" name="Freeform 283">
                  <a:extLst>
                    <a:ext uri="{FF2B5EF4-FFF2-40B4-BE49-F238E27FC236}">
                      <a16:creationId xmlns:a16="http://schemas.microsoft.com/office/drawing/2014/main" id="{2D3BE3ED-545C-4606-BCB0-ED5C155EFFD4}"/>
                    </a:ext>
                  </a:extLst>
                </p:cNvPr>
                <p:cNvSpPr>
                  <a:spLocks/>
                </p:cNvSpPr>
                <p:nvPr/>
              </p:nvSpPr>
              <p:spPr bwMode="auto">
                <a:xfrm>
                  <a:off x="4776027" y="2866300"/>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3" name="Freeform 284">
                  <a:extLst>
                    <a:ext uri="{FF2B5EF4-FFF2-40B4-BE49-F238E27FC236}">
                      <a16:creationId xmlns:a16="http://schemas.microsoft.com/office/drawing/2014/main" id="{A113508C-1BFC-47C5-9BEB-1BE6A55131F6}"/>
                    </a:ext>
                  </a:extLst>
                </p:cNvPr>
                <p:cNvSpPr>
                  <a:spLocks/>
                </p:cNvSpPr>
                <p:nvPr/>
              </p:nvSpPr>
              <p:spPr bwMode="auto">
                <a:xfrm>
                  <a:off x="4375799" y="2896621"/>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4" name="Freeform 285">
                  <a:extLst>
                    <a:ext uri="{FF2B5EF4-FFF2-40B4-BE49-F238E27FC236}">
                      <a16:creationId xmlns:a16="http://schemas.microsoft.com/office/drawing/2014/main" id="{6063059B-574C-4497-B39C-30A710B608E6}"/>
                    </a:ext>
                  </a:extLst>
                </p:cNvPr>
                <p:cNvSpPr>
                  <a:spLocks/>
                </p:cNvSpPr>
                <p:nvPr/>
              </p:nvSpPr>
              <p:spPr bwMode="auto">
                <a:xfrm>
                  <a:off x="4425393"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5" name="Freeform 286">
                  <a:extLst>
                    <a:ext uri="{FF2B5EF4-FFF2-40B4-BE49-F238E27FC236}">
                      <a16:creationId xmlns:a16="http://schemas.microsoft.com/office/drawing/2014/main" id="{B2A89365-3DFE-40F7-88FB-5065B4355863}"/>
                    </a:ext>
                  </a:extLst>
                </p:cNvPr>
                <p:cNvSpPr>
                  <a:spLocks/>
                </p:cNvSpPr>
                <p:nvPr/>
              </p:nvSpPr>
              <p:spPr bwMode="auto">
                <a:xfrm>
                  <a:off x="4477298"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6" name="Freeform 287">
                  <a:extLst>
                    <a:ext uri="{FF2B5EF4-FFF2-40B4-BE49-F238E27FC236}">
                      <a16:creationId xmlns:a16="http://schemas.microsoft.com/office/drawing/2014/main" id="{0F80F2B8-4756-4E10-AD4F-613A3E3FF4C2}"/>
                    </a:ext>
                  </a:extLst>
                </p:cNvPr>
                <p:cNvSpPr>
                  <a:spLocks/>
                </p:cNvSpPr>
                <p:nvPr/>
              </p:nvSpPr>
              <p:spPr bwMode="auto">
                <a:xfrm>
                  <a:off x="4529201" y="2930314"/>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7" name="Freeform 288">
                  <a:extLst>
                    <a:ext uri="{FF2B5EF4-FFF2-40B4-BE49-F238E27FC236}">
                      <a16:creationId xmlns:a16="http://schemas.microsoft.com/office/drawing/2014/main" id="{1EDCF458-3317-4273-BFDD-C9CD9E63374A}"/>
                    </a:ext>
                  </a:extLst>
                </p:cNvPr>
                <p:cNvSpPr>
                  <a:spLocks/>
                </p:cNvSpPr>
                <p:nvPr/>
              </p:nvSpPr>
              <p:spPr bwMode="auto">
                <a:xfrm>
                  <a:off x="4582257"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8" name="Freeform 289">
                  <a:extLst>
                    <a:ext uri="{FF2B5EF4-FFF2-40B4-BE49-F238E27FC236}">
                      <a16:creationId xmlns:a16="http://schemas.microsoft.com/office/drawing/2014/main" id="{7C841865-45A1-4DE1-B2B6-4A8634628E8C}"/>
                    </a:ext>
                  </a:extLst>
                </p:cNvPr>
                <p:cNvSpPr>
                  <a:spLocks/>
                </p:cNvSpPr>
                <p:nvPr/>
              </p:nvSpPr>
              <p:spPr bwMode="auto">
                <a:xfrm>
                  <a:off x="4634160"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9" name="Freeform 290">
                  <a:extLst>
                    <a:ext uri="{FF2B5EF4-FFF2-40B4-BE49-F238E27FC236}">
                      <a16:creationId xmlns:a16="http://schemas.microsoft.com/office/drawing/2014/main" id="{08F419A1-3520-4B3C-82C9-CFBCF2F7FB96}"/>
                    </a:ext>
                  </a:extLst>
                </p:cNvPr>
                <p:cNvSpPr>
                  <a:spLocks/>
                </p:cNvSpPr>
                <p:nvPr/>
              </p:nvSpPr>
              <p:spPr bwMode="auto">
                <a:xfrm>
                  <a:off x="4726431" y="2925821"/>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0" name="Freeform 291">
                  <a:extLst>
                    <a:ext uri="{FF2B5EF4-FFF2-40B4-BE49-F238E27FC236}">
                      <a16:creationId xmlns:a16="http://schemas.microsoft.com/office/drawing/2014/main" id="{D7038664-1554-4C10-B6D6-1146B6FD9414}"/>
                    </a:ext>
                  </a:extLst>
                </p:cNvPr>
                <p:cNvSpPr>
                  <a:spLocks/>
                </p:cNvSpPr>
                <p:nvPr/>
              </p:nvSpPr>
              <p:spPr bwMode="auto">
                <a:xfrm>
                  <a:off x="4726431"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1" name="Freeform 292">
                  <a:extLst>
                    <a:ext uri="{FF2B5EF4-FFF2-40B4-BE49-F238E27FC236}">
                      <a16:creationId xmlns:a16="http://schemas.microsoft.com/office/drawing/2014/main" id="{DFDB228A-494E-48C7-9BE6-C07BC379900E}"/>
                    </a:ext>
                  </a:extLst>
                </p:cNvPr>
                <p:cNvSpPr>
                  <a:spLocks/>
                </p:cNvSpPr>
                <p:nvPr/>
              </p:nvSpPr>
              <p:spPr bwMode="auto">
                <a:xfrm>
                  <a:off x="4750654" y="2946036"/>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2" name="Freeform 293">
                  <a:extLst>
                    <a:ext uri="{FF2B5EF4-FFF2-40B4-BE49-F238E27FC236}">
                      <a16:creationId xmlns:a16="http://schemas.microsoft.com/office/drawing/2014/main" id="{43FD69AE-297A-43BB-85DC-34ED56FA7ABC}"/>
                    </a:ext>
                  </a:extLst>
                </p:cNvPr>
                <p:cNvSpPr>
                  <a:spLocks/>
                </p:cNvSpPr>
                <p:nvPr/>
              </p:nvSpPr>
              <p:spPr bwMode="auto">
                <a:xfrm>
                  <a:off x="4776027"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3" name="Freeform 294">
                  <a:extLst>
                    <a:ext uri="{FF2B5EF4-FFF2-40B4-BE49-F238E27FC236}">
                      <a16:creationId xmlns:a16="http://schemas.microsoft.com/office/drawing/2014/main" id="{CF3DA60B-DD41-48C4-94EA-1B2FF05EECCF}"/>
                    </a:ext>
                  </a:extLst>
                </p:cNvPr>
                <p:cNvSpPr>
                  <a:spLocks/>
                </p:cNvSpPr>
                <p:nvPr/>
              </p:nvSpPr>
              <p:spPr bwMode="auto">
                <a:xfrm>
                  <a:off x="4375799" y="29763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4" name="Freeform 295">
                  <a:extLst>
                    <a:ext uri="{FF2B5EF4-FFF2-40B4-BE49-F238E27FC236}">
                      <a16:creationId xmlns:a16="http://schemas.microsoft.com/office/drawing/2014/main" id="{23100A8A-8230-4A4F-B3FF-B54790D30252}"/>
                    </a:ext>
                  </a:extLst>
                </p:cNvPr>
                <p:cNvSpPr>
                  <a:spLocks/>
                </p:cNvSpPr>
                <p:nvPr/>
              </p:nvSpPr>
              <p:spPr bwMode="auto">
                <a:xfrm>
                  <a:off x="4425393"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5" name="Freeform 296">
                  <a:extLst>
                    <a:ext uri="{FF2B5EF4-FFF2-40B4-BE49-F238E27FC236}">
                      <a16:creationId xmlns:a16="http://schemas.microsoft.com/office/drawing/2014/main" id="{C56CFAE7-C77C-466D-9B73-1C42C3BF046F}"/>
                    </a:ext>
                  </a:extLst>
                </p:cNvPr>
                <p:cNvSpPr>
                  <a:spLocks/>
                </p:cNvSpPr>
                <p:nvPr/>
              </p:nvSpPr>
              <p:spPr bwMode="auto">
                <a:xfrm>
                  <a:off x="4477298"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6" name="Freeform 297">
                  <a:extLst>
                    <a:ext uri="{FF2B5EF4-FFF2-40B4-BE49-F238E27FC236}">
                      <a16:creationId xmlns:a16="http://schemas.microsoft.com/office/drawing/2014/main" id="{526944E1-2133-4355-AE44-1F05E06F8043}"/>
                    </a:ext>
                  </a:extLst>
                </p:cNvPr>
                <p:cNvSpPr>
                  <a:spLocks/>
                </p:cNvSpPr>
                <p:nvPr/>
              </p:nvSpPr>
              <p:spPr bwMode="auto">
                <a:xfrm>
                  <a:off x="4529201" y="3010055"/>
                  <a:ext cx="35756"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7" name="Freeform 298">
                  <a:extLst>
                    <a:ext uri="{FF2B5EF4-FFF2-40B4-BE49-F238E27FC236}">
                      <a16:creationId xmlns:a16="http://schemas.microsoft.com/office/drawing/2014/main" id="{E447882B-FFC0-474D-AE8D-D2B3F318F4D6}"/>
                    </a:ext>
                  </a:extLst>
                </p:cNvPr>
                <p:cNvSpPr>
                  <a:spLocks/>
                </p:cNvSpPr>
                <p:nvPr/>
              </p:nvSpPr>
              <p:spPr bwMode="auto">
                <a:xfrm>
                  <a:off x="4582257"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8" name="Freeform 299">
                  <a:extLst>
                    <a:ext uri="{FF2B5EF4-FFF2-40B4-BE49-F238E27FC236}">
                      <a16:creationId xmlns:a16="http://schemas.microsoft.com/office/drawing/2014/main" id="{BAA6CBEF-297C-4947-BE01-AB817215E503}"/>
                    </a:ext>
                  </a:extLst>
                </p:cNvPr>
                <p:cNvSpPr>
                  <a:spLocks/>
                </p:cNvSpPr>
                <p:nvPr/>
              </p:nvSpPr>
              <p:spPr bwMode="auto">
                <a:xfrm>
                  <a:off x="4634160"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19" name="Freeform 300">
                  <a:extLst>
                    <a:ext uri="{FF2B5EF4-FFF2-40B4-BE49-F238E27FC236}">
                      <a16:creationId xmlns:a16="http://schemas.microsoft.com/office/drawing/2014/main" id="{34F669EC-EA2C-4A41-B520-78F3A0E6627D}"/>
                    </a:ext>
                  </a:extLst>
                </p:cNvPr>
                <p:cNvSpPr>
                  <a:spLocks/>
                </p:cNvSpPr>
                <p:nvPr/>
              </p:nvSpPr>
              <p:spPr bwMode="auto">
                <a:xfrm>
                  <a:off x="4726431" y="3005570"/>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0" name="Freeform 301">
                  <a:extLst>
                    <a:ext uri="{FF2B5EF4-FFF2-40B4-BE49-F238E27FC236}">
                      <a16:creationId xmlns:a16="http://schemas.microsoft.com/office/drawing/2014/main" id="{75175F9B-56AF-48BF-BB65-CCAE7B4E5754}"/>
                    </a:ext>
                  </a:extLst>
                </p:cNvPr>
                <p:cNvSpPr>
                  <a:spLocks/>
                </p:cNvSpPr>
                <p:nvPr/>
              </p:nvSpPr>
              <p:spPr bwMode="auto">
                <a:xfrm>
                  <a:off x="4726431" y="302578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1" name="Freeform 302">
                  <a:extLst>
                    <a:ext uri="{FF2B5EF4-FFF2-40B4-BE49-F238E27FC236}">
                      <a16:creationId xmlns:a16="http://schemas.microsoft.com/office/drawing/2014/main" id="{72EB2B6D-7581-4E7F-A8C8-4810C058ABD3}"/>
                    </a:ext>
                  </a:extLst>
                </p:cNvPr>
                <p:cNvSpPr>
                  <a:spLocks/>
                </p:cNvSpPr>
                <p:nvPr/>
              </p:nvSpPr>
              <p:spPr bwMode="auto">
                <a:xfrm>
                  <a:off x="4750654" y="3025782"/>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2" name="Freeform 303">
                  <a:extLst>
                    <a:ext uri="{FF2B5EF4-FFF2-40B4-BE49-F238E27FC236}">
                      <a16:creationId xmlns:a16="http://schemas.microsoft.com/office/drawing/2014/main" id="{A76C7288-4B71-4003-A3E2-299149FD76AB}"/>
                    </a:ext>
                  </a:extLst>
                </p:cNvPr>
                <p:cNvSpPr>
                  <a:spLocks/>
                </p:cNvSpPr>
                <p:nvPr/>
              </p:nvSpPr>
              <p:spPr bwMode="auto">
                <a:xfrm>
                  <a:off x="4776027" y="302577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3" name="Freeform 304">
                  <a:extLst>
                    <a:ext uri="{FF2B5EF4-FFF2-40B4-BE49-F238E27FC236}">
                      <a16:creationId xmlns:a16="http://schemas.microsoft.com/office/drawing/2014/main" id="{9BD6C3E4-F14C-4E9B-B40A-9F9BFE578DC4}"/>
                    </a:ext>
                  </a:extLst>
                </p:cNvPr>
                <p:cNvSpPr>
                  <a:spLocks/>
                </p:cNvSpPr>
                <p:nvPr/>
              </p:nvSpPr>
              <p:spPr bwMode="auto">
                <a:xfrm>
                  <a:off x="4375797" y="3056086"/>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4" name="Freeform 305">
                  <a:extLst>
                    <a:ext uri="{FF2B5EF4-FFF2-40B4-BE49-F238E27FC236}">
                      <a16:creationId xmlns:a16="http://schemas.microsoft.com/office/drawing/2014/main" id="{8DBD81C8-A35F-4FC5-B191-AC32126830A5}"/>
                    </a:ext>
                  </a:extLst>
                </p:cNvPr>
                <p:cNvSpPr>
                  <a:spLocks/>
                </p:cNvSpPr>
                <p:nvPr/>
              </p:nvSpPr>
              <p:spPr bwMode="auto">
                <a:xfrm>
                  <a:off x="4425389"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5" name="Freeform 306">
                  <a:extLst>
                    <a:ext uri="{FF2B5EF4-FFF2-40B4-BE49-F238E27FC236}">
                      <a16:creationId xmlns:a16="http://schemas.microsoft.com/office/drawing/2014/main" id="{79DF0BC3-2162-427F-9A6F-801B9EA60D57}"/>
                    </a:ext>
                  </a:extLst>
                </p:cNvPr>
                <p:cNvSpPr>
                  <a:spLocks/>
                </p:cNvSpPr>
                <p:nvPr/>
              </p:nvSpPr>
              <p:spPr bwMode="auto">
                <a:xfrm>
                  <a:off x="4477292"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6" name="Freeform 307">
                  <a:extLst>
                    <a:ext uri="{FF2B5EF4-FFF2-40B4-BE49-F238E27FC236}">
                      <a16:creationId xmlns:a16="http://schemas.microsoft.com/office/drawing/2014/main" id="{85E6F7ED-74CA-4E94-B068-14F0304BC359}"/>
                    </a:ext>
                  </a:extLst>
                </p:cNvPr>
                <p:cNvSpPr>
                  <a:spLocks/>
                </p:cNvSpPr>
                <p:nvPr/>
              </p:nvSpPr>
              <p:spPr bwMode="auto">
                <a:xfrm>
                  <a:off x="4529197" y="309090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7" name="Freeform 308">
                  <a:extLst>
                    <a:ext uri="{FF2B5EF4-FFF2-40B4-BE49-F238E27FC236}">
                      <a16:creationId xmlns:a16="http://schemas.microsoft.com/office/drawing/2014/main" id="{C83DBD69-174D-4940-959F-59128170F63A}"/>
                    </a:ext>
                  </a:extLst>
                </p:cNvPr>
                <p:cNvSpPr>
                  <a:spLocks/>
                </p:cNvSpPr>
                <p:nvPr/>
              </p:nvSpPr>
              <p:spPr bwMode="auto">
                <a:xfrm>
                  <a:off x="4582254"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8" name="Freeform 309">
                  <a:extLst>
                    <a:ext uri="{FF2B5EF4-FFF2-40B4-BE49-F238E27FC236}">
                      <a16:creationId xmlns:a16="http://schemas.microsoft.com/office/drawing/2014/main" id="{B660C852-1D1C-4234-BCAD-EB628256128D}"/>
                    </a:ext>
                  </a:extLst>
                </p:cNvPr>
                <p:cNvSpPr>
                  <a:spLocks/>
                </p:cNvSpPr>
                <p:nvPr/>
              </p:nvSpPr>
              <p:spPr bwMode="auto">
                <a:xfrm>
                  <a:off x="4634141"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29" name="Freeform 310">
                  <a:extLst>
                    <a:ext uri="{FF2B5EF4-FFF2-40B4-BE49-F238E27FC236}">
                      <a16:creationId xmlns:a16="http://schemas.microsoft.com/office/drawing/2014/main" id="{DFE34770-59C4-49C7-9434-91F409116CA4}"/>
                    </a:ext>
                  </a:extLst>
                </p:cNvPr>
                <p:cNvSpPr>
                  <a:spLocks/>
                </p:cNvSpPr>
                <p:nvPr/>
              </p:nvSpPr>
              <p:spPr bwMode="auto">
                <a:xfrm>
                  <a:off x="4726383" y="3085250"/>
                  <a:ext cx="64589" cy="1572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0" name="Freeform 311">
                  <a:extLst>
                    <a:ext uri="{FF2B5EF4-FFF2-40B4-BE49-F238E27FC236}">
                      <a16:creationId xmlns:a16="http://schemas.microsoft.com/office/drawing/2014/main" id="{42B28BB6-C7DA-451C-832B-2FCD9EE436E5}"/>
                    </a:ext>
                  </a:extLst>
                </p:cNvPr>
                <p:cNvSpPr>
                  <a:spLocks/>
                </p:cNvSpPr>
                <p:nvPr/>
              </p:nvSpPr>
              <p:spPr bwMode="auto">
                <a:xfrm>
                  <a:off x="4726417" y="3106635"/>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1" name="Freeform 312">
                  <a:extLst>
                    <a:ext uri="{FF2B5EF4-FFF2-40B4-BE49-F238E27FC236}">
                      <a16:creationId xmlns:a16="http://schemas.microsoft.com/office/drawing/2014/main" id="{A0AEF3C5-B29C-4FA2-A5ED-B40F0F667D1D}"/>
                    </a:ext>
                  </a:extLst>
                </p:cNvPr>
                <p:cNvSpPr>
                  <a:spLocks/>
                </p:cNvSpPr>
                <p:nvPr/>
              </p:nvSpPr>
              <p:spPr bwMode="auto">
                <a:xfrm>
                  <a:off x="4750604" y="3106729"/>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32" name="Freeform 313">
                  <a:extLst>
                    <a:ext uri="{FF2B5EF4-FFF2-40B4-BE49-F238E27FC236}">
                      <a16:creationId xmlns:a16="http://schemas.microsoft.com/office/drawing/2014/main" id="{BB710FD5-D14F-43F3-A8A1-9635BA4BE6B5}"/>
                    </a:ext>
                  </a:extLst>
                </p:cNvPr>
                <p:cNvSpPr>
                  <a:spLocks/>
                </p:cNvSpPr>
                <p:nvPr/>
              </p:nvSpPr>
              <p:spPr bwMode="auto">
                <a:xfrm>
                  <a:off x="4776096" y="3106709"/>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cxnSp>
            <p:nvCxnSpPr>
              <p:cNvPr id="222" name="直接连接符 221">
                <a:extLst>
                  <a:ext uri="{FF2B5EF4-FFF2-40B4-BE49-F238E27FC236}">
                    <a16:creationId xmlns:a16="http://schemas.microsoft.com/office/drawing/2014/main" id="{72DEE969-21AC-41D4-9E08-F688D95320A9}"/>
                  </a:ext>
                </a:extLst>
              </p:cNvPr>
              <p:cNvCxnSpPr/>
              <p:nvPr/>
            </p:nvCxnSpPr>
            <p:spPr>
              <a:xfrm flipV="1">
                <a:off x="2171035" y="2592812"/>
                <a:ext cx="852" cy="96754"/>
              </a:xfrm>
              <a:prstGeom prst="line">
                <a:avLst/>
              </a:prstGeom>
              <a:noFill/>
              <a:ln w="12700" cap="flat" cmpd="sng" algn="ctr">
                <a:solidFill>
                  <a:srgbClr val="4DB3E4"/>
                </a:solidFill>
                <a:prstDash val="solid"/>
                <a:miter lim="800000"/>
                <a:tailEnd type="none" w="sm" len="sm"/>
              </a:ln>
              <a:effectLst/>
            </p:spPr>
          </p:cxnSp>
          <p:cxnSp>
            <p:nvCxnSpPr>
              <p:cNvPr id="223" name="直接连接符 222">
                <a:extLst>
                  <a:ext uri="{FF2B5EF4-FFF2-40B4-BE49-F238E27FC236}">
                    <a16:creationId xmlns:a16="http://schemas.microsoft.com/office/drawing/2014/main" id="{1F678C70-3178-4F83-A810-5226F18F0B7A}"/>
                  </a:ext>
                </a:extLst>
              </p:cNvPr>
              <p:cNvCxnSpPr/>
              <p:nvPr/>
            </p:nvCxnSpPr>
            <p:spPr>
              <a:xfrm flipV="1">
                <a:off x="2387161" y="2586597"/>
                <a:ext cx="0" cy="102968"/>
              </a:xfrm>
              <a:prstGeom prst="line">
                <a:avLst/>
              </a:prstGeom>
              <a:noFill/>
              <a:ln w="12700" cap="flat" cmpd="sng" algn="ctr">
                <a:solidFill>
                  <a:srgbClr val="4DB3E4"/>
                </a:solidFill>
                <a:prstDash val="solid"/>
                <a:miter lim="800000"/>
                <a:tailEnd type="none" w="sm" len="sm"/>
              </a:ln>
              <a:effectLst/>
            </p:spPr>
          </p:cxnSp>
          <p:cxnSp>
            <p:nvCxnSpPr>
              <p:cNvPr id="224" name="直接连接符 223">
                <a:extLst>
                  <a:ext uri="{FF2B5EF4-FFF2-40B4-BE49-F238E27FC236}">
                    <a16:creationId xmlns:a16="http://schemas.microsoft.com/office/drawing/2014/main" id="{BD148066-8020-4BA9-AB47-F2A15F0491B5}"/>
                  </a:ext>
                </a:extLst>
              </p:cNvPr>
              <p:cNvCxnSpPr/>
              <p:nvPr/>
            </p:nvCxnSpPr>
            <p:spPr>
              <a:xfrm flipH="1">
                <a:off x="2158271" y="2592506"/>
                <a:ext cx="512497" cy="13618"/>
              </a:xfrm>
              <a:prstGeom prst="line">
                <a:avLst/>
              </a:prstGeom>
              <a:noFill/>
              <a:ln w="25400" cap="flat" cmpd="sng" algn="ctr">
                <a:solidFill>
                  <a:srgbClr val="4DB3E4"/>
                </a:solidFill>
                <a:prstDash val="solid"/>
                <a:miter lim="800000"/>
                <a:tailEnd type="none" w="sm" len="sm"/>
              </a:ln>
              <a:effectLst/>
            </p:spPr>
          </p:cxnSp>
          <p:cxnSp>
            <p:nvCxnSpPr>
              <p:cNvPr id="225" name="直接连接符 224">
                <a:extLst>
                  <a:ext uri="{FF2B5EF4-FFF2-40B4-BE49-F238E27FC236}">
                    <a16:creationId xmlns:a16="http://schemas.microsoft.com/office/drawing/2014/main" id="{57860242-4F8B-496A-9048-DA387C51EE7D}"/>
                  </a:ext>
                </a:extLst>
              </p:cNvPr>
              <p:cNvCxnSpPr/>
              <p:nvPr/>
            </p:nvCxnSpPr>
            <p:spPr>
              <a:xfrm flipH="1">
                <a:off x="2668471" y="2580290"/>
                <a:ext cx="4414" cy="476605"/>
              </a:xfrm>
              <a:prstGeom prst="line">
                <a:avLst/>
              </a:prstGeom>
              <a:noFill/>
              <a:ln w="25400" cap="flat" cmpd="sng" algn="ctr">
                <a:solidFill>
                  <a:srgbClr val="4DB3E4"/>
                </a:solidFill>
                <a:prstDash val="solid"/>
                <a:miter lim="800000"/>
                <a:tailEnd type="none" w="sm" len="sm"/>
              </a:ln>
              <a:effectLst/>
            </p:spPr>
          </p:cxnSp>
          <p:cxnSp>
            <p:nvCxnSpPr>
              <p:cNvPr id="226" name="直接连接符 225">
                <a:extLst>
                  <a:ext uri="{FF2B5EF4-FFF2-40B4-BE49-F238E27FC236}">
                    <a16:creationId xmlns:a16="http://schemas.microsoft.com/office/drawing/2014/main" id="{02A65799-5729-40A3-AE59-CA64635B8B61}"/>
                  </a:ext>
                </a:extLst>
              </p:cNvPr>
              <p:cNvCxnSpPr/>
              <p:nvPr/>
            </p:nvCxnSpPr>
            <p:spPr>
              <a:xfrm flipV="1">
                <a:off x="2062985" y="2028773"/>
                <a:ext cx="1874" cy="99439"/>
              </a:xfrm>
              <a:prstGeom prst="line">
                <a:avLst/>
              </a:prstGeom>
              <a:noFill/>
              <a:ln w="12700" cap="flat" cmpd="sng" algn="ctr">
                <a:solidFill>
                  <a:srgbClr val="4DB3E4"/>
                </a:solidFill>
                <a:prstDash val="solid"/>
                <a:miter lim="800000"/>
                <a:tailEnd type="none" w="sm" len="sm"/>
              </a:ln>
              <a:effectLst/>
            </p:spPr>
          </p:cxnSp>
          <p:cxnSp>
            <p:nvCxnSpPr>
              <p:cNvPr id="227" name="直接连接符 226">
                <a:extLst>
                  <a:ext uri="{FF2B5EF4-FFF2-40B4-BE49-F238E27FC236}">
                    <a16:creationId xmlns:a16="http://schemas.microsoft.com/office/drawing/2014/main" id="{4D8CD8D4-D882-4572-B842-01946E2A91DD}"/>
                  </a:ext>
                </a:extLst>
              </p:cNvPr>
              <p:cNvCxnSpPr/>
              <p:nvPr/>
            </p:nvCxnSpPr>
            <p:spPr>
              <a:xfrm flipH="1">
                <a:off x="2061972" y="2027451"/>
                <a:ext cx="606499" cy="12129"/>
              </a:xfrm>
              <a:prstGeom prst="line">
                <a:avLst/>
              </a:prstGeom>
              <a:noFill/>
              <a:ln w="25400" cap="flat" cmpd="sng" algn="ctr">
                <a:solidFill>
                  <a:srgbClr val="4DB3E4"/>
                </a:solidFill>
                <a:prstDash val="solid"/>
                <a:miter lim="800000"/>
                <a:tailEnd type="none" w="sm" len="sm"/>
              </a:ln>
              <a:effectLst/>
            </p:spPr>
          </p:cxnSp>
          <p:cxnSp>
            <p:nvCxnSpPr>
              <p:cNvPr id="228" name="直接连接符 227">
                <a:extLst>
                  <a:ext uri="{FF2B5EF4-FFF2-40B4-BE49-F238E27FC236}">
                    <a16:creationId xmlns:a16="http://schemas.microsoft.com/office/drawing/2014/main" id="{160B2AB6-BEAF-4ABC-9B69-18F05E241074}"/>
                  </a:ext>
                </a:extLst>
              </p:cNvPr>
              <p:cNvCxnSpPr/>
              <p:nvPr/>
            </p:nvCxnSpPr>
            <p:spPr>
              <a:xfrm flipH="1">
                <a:off x="2659277" y="2009386"/>
                <a:ext cx="4414" cy="524265"/>
              </a:xfrm>
              <a:prstGeom prst="line">
                <a:avLst/>
              </a:prstGeom>
              <a:noFill/>
              <a:ln w="25400" cap="flat" cmpd="sng" algn="ctr">
                <a:solidFill>
                  <a:srgbClr val="4DB3E4"/>
                </a:solidFill>
                <a:prstDash val="solid"/>
                <a:miter lim="800000"/>
                <a:tailEnd type="none" w="sm" len="sm"/>
              </a:ln>
              <a:effectLst/>
            </p:spPr>
          </p:cxnSp>
          <p:cxnSp>
            <p:nvCxnSpPr>
              <p:cNvPr id="229" name="直接连接符 228">
                <a:extLst>
                  <a:ext uri="{FF2B5EF4-FFF2-40B4-BE49-F238E27FC236}">
                    <a16:creationId xmlns:a16="http://schemas.microsoft.com/office/drawing/2014/main" id="{DE5AC1F9-8D5E-4388-BAFA-CD6A51E4FC0D}"/>
                  </a:ext>
                </a:extLst>
              </p:cNvPr>
              <p:cNvCxnSpPr/>
              <p:nvPr/>
            </p:nvCxnSpPr>
            <p:spPr>
              <a:xfrm>
                <a:off x="2668471" y="3596243"/>
                <a:ext cx="1210716" cy="290561"/>
              </a:xfrm>
              <a:prstGeom prst="line">
                <a:avLst/>
              </a:prstGeom>
              <a:noFill/>
              <a:ln w="25400" cap="flat" cmpd="sng" algn="ctr">
                <a:solidFill>
                  <a:srgbClr val="4DB3E4"/>
                </a:solidFill>
                <a:prstDash val="solid"/>
                <a:miter lim="800000"/>
                <a:tailEnd type="none" w="sm" len="sm"/>
              </a:ln>
              <a:effectLst/>
            </p:spPr>
          </p:cxnSp>
          <p:cxnSp>
            <p:nvCxnSpPr>
              <p:cNvPr id="230" name="直接连接符 229">
                <a:extLst>
                  <a:ext uri="{FF2B5EF4-FFF2-40B4-BE49-F238E27FC236}">
                    <a16:creationId xmlns:a16="http://schemas.microsoft.com/office/drawing/2014/main" id="{F1E6AD1A-96B4-4627-8ABA-A78A6F0BAEFA}"/>
                  </a:ext>
                </a:extLst>
              </p:cNvPr>
              <p:cNvCxnSpPr/>
              <p:nvPr/>
            </p:nvCxnSpPr>
            <p:spPr>
              <a:xfrm flipV="1">
                <a:off x="3864637" y="3748588"/>
                <a:ext cx="853046" cy="132689"/>
              </a:xfrm>
              <a:prstGeom prst="line">
                <a:avLst/>
              </a:prstGeom>
              <a:noFill/>
              <a:ln w="25400" cap="flat" cmpd="sng" algn="ctr">
                <a:solidFill>
                  <a:srgbClr val="4DB3E4"/>
                </a:solidFill>
                <a:prstDash val="solid"/>
                <a:miter lim="800000"/>
                <a:tailEnd type="none" w="sm" len="sm"/>
              </a:ln>
              <a:effectLst/>
            </p:spPr>
          </p:cxnSp>
          <p:cxnSp>
            <p:nvCxnSpPr>
              <p:cNvPr id="231" name="直接连接符 230">
                <a:extLst>
                  <a:ext uri="{FF2B5EF4-FFF2-40B4-BE49-F238E27FC236}">
                    <a16:creationId xmlns:a16="http://schemas.microsoft.com/office/drawing/2014/main" id="{7246F0CE-A78E-4463-A1CA-08D3226D95FF}"/>
                  </a:ext>
                </a:extLst>
              </p:cNvPr>
              <p:cNvCxnSpPr/>
              <p:nvPr/>
            </p:nvCxnSpPr>
            <p:spPr>
              <a:xfrm>
                <a:off x="3876155" y="3604513"/>
                <a:ext cx="830121" cy="150261"/>
              </a:xfrm>
              <a:prstGeom prst="line">
                <a:avLst/>
              </a:prstGeom>
              <a:noFill/>
              <a:ln w="25400" cap="flat" cmpd="sng" algn="ctr">
                <a:solidFill>
                  <a:srgbClr val="4DB3E4"/>
                </a:solidFill>
                <a:prstDash val="solid"/>
                <a:miter lim="800000"/>
                <a:tailEnd type="none" w="sm" len="sm"/>
              </a:ln>
              <a:effectLst/>
            </p:spPr>
          </p:cxnSp>
          <p:cxnSp>
            <p:nvCxnSpPr>
              <p:cNvPr id="232" name="直接连接符 231">
                <a:extLst>
                  <a:ext uri="{FF2B5EF4-FFF2-40B4-BE49-F238E27FC236}">
                    <a16:creationId xmlns:a16="http://schemas.microsoft.com/office/drawing/2014/main" id="{4E369BAE-21BC-49FD-B547-B02DABB2E9E2}"/>
                  </a:ext>
                </a:extLst>
              </p:cNvPr>
              <p:cNvCxnSpPr/>
              <p:nvPr/>
            </p:nvCxnSpPr>
            <p:spPr>
              <a:xfrm>
                <a:off x="2657171" y="3124893"/>
                <a:ext cx="1182660" cy="76545"/>
              </a:xfrm>
              <a:prstGeom prst="line">
                <a:avLst/>
              </a:prstGeom>
              <a:noFill/>
              <a:ln w="12700" cap="flat" cmpd="sng" algn="ctr">
                <a:solidFill>
                  <a:srgbClr val="4DB3E4"/>
                </a:solidFill>
                <a:prstDash val="solid"/>
                <a:miter lim="800000"/>
                <a:tailEnd type="none" w="sm" len="sm"/>
              </a:ln>
              <a:effectLst/>
            </p:spPr>
          </p:cxnSp>
          <p:cxnSp>
            <p:nvCxnSpPr>
              <p:cNvPr id="233" name="直接连接符 232">
                <a:extLst>
                  <a:ext uri="{FF2B5EF4-FFF2-40B4-BE49-F238E27FC236}">
                    <a16:creationId xmlns:a16="http://schemas.microsoft.com/office/drawing/2014/main" id="{E3AB2921-B6C0-4248-9C8E-228BFAE1BA59}"/>
                  </a:ext>
                </a:extLst>
              </p:cNvPr>
              <p:cNvCxnSpPr/>
              <p:nvPr/>
            </p:nvCxnSpPr>
            <p:spPr>
              <a:xfrm flipV="1">
                <a:off x="3842726" y="3187965"/>
                <a:ext cx="435300" cy="15191"/>
              </a:xfrm>
              <a:prstGeom prst="line">
                <a:avLst/>
              </a:prstGeom>
              <a:noFill/>
              <a:ln w="12700" cap="flat" cmpd="sng" algn="ctr">
                <a:solidFill>
                  <a:srgbClr val="4DB3E4"/>
                </a:solidFill>
                <a:prstDash val="solid"/>
                <a:miter lim="800000"/>
                <a:tailEnd type="none" w="sm" len="sm"/>
              </a:ln>
              <a:effectLst/>
            </p:spPr>
          </p:cxnSp>
          <p:cxnSp>
            <p:nvCxnSpPr>
              <p:cNvPr id="234" name="直接连接符 233">
                <a:extLst>
                  <a:ext uri="{FF2B5EF4-FFF2-40B4-BE49-F238E27FC236}">
                    <a16:creationId xmlns:a16="http://schemas.microsoft.com/office/drawing/2014/main" id="{A69B345A-9E26-41BF-9884-F63734A70F35}"/>
                  </a:ext>
                </a:extLst>
              </p:cNvPr>
              <p:cNvCxnSpPr/>
              <p:nvPr/>
            </p:nvCxnSpPr>
            <p:spPr>
              <a:xfrm flipV="1">
                <a:off x="1774557" y="3124893"/>
                <a:ext cx="879720" cy="20196"/>
              </a:xfrm>
              <a:prstGeom prst="line">
                <a:avLst/>
              </a:prstGeom>
              <a:noFill/>
              <a:ln w="12700" cap="flat" cmpd="sng" algn="ctr">
                <a:solidFill>
                  <a:srgbClr val="4DB3E4"/>
                </a:solidFill>
                <a:prstDash val="solid"/>
                <a:miter lim="800000"/>
                <a:tailEnd type="none" w="sm" len="sm"/>
              </a:ln>
              <a:effectLst/>
            </p:spPr>
          </p:cxnSp>
          <p:cxnSp>
            <p:nvCxnSpPr>
              <p:cNvPr id="235" name="直接连接符 234">
                <a:extLst>
                  <a:ext uri="{FF2B5EF4-FFF2-40B4-BE49-F238E27FC236}">
                    <a16:creationId xmlns:a16="http://schemas.microsoft.com/office/drawing/2014/main" id="{6A624134-782C-4EBE-8836-943D74E964ED}"/>
                  </a:ext>
                </a:extLst>
              </p:cNvPr>
              <p:cNvCxnSpPr/>
              <p:nvPr/>
            </p:nvCxnSpPr>
            <p:spPr>
              <a:xfrm>
                <a:off x="1385833" y="3118376"/>
                <a:ext cx="276483" cy="33103"/>
              </a:xfrm>
              <a:prstGeom prst="line">
                <a:avLst/>
              </a:prstGeom>
              <a:noFill/>
              <a:ln w="12700" cap="flat" cmpd="sng" algn="ctr">
                <a:solidFill>
                  <a:srgbClr val="4DB3E4"/>
                </a:solidFill>
                <a:prstDash val="solid"/>
                <a:miter lim="800000"/>
                <a:tailEnd type="none" w="sm" len="sm"/>
              </a:ln>
              <a:effectLst/>
            </p:spPr>
          </p:cxnSp>
          <p:cxnSp>
            <p:nvCxnSpPr>
              <p:cNvPr id="236" name="直接连接符 235">
                <a:extLst>
                  <a:ext uri="{FF2B5EF4-FFF2-40B4-BE49-F238E27FC236}">
                    <a16:creationId xmlns:a16="http://schemas.microsoft.com/office/drawing/2014/main" id="{5A6A3E6B-72B1-4E68-AE34-51EDDE3BBCED}"/>
                  </a:ext>
                </a:extLst>
              </p:cNvPr>
              <p:cNvCxnSpPr/>
              <p:nvPr/>
            </p:nvCxnSpPr>
            <p:spPr>
              <a:xfrm flipV="1">
                <a:off x="1646187" y="3145089"/>
                <a:ext cx="93929" cy="6391"/>
              </a:xfrm>
              <a:prstGeom prst="line">
                <a:avLst/>
              </a:prstGeom>
              <a:noFill/>
              <a:ln w="12700" cap="flat" cmpd="sng" algn="ctr">
                <a:solidFill>
                  <a:srgbClr val="4DB3E4"/>
                </a:solidFill>
                <a:prstDash val="solid"/>
                <a:miter lim="800000"/>
                <a:tailEnd type="none" w="sm" len="sm"/>
              </a:ln>
              <a:effectLst/>
            </p:spPr>
          </p:cxnSp>
          <p:cxnSp>
            <p:nvCxnSpPr>
              <p:cNvPr id="237" name="直接连接符 236">
                <a:extLst>
                  <a:ext uri="{FF2B5EF4-FFF2-40B4-BE49-F238E27FC236}">
                    <a16:creationId xmlns:a16="http://schemas.microsoft.com/office/drawing/2014/main" id="{12CF7527-1B91-42B1-AA74-B7237B9C8DDE}"/>
                  </a:ext>
                </a:extLst>
              </p:cNvPr>
              <p:cNvCxnSpPr/>
              <p:nvPr/>
            </p:nvCxnSpPr>
            <p:spPr>
              <a:xfrm flipV="1">
                <a:off x="2659277" y="3122380"/>
                <a:ext cx="0" cy="88826"/>
              </a:xfrm>
              <a:prstGeom prst="line">
                <a:avLst/>
              </a:prstGeom>
              <a:noFill/>
              <a:ln w="25400" cap="flat" cmpd="sng" algn="ctr">
                <a:solidFill>
                  <a:srgbClr val="4DB3E4"/>
                </a:solidFill>
                <a:prstDash val="solid"/>
                <a:miter lim="800000"/>
                <a:tailEnd type="none" w="sm" len="sm"/>
              </a:ln>
              <a:effectLst/>
            </p:spPr>
          </p:cxnSp>
          <p:pic>
            <p:nvPicPr>
              <p:cNvPr id="238" name="图片 237">
                <a:extLst>
                  <a:ext uri="{FF2B5EF4-FFF2-40B4-BE49-F238E27FC236}">
                    <a16:creationId xmlns:a16="http://schemas.microsoft.com/office/drawing/2014/main" id="{DBB974D1-DC94-4695-B95A-03678C704C32}"/>
                  </a:ext>
                </a:extLst>
              </p:cNvPr>
              <p:cNvPicPr>
                <a:picLocks noChangeAspect="1"/>
              </p:cNvPicPr>
              <p:nvPr/>
            </p:nvPicPr>
            <p:blipFill>
              <a:blip r:embed="rId15"/>
              <a:stretch>
                <a:fillRect/>
              </a:stretch>
            </p:blipFill>
            <p:spPr>
              <a:xfrm>
                <a:off x="4677606" y="3174186"/>
                <a:ext cx="66661" cy="559468"/>
              </a:xfrm>
              <a:prstGeom prst="rect">
                <a:avLst/>
              </a:prstGeom>
              <a:ln>
                <a:solidFill>
                  <a:srgbClr val="4DB3E4"/>
                </a:solidFill>
              </a:ln>
            </p:spPr>
          </p:pic>
          <p:pic>
            <p:nvPicPr>
              <p:cNvPr id="239" name="图片 238">
                <a:extLst>
                  <a:ext uri="{FF2B5EF4-FFF2-40B4-BE49-F238E27FC236}">
                    <a16:creationId xmlns:a16="http://schemas.microsoft.com/office/drawing/2014/main" id="{4B55E32A-69BE-4866-BD4F-304E1A3F113E}"/>
                  </a:ext>
                </a:extLst>
              </p:cNvPr>
              <p:cNvPicPr>
                <a:picLocks noChangeAspect="1"/>
              </p:cNvPicPr>
              <p:nvPr/>
            </p:nvPicPr>
            <p:blipFill>
              <a:blip r:embed="rId16"/>
              <a:stretch>
                <a:fillRect/>
              </a:stretch>
            </p:blipFill>
            <p:spPr>
              <a:xfrm>
                <a:off x="4662508" y="3099592"/>
                <a:ext cx="66661" cy="74594"/>
              </a:xfrm>
              <a:prstGeom prst="rect">
                <a:avLst/>
              </a:prstGeom>
              <a:ln>
                <a:solidFill>
                  <a:srgbClr val="4DB3E4"/>
                </a:solidFill>
              </a:ln>
            </p:spPr>
          </p:pic>
          <p:cxnSp>
            <p:nvCxnSpPr>
              <p:cNvPr id="240" name="直接连接符 239">
                <a:extLst>
                  <a:ext uri="{FF2B5EF4-FFF2-40B4-BE49-F238E27FC236}">
                    <a16:creationId xmlns:a16="http://schemas.microsoft.com/office/drawing/2014/main" id="{8B4D06F2-6499-4D60-BB07-AF956C492BFC}"/>
                  </a:ext>
                </a:extLst>
              </p:cNvPr>
              <p:cNvCxnSpPr/>
              <p:nvPr/>
            </p:nvCxnSpPr>
            <p:spPr>
              <a:xfrm>
                <a:off x="2646644" y="3060232"/>
                <a:ext cx="1210716" cy="62149"/>
              </a:xfrm>
              <a:prstGeom prst="line">
                <a:avLst/>
              </a:prstGeom>
              <a:noFill/>
              <a:ln w="25400" cap="flat" cmpd="sng" algn="ctr">
                <a:solidFill>
                  <a:srgbClr val="4DB3E4"/>
                </a:solidFill>
                <a:prstDash val="solid"/>
                <a:miter lim="800000"/>
                <a:tailEnd type="none" w="sm" len="sm"/>
              </a:ln>
              <a:effectLst/>
            </p:spPr>
          </p:cxnSp>
          <p:cxnSp>
            <p:nvCxnSpPr>
              <p:cNvPr id="241" name="直接连接符 240">
                <a:extLst>
                  <a:ext uri="{FF2B5EF4-FFF2-40B4-BE49-F238E27FC236}">
                    <a16:creationId xmlns:a16="http://schemas.microsoft.com/office/drawing/2014/main" id="{401F03DD-ABD1-4D3D-AB38-51FF16B11509}"/>
                  </a:ext>
                </a:extLst>
              </p:cNvPr>
              <p:cNvCxnSpPr/>
              <p:nvPr/>
            </p:nvCxnSpPr>
            <p:spPr>
              <a:xfrm flipV="1">
                <a:off x="3857360" y="3090978"/>
                <a:ext cx="1033084" cy="33915"/>
              </a:xfrm>
              <a:prstGeom prst="line">
                <a:avLst/>
              </a:prstGeom>
              <a:noFill/>
              <a:ln w="25400" cap="flat" cmpd="sng" algn="ctr">
                <a:solidFill>
                  <a:srgbClr val="4DB3E4"/>
                </a:solidFill>
                <a:prstDash val="solid"/>
                <a:miter lim="800000"/>
                <a:tailEnd type="none" w="sm" len="sm"/>
              </a:ln>
              <a:effectLst/>
            </p:spPr>
          </p:cxnSp>
          <p:cxnSp>
            <p:nvCxnSpPr>
              <p:cNvPr id="242" name="直接连接符 241">
                <a:extLst>
                  <a:ext uri="{FF2B5EF4-FFF2-40B4-BE49-F238E27FC236}">
                    <a16:creationId xmlns:a16="http://schemas.microsoft.com/office/drawing/2014/main" id="{FD7DFF32-DD8D-44BC-B467-A99D84655553}"/>
                  </a:ext>
                </a:extLst>
              </p:cNvPr>
              <p:cNvCxnSpPr/>
              <p:nvPr/>
            </p:nvCxnSpPr>
            <p:spPr>
              <a:xfrm>
                <a:off x="4871272" y="2510354"/>
                <a:ext cx="3198" cy="597581"/>
              </a:xfrm>
              <a:prstGeom prst="line">
                <a:avLst/>
              </a:prstGeom>
              <a:noFill/>
              <a:ln w="25400" cap="flat" cmpd="sng" algn="ctr">
                <a:solidFill>
                  <a:srgbClr val="4DB3E4"/>
                </a:solidFill>
                <a:prstDash val="solid"/>
                <a:miter lim="800000"/>
                <a:tailEnd type="none" w="sm" len="sm"/>
              </a:ln>
              <a:effectLst/>
            </p:spPr>
          </p:cxnSp>
          <p:cxnSp>
            <p:nvCxnSpPr>
              <p:cNvPr id="243" name="直接连接符 242">
                <a:extLst>
                  <a:ext uri="{FF2B5EF4-FFF2-40B4-BE49-F238E27FC236}">
                    <a16:creationId xmlns:a16="http://schemas.microsoft.com/office/drawing/2014/main" id="{87815B00-BD77-4403-981E-2B902FDD3454}"/>
                  </a:ext>
                </a:extLst>
              </p:cNvPr>
              <p:cNvCxnSpPr/>
              <p:nvPr/>
            </p:nvCxnSpPr>
            <p:spPr>
              <a:xfrm flipH="1" flipV="1">
                <a:off x="4350351" y="2463824"/>
                <a:ext cx="524119" cy="40950"/>
              </a:xfrm>
              <a:prstGeom prst="line">
                <a:avLst/>
              </a:prstGeom>
              <a:noFill/>
              <a:ln w="25400" cap="flat" cmpd="sng" algn="ctr">
                <a:solidFill>
                  <a:srgbClr val="4DB3E4"/>
                </a:solidFill>
                <a:prstDash val="solid"/>
                <a:miter lim="800000"/>
                <a:tailEnd type="none" w="sm" len="sm"/>
              </a:ln>
              <a:effectLst/>
            </p:spPr>
          </p:cxnSp>
          <p:cxnSp>
            <p:nvCxnSpPr>
              <p:cNvPr id="244" name="直接连接符 243">
                <a:extLst>
                  <a:ext uri="{FF2B5EF4-FFF2-40B4-BE49-F238E27FC236}">
                    <a16:creationId xmlns:a16="http://schemas.microsoft.com/office/drawing/2014/main" id="{568D09CB-05E2-4A80-AF4F-D7685ABAE38A}"/>
                  </a:ext>
                </a:extLst>
              </p:cNvPr>
              <p:cNvCxnSpPr/>
              <p:nvPr/>
            </p:nvCxnSpPr>
            <p:spPr>
              <a:xfrm flipV="1">
                <a:off x="4058321" y="2461134"/>
                <a:ext cx="313071" cy="43191"/>
              </a:xfrm>
              <a:prstGeom prst="line">
                <a:avLst/>
              </a:prstGeom>
              <a:noFill/>
              <a:ln w="25400" cap="flat" cmpd="sng" algn="ctr">
                <a:solidFill>
                  <a:srgbClr val="4DB3E4"/>
                </a:solidFill>
                <a:prstDash val="solid"/>
                <a:miter lim="800000"/>
                <a:tailEnd type="none" w="sm" len="sm"/>
              </a:ln>
              <a:effectLst/>
            </p:spPr>
          </p:cxnSp>
          <p:cxnSp>
            <p:nvCxnSpPr>
              <p:cNvPr id="245" name="直接连接符 244">
                <a:extLst>
                  <a:ext uri="{FF2B5EF4-FFF2-40B4-BE49-F238E27FC236}">
                    <a16:creationId xmlns:a16="http://schemas.microsoft.com/office/drawing/2014/main" id="{08F42F31-66AC-4E83-903F-AD4820758B15}"/>
                  </a:ext>
                </a:extLst>
              </p:cNvPr>
              <p:cNvCxnSpPr/>
              <p:nvPr/>
            </p:nvCxnSpPr>
            <p:spPr>
              <a:xfrm flipV="1">
                <a:off x="3626394" y="2522925"/>
                <a:ext cx="283251" cy="15333"/>
              </a:xfrm>
              <a:prstGeom prst="line">
                <a:avLst/>
              </a:prstGeom>
              <a:noFill/>
              <a:ln w="22225" cap="flat" cmpd="sng" algn="ctr">
                <a:solidFill>
                  <a:srgbClr val="4DB3E4"/>
                </a:solidFill>
                <a:prstDash val="solid"/>
                <a:miter lim="800000"/>
                <a:tailEnd type="none" w="sm" len="sm"/>
              </a:ln>
              <a:effectLst/>
            </p:spPr>
          </p:cxnSp>
          <p:cxnSp>
            <p:nvCxnSpPr>
              <p:cNvPr id="246" name="直接连接符 245">
                <a:extLst>
                  <a:ext uri="{FF2B5EF4-FFF2-40B4-BE49-F238E27FC236}">
                    <a16:creationId xmlns:a16="http://schemas.microsoft.com/office/drawing/2014/main" id="{74D01E3F-6BFA-4813-82FE-6C6C519EEA05}"/>
                  </a:ext>
                </a:extLst>
              </p:cNvPr>
              <p:cNvCxnSpPr/>
              <p:nvPr/>
            </p:nvCxnSpPr>
            <p:spPr>
              <a:xfrm flipV="1">
                <a:off x="3310061" y="2548953"/>
                <a:ext cx="213201" cy="29381"/>
              </a:xfrm>
              <a:prstGeom prst="line">
                <a:avLst/>
              </a:prstGeom>
              <a:noFill/>
              <a:ln w="22225" cap="flat" cmpd="sng" algn="ctr">
                <a:solidFill>
                  <a:srgbClr val="4DB3E4"/>
                </a:solidFill>
                <a:prstDash val="solid"/>
                <a:miter lim="800000"/>
                <a:tailEnd type="none" w="sm" len="sm"/>
              </a:ln>
              <a:effectLst/>
            </p:spPr>
          </p:cxnSp>
          <p:cxnSp>
            <p:nvCxnSpPr>
              <p:cNvPr id="247" name="直接连接符 246">
                <a:extLst>
                  <a:ext uri="{FF2B5EF4-FFF2-40B4-BE49-F238E27FC236}">
                    <a16:creationId xmlns:a16="http://schemas.microsoft.com/office/drawing/2014/main" id="{13F30696-5CCA-43E6-8B48-A3CED92F7E3A}"/>
                  </a:ext>
                </a:extLst>
              </p:cNvPr>
              <p:cNvCxnSpPr/>
              <p:nvPr/>
            </p:nvCxnSpPr>
            <p:spPr>
              <a:xfrm flipV="1">
                <a:off x="2887527" y="2589022"/>
                <a:ext cx="300051" cy="29381"/>
              </a:xfrm>
              <a:prstGeom prst="line">
                <a:avLst/>
              </a:prstGeom>
              <a:noFill/>
              <a:ln w="12700" cap="flat" cmpd="sng" algn="ctr">
                <a:solidFill>
                  <a:srgbClr val="4DB3E4"/>
                </a:solidFill>
                <a:prstDash val="solid"/>
                <a:miter lim="800000"/>
                <a:tailEnd type="none" w="sm" len="sm"/>
              </a:ln>
              <a:effectLst/>
            </p:spPr>
          </p:cxnSp>
          <p:cxnSp>
            <p:nvCxnSpPr>
              <p:cNvPr id="248" name="直接连接符 247">
                <a:extLst>
                  <a:ext uri="{FF2B5EF4-FFF2-40B4-BE49-F238E27FC236}">
                    <a16:creationId xmlns:a16="http://schemas.microsoft.com/office/drawing/2014/main" id="{BE3BB9E9-6B6E-4877-BC7F-D56E226D32B4}"/>
                  </a:ext>
                </a:extLst>
              </p:cNvPr>
              <p:cNvCxnSpPr/>
              <p:nvPr/>
            </p:nvCxnSpPr>
            <p:spPr>
              <a:xfrm>
                <a:off x="2879478" y="2616982"/>
                <a:ext cx="335449" cy="19298"/>
              </a:xfrm>
              <a:prstGeom prst="line">
                <a:avLst/>
              </a:prstGeom>
              <a:noFill/>
              <a:ln w="12700" cap="flat" cmpd="sng" algn="ctr">
                <a:solidFill>
                  <a:srgbClr val="4DB3E4"/>
                </a:solidFill>
                <a:prstDash val="solid"/>
                <a:miter lim="800000"/>
                <a:tailEnd type="none" w="sm" len="sm"/>
              </a:ln>
              <a:effectLst/>
            </p:spPr>
          </p:cxnSp>
          <p:cxnSp>
            <p:nvCxnSpPr>
              <p:cNvPr id="249" name="直接连接符 248">
                <a:extLst>
                  <a:ext uri="{FF2B5EF4-FFF2-40B4-BE49-F238E27FC236}">
                    <a16:creationId xmlns:a16="http://schemas.microsoft.com/office/drawing/2014/main" id="{974BCB73-090C-4B51-850D-45BE31ECB6C6}"/>
                  </a:ext>
                </a:extLst>
              </p:cNvPr>
              <p:cNvCxnSpPr/>
              <p:nvPr/>
            </p:nvCxnSpPr>
            <p:spPr>
              <a:xfrm>
                <a:off x="3214117" y="2636281"/>
                <a:ext cx="811" cy="324297"/>
              </a:xfrm>
              <a:prstGeom prst="line">
                <a:avLst/>
              </a:prstGeom>
              <a:noFill/>
              <a:ln w="12700" cap="flat" cmpd="sng" algn="ctr">
                <a:solidFill>
                  <a:srgbClr val="4DB3E4"/>
                </a:solidFill>
                <a:prstDash val="solid"/>
                <a:miter lim="800000"/>
                <a:tailEnd type="none" w="sm" len="sm"/>
              </a:ln>
              <a:effectLst/>
            </p:spPr>
          </p:cxnSp>
          <p:cxnSp>
            <p:nvCxnSpPr>
              <p:cNvPr id="250" name="直接连接符 249">
                <a:extLst>
                  <a:ext uri="{FF2B5EF4-FFF2-40B4-BE49-F238E27FC236}">
                    <a16:creationId xmlns:a16="http://schemas.microsoft.com/office/drawing/2014/main" id="{22C8E4B9-76AE-480E-B753-F1B5AFE0D969}"/>
                  </a:ext>
                </a:extLst>
              </p:cNvPr>
              <p:cNvCxnSpPr/>
              <p:nvPr/>
            </p:nvCxnSpPr>
            <p:spPr>
              <a:xfrm flipV="1">
                <a:off x="2644657" y="2381252"/>
                <a:ext cx="1212704" cy="145683"/>
              </a:xfrm>
              <a:prstGeom prst="line">
                <a:avLst/>
              </a:prstGeom>
              <a:noFill/>
              <a:ln w="25400" cap="flat" cmpd="sng" algn="ctr">
                <a:solidFill>
                  <a:srgbClr val="4DB3E4"/>
                </a:solidFill>
                <a:prstDash val="solid"/>
                <a:miter lim="800000"/>
                <a:tailEnd type="none" w="sm" len="sm"/>
              </a:ln>
              <a:effectLst/>
            </p:spPr>
          </p:cxnSp>
          <p:cxnSp>
            <p:nvCxnSpPr>
              <p:cNvPr id="251" name="直接连接符 250">
                <a:extLst>
                  <a:ext uri="{FF2B5EF4-FFF2-40B4-BE49-F238E27FC236}">
                    <a16:creationId xmlns:a16="http://schemas.microsoft.com/office/drawing/2014/main" id="{3D022349-6BB5-41E2-A2FC-6653C5DEDED6}"/>
                  </a:ext>
                </a:extLst>
              </p:cNvPr>
              <p:cNvCxnSpPr/>
              <p:nvPr/>
            </p:nvCxnSpPr>
            <p:spPr>
              <a:xfrm>
                <a:off x="3842726" y="2380591"/>
                <a:ext cx="834880" cy="47656"/>
              </a:xfrm>
              <a:prstGeom prst="line">
                <a:avLst/>
              </a:prstGeom>
              <a:noFill/>
              <a:ln w="25400" cap="flat" cmpd="sng" algn="ctr">
                <a:solidFill>
                  <a:srgbClr val="4DB3E4"/>
                </a:solidFill>
                <a:prstDash val="solid"/>
                <a:miter lim="800000"/>
                <a:tailEnd type="none" w="sm" len="sm"/>
              </a:ln>
              <a:effectLst/>
            </p:spPr>
          </p:cxnSp>
          <p:cxnSp>
            <p:nvCxnSpPr>
              <p:cNvPr id="252" name="直接连接符 251">
                <a:extLst>
                  <a:ext uri="{FF2B5EF4-FFF2-40B4-BE49-F238E27FC236}">
                    <a16:creationId xmlns:a16="http://schemas.microsoft.com/office/drawing/2014/main" id="{6DFAAF18-C96A-4E9E-9978-E24076F5156F}"/>
                  </a:ext>
                </a:extLst>
              </p:cNvPr>
              <p:cNvCxnSpPr/>
              <p:nvPr/>
            </p:nvCxnSpPr>
            <p:spPr>
              <a:xfrm>
                <a:off x="4874470" y="1886437"/>
                <a:ext cx="5705" cy="510504"/>
              </a:xfrm>
              <a:prstGeom prst="line">
                <a:avLst/>
              </a:prstGeom>
              <a:noFill/>
              <a:ln w="25400" cap="flat" cmpd="sng" algn="ctr">
                <a:solidFill>
                  <a:srgbClr val="4DB3E4"/>
                </a:solidFill>
                <a:prstDash val="solid"/>
                <a:miter lim="800000"/>
                <a:tailEnd type="none" w="sm" len="sm"/>
              </a:ln>
              <a:effectLst/>
            </p:spPr>
          </p:cxnSp>
          <p:cxnSp>
            <p:nvCxnSpPr>
              <p:cNvPr id="253" name="直接连接符 252">
                <a:extLst>
                  <a:ext uri="{FF2B5EF4-FFF2-40B4-BE49-F238E27FC236}">
                    <a16:creationId xmlns:a16="http://schemas.microsoft.com/office/drawing/2014/main" id="{C5D0CAB7-680D-45EE-92F7-00B84A8ACD2E}"/>
                  </a:ext>
                </a:extLst>
              </p:cNvPr>
              <p:cNvCxnSpPr/>
              <p:nvPr/>
            </p:nvCxnSpPr>
            <p:spPr>
              <a:xfrm>
                <a:off x="4398525" y="1775935"/>
                <a:ext cx="491919" cy="108492"/>
              </a:xfrm>
              <a:prstGeom prst="line">
                <a:avLst/>
              </a:prstGeom>
              <a:noFill/>
              <a:ln w="25400" cap="flat" cmpd="sng" algn="ctr">
                <a:solidFill>
                  <a:srgbClr val="4DB3E4"/>
                </a:solidFill>
                <a:prstDash val="solid"/>
                <a:miter lim="800000"/>
                <a:tailEnd type="none" w="sm" len="sm"/>
              </a:ln>
              <a:effectLst/>
            </p:spPr>
          </p:cxnSp>
          <p:pic>
            <p:nvPicPr>
              <p:cNvPr id="254" name="图片 253">
                <a:extLst>
                  <a:ext uri="{FF2B5EF4-FFF2-40B4-BE49-F238E27FC236}">
                    <a16:creationId xmlns:a16="http://schemas.microsoft.com/office/drawing/2014/main" id="{48F52621-1683-4F70-AE07-FF26352049C9}"/>
                  </a:ext>
                </a:extLst>
              </p:cNvPr>
              <p:cNvPicPr>
                <a:picLocks noChangeAspect="1"/>
              </p:cNvPicPr>
              <p:nvPr/>
            </p:nvPicPr>
            <p:blipFill>
              <a:blip r:embed="rId17"/>
              <a:stretch>
                <a:fillRect/>
              </a:stretch>
            </p:blipFill>
            <p:spPr>
              <a:xfrm>
                <a:off x="4657357" y="1805784"/>
                <a:ext cx="111101" cy="59675"/>
              </a:xfrm>
              <a:prstGeom prst="rect">
                <a:avLst/>
              </a:prstGeom>
            </p:spPr>
          </p:pic>
          <p:cxnSp>
            <p:nvCxnSpPr>
              <p:cNvPr id="255" name="直接连接符 254">
                <a:extLst>
                  <a:ext uri="{FF2B5EF4-FFF2-40B4-BE49-F238E27FC236}">
                    <a16:creationId xmlns:a16="http://schemas.microsoft.com/office/drawing/2014/main" id="{DCEAD1E9-AE56-4501-9538-64E438B267FC}"/>
                  </a:ext>
                </a:extLst>
              </p:cNvPr>
              <p:cNvCxnSpPr/>
              <p:nvPr/>
            </p:nvCxnSpPr>
            <p:spPr>
              <a:xfrm flipV="1">
                <a:off x="4081709" y="1773925"/>
                <a:ext cx="316817" cy="85488"/>
              </a:xfrm>
              <a:prstGeom prst="line">
                <a:avLst/>
              </a:prstGeom>
              <a:noFill/>
              <a:ln w="22225" cap="flat" cmpd="sng" algn="ctr">
                <a:solidFill>
                  <a:srgbClr val="4DB3E4"/>
                </a:solidFill>
                <a:prstDash val="solid"/>
                <a:miter lim="800000"/>
                <a:tailEnd type="none" w="sm" len="sm"/>
              </a:ln>
              <a:effectLst/>
            </p:spPr>
          </p:cxnSp>
          <p:cxnSp>
            <p:nvCxnSpPr>
              <p:cNvPr id="256" name="直接连接符 255">
                <a:extLst>
                  <a:ext uri="{FF2B5EF4-FFF2-40B4-BE49-F238E27FC236}">
                    <a16:creationId xmlns:a16="http://schemas.microsoft.com/office/drawing/2014/main" id="{00122AE8-4F81-493A-8F6C-960C7B2E5B31}"/>
                  </a:ext>
                </a:extLst>
              </p:cNvPr>
              <p:cNvCxnSpPr/>
              <p:nvPr/>
            </p:nvCxnSpPr>
            <p:spPr>
              <a:xfrm flipV="1">
                <a:off x="3637366" y="1885509"/>
                <a:ext cx="316817" cy="77909"/>
              </a:xfrm>
              <a:prstGeom prst="line">
                <a:avLst/>
              </a:prstGeom>
              <a:noFill/>
              <a:ln w="19050" cap="flat" cmpd="sng" algn="ctr">
                <a:solidFill>
                  <a:srgbClr val="4DB3E4"/>
                </a:solidFill>
                <a:prstDash val="solid"/>
                <a:miter lim="800000"/>
                <a:tailEnd type="none" w="sm" len="sm"/>
              </a:ln>
              <a:effectLst/>
            </p:spPr>
          </p:cxnSp>
          <p:cxnSp>
            <p:nvCxnSpPr>
              <p:cNvPr id="257" name="直接连接符 256">
                <a:extLst>
                  <a:ext uri="{FF2B5EF4-FFF2-40B4-BE49-F238E27FC236}">
                    <a16:creationId xmlns:a16="http://schemas.microsoft.com/office/drawing/2014/main" id="{6A35B8BB-0E69-439D-95ED-545371BA4DBC}"/>
                  </a:ext>
                </a:extLst>
              </p:cNvPr>
              <p:cNvCxnSpPr/>
              <p:nvPr/>
            </p:nvCxnSpPr>
            <p:spPr>
              <a:xfrm flipV="1">
                <a:off x="3300135" y="1986446"/>
                <a:ext cx="249804" cy="66027"/>
              </a:xfrm>
              <a:prstGeom prst="line">
                <a:avLst/>
              </a:prstGeom>
              <a:noFill/>
              <a:ln w="19050" cap="flat" cmpd="sng" algn="ctr">
                <a:solidFill>
                  <a:srgbClr val="4DB3E4"/>
                </a:solidFill>
                <a:prstDash val="solid"/>
                <a:miter lim="800000"/>
                <a:tailEnd type="none" w="sm" len="sm"/>
              </a:ln>
              <a:effectLst/>
            </p:spPr>
          </p:cxnSp>
          <p:cxnSp>
            <p:nvCxnSpPr>
              <p:cNvPr id="258" name="直接连接符 257">
                <a:extLst>
                  <a:ext uri="{FF2B5EF4-FFF2-40B4-BE49-F238E27FC236}">
                    <a16:creationId xmlns:a16="http://schemas.microsoft.com/office/drawing/2014/main" id="{7447D960-2195-4C3F-B067-599D81BB488E}"/>
                  </a:ext>
                </a:extLst>
              </p:cNvPr>
              <p:cNvCxnSpPr/>
              <p:nvPr/>
            </p:nvCxnSpPr>
            <p:spPr>
              <a:xfrm>
                <a:off x="3394748" y="2073462"/>
                <a:ext cx="392242" cy="54061"/>
              </a:xfrm>
              <a:prstGeom prst="line">
                <a:avLst/>
              </a:prstGeom>
              <a:noFill/>
              <a:ln w="19050" cap="flat" cmpd="sng" algn="ctr">
                <a:solidFill>
                  <a:srgbClr val="4DB3E4"/>
                </a:solidFill>
                <a:prstDash val="solid"/>
                <a:miter lim="800000"/>
                <a:tailEnd type="none" w="sm" len="sm"/>
              </a:ln>
              <a:effectLst/>
            </p:spPr>
          </p:cxnSp>
          <p:cxnSp>
            <p:nvCxnSpPr>
              <p:cNvPr id="259" name="直接连接符 258">
                <a:extLst>
                  <a:ext uri="{FF2B5EF4-FFF2-40B4-BE49-F238E27FC236}">
                    <a16:creationId xmlns:a16="http://schemas.microsoft.com/office/drawing/2014/main" id="{5BEE6510-2BE3-4BB8-83E5-9F0A6EA6C855}"/>
                  </a:ext>
                </a:extLst>
              </p:cNvPr>
              <p:cNvCxnSpPr/>
              <p:nvPr/>
            </p:nvCxnSpPr>
            <p:spPr>
              <a:xfrm flipV="1">
                <a:off x="3909645" y="2080579"/>
                <a:ext cx="240794" cy="46944"/>
              </a:xfrm>
              <a:prstGeom prst="line">
                <a:avLst/>
              </a:prstGeom>
              <a:noFill/>
              <a:ln w="15875" cap="flat" cmpd="sng" algn="ctr">
                <a:solidFill>
                  <a:srgbClr val="4DB3E4"/>
                </a:solidFill>
                <a:prstDash val="solid"/>
                <a:miter lim="800000"/>
                <a:tailEnd type="none" w="sm" len="sm"/>
              </a:ln>
              <a:effectLst/>
            </p:spPr>
          </p:cxnSp>
          <p:cxnSp>
            <p:nvCxnSpPr>
              <p:cNvPr id="260" name="直接连接符 259">
                <a:extLst>
                  <a:ext uri="{FF2B5EF4-FFF2-40B4-BE49-F238E27FC236}">
                    <a16:creationId xmlns:a16="http://schemas.microsoft.com/office/drawing/2014/main" id="{DEADC5FB-9B9D-4A7F-A304-BFFE0690813A}"/>
                  </a:ext>
                </a:extLst>
              </p:cNvPr>
              <p:cNvCxnSpPr/>
              <p:nvPr/>
            </p:nvCxnSpPr>
            <p:spPr>
              <a:xfrm flipV="1">
                <a:off x="4260166" y="1996346"/>
                <a:ext cx="340895" cy="59611"/>
              </a:xfrm>
              <a:prstGeom prst="line">
                <a:avLst/>
              </a:prstGeom>
              <a:noFill/>
              <a:ln w="15875" cap="flat" cmpd="sng" algn="ctr">
                <a:solidFill>
                  <a:srgbClr val="4DB3E4"/>
                </a:solidFill>
                <a:prstDash val="solid"/>
                <a:miter lim="800000"/>
                <a:tailEnd type="none" w="sm" len="sm"/>
              </a:ln>
              <a:effectLst/>
            </p:spPr>
          </p:cxnSp>
          <p:sp>
            <p:nvSpPr>
              <p:cNvPr id="261" name="TextBox 17">
                <a:extLst>
                  <a:ext uri="{FF2B5EF4-FFF2-40B4-BE49-F238E27FC236}">
                    <a16:creationId xmlns:a16="http://schemas.microsoft.com/office/drawing/2014/main" id="{E5E41E8D-CD68-400E-85E9-7E827F0AE05D}"/>
                  </a:ext>
                </a:extLst>
              </p:cNvPr>
              <p:cNvSpPr txBox="1">
                <a:spLocks noChangeArrowheads="1"/>
              </p:cNvSpPr>
              <p:nvPr/>
            </p:nvSpPr>
            <p:spPr bwMode="auto">
              <a:xfrm>
                <a:off x="2540845" y="3289732"/>
                <a:ext cx="2030605"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楼栋核心交换机</a:t>
                </a:r>
              </a:p>
            </p:txBody>
          </p:sp>
          <p:sp>
            <p:nvSpPr>
              <p:cNvPr id="262" name="TextBox 17">
                <a:extLst>
                  <a:ext uri="{FF2B5EF4-FFF2-40B4-BE49-F238E27FC236}">
                    <a16:creationId xmlns:a16="http://schemas.microsoft.com/office/drawing/2014/main" id="{C8CF5AF4-FC07-4986-A5B5-E1D531A04121}"/>
                  </a:ext>
                </a:extLst>
              </p:cNvPr>
              <p:cNvSpPr txBox="1">
                <a:spLocks noChangeArrowheads="1"/>
              </p:cNvSpPr>
              <p:nvPr/>
            </p:nvSpPr>
            <p:spPr bwMode="auto">
              <a:xfrm>
                <a:off x="2424700" y="2642523"/>
                <a:ext cx="1973825"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楼层汇聚交换机</a:t>
                </a:r>
              </a:p>
            </p:txBody>
          </p:sp>
          <p:cxnSp>
            <p:nvCxnSpPr>
              <p:cNvPr id="263" name="肘形连接符 86">
                <a:extLst>
                  <a:ext uri="{FF2B5EF4-FFF2-40B4-BE49-F238E27FC236}">
                    <a16:creationId xmlns:a16="http://schemas.microsoft.com/office/drawing/2014/main" id="{60B52E90-59AE-4292-96E5-4A9F60917C30}"/>
                  </a:ext>
                </a:extLst>
              </p:cNvPr>
              <p:cNvCxnSpPr/>
              <p:nvPr/>
            </p:nvCxnSpPr>
            <p:spPr>
              <a:xfrm rot="16200000" flipH="1">
                <a:off x="2095850" y="2941661"/>
                <a:ext cx="511300" cy="312482"/>
              </a:xfrm>
              <a:prstGeom prst="bentConnector3">
                <a:avLst>
                  <a:gd name="adj1" fmla="val 50000"/>
                </a:avLst>
              </a:prstGeom>
              <a:noFill/>
              <a:ln w="28575" cap="rnd" cmpd="sng" algn="ctr">
                <a:solidFill>
                  <a:srgbClr val="FFC000"/>
                </a:solidFill>
                <a:prstDash val="solid"/>
                <a:round/>
                <a:headEnd type="oval" w="sm" len="sm"/>
                <a:tailEnd type="oval" w="sm" len="sm"/>
              </a:ln>
              <a:effectLst/>
            </p:spPr>
          </p:cxnSp>
          <p:cxnSp>
            <p:nvCxnSpPr>
              <p:cNvPr id="264" name="肘形连接符 87">
                <a:extLst>
                  <a:ext uri="{FF2B5EF4-FFF2-40B4-BE49-F238E27FC236}">
                    <a16:creationId xmlns:a16="http://schemas.microsoft.com/office/drawing/2014/main" id="{7EC25FE7-A5F8-4DB2-A746-CFC8FDA3BC73}"/>
                  </a:ext>
                </a:extLst>
              </p:cNvPr>
              <p:cNvCxnSpPr>
                <a:stCxn id="184" idx="1"/>
              </p:cNvCxnSpPr>
              <p:nvPr/>
            </p:nvCxnSpPr>
            <p:spPr>
              <a:xfrm rot="10800000" flipH="1" flipV="1">
                <a:off x="1941245" y="2298468"/>
                <a:ext cx="233065" cy="1261902"/>
              </a:xfrm>
              <a:prstGeom prst="bentConnector4">
                <a:avLst>
                  <a:gd name="adj1" fmla="val -5298"/>
                  <a:gd name="adj2" fmla="val 99798"/>
                </a:avLst>
              </a:prstGeom>
              <a:noFill/>
              <a:ln w="28575" cap="rnd" cmpd="sng" algn="ctr">
                <a:solidFill>
                  <a:srgbClr val="FFC000"/>
                </a:solidFill>
                <a:prstDash val="solid"/>
                <a:round/>
                <a:headEnd type="oval" w="sm" len="sm"/>
                <a:tailEnd type="oval" w="sm" len="sm"/>
              </a:ln>
              <a:effectLst/>
            </p:spPr>
          </p:cxnSp>
          <p:cxnSp>
            <p:nvCxnSpPr>
              <p:cNvPr id="265" name="直接连接符 264">
                <a:extLst>
                  <a:ext uri="{FF2B5EF4-FFF2-40B4-BE49-F238E27FC236}">
                    <a16:creationId xmlns:a16="http://schemas.microsoft.com/office/drawing/2014/main" id="{20C7CC5A-B63F-4F54-B729-3C0DAEC5C6CF}"/>
                  </a:ext>
                </a:extLst>
              </p:cNvPr>
              <p:cNvCxnSpPr/>
              <p:nvPr/>
            </p:nvCxnSpPr>
            <p:spPr>
              <a:xfrm flipV="1">
                <a:off x="2281366" y="2589022"/>
                <a:ext cx="0" cy="102968"/>
              </a:xfrm>
              <a:prstGeom prst="line">
                <a:avLst/>
              </a:prstGeom>
              <a:noFill/>
              <a:ln w="12700" cap="flat" cmpd="sng" algn="ctr">
                <a:solidFill>
                  <a:srgbClr val="4DB3E4"/>
                </a:solidFill>
                <a:prstDash val="solid"/>
                <a:miter lim="800000"/>
                <a:tailEnd type="none" w="sm" len="sm"/>
              </a:ln>
              <a:effectLst/>
            </p:spPr>
          </p:cxnSp>
          <p:cxnSp>
            <p:nvCxnSpPr>
              <p:cNvPr id="266" name="直接连接符 265">
                <a:extLst>
                  <a:ext uri="{FF2B5EF4-FFF2-40B4-BE49-F238E27FC236}">
                    <a16:creationId xmlns:a16="http://schemas.microsoft.com/office/drawing/2014/main" id="{EA0B802E-86B0-49F4-AE6B-B6DE866E578B}"/>
                  </a:ext>
                </a:extLst>
              </p:cNvPr>
              <p:cNvCxnSpPr/>
              <p:nvPr/>
            </p:nvCxnSpPr>
            <p:spPr>
              <a:xfrm flipV="1">
                <a:off x="2163131" y="2023000"/>
                <a:ext cx="0" cy="102968"/>
              </a:xfrm>
              <a:prstGeom prst="line">
                <a:avLst/>
              </a:prstGeom>
              <a:noFill/>
              <a:ln w="12700" cap="flat" cmpd="sng" algn="ctr">
                <a:solidFill>
                  <a:srgbClr val="4DB3E4"/>
                </a:solidFill>
                <a:prstDash val="solid"/>
                <a:miter lim="800000"/>
                <a:tailEnd type="none" w="sm" len="sm"/>
              </a:ln>
              <a:effectLst/>
            </p:spPr>
          </p:cxnSp>
          <p:cxnSp>
            <p:nvCxnSpPr>
              <p:cNvPr id="267" name="直接连接符 266">
                <a:extLst>
                  <a:ext uri="{FF2B5EF4-FFF2-40B4-BE49-F238E27FC236}">
                    <a16:creationId xmlns:a16="http://schemas.microsoft.com/office/drawing/2014/main" id="{5D78CF2E-7A0C-4D40-BD3E-CD75F65487C8}"/>
                  </a:ext>
                </a:extLst>
              </p:cNvPr>
              <p:cNvCxnSpPr/>
              <p:nvPr/>
            </p:nvCxnSpPr>
            <p:spPr>
              <a:xfrm flipV="1">
                <a:off x="2261229" y="2023000"/>
                <a:ext cx="0" cy="102968"/>
              </a:xfrm>
              <a:prstGeom prst="line">
                <a:avLst/>
              </a:prstGeom>
              <a:noFill/>
              <a:ln w="12700" cap="flat" cmpd="sng" algn="ctr">
                <a:solidFill>
                  <a:srgbClr val="4DB3E4"/>
                </a:solidFill>
                <a:prstDash val="solid"/>
                <a:miter lim="800000"/>
                <a:tailEnd type="none" w="sm" len="sm"/>
              </a:ln>
              <a:effectLst/>
            </p:spPr>
          </p:cxnSp>
          <p:sp>
            <p:nvSpPr>
              <p:cNvPr id="268" name="TextBox 17">
                <a:extLst>
                  <a:ext uri="{FF2B5EF4-FFF2-40B4-BE49-F238E27FC236}">
                    <a16:creationId xmlns:a16="http://schemas.microsoft.com/office/drawing/2014/main" id="{C9A2DDB5-C0BC-440D-856F-CE69A38B4019}"/>
                  </a:ext>
                </a:extLst>
              </p:cNvPr>
              <p:cNvSpPr txBox="1">
                <a:spLocks noChangeArrowheads="1"/>
              </p:cNvSpPr>
              <p:nvPr/>
            </p:nvSpPr>
            <p:spPr bwMode="auto">
              <a:xfrm>
                <a:off x="2309891" y="2099391"/>
                <a:ext cx="1973825"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楼层汇聚交换机</a:t>
                </a:r>
              </a:p>
            </p:txBody>
          </p:sp>
          <p:sp>
            <p:nvSpPr>
              <p:cNvPr id="269" name="Freeform 13">
                <a:extLst>
                  <a:ext uri="{FF2B5EF4-FFF2-40B4-BE49-F238E27FC236}">
                    <a16:creationId xmlns:a16="http://schemas.microsoft.com/office/drawing/2014/main" id="{49C053F8-1055-4623-BFEB-FB6C7E98B1D9}"/>
                  </a:ext>
                </a:extLst>
              </p:cNvPr>
              <p:cNvSpPr>
                <a:spLocks noEditPoints="1"/>
              </p:cNvSpPr>
              <p:nvPr/>
            </p:nvSpPr>
            <p:spPr bwMode="auto">
              <a:xfrm>
                <a:off x="4441308" y="1818345"/>
                <a:ext cx="509059" cy="82627"/>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70" name="TextBox 17">
                <a:extLst>
                  <a:ext uri="{FF2B5EF4-FFF2-40B4-BE49-F238E27FC236}">
                    <a16:creationId xmlns:a16="http://schemas.microsoft.com/office/drawing/2014/main" id="{79EDBAF1-6F23-4783-9A34-BF57DE0C071C}"/>
                  </a:ext>
                </a:extLst>
              </p:cNvPr>
              <p:cNvSpPr txBox="1">
                <a:spLocks noChangeArrowheads="1"/>
              </p:cNvSpPr>
              <p:nvPr/>
            </p:nvSpPr>
            <p:spPr bwMode="auto">
              <a:xfrm>
                <a:off x="4470203" y="1895136"/>
                <a:ext cx="1027380" cy="183674"/>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接入交换机</a:t>
                </a:r>
              </a:p>
            </p:txBody>
          </p:sp>
        </p:grpSp>
        <p:sp>
          <p:nvSpPr>
            <p:cNvPr id="116" name="Freeform 235">
              <a:extLst>
                <a:ext uri="{FF2B5EF4-FFF2-40B4-BE49-F238E27FC236}">
                  <a16:creationId xmlns:a16="http://schemas.microsoft.com/office/drawing/2014/main" id="{824C4346-6E36-4718-81BF-2C3FF0A1DD3B}"/>
                </a:ext>
              </a:extLst>
            </p:cNvPr>
            <p:cNvSpPr>
              <a:spLocks/>
            </p:cNvSpPr>
            <p:nvPr/>
          </p:nvSpPr>
          <p:spPr bwMode="auto">
            <a:xfrm rot="10800000" flipH="1">
              <a:off x="3227959" y="2896696"/>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chemeClr val="bg1">
                <a:lumMod val="20000"/>
                <a:lumOff val="80000"/>
              </a:schemeClr>
            </a:solidFill>
            <a:ln>
              <a:noFill/>
            </a:ln>
            <a:extLst/>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17" name="Freeform 236">
              <a:extLst>
                <a:ext uri="{FF2B5EF4-FFF2-40B4-BE49-F238E27FC236}">
                  <a16:creationId xmlns:a16="http://schemas.microsoft.com/office/drawing/2014/main" id="{7556C8D6-09C3-4031-84AE-E247D68BC305}"/>
                </a:ext>
              </a:extLst>
            </p:cNvPr>
            <p:cNvSpPr>
              <a:spLocks/>
            </p:cNvSpPr>
            <p:nvPr/>
          </p:nvSpPr>
          <p:spPr bwMode="auto">
            <a:xfrm rot="10800000" flipH="1">
              <a:off x="3202562" y="2922834"/>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chemeClr val="bg1">
                <a:lumMod val="20000"/>
                <a:lumOff val="80000"/>
              </a:schemeClr>
            </a:solidFill>
            <a:ln>
              <a:noFill/>
            </a:ln>
            <a:extLst/>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18" name="Freeform 237">
              <a:extLst>
                <a:ext uri="{FF2B5EF4-FFF2-40B4-BE49-F238E27FC236}">
                  <a16:creationId xmlns:a16="http://schemas.microsoft.com/office/drawing/2014/main" id="{C48921BF-7CB6-43AB-875E-D2095F5DDF24}"/>
                </a:ext>
              </a:extLst>
            </p:cNvPr>
            <p:cNvSpPr>
              <a:spLocks/>
            </p:cNvSpPr>
            <p:nvPr/>
          </p:nvSpPr>
          <p:spPr bwMode="auto">
            <a:xfrm rot="10800000" flipH="1">
              <a:off x="3177160" y="2947728"/>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chemeClr val="bg1">
                <a:lumMod val="20000"/>
                <a:lumOff val="80000"/>
              </a:schemeClr>
            </a:solidFill>
            <a:ln>
              <a:noFill/>
            </a:ln>
            <a:extLst/>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19" name="Freeform 238">
              <a:extLst>
                <a:ext uri="{FF2B5EF4-FFF2-40B4-BE49-F238E27FC236}">
                  <a16:creationId xmlns:a16="http://schemas.microsoft.com/office/drawing/2014/main" id="{3981E754-5A6F-4950-91E2-01BB7B8E7509}"/>
                </a:ext>
              </a:extLst>
            </p:cNvPr>
            <p:cNvSpPr>
              <a:spLocks/>
            </p:cNvSpPr>
            <p:nvPr/>
          </p:nvSpPr>
          <p:spPr bwMode="auto">
            <a:xfrm rot="10800000" flipH="1">
              <a:off x="3263525" y="2854374"/>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chemeClr val="bg1">
                <a:lumMod val="20000"/>
                <a:lumOff val="80000"/>
              </a:schemeClr>
            </a:solidFill>
            <a:ln>
              <a:noFill/>
            </a:ln>
            <a:extLst/>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0" name="任意多边形 39">
              <a:extLst>
                <a:ext uri="{FF2B5EF4-FFF2-40B4-BE49-F238E27FC236}">
                  <a16:creationId xmlns:a16="http://schemas.microsoft.com/office/drawing/2014/main" id="{D5FDA956-D98C-4294-96F7-9C30C18E6A6D}"/>
                </a:ext>
              </a:extLst>
            </p:cNvPr>
            <p:cNvSpPr>
              <a:spLocks noChangeArrowheads="1"/>
            </p:cNvSpPr>
            <p:nvPr/>
          </p:nvSpPr>
          <p:spPr bwMode="auto">
            <a:xfrm>
              <a:off x="3134918" y="2509157"/>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1" name="任意多边形 40">
              <a:extLst>
                <a:ext uri="{FF2B5EF4-FFF2-40B4-BE49-F238E27FC236}">
                  <a16:creationId xmlns:a16="http://schemas.microsoft.com/office/drawing/2014/main" id="{C7067DD2-A84D-4EB2-827E-899B7EC3AF52}"/>
                </a:ext>
              </a:extLst>
            </p:cNvPr>
            <p:cNvSpPr>
              <a:spLocks noChangeArrowheads="1"/>
            </p:cNvSpPr>
            <p:nvPr/>
          </p:nvSpPr>
          <p:spPr bwMode="auto">
            <a:xfrm>
              <a:off x="3152539" y="2524672"/>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2" name="任意多边形 41">
              <a:extLst>
                <a:ext uri="{FF2B5EF4-FFF2-40B4-BE49-F238E27FC236}">
                  <a16:creationId xmlns:a16="http://schemas.microsoft.com/office/drawing/2014/main" id="{D9C7962F-456D-4AA9-847B-DBA8A95AB3E5}"/>
                </a:ext>
              </a:extLst>
            </p:cNvPr>
            <p:cNvSpPr>
              <a:spLocks noChangeArrowheads="1"/>
            </p:cNvSpPr>
            <p:nvPr/>
          </p:nvSpPr>
          <p:spPr bwMode="auto">
            <a:xfrm>
              <a:off x="3258260" y="2769983"/>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3" name="任意多边形 42">
              <a:extLst>
                <a:ext uri="{FF2B5EF4-FFF2-40B4-BE49-F238E27FC236}">
                  <a16:creationId xmlns:a16="http://schemas.microsoft.com/office/drawing/2014/main" id="{8A3436B4-A0BB-449C-BE77-1093F5715238}"/>
                </a:ext>
              </a:extLst>
            </p:cNvPr>
            <p:cNvSpPr>
              <a:spLocks noChangeArrowheads="1"/>
            </p:cNvSpPr>
            <p:nvPr/>
          </p:nvSpPr>
          <p:spPr bwMode="auto">
            <a:xfrm>
              <a:off x="3299665" y="2612298"/>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4" name="任意多边形 43">
              <a:extLst>
                <a:ext uri="{FF2B5EF4-FFF2-40B4-BE49-F238E27FC236}">
                  <a16:creationId xmlns:a16="http://schemas.microsoft.com/office/drawing/2014/main" id="{012A6C59-412C-427D-B751-39D4C1B753B5}"/>
                </a:ext>
              </a:extLst>
            </p:cNvPr>
            <p:cNvSpPr>
              <a:spLocks noChangeArrowheads="1"/>
            </p:cNvSpPr>
            <p:nvPr/>
          </p:nvSpPr>
          <p:spPr bwMode="auto">
            <a:xfrm>
              <a:off x="3313984" y="2612298"/>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5" name="任意多边形 44">
              <a:extLst>
                <a:ext uri="{FF2B5EF4-FFF2-40B4-BE49-F238E27FC236}">
                  <a16:creationId xmlns:a16="http://schemas.microsoft.com/office/drawing/2014/main" id="{A91CE6C1-111B-4C5E-839A-963240A5B1FF}"/>
                </a:ext>
              </a:extLst>
            </p:cNvPr>
            <p:cNvSpPr>
              <a:spLocks noChangeArrowheads="1"/>
            </p:cNvSpPr>
            <p:nvPr/>
          </p:nvSpPr>
          <p:spPr bwMode="auto">
            <a:xfrm>
              <a:off x="3338212" y="2612298"/>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6" name="任意多边形 45">
              <a:extLst>
                <a:ext uri="{FF2B5EF4-FFF2-40B4-BE49-F238E27FC236}">
                  <a16:creationId xmlns:a16="http://schemas.microsoft.com/office/drawing/2014/main" id="{CB53BF39-EC5C-461E-8053-AD3DFA3B95ED}"/>
                </a:ext>
              </a:extLst>
            </p:cNvPr>
            <p:cNvSpPr>
              <a:spLocks noChangeArrowheads="1"/>
            </p:cNvSpPr>
            <p:nvPr/>
          </p:nvSpPr>
          <p:spPr bwMode="auto">
            <a:xfrm>
              <a:off x="3358693" y="2612298"/>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7" name="任意多边形 46">
              <a:extLst>
                <a:ext uri="{FF2B5EF4-FFF2-40B4-BE49-F238E27FC236}">
                  <a16:creationId xmlns:a16="http://schemas.microsoft.com/office/drawing/2014/main" id="{B6173FA9-87EE-4BC6-B2CB-9403B516F73C}"/>
                </a:ext>
              </a:extLst>
            </p:cNvPr>
            <p:cNvSpPr>
              <a:spLocks noChangeArrowheads="1"/>
            </p:cNvSpPr>
            <p:nvPr/>
          </p:nvSpPr>
          <p:spPr bwMode="auto">
            <a:xfrm>
              <a:off x="3370808" y="2612298"/>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8" name="任意多边形 47">
              <a:extLst>
                <a:ext uri="{FF2B5EF4-FFF2-40B4-BE49-F238E27FC236}">
                  <a16:creationId xmlns:a16="http://schemas.microsoft.com/office/drawing/2014/main" id="{35F9B1AE-C33B-4EC3-A0C4-736085359C4E}"/>
                </a:ext>
              </a:extLst>
            </p:cNvPr>
            <p:cNvSpPr>
              <a:spLocks noChangeArrowheads="1"/>
            </p:cNvSpPr>
            <p:nvPr/>
          </p:nvSpPr>
          <p:spPr bwMode="auto">
            <a:xfrm>
              <a:off x="3326097" y="2612298"/>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9" name="任意多边形 48">
              <a:extLst>
                <a:ext uri="{FF2B5EF4-FFF2-40B4-BE49-F238E27FC236}">
                  <a16:creationId xmlns:a16="http://schemas.microsoft.com/office/drawing/2014/main" id="{326EE1B7-A5F4-4E1A-8595-E6B16D7BFC96}"/>
                </a:ext>
              </a:extLst>
            </p:cNvPr>
            <p:cNvSpPr>
              <a:spLocks noChangeArrowheads="1"/>
            </p:cNvSpPr>
            <p:nvPr/>
          </p:nvSpPr>
          <p:spPr bwMode="auto">
            <a:xfrm>
              <a:off x="3304736" y="2557987"/>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0" name="任意多边形 50">
              <a:extLst>
                <a:ext uri="{FF2B5EF4-FFF2-40B4-BE49-F238E27FC236}">
                  <a16:creationId xmlns:a16="http://schemas.microsoft.com/office/drawing/2014/main" id="{AB2342D4-4038-42F2-BA3C-F9FC6C5E85D3}"/>
                </a:ext>
              </a:extLst>
            </p:cNvPr>
            <p:cNvSpPr>
              <a:spLocks noChangeArrowheads="1"/>
            </p:cNvSpPr>
            <p:nvPr/>
          </p:nvSpPr>
          <p:spPr bwMode="auto">
            <a:xfrm>
              <a:off x="3306276" y="2597923"/>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1" name="任意多边形 52">
              <a:extLst>
                <a:ext uri="{FF2B5EF4-FFF2-40B4-BE49-F238E27FC236}">
                  <a16:creationId xmlns:a16="http://schemas.microsoft.com/office/drawing/2014/main" id="{25710AA6-547B-4050-8BCB-CBA5F02A3E04}"/>
                </a:ext>
              </a:extLst>
            </p:cNvPr>
            <p:cNvSpPr>
              <a:spLocks noChangeArrowheads="1"/>
            </p:cNvSpPr>
            <p:nvPr/>
          </p:nvSpPr>
          <p:spPr bwMode="auto">
            <a:xfrm>
              <a:off x="3298566" y="2578068"/>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2" name="任意多边形 212">
              <a:extLst>
                <a:ext uri="{FF2B5EF4-FFF2-40B4-BE49-F238E27FC236}">
                  <a16:creationId xmlns:a16="http://schemas.microsoft.com/office/drawing/2014/main" id="{30FA2B76-924D-43FE-A051-DF3810920027}"/>
                </a:ext>
              </a:extLst>
            </p:cNvPr>
            <p:cNvSpPr>
              <a:spLocks noChangeArrowheads="1"/>
            </p:cNvSpPr>
            <p:nvPr/>
          </p:nvSpPr>
          <p:spPr bwMode="auto">
            <a:xfrm>
              <a:off x="3319051" y="2547719"/>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3" name="任意多边形 56">
              <a:extLst>
                <a:ext uri="{FF2B5EF4-FFF2-40B4-BE49-F238E27FC236}">
                  <a16:creationId xmlns:a16="http://schemas.microsoft.com/office/drawing/2014/main" id="{AE90E88D-D320-4CF3-9B44-64E2367A56B4}"/>
                </a:ext>
              </a:extLst>
            </p:cNvPr>
            <p:cNvSpPr>
              <a:spLocks noChangeArrowheads="1"/>
            </p:cNvSpPr>
            <p:nvPr/>
          </p:nvSpPr>
          <p:spPr bwMode="auto">
            <a:xfrm>
              <a:off x="3335571" y="2547719"/>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4" name="任意多边形 58">
              <a:extLst>
                <a:ext uri="{FF2B5EF4-FFF2-40B4-BE49-F238E27FC236}">
                  <a16:creationId xmlns:a16="http://schemas.microsoft.com/office/drawing/2014/main" id="{F8BB787E-8389-4BC1-8BE7-C559448BD110}"/>
                </a:ext>
              </a:extLst>
            </p:cNvPr>
            <p:cNvSpPr>
              <a:spLocks noChangeArrowheads="1"/>
            </p:cNvSpPr>
            <p:nvPr/>
          </p:nvSpPr>
          <p:spPr bwMode="auto">
            <a:xfrm>
              <a:off x="3343721" y="2597923"/>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5" name="任意多边形 60">
              <a:extLst>
                <a:ext uri="{FF2B5EF4-FFF2-40B4-BE49-F238E27FC236}">
                  <a16:creationId xmlns:a16="http://schemas.microsoft.com/office/drawing/2014/main" id="{A2BA1492-8592-406A-A111-CBB678A149CF}"/>
                </a:ext>
              </a:extLst>
            </p:cNvPr>
            <p:cNvSpPr>
              <a:spLocks noChangeArrowheads="1"/>
            </p:cNvSpPr>
            <p:nvPr/>
          </p:nvSpPr>
          <p:spPr bwMode="auto">
            <a:xfrm>
              <a:off x="3343717" y="2578068"/>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6" name="任意多边形 62">
              <a:extLst>
                <a:ext uri="{FF2B5EF4-FFF2-40B4-BE49-F238E27FC236}">
                  <a16:creationId xmlns:a16="http://schemas.microsoft.com/office/drawing/2014/main" id="{CDC625C3-B847-48D3-B4A5-75027DD6E407}"/>
                </a:ext>
              </a:extLst>
            </p:cNvPr>
            <p:cNvSpPr>
              <a:spLocks noChangeArrowheads="1"/>
            </p:cNvSpPr>
            <p:nvPr/>
          </p:nvSpPr>
          <p:spPr bwMode="auto">
            <a:xfrm>
              <a:off x="3341514" y="2557987"/>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7" name="任意多边形 64">
              <a:extLst>
                <a:ext uri="{FF2B5EF4-FFF2-40B4-BE49-F238E27FC236}">
                  <a16:creationId xmlns:a16="http://schemas.microsoft.com/office/drawing/2014/main" id="{E43CC682-0D42-40FD-ADE6-6F1BBA75A087}"/>
                </a:ext>
              </a:extLst>
            </p:cNvPr>
            <p:cNvSpPr>
              <a:spLocks noChangeArrowheads="1"/>
            </p:cNvSpPr>
            <p:nvPr/>
          </p:nvSpPr>
          <p:spPr bwMode="auto">
            <a:xfrm>
              <a:off x="3291959"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8" name="任意多边形 65">
              <a:extLst>
                <a:ext uri="{FF2B5EF4-FFF2-40B4-BE49-F238E27FC236}">
                  <a16:creationId xmlns:a16="http://schemas.microsoft.com/office/drawing/2014/main" id="{7038F929-A6C0-459B-B98E-CCFE23D61DA6}"/>
                </a:ext>
              </a:extLst>
            </p:cNvPr>
            <p:cNvSpPr>
              <a:spLocks noChangeArrowheads="1"/>
            </p:cNvSpPr>
            <p:nvPr/>
          </p:nvSpPr>
          <p:spPr bwMode="auto">
            <a:xfrm>
              <a:off x="3344820"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39" name="任意多边形 66">
              <a:extLst>
                <a:ext uri="{FF2B5EF4-FFF2-40B4-BE49-F238E27FC236}">
                  <a16:creationId xmlns:a16="http://schemas.microsoft.com/office/drawing/2014/main" id="{B4B431BD-DA22-4837-B886-ACFD0A71925B}"/>
                </a:ext>
              </a:extLst>
            </p:cNvPr>
            <p:cNvSpPr>
              <a:spLocks noChangeArrowheads="1"/>
            </p:cNvSpPr>
            <p:nvPr/>
          </p:nvSpPr>
          <p:spPr bwMode="auto">
            <a:xfrm>
              <a:off x="3176767" y="2729024"/>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0" name="任意多边形 67">
              <a:extLst>
                <a:ext uri="{FF2B5EF4-FFF2-40B4-BE49-F238E27FC236}">
                  <a16:creationId xmlns:a16="http://schemas.microsoft.com/office/drawing/2014/main" id="{615BB37E-B9E7-4B9D-9F2C-C97E0CF4BE4E}"/>
                </a:ext>
              </a:extLst>
            </p:cNvPr>
            <p:cNvSpPr>
              <a:spLocks noChangeArrowheads="1"/>
            </p:cNvSpPr>
            <p:nvPr/>
          </p:nvSpPr>
          <p:spPr bwMode="auto">
            <a:xfrm>
              <a:off x="3177953" y="2608191"/>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1" name="任意多边形 68">
              <a:extLst>
                <a:ext uri="{FF2B5EF4-FFF2-40B4-BE49-F238E27FC236}">
                  <a16:creationId xmlns:a16="http://schemas.microsoft.com/office/drawing/2014/main" id="{90B83258-4F7F-4BAB-8BF2-4E5812BEB205}"/>
                </a:ext>
              </a:extLst>
            </p:cNvPr>
            <p:cNvSpPr>
              <a:spLocks noChangeArrowheads="1"/>
            </p:cNvSpPr>
            <p:nvPr/>
          </p:nvSpPr>
          <p:spPr bwMode="auto">
            <a:xfrm>
              <a:off x="3297346" y="2698304"/>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2" name="任意多边形 69">
              <a:extLst>
                <a:ext uri="{FF2B5EF4-FFF2-40B4-BE49-F238E27FC236}">
                  <a16:creationId xmlns:a16="http://schemas.microsoft.com/office/drawing/2014/main" id="{7DBB0742-B74A-474F-93D0-1F68BBE5C850}"/>
                </a:ext>
              </a:extLst>
            </p:cNvPr>
            <p:cNvSpPr>
              <a:spLocks noChangeArrowheads="1"/>
            </p:cNvSpPr>
            <p:nvPr/>
          </p:nvSpPr>
          <p:spPr bwMode="auto">
            <a:xfrm>
              <a:off x="3176764" y="2645054"/>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3" name="任意多边形 70">
              <a:extLst>
                <a:ext uri="{FF2B5EF4-FFF2-40B4-BE49-F238E27FC236}">
                  <a16:creationId xmlns:a16="http://schemas.microsoft.com/office/drawing/2014/main" id="{63665A7A-6BB1-4CF2-BE4B-95E39ADDFFD6}"/>
                </a:ext>
              </a:extLst>
            </p:cNvPr>
            <p:cNvSpPr>
              <a:spLocks noChangeArrowheads="1"/>
            </p:cNvSpPr>
            <p:nvPr/>
          </p:nvSpPr>
          <p:spPr bwMode="auto">
            <a:xfrm>
              <a:off x="3261763" y="2706497"/>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4" name="任意多边形 71">
              <a:extLst>
                <a:ext uri="{FF2B5EF4-FFF2-40B4-BE49-F238E27FC236}">
                  <a16:creationId xmlns:a16="http://schemas.microsoft.com/office/drawing/2014/main" id="{7983320E-B18E-44A0-ABAF-3279383D3374}"/>
                </a:ext>
              </a:extLst>
            </p:cNvPr>
            <p:cNvSpPr>
              <a:spLocks noChangeArrowheads="1"/>
            </p:cNvSpPr>
            <p:nvPr/>
          </p:nvSpPr>
          <p:spPr bwMode="auto">
            <a:xfrm>
              <a:off x="3176767" y="2681917"/>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5" name="任意多边形 72">
              <a:extLst>
                <a:ext uri="{FF2B5EF4-FFF2-40B4-BE49-F238E27FC236}">
                  <a16:creationId xmlns:a16="http://schemas.microsoft.com/office/drawing/2014/main" id="{55B4E837-C9D2-4D96-9EDF-6A1AB8181C8A}"/>
                </a:ext>
              </a:extLst>
            </p:cNvPr>
            <p:cNvSpPr>
              <a:spLocks noChangeArrowheads="1"/>
            </p:cNvSpPr>
            <p:nvPr/>
          </p:nvSpPr>
          <p:spPr bwMode="auto">
            <a:xfrm>
              <a:off x="3233300" y="2611057"/>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6" name="任意多边形 73">
              <a:extLst>
                <a:ext uri="{FF2B5EF4-FFF2-40B4-BE49-F238E27FC236}">
                  <a16:creationId xmlns:a16="http://schemas.microsoft.com/office/drawing/2014/main" id="{CD6E3D62-A052-4F7F-A25C-5901730ED5D9}"/>
                </a:ext>
              </a:extLst>
            </p:cNvPr>
            <p:cNvSpPr>
              <a:spLocks noChangeArrowheads="1"/>
            </p:cNvSpPr>
            <p:nvPr/>
          </p:nvSpPr>
          <p:spPr bwMode="auto">
            <a:xfrm>
              <a:off x="3267697" y="2654066"/>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7" name="TextBox 17">
              <a:extLst>
                <a:ext uri="{FF2B5EF4-FFF2-40B4-BE49-F238E27FC236}">
                  <a16:creationId xmlns:a16="http://schemas.microsoft.com/office/drawing/2014/main" id="{4B1C3ADF-1E59-4202-8D58-AB4E8D65ECE4}"/>
                </a:ext>
              </a:extLst>
            </p:cNvPr>
            <p:cNvSpPr txBox="1">
              <a:spLocks noChangeArrowheads="1"/>
            </p:cNvSpPr>
            <p:nvPr/>
          </p:nvSpPr>
          <p:spPr bwMode="auto">
            <a:xfrm>
              <a:off x="2564468" y="2219361"/>
              <a:ext cx="1027380" cy="230832"/>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Wi-Fi AP</a:t>
              </a:r>
              <a:endParaRPr kumimoji="0" lang="zh-CN" altLang="en-US"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48" name="Freeform 13">
              <a:extLst>
                <a:ext uri="{FF2B5EF4-FFF2-40B4-BE49-F238E27FC236}">
                  <a16:creationId xmlns:a16="http://schemas.microsoft.com/office/drawing/2014/main" id="{67E92FCA-7F14-40AD-9C80-23157ACDF3F9}"/>
                </a:ext>
              </a:extLst>
            </p:cNvPr>
            <p:cNvSpPr>
              <a:spLocks noEditPoints="1"/>
            </p:cNvSpPr>
            <p:nvPr/>
          </p:nvSpPr>
          <p:spPr bwMode="auto">
            <a:xfrm>
              <a:off x="4196653" y="3345688"/>
              <a:ext cx="509059" cy="103841"/>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49" name="TextBox 17">
              <a:extLst>
                <a:ext uri="{FF2B5EF4-FFF2-40B4-BE49-F238E27FC236}">
                  <a16:creationId xmlns:a16="http://schemas.microsoft.com/office/drawing/2014/main" id="{5A5183FD-0916-44F8-9290-2D58F715CAC2}"/>
                </a:ext>
              </a:extLst>
            </p:cNvPr>
            <p:cNvSpPr txBox="1">
              <a:spLocks noChangeArrowheads="1"/>
            </p:cNvSpPr>
            <p:nvPr/>
          </p:nvSpPr>
          <p:spPr bwMode="auto">
            <a:xfrm>
              <a:off x="4206850" y="3404555"/>
              <a:ext cx="1027380" cy="230832"/>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rPr>
                <a:t>接入交换机</a:t>
              </a:r>
            </a:p>
          </p:txBody>
        </p:sp>
        <p:grpSp>
          <p:nvGrpSpPr>
            <p:cNvPr id="150" name="组合 149">
              <a:extLst>
                <a:ext uri="{FF2B5EF4-FFF2-40B4-BE49-F238E27FC236}">
                  <a16:creationId xmlns:a16="http://schemas.microsoft.com/office/drawing/2014/main" id="{9CB43CCC-D13C-4457-A76E-8E4AACEBFBB5}"/>
                </a:ext>
              </a:extLst>
            </p:cNvPr>
            <p:cNvGrpSpPr/>
            <p:nvPr/>
          </p:nvGrpSpPr>
          <p:grpSpPr>
            <a:xfrm>
              <a:off x="3158013" y="3271058"/>
              <a:ext cx="291834" cy="497074"/>
              <a:chOff x="3287318" y="2726209"/>
              <a:chExt cx="291834" cy="497074"/>
            </a:xfrm>
          </p:grpSpPr>
          <p:sp>
            <p:nvSpPr>
              <p:cNvPr id="151" name="Freeform 235">
                <a:extLst>
                  <a:ext uri="{FF2B5EF4-FFF2-40B4-BE49-F238E27FC236}">
                    <a16:creationId xmlns:a16="http://schemas.microsoft.com/office/drawing/2014/main" id="{F756083E-A7A2-4E11-962F-B1848FB54374}"/>
                  </a:ext>
                </a:extLst>
              </p:cNvPr>
              <p:cNvSpPr>
                <a:spLocks/>
              </p:cNvSpPr>
              <p:nvPr/>
            </p:nvSpPr>
            <p:spPr bwMode="auto">
              <a:xfrm rot="10800000" flipH="1">
                <a:off x="3380359" y="3113748"/>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chemeClr val="bg1">
                  <a:lumMod val="20000"/>
                  <a:lumOff val="80000"/>
                </a:schemeClr>
              </a:solidFill>
              <a:ln>
                <a:noFill/>
              </a:ln>
              <a:extLst/>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2" name="Freeform 236">
                <a:extLst>
                  <a:ext uri="{FF2B5EF4-FFF2-40B4-BE49-F238E27FC236}">
                    <a16:creationId xmlns:a16="http://schemas.microsoft.com/office/drawing/2014/main" id="{CDB57A9D-C1B3-4052-BA31-6EF9159921A2}"/>
                  </a:ext>
                </a:extLst>
              </p:cNvPr>
              <p:cNvSpPr>
                <a:spLocks/>
              </p:cNvSpPr>
              <p:nvPr/>
            </p:nvSpPr>
            <p:spPr bwMode="auto">
              <a:xfrm rot="10800000" flipH="1">
                <a:off x="3354962" y="3139886"/>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chemeClr val="bg1">
                  <a:lumMod val="20000"/>
                  <a:lumOff val="80000"/>
                </a:schemeClr>
              </a:solidFill>
              <a:ln>
                <a:noFill/>
              </a:ln>
              <a:extLst/>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3" name="Freeform 237">
                <a:extLst>
                  <a:ext uri="{FF2B5EF4-FFF2-40B4-BE49-F238E27FC236}">
                    <a16:creationId xmlns:a16="http://schemas.microsoft.com/office/drawing/2014/main" id="{F248FD34-A7ED-4702-8F45-14B09115CA9B}"/>
                  </a:ext>
                </a:extLst>
              </p:cNvPr>
              <p:cNvSpPr>
                <a:spLocks/>
              </p:cNvSpPr>
              <p:nvPr/>
            </p:nvSpPr>
            <p:spPr bwMode="auto">
              <a:xfrm rot="10800000" flipH="1">
                <a:off x="3329560" y="3164780"/>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chemeClr val="bg1">
                  <a:lumMod val="20000"/>
                  <a:lumOff val="80000"/>
                </a:schemeClr>
              </a:solidFill>
              <a:ln>
                <a:noFill/>
              </a:ln>
              <a:extLst/>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4" name="Freeform 238">
                <a:extLst>
                  <a:ext uri="{FF2B5EF4-FFF2-40B4-BE49-F238E27FC236}">
                    <a16:creationId xmlns:a16="http://schemas.microsoft.com/office/drawing/2014/main" id="{9B4138D3-6746-4FB5-89AD-2EEF01C3AFE2}"/>
                  </a:ext>
                </a:extLst>
              </p:cNvPr>
              <p:cNvSpPr>
                <a:spLocks/>
              </p:cNvSpPr>
              <p:nvPr/>
            </p:nvSpPr>
            <p:spPr bwMode="auto">
              <a:xfrm rot="10800000" flipH="1">
                <a:off x="3415925" y="3071426"/>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chemeClr val="bg1">
                  <a:lumMod val="20000"/>
                  <a:lumOff val="80000"/>
                </a:schemeClr>
              </a:solidFill>
              <a:ln>
                <a:noFill/>
              </a:ln>
              <a:extLst/>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5" name="任意多边形 39">
                <a:extLst>
                  <a:ext uri="{FF2B5EF4-FFF2-40B4-BE49-F238E27FC236}">
                    <a16:creationId xmlns:a16="http://schemas.microsoft.com/office/drawing/2014/main" id="{38BDD574-F7B3-46D2-8B10-98905882FCA0}"/>
                  </a:ext>
                </a:extLst>
              </p:cNvPr>
              <p:cNvSpPr>
                <a:spLocks noChangeArrowheads="1"/>
              </p:cNvSpPr>
              <p:nvPr/>
            </p:nvSpPr>
            <p:spPr bwMode="auto">
              <a:xfrm>
                <a:off x="3287318" y="2726209"/>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6" name="任意多边形 40">
                <a:extLst>
                  <a:ext uri="{FF2B5EF4-FFF2-40B4-BE49-F238E27FC236}">
                    <a16:creationId xmlns:a16="http://schemas.microsoft.com/office/drawing/2014/main" id="{8691637E-520A-4429-8414-B11CE913921C}"/>
                  </a:ext>
                </a:extLst>
              </p:cNvPr>
              <p:cNvSpPr>
                <a:spLocks noChangeArrowheads="1"/>
              </p:cNvSpPr>
              <p:nvPr/>
            </p:nvSpPr>
            <p:spPr bwMode="auto">
              <a:xfrm>
                <a:off x="3304939" y="2741724"/>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7" name="任意多边形 41">
                <a:extLst>
                  <a:ext uri="{FF2B5EF4-FFF2-40B4-BE49-F238E27FC236}">
                    <a16:creationId xmlns:a16="http://schemas.microsoft.com/office/drawing/2014/main" id="{ECCBC64D-0553-4B5A-AAA3-FF198043D8C6}"/>
                  </a:ext>
                </a:extLst>
              </p:cNvPr>
              <p:cNvSpPr>
                <a:spLocks noChangeArrowheads="1"/>
              </p:cNvSpPr>
              <p:nvPr/>
            </p:nvSpPr>
            <p:spPr bwMode="auto">
              <a:xfrm>
                <a:off x="3410660" y="2987035"/>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8" name="任意多边形 42">
                <a:extLst>
                  <a:ext uri="{FF2B5EF4-FFF2-40B4-BE49-F238E27FC236}">
                    <a16:creationId xmlns:a16="http://schemas.microsoft.com/office/drawing/2014/main" id="{7BE5BF6F-047B-4C84-AE54-27D71F643138}"/>
                  </a:ext>
                </a:extLst>
              </p:cNvPr>
              <p:cNvSpPr>
                <a:spLocks noChangeArrowheads="1"/>
              </p:cNvSpPr>
              <p:nvPr/>
            </p:nvSpPr>
            <p:spPr bwMode="auto">
              <a:xfrm>
                <a:off x="3452065" y="2829350"/>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59" name="任意多边形 43">
                <a:extLst>
                  <a:ext uri="{FF2B5EF4-FFF2-40B4-BE49-F238E27FC236}">
                    <a16:creationId xmlns:a16="http://schemas.microsoft.com/office/drawing/2014/main" id="{FF12D4E6-6890-41D7-9F58-FC6D44CEF66F}"/>
                  </a:ext>
                </a:extLst>
              </p:cNvPr>
              <p:cNvSpPr>
                <a:spLocks noChangeArrowheads="1"/>
              </p:cNvSpPr>
              <p:nvPr/>
            </p:nvSpPr>
            <p:spPr bwMode="auto">
              <a:xfrm>
                <a:off x="3466384" y="2829350"/>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0" name="任意多边形 44">
                <a:extLst>
                  <a:ext uri="{FF2B5EF4-FFF2-40B4-BE49-F238E27FC236}">
                    <a16:creationId xmlns:a16="http://schemas.microsoft.com/office/drawing/2014/main" id="{46992BD0-06C6-4541-AD0D-D2861EE2FB3D}"/>
                  </a:ext>
                </a:extLst>
              </p:cNvPr>
              <p:cNvSpPr>
                <a:spLocks noChangeArrowheads="1"/>
              </p:cNvSpPr>
              <p:nvPr/>
            </p:nvSpPr>
            <p:spPr bwMode="auto">
              <a:xfrm>
                <a:off x="3490612" y="2829350"/>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1" name="任意多边形 45">
                <a:extLst>
                  <a:ext uri="{FF2B5EF4-FFF2-40B4-BE49-F238E27FC236}">
                    <a16:creationId xmlns:a16="http://schemas.microsoft.com/office/drawing/2014/main" id="{D162E679-0B5C-4C7F-8C7E-970934075E87}"/>
                  </a:ext>
                </a:extLst>
              </p:cNvPr>
              <p:cNvSpPr>
                <a:spLocks noChangeArrowheads="1"/>
              </p:cNvSpPr>
              <p:nvPr/>
            </p:nvSpPr>
            <p:spPr bwMode="auto">
              <a:xfrm>
                <a:off x="3511093" y="2829350"/>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2" name="任意多边形 46">
                <a:extLst>
                  <a:ext uri="{FF2B5EF4-FFF2-40B4-BE49-F238E27FC236}">
                    <a16:creationId xmlns:a16="http://schemas.microsoft.com/office/drawing/2014/main" id="{7167627E-60DC-42EC-B350-FE993752F576}"/>
                  </a:ext>
                </a:extLst>
              </p:cNvPr>
              <p:cNvSpPr>
                <a:spLocks noChangeArrowheads="1"/>
              </p:cNvSpPr>
              <p:nvPr/>
            </p:nvSpPr>
            <p:spPr bwMode="auto">
              <a:xfrm>
                <a:off x="3523208" y="2829350"/>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3" name="任意多边形 47">
                <a:extLst>
                  <a:ext uri="{FF2B5EF4-FFF2-40B4-BE49-F238E27FC236}">
                    <a16:creationId xmlns:a16="http://schemas.microsoft.com/office/drawing/2014/main" id="{BE4903B3-AA5C-4A4A-A034-ED42526B9ADD}"/>
                  </a:ext>
                </a:extLst>
              </p:cNvPr>
              <p:cNvSpPr>
                <a:spLocks noChangeArrowheads="1"/>
              </p:cNvSpPr>
              <p:nvPr/>
            </p:nvSpPr>
            <p:spPr bwMode="auto">
              <a:xfrm>
                <a:off x="3478497" y="2829350"/>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4" name="任意多边形 48">
                <a:extLst>
                  <a:ext uri="{FF2B5EF4-FFF2-40B4-BE49-F238E27FC236}">
                    <a16:creationId xmlns:a16="http://schemas.microsoft.com/office/drawing/2014/main" id="{0623F4A2-0173-4B75-86F0-182798BAC8CC}"/>
                  </a:ext>
                </a:extLst>
              </p:cNvPr>
              <p:cNvSpPr>
                <a:spLocks noChangeArrowheads="1"/>
              </p:cNvSpPr>
              <p:nvPr/>
            </p:nvSpPr>
            <p:spPr bwMode="auto">
              <a:xfrm>
                <a:off x="3457136" y="2775039"/>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5" name="任意多边形 50">
                <a:extLst>
                  <a:ext uri="{FF2B5EF4-FFF2-40B4-BE49-F238E27FC236}">
                    <a16:creationId xmlns:a16="http://schemas.microsoft.com/office/drawing/2014/main" id="{8F8D9102-BED3-44FB-BF2D-AE3AEEF5481F}"/>
                  </a:ext>
                </a:extLst>
              </p:cNvPr>
              <p:cNvSpPr>
                <a:spLocks noChangeArrowheads="1"/>
              </p:cNvSpPr>
              <p:nvPr/>
            </p:nvSpPr>
            <p:spPr bwMode="auto">
              <a:xfrm>
                <a:off x="3458676" y="2814975"/>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6" name="任意多边形 52">
                <a:extLst>
                  <a:ext uri="{FF2B5EF4-FFF2-40B4-BE49-F238E27FC236}">
                    <a16:creationId xmlns:a16="http://schemas.microsoft.com/office/drawing/2014/main" id="{5525A598-C869-4B74-AEF1-982BA9C8CE6A}"/>
                  </a:ext>
                </a:extLst>
              </p:cNvPr>
              <p:cNvSpPr>
                <a:spLocks noChangeArrowheads="1"/>
              </p:cNvSpPr>
              <p:nvPr/>
            </p:nvSpPr>
            <p:spPr bwMode="auto">
              <a:xfrm>
                <a:off x="3450966" y="2795120"/>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7" name="任意多边形 212">
                <a:extLst>
                  <a:ext uri="{FF2B5EF4-FFF2-40B4-BE49-F238E27FC236}">
                    <a16:creationId xmlns:a16="http://schemas.microsoft.com/office/drawing/2014/main" id="{FC1D7C98-6462-42BC-8737-CC6EA1664D74}"/>
                  </a:ext>
                </a:extLst>
              </p:cNvPr>
              <p:cNvSpPr>
                <a:spLocks noChangeArrowheads="1"/>
              </p:cNvSpPr>
              <p:nvPr/>
            </p:nvSpPr>
            <p:spPr bwMode="auto">
              <a:xfrm>
                <a:off x="3471451" y="2764771"/>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8" name="任意多边形 56">
                <a:extLst>
                  <a:ext uri="{FF2B5EF4-FFF2-40B4-BE49-F238E27FC236}">
                    <a16:creationId xmlns:a16="http://schemas.microsoft.com/office/drawing/2014/main" id="{D233F14F-90E5-4B5B-8B07-5129E4ACA9DB}"/>
                  </a:ext>
                </a:extLst>
              </p:cNvPr>
              <p:cNvSpPr>
                <a:spLocks noChangeArrowheads="1"/>
              </p:cNvSpPr>
              <p:nvPr/>
            </p:nvSpPr>
            <p:spPr bwMode="auto">
              <a:xfrm>
                <a:off x="3487971" y="2764771"/>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9" name="任意多边形 58">
                <a:extLst>
                  <a:ext uri="{FF2B5EF4-FFF2-40B4-BE49-F238E27FC236}">
                    <a16:creationId xmlns:a16="http://schemas.microsoft.com/office/drawing/2014/main" id="{D26C25E8-9A9D-4750-AC19-1EBBC2C3374D}"/>
                  </a:ext>
                </a:extLst>
              </p:cNvPr>
              <p:cNvSpPr>
                <a:spLocks noChangeArrowheads="1"/>
              </p:cNvSpPr>
              <p:nvPr/>
            </p:nvSpPr>
            <p:spPr bwMode="auto">
              <a:xfrm>
                <a:off x="3496121" y="2814975"/>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0" name="任意多边形 60">
                <a:extLst>
                  <a:ext uri="{FF2B5EF4-FFF2-40B4-BE49-F238E27FC236}">
                    <a16:creationId xmlns:a16="http://schemas.microsoft.com/office/drawing/2014/main" id="{3E1CA5F5-16DB-4972-BB43-1C41CFEE2008}"/>
                  </a:ext>
                </a:extLst>
              </p:cNvPr>
              <p:cNvSpPr>
                <a:spLocks noChangeArrowheads="1"/>
              </p:cNvSpPr>
              <p:nvPr/>
            </p:nvSpPr>
            <p:spPr bwMode="auto">
              <a:xfrm>
                <a:off x="3496117" y="2795120"/>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1" name="任意多边形 62">
                <a:extLst>
                  <a:ext uri="{FF2B5EF4-FFF2-40B4-BE49-F238E27FC236}">
                    <a16:creationId xmlns:a16="http://schemas.microsoft.com/office/drawing/2014/main" id="{A98A0D98-C377-446F-8FD3-D028170DCA5D}"/>
                  </a:ext>
                </a:extLst>
              </p:cNvPr>
              <p:cNvSpPr>
                <a:spLocks noChangeArrowheads="1"/>
              </p:cNvSpPr>
              <p:nvPr/>
            </p:nvSpPr>
            <p:spPr bwMode="auto">
              <a:xfrm>
                <a:off x="3493914" y="2775039"/>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2" name="任意多边形 64">
                <a:extLst>
                  <a:ext uri="{FF2B5EF4-FFF2-40B4-BE49-F238E27FC236}">
                    <a16:creationId xmlns:a16="http://schemas.microsoft.com/office/drawing/2014/main" id="{FE00E6CB-8EED-48E7-A5FA-6A419C315EB0}"/>
                  </a:ext>
                </a:extLst>
              </p:cNvPr>
              <p:cNvSpPr>
                <a:spLocks noChangeArrowheads="1"/>
              </p:cNvSpPr>
              <p:nvPr/>
            </p:nvSpPr>
            <p:spPr bwMode="auto">
              <a:xfrm>
                <a:off x="3444359"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3" name="任意多边形 65">
                <a:extLst>
                  <a:ext uri="{FF2B5EF4-FFF2-40B4-BE49-F238E27FC236}">
                    <a16:creationId xmlns:a16="http://schemas.microsoft.com/office/drawing/2014/main" id="{C19EC79C-619F-4E2E-A2F9-6CE045AA61DE}"/>
                  </a:ext>
                </a:extLst>
              </p:cNvPr>
              <p:cNvSpPr>
                <a:spLocks noChangeArrowheads="1"/>
              </p:cNvSpPr>
              <p:nvPr/>
            </p:nvSpPr>
            <p:spPr bwMode="auto">
              <a:xfrm>
                <a:off x="3497220"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4" name="任意多边形 66">
                <a:extLst>
                  <a:ext uri="{FF2B5EF4-FFF2-40B4-BE49-F238E27FC236}">
                    <a16:creationId xmlns:a16="http://schemas.microsoft.com/office/drawing/2014/main" id="{4007737E-0AB9-4D3F-B285-EB050CED6CA0}"/>
                  </a:ext>
                </a:extLst>
              </p:cNvPr>
              <p:cNvSpPr>
                <a:spLocks noChangeArrowheads="1"/>
              </p:cNvSpPr>
              <p:nvPr/>
            </p:nvSpPr>
            <p:spPr bwMode="auto">
              <a:xfrm>
                <a:off x="3329167" y="2946076"/>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5" name="任意多边形 67">
                <a:extLst>
                  <a:ext uri="{FF2B5EF4-FFF2-40B4-BE49-F238E27FC236}">
                    <a16:creationId xmlns:a16="http://schemas.microsoft.com/office/drawing/2014/main" id="{12AAFD6B-BEF1-4FA4-9167-048B57DCA544}"/>
                  </a:ext>
                </a:extLst>
              </p:cNvPr>
              <p:cNvSpPr>
                <a:spLocks noChangeArrowheads="1"/>
              </p:cNvSpPr>
              <p:nvPr/>
            </p:nvSpPr>
            <p:spPr bwMode="auto">
              <a:xfrm>
                <a:off x="3330353" y="2825243"/>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6" name="任意多边形 68">
                <a:extLst>
                  <a:ext uri="{FF2B5EF4-FFF2-40B4-BE49-F238E27FC236}">
                    <a16:creationId xmlns:a16="http://schemas.microsoft.com/office/drawing/2014/main" id="{FEB6FE69-D177-4F68-AD24-D45CAB725538}"/>
                  </a:ext>
                </a:extLst>
              </p:cNvPr>
              <p:cNvSpPr>
                <a:spLocks noChangeArrowheads="1"/>
              </p:cNvSpPr>
              <p:nvPr/>
            </p:nvSpPr>
            <p:spPr bwMode="auto">
              <a:xfrm>
                <a:off x="3449746" y="2915356"/>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7" name="任意多边形 69">
                <a:extLst>
                  <a:ext uri="{FF2B5EF4-FFF2-40B4-BE49-F238E27FC236}">
                    <a16:creationId xmlns:a16="http://schemas.microsoft.com/office/drawing/2014/main" id="{B1F8C2D7-5BD0-400D-8C32-E65752A6580A}"/>
                  </a:ext>
                </a:extLst>
              </p:cNvPr>
              <p:cNvSpPr>
                <a:spLocks noChangeArrowheads="1"/>
              </p:cNvSpPr>
              <p:nvPr/>
            </p:nvSpPr>
            <p:spPr bwMode="auto">
              <a:xfrm>
                <a:off x="3329164" y="2862106"/>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8" name="任意多边形 70">
                <a:extLst>
                  <a:ext uri="{FF2B5EF4-FFF2-40B4-BE49-F238E27FC236}">
                    <a16:creationId xmlns:a16="http://schemas.microsoft.com/office/drawing/2014/main" id="{0A32EE67-0DC2-49A7-9705-9ED7FD358628}"/>
                  </a:ext>
                </a:extLst>
              </p:cNvPr>
              <p:cNvSpPr>
                <a:spLocks noChangeArrowheads="1"/>
              </p:cNvSpPr>
              <p:nvPr/>
            </p:nvSpPr>
            <p:spPr bwMode="auto">
              <a:xfrm>
                <a:off x="3414163" y="2923549"/>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9" name="任意多边形 71">
                <a:extLst>
                  <a:ext uri="{FF2B5EF4-FFF2-40B4-BE49-F238E27FC236}">
                    <a16:creationId xmlns:a16="http://schemas.microsoft.com/office/drawing/2014/main" id="{34E4710D-5D17-4669-A592-66834A5E949B}"/>
                  </a:ext>
                </a:extLst>
              </p:cNvPr>
              <p:cNvSpPr>
                <a:spLocks noChangeArrowheads="1"/>
              </p:cNvSpPr>
              <p:nvPr/>
            </p:nvSpPr>
            <p:spPr bwMode="auto">
              <a:xfrm>
                <a:off x="3329167" y="2898969"/>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0" name="任意多边形 72">
                <a:extLst>
                  <a:ext uri="{FF2B5EF4-FFF2-40B4-BE49-F238E27FC236}">
                    <a16:creationId xmlns:a16="http://schemas.microsoft.com/office/drawing/2014/main" id="{C5C616EE-27F0-49DE-920A-C389F5D7B2DE}"/>
                  </a:ext>
                </a:extLst>
              </p:cNvPr>
              <p:cNvSpPr>
                <a:spLocks noChangeArrowheads="1"/>
              </p:cNvSpPr>
              <p:nvPr/>
            </p:nvSpPr>
            <p:spPr bwMode="auto">
              <a:xfrm>
                <a:off x="3385700" y="2828109"/>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1" name="任意多边形 73">
                <a:extLst>
                  <a:ext uri="{FF2B5EF4-FFF2-40B4-BE49-F238E27FC236}">
                    <a16:creationId xmlns:a16="http://schemas.microsoft.com/office/drawing/2014/main" id="{7100EFFC-F0BB-4B37-8062-F18344C3A8DE}"/>
                  </a:ext>
                </a:extLst>
              </p:cNvPr>
              <p:cNvSpPr>
                <a:spLocks noChangeArrowheads="1"/>
              </p:cNvSpPr>
              <p:nvPr/>
            </p:nvSpPr>
            <p:spPr bwMode="auto">
              <a:xfrm>
                <a:off x="3420097" y="2871118"/>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chemeClr val="bg1">
                  <a:lumMod val="20000"/>
                  <a:lumOff val="80000"/>
                </a:schemeClr>
              </a:solidFill>
              <a:ln w="9525">
                <a:noFill/>
                <a:round/>
                <a:headEnd/>
                <a:tailEnd/>
              </a:ln>
            </p:spPr>
            <p:txBody>
              <a:bodyPr/>
              <a:lstStyle/>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1B1B18"/>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grpSp>
      <p:sp>
        <p:nvSpPr>
          <p:cNvPr id="380" name="矩形 379">
            <a:extLst>
              <a:ext uri="{FF2B5EF4-FFF2-40B4-BE49-F238E27FC236}">
                <a16:creationId xmlns:a16="http://schemas.microsoft.com/office/drawing/2014/main" id="{94363169-CB0C-4A55-9BD6-1A5D774F8657}"/>
              </a:ext>
            </a:extLst>
          </p:cNvPr>
          <p:cNvSpPr/>
          <p:nvPr/>
        </p:nvSpPr>
        <p:spPr>
          <a:xfrm>
            <a:off x="9775023" y="3144198"/>
            <a:ext cx="1712967" cy="276999"/>
          </a:xfrm>
          <a:prstGeom prst="rect">
            <a:avLst/>
          </a:prstGeom>
        </p:spPr>
        <p:txBody>
          <a:bodyPr wrap="square">
            <a:spAutoFit/>
          </a:bodyPr>
          <a:lstStyle/>
          <a:p>
            <a:pPr algn="r"/>
            <a:r>
              <a:rPr lang="zh-CN" altLang="en-US" sz="12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⑥以太光纤（含光模块）</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pic>
        <p:nvPicPr>
          <p:cNvPr id="381" name="Picture 2" descr="http://www.whgearlink.com/uploadfiles/%E5%85%B1%E7%94%A8%E5%9B%BE%E7%89%87/%E6%8E%A8%E5%B9%BF%E5%86%85%E5%AE%B9%E5%9B%BE%E7%89%87/30/%E7%AC%AC%E5%9B%9B%E7%AF%87%2010G%20AOC.png">
            <a:extLst>
              <a:ext uri="{FF2B5EF4-FFF2-40B4-BE49-F238E27FC236}">
                <a16:creationId xmlns:a16="http://schemas.microsoft.com/office/drawing/2014/main" id="{C169E8EC-28B4-418A-9224-40B80803317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10368687">
            <a:off x="9946714" y="3308250"/>
            <a:ext cx="1435444" cy="904581"/>
          </a:xfrm>
          <a:prstGeom prst="rtTriangle">
            <a:avLst/>
          </a:prstGeom>
          <a:noFill/>
          <a:extLst>
            <a:ext uri="{909E8E84-426E-40DD-AFC4-6F175D3DCCD1}">
              <a14:hiddenFill xmlns:a14="http://schemas.microsoft.com/office/drawing/2010/main">
                <a:solidFill>
                  <a:srgbClr val="FFFFFF"/>
                </a:solidFill>
              </a14:hiddenFill>
            </a:ext>
          </a:extLst>
        </p:spPr>
      </p:pic>
      <p:sp>
        <p:nvSpPr>
          <p:cNvPr id="384" name="矩形 383">
            <a:extLst>
              <a:ext uri="{FF2B5EF4-FFF2-40B4-BE49-F238E27FC236}">
                <a16:creationId xmlns:a16="http://schemas.microsoft.com/office/drawing/2014/main" id="{14A0B03E-4544-4DCF-AB27-4140AE6361BA}"/>
              </a:ext>
            </a:extLst>
          </p:cNvPr>
          <p:cNvSpPr/>
          <p:nvPr/>
        </p:nvSpPr>
        <p:spPr>
          <a:xfrm>
            <a:off x="675608" y="1181718"/>
            <a:ext cx="4669277" cy="3913393"/>
          </a:xfrm>
          <a:prstGeom prst="rect">
            <a:avLst/>
          </a:prstGeom>
          <a:noFill/>
          <a:ln w="6350">
            <a:gradFill>
              <a:gsLst>
                <a:gs pos="0">
                  <a:schemeClr val="tx1">
                    <a:alpha val="86000"/>
                  </a:schemeClr>
                </a:gs>
                <a:gs pos="54000">
                  <a:schemeClr val="bg2">
                    <a:alpha val="0"/>
                  </a:schemeClr>
                </a:gs>
                <a:gs pos="100000">
                  <a:schemeClr val="tx1">
                    <a:alpha val="88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5" name="标题 384">
            <a:extLst>
              <a:ext uri="{FF2B5EF4-FFF2-40B4-BE49-F238E27FC236}">
                <a16:creationId xmlns:a16="http://schemas.microsoft.com/office/drawing/2014/main" id="{6EED0E72-8043-46C0-9A06-31BE1E12316B}"/>
              </a:ext>
            </a:extLst>
          </p:cNvPr>
          <p:cNvSpPr>
            <a:spLocks noGrp="1"/>
          </p:cNvSpPr>
          <p:nvPr>
            <p:ph type="title"/>
          </p:nvPr>
        </p:nvSpPr>
        <p:spPr>
          <a:xfrm>
            <a:off x="675608" y="7329"/>
            <a:ext cx="10838913" cy="1032637"/>
          </a:xfrm>
        </p:spPr>
        <p:txBody>
          <a:bodyPr>
            <a:normAutofit/>
          </a:bodyPr>
          <a:lstStyle/>
          <a:p>
            <a:r>
              <a:rPr lang="zh-CN" altLang="en-US" sz="3200" dirty="0"/>
              <a:t>我们身边的网络：教学楼内的网络</a:t>
            </a:r>
          </a:p>
        </p:txBody>
      </p:sp>
      <p:pic>
        <p:nvPicPr>
          <p:cNvPr id="383" name="Picture 3" descr="正">
            <a:extLst>
              <a:ext uri="{FF2B5EF4-FFF2-40B4-BE49-F238E27FC236}">
                <a16:creationId xmlns:a16="http://schemas.microsoft.com/office/drawing/2014/main" id="{B28E24EF-3CE0-4CBC-9DF4-B2AC373CE0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6287" y="2704486"/>
            <a:ext cx="981112" cy="57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a:extLst>
              <a:ext uri="{FF2B5EF4-FFF2-40B4-BE49-F238E27FC236}">
                <a16:creationId xmlns:a16="http://schemas.microsoft.com/office/drawing/2014/main" id="{E8BCD43F-0679-4C58-A644-DB602CC90607}"/>
              </a:ext>
            </a:extLst>
          </p:cNvPr>
          <p:cNvSpPr>
            <a:spLocks noGrp="1"/>
          </p:cNvSpPr>
          <p:nvPr>
            <p:ph type="sldNum" sz="quarter" idx="12"/>
          </p:nvPr>
        </p:nvSpPr>
        <p:spPr/>
        <p:txBody>
          <a:bodyPr/>
          <a:lstStyle/>
          <a:p>
            <a:fld id="{C8BB1146-E542-4D4E-B8E9-6919A11DDD48}" type="slidenum">
              <a:rPr lang="en-US" smtClean="0"/>
              <a:t>5</a:t>
            </a:fld>
            <a:endParaRPr lang="en-US"/>
          </a:p>
        </p:txBody>
      </p:sp>
    </p:spTree>
    <p:custDataLst>
      <p:tags r:id="rId1"/>
    </p:custDataLst>
    <p:extLst>
      <p:ext uri="{BB962C8B-B14F-4D97-AF65-F5344CB8AC3E}">
        <p14:creationId xmlns:p14="http://schemas.microsoft.com/office/powerpoint/2010/main" val="3945633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lIns="91440" tIns="45720" rIns="91440" bIns="45720" rtlCol="0" anchor="b">
            <a:normAutofit/>
          </a:bodyPr>
          <a:lstStyle/>
          <a:p>
            <a:r>
              <a:rPr lang="zh-CN" altLang="en-US" sz="3200" dirty="0">
                <a:sym typeface="Huawei Sans" panose="020C0503030203020204" pitchFamily="34" charset="0"/>
              </a:rPr>
              <a:t>个域网</a:t>
            </a:r>
          </a:p>
        </p:txBody>
      </p:sp>
      <p:sp>
        <p:nvSpPr>
          <p:cNvPr id="2" name="内容占位符 1">
            <a:extLst>
              <a:ext uri="{FF2B5EF4-FFF2-40B4-BE49-F238E27FC236}">
                <a16:creationId xmlns:a16="http://schemas.microsoft.com/office/drawing/2014/main" id="{E68622CE-FE15-4FB3-BA50-F0C11FEB21BB}"/>
              </a:ext>
            </a:extLst>
          </p:cNvPr>
          <p:cNvSpPr>
            <a:spLocks noGrp="1"/>
          </p:cNvSpPr>
          <p:nvPr>
            <p:ph idx="1"/>
          </p:nvPr>
        </p:nvSpPr>
        <p:spPr/>
        <p:txBody>
          <a:bodyPr>
            <a:noAutofit/>
          </a:bodyPr>
          <a:lstStyle/>
          <a:p>
            <a:pPr>
              <a:buFont typeface="Wingdings" panose="05000000000000000000" pitchFamily="2" charset="2"/>
              <a:buChar char="Ø"/>
            </a:pPr>
            <a:r>
              <a:rPr lang="zh-CN" altLang="en-US" sz="2000" dirty="0">
                <a:solidFill>
                  <a:schemeClr val="accent1"/>
                </a:solidFill>
                <a:latin typeface="+mn-ea"/>
              </a:rPr>
              <a:t>个域网（</a:t>
            </a:r>
            <a:r>
              <a:rPr lang="en-US" altLang="zh-CN" sz="2000" dirty="0">
                <a:solidFill>
                  <a:schemeClr val="accent1"/>
                </a:solidFill>
                <a:latin typeface="+mn-ea"/>
              </a:rPr>
              <a:t>Personal Area Network</a:t>
            </a:r>
            <a:r>
              <a:rPr lang="zh-CN" altLang="en-US" sz="2000" dirty="0">
                <a:solidFill>
                  <a:schemeClr val="accent1"/>
                </a:solidFill>
                <a:latin typeface="+mn-ea"/>
              </a:rPr>
              <a:t>，</a:t>
            </a:r>
            <a:r>
              <a:rPr lang="en-US" altLang="zh-CN" sz="2000" dirty="0">
                <a:solidFill>
                  <a:schemeClr val="accent1"/>
                </a:solidFill>
                <a:latin typeface="+mn-ea"/>
              </a:rPr>
              <a:t>PAN</a:t>
            </a:r>
            <a:r>
              <a:rPr lang="zh-CN" altLang="en-US" sz="2000" dirty="0">
                <a:solidFill>
                  <a:schemeClr val="accent1"/>
                </a:solidFill>
                <a:latin typeface="+mn-ea"/>
              </a:rPr>
              <a:t>）</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围绕某个人而搭建的计算机网络，通常包含一台计算机、一个手机或者一个手持计算设备，比如掌上电脑（</a:t>
            </a:r>
            <a:r>
              <a:rPr lang="en-US" altLang="zh-CN" sz="2000" dirty="0">
                <a:solidFill>
                  <a:schemeClr val="accent1"/>
                </a:solidFill>
                <a:latin typeface="+mn-ea"/>
              </a:rPr>
              <a:t>Personal Digital Assistant</a:t>
            </a:r>
            <a:r>
              <a:rPr lang="zh-CN" altLang="en-US" sz="2000" dirty="0">
                <a:solidFill>
                  <a:schemeClr val="accent1"/>
                </a:solidFill>
                <a:latin typeface="+mn-ea"/>
              </a:rPr>
              <a:t>，</a:t>
            </a:r>
            <a:r>
              <a:rPr lang="en-US" altLang="zh-CN" sz="2000" dirty="0">
                <a:solidFill>
                  <a:schemeClr val="accent1"/>
                </a:solidFill>
                <a:latin typeface="+mn-ea"/>
              </a:rPr>
              <a:t>PDA</a:t>
            </a:r>
            <a:r>
              <a:rPr lang="zh-CN" altLang="en-US" sz="2000" dirty="0">
                <a:solidFill>
                  <a:schemeClr val="accent1"/>
                </a:solidFill>
                <a:latin typeface="+mn-ea"/>
              </a:rPr>
              <a:t>）。</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覆盖范围一般小于</a:t>
            </a:r>
            <a:r>
              <a:rPr lang="en-US" altLang="zh-CN" sz="2000" dirty="0">
                <a:solidFill>
                  <a:schemeClr val="accent1"/>
                </a:solidFill>
                <a:latin typeface="+mn-ea"/>
              </a:rPr>
              <a:t>10</a:t>
            </a:r>
            <a:r>
              <a:rPr lang="zh-CN" altLang="en-US" sz="2000" dirty="0">
                <a:solidFill>
                  <a:schemeClr val="accent1"/>
                </a:solidFill>
                <a:latin typeface="+mn-ea"/>
              </a:rPr>
              <a:t>米，可以视为一种特殊类型的局域网，支持的是一个人而不是一个小组。</a:t>
            </a:r>
          </a:p>
        </p:txBody>
      </p:sp>
      <p:sp>
        <p:nvSpPr>
          <p:cNvPr id="7" name="灯片编号占位符 6">
            <a:extLst>
              <a:ext uri="{FF2B5EF4-FFF2-40B4-BE49-F238E27FC236}">
                <a16:creationId xmlns:a16="http://schemas.microsoft.com/office/drawing/2014/main" id="{E2D20A49-CAD0-4CD8-8893-E92416FB2123}"/>
              </a:ext>
            </a:extLst>
          </p:cNvPr>
          <p:cNvSpPr>
            <a:spLocks noGrp="1"/>
          </p:cNvSpPr>
          <p:nvPr>
            <p:ph type="sldNum" sz="quarter" idx="12"/>
          </p:nvPr>
        </p:nvSpPr>
        <p:spPr/>
        <p:txBody>
          <a:bodyPr/>
          <a:lstStyle/>
          <a:p>
            <a:fld id="{C8BB1146-E542-4D4E-B8E9-6919A11DDD48}" type="slidenum">
              <a:rPr lang="en-US" smtClean="0"/>
              <a:t>50</a:t>
            </a:fld>
            <a:endParaRPr lang="en-US"/>
          </a:p>
        </p:txBody>
      </p:sp>
      <p:grpSp>
        <p:nvGrpSpPr>
          <p:cNvPr id="15" name="组合 419">
            <a:extLst>
              <a:ext uri="{FF2B5EF4-FFF2-40B4-BE49-F238E27FC236}">
                <a16:creationId xmlns:a16="http://schemas.microsoft.com/office/drawing/2014/main" id="{CCB0E8EB-398F-4671-AE68-678B6595B052}"/>
              </a:ext>
            </a:extLst>
          </p:cNvPr>
          <p:cNvGrpSpPr>
            <a:grpSpLocks noChangeAspect="1"/>
          </p:cNvGrpSpPr>
          <p:nvPr/>
        </p:nvGrpSpPr>
        <p:grpSpPr bwMode="auto">
          <a:xfrm>
            <a:off x="1848219" y="3581466"/>
            <a:ext cx="443922" cy="359859"/>
            <a:chOff x="7319963" y="736601"/>
            <a:chExt cx="609600" cy="496888"/>
          </a:xfrm>
        </p:grpSpPr>
        <p:sp>
          <p:nvSpPr>
            <p:cNvPr id="16" name="Freeform 33">
              <a:extLst>
                <a:ext uri="{FF2B5EF4-FFF2-40B4-BE49-F238E27FC236}">
                  <a16:creationId xmlns:a16="http://schemas.microsoft.com/office/drawing/2014/main" id="{68C76EF1-AFBF-4EC9-9A6D-D39531608568}"/>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7" name="Freeform 34">
              <a:extLst>
                <a:ext uri="{FF2B5EF4-FFF2-40B4-BE49-F238E27FC236}">
                  <a16:creationId xmlns:a16="http://schemas.microsoft.com/office/drawing/2014/main" id="{8848D4E0-828F-4492-8300-4F788A24EE19}"/>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8" name="Freeform 165">
              <a:extLst>
                <a:ext uri="{FF2B5EF4-FFF2-40B4-BE49-F238E27FC236}">
                  <a16:creationId xmlns:a16="http://schemas.microsoft.com/office/drawing/2014/main" id="{68A0F48B-D76B-4F36-9988-49E8D017D22F}"/>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19" name="Freeform 166">
              <a:extLst>
                <a:ext uri="{FF2B5EF4-FFF2-40B4-BE49-F238E27FC236}">
                  <a16:creationId xmlns:a16="http://schemas.microsoft.com/office/drawing/2014/main" id="{D6488450-3ACC-4443-BC8D-835754E6197D}"/>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0" name="Freeform 167">
              <a:extLst>
                <a:ext uri="{FF2B5EF4-FFF2-40B4-BE49-F238E27FC236}">
                  <a16:creationId xmlns:a16="http://schemas.microsoft.com/office/drawing/2014/main" id="{617260A5-2315-4B7F-9145-FAA01B133D6D}"/>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1" name="Freeform 168">
              <a:extLst>
                <a:ext uri="{FF2B5EF4-FFF2-40B4-BE49-F238E27FC236}">
                  <a16:creationId xmlns:a16="http://schemas.microsoft.com/office/drawing/2014/main" id="{09884E05-FC14-4092-865F-DF1B7C9BF67D}"/>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2" name="Freeform 169">
              <a:extLst>
                <a:ext uri="{FF2B5EF4-FFF2-40B4-BE49-F238E27FC236}">
                  <a16:creationId xmlns:a16="http://schemas.microsoft.com/office/drawing/2014/main" id="{B2E67142-BB54-4FDC-BEC2-C98006828835}"/>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3" name="Freeform 170">
              <a:extLst>
                <a:ext uri="{FF2B5EF4-FFF2-40B4-BE49-F238E27FC236}">
                  <a16:creationId xmlns:a16="http://schemas.microsoft.com/office/drawing/2014/main" id="{D9FB3E35-0AEC-41CF-ABAF-7239F73AD655}"/>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24" name="Freeform 171">
              <a:extLst>
                <a:ext uri="{FF2B5EF4-FFF2-40B4-BE49-F238E27FC236}">
                  <a16:creationId xmlns:a16="http://schemas.microsoft.com/office/drawing/2014/main" id="{ED2FB794-ECA0-4579-A45C-7F8917DB455B}"/>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25" name="图片 158" descr="SAN网络-蓝.png">
            <a:extLst>
              <a:ext uri="{FF2B5EF4-FFF2-40B4-BE49-F238E27FC236}">
                <a16:creationId xmlns:a16="http://schemas.microsoft.com/office/drawing/2014/main" id="{377DBE96-5522-45EE-B90A-896F9A90E4A3}"/>
              </a:ext>
            </a:extLst>
          </p:cNvPr>
          <p:cNvPicPr>
            <a:picLocks noChangeAspect="1"/>
          </p:cNvPicPr>
          <p:nvPr/>
        </p:nvPicPr>
        <p:blipFill>
          <a:blip r:embed="rId3" cstate="print"/>
          <a:stretch>
            <a:fillRect/>
          </a:stretch>
        </p:blipFill>
        <p:spPr>
          <a:xfrm>
            <a:off x="4408413" y="3531519"/>
            <a:ext cx="243123" cy="398309"/>
          </a:xfrm>
          <a:prstGeom prst="rect">
            <a:avLst/>
          </a:prstGeom>
        </p:spPr>
      </p:pic>
      <p:cxnSp>
        <p:nvCxnSpPr>
          <p:cNvPr id="6" name="直接连接符 5">
            <a:extLst>
              <a:ext uri="{FF2B5EF4-FFF2-40B4-BE49-F238E27FC236}">
                <a16:creationId xmlns:a16="http://schemas.microsoft.com/office/drawing/2014/main" id="{D4C0A0C1-0FCD-4784-8BB1-92C2E9235A3E}"/>
              </a:ext>
            </a:extLst>
          </p:cNvPr>
          <p:cNvCxnSpPr>
            <a:cxnSpLocks/>
          </p:cNvCxnSpPr>
          <p:nvPr/>
        </p:nvCxnSpPr>
        <p:spPr>
          <a:xfrm>
            <a:off x="2257459" y="3765241"/>
            <a:ext cx="2150954" cy="0"/>
          </a:xfrm>
          <a:prstGeom prst="line">
            <a:avLst/>
          </a:prstGeom>
          <a:ln w="19050">
            <a:solidFill>
              <a:srgbClr val="F28944"/>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54A34FD-EC1C-4277-91C6-C112E5758DE5}"/>
              </a:ext>
            </a:extLst>
          </p:cNvPr>
          <p:cNvSpPr txBox="1"/>
          <p:nvPr/>
        </p:nvSpPr>
        <p:spPr>
          <a:xfrm>
            <a:off x="1852896" y="3929009"/>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30" name="文本框 29">
            <a:extLst>
              <a:ext uri="{FF2B5EF4-FFF2-40B4-BE49-F238E27FC236}">
                <a16:creationId xmlns:a16="http://schemas.microsoft.com/office/drawing/2014/main" id="{98CE08B9-9B9E-4ED6-86AA-048A48E08A65}"/>
              </a:ext>
            </a:extLst>
          </p:cNvPr>
          <p:cNvSpPr txBox="1"/>
          <p:nvPr/>
        </p:nvSpPr>
        <p:spPr>
          <a:xfrm>
            <a:off x="4258211" y="3929009"/>
            <a:ext cx="543528" cy="307657"/>
          </a:xfrm>
          <a:prstGeom prst="rect">
            <a:avLst/>
          </a:prstGeom>
          <a:noFill/>
        </p:spPr>
        <p:txBody>
          <a:bodyPr wrap="none" rtlCol="0">
            <a:spAutoFit/>
          </a:bodyPr>
          <a:lstStyle/>
          <a:p>
            <a:pPr algn="ctr"/>
            <a:r>
              <a:rPr lang="zh-CN" altLang="en-US" sz="1399"/>
              <a:t>手机</a:t>
            </a:r>
          </a:p>
        </p:txBody>
      </p:sp>
      <p:sp>
        <p:nvSpPr>
          <p:cNvPr id="31" name="文本框 30">
            <a:extLst>
              <a:ext uri="{FF2B5EF4-FFF2-40B4-BE49-F238E27FC236}">
                <a16:creationId xmlns:a16="http://schemas.microsoft.com/office/drawing/2014/main" id="{70CF78DE-307D-4361-A7AD-49FA0F1B34DA}"/>
              </a:ext>
            </a:extLst>
          </p:cNvPr>
          <p:cNvSpPr txBox="1"/>
          <p:nvPr/>
        </p:nvSpPr>
        <p:spPr>
          <a:xfrm>
            <a:off x="2893439" y="3465241"/>
            <a:ext cx="913676" cy="307657"/>
          </a:xfrm>
          <a:prstGeom prst="rect">
            <a:avLst/>
          </a:prstGeom>
          <a:noFill/>
        </p:spPr>
        <p:txBody>
          <a:bodyPr wrap="none" rtlCol="0">
            <a:spAutoFit/>
          </a:bodyPr>
          <a:lstStyle/>
          <a:p>
            <a:pPr algn="ctr"/>
            <a:r>
              <a:rPr lang="en-US" altLang="zh-CN" sz="1399">
                <a:solidFill>
                  <a:srgbClr val="ED6D00"/>
                </a:solidFill>
              </a:rPr>
              <a:t>USB</a:t>
            </a:r>
            <a:r>
              <a:rPr lang="zh-CN" altLang="en-US" sz="1399">
                <a:solidFill>
                  <a:srgbClr val="ED6D00"/>
                </a:solidFill>
              </a:rPr>
              <a:t>线缆</a:t>
            </a:r>
          </a:p>
        </p:txBody>
      </p:sp>
      <p:grpSp>
        <p:nvGrpSpPr>
          <p:cNvPr id="34" name="组合 419">
            <a:extLst>
              <a:ext uri="{FF2B5EF4-FFF2-40B4-BE49-F238E27FC236}">
                <a16:creationId xmlns:a16="http://schemas.microsoft.com/office/drawing/2014/main" id="{B3023C26-EAF4-4BCF-94BD-39110D9D98D8}"/>
              </a:ext>
            </a:extLst>
          </p:cNvPr>
          <p:cNvGrpSpPr>
            <a:grpSpLocks noChangeAspect="1"/>
          </p:cNvGrpSpPr>
          <p:nvPr/>
        </p:nvGrpSpPr>
        <p:grpSpPr bwMode="auto">
          <a:xfrm>
            <a:off x="7248585" y="3581466"/>
            <a:ext cx="443922" cy="359859"/>
            <a:chOff x="7319963" y="736601"/>
            <a:chExt cx="609600" cy="496888"/>
          </a:xfrm>
        </p:grpSpPr>
        <p:sp>
          <p:nvSpPr>
            <p:cNvPr id="35" name="Freeform 33">
              <a:extLst>
                <a:ext uri="{FF2B5EF4-FFF2-40B4-BE49-F238E27FC236}">
                  <a16:creationId xmlns:a16="http://schemas.microsoft.com/office/drawing/2014/main" id="{76D75133-3084-48A1-8BE6-5A4C454261F4}"/>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6" name="Freeform 34">
              <a:extLst>
                <a:ext uri="{FF2B5EF4-FFF2-40B4-BE49-F238E27FC236}">
                  <a16:creationId xmlns:a16="http://schemas.microsoft.com/office/drawing/2014/main" id="{5728708F-F0C2-4DAA-8015-7D6AE0676484}"/>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7" name="Freeform 165">
              <a:extLst>
                <a:ext uri="{FF2B5EF4-FFF2-40B4-BE49-F238E27FC236}">
                  <a16:creationId xmlns:a16="http://schemas.microsoft.com/office/drawing/2014/main" id="{34B30459-60FD-4407-B1DE-5BAB1D7BAAA5}"/>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8" name="Freeform 166">
              <a:extLst>
                <a:ext uri="{FF2B5EF4-FFF2-40B4-BE49-F238E27FC236}">
                  <a16:creationId xmlns:a16="http://schemas.microsoft.com/office/drawing/2014/main" id="{A8159414-858A-4A7C-BCCC-AFD82799161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39" name="Freeform 167">
              <a:extLst>
                <a:ext uri="{FF2B5EF4-FFF2-40B4-BE49-F238E27FC236}">
                  <a16:creationId xmlns:a16="http://schemas.microsoft.com/office/drawing/2014/main" id="{16707699-D86F-40E4-8700-2F8EF1887045}"/>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0" name="Freeform 168">
              <a:extLst>
                <a:ext uri="{FF2B5EF4-FFF2-40B4-BE49-F238E27FC236}">
                  <a16:creationId xmlns:a16="http://schemas.microsoft.com/office/drawing/2014/main" id="{4F9E2ACE-8C3B-4D3A-8DEB-140AC1B696FE}"/>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1" name="Freeform 169">
              <a:extLst>
                <a:ext uri="{FF2B5EF4-FFF2-40B4-BE49-F238E27FC236}">
                  <a16:creationId xmlns:a16="http://schemas.microsoft.com/office/drawing/2014/main" id="{5B059D3E-B1C4-4E0F-B672-0C01BE1DCEE3}"/>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2" name="Freeform 170">
              <a:extLst>
                <a:ext uri="{FF2B5EF4-FFF2-40B4-BE49-F238E27FC236}">
                  <a16:creationId xmlns:a16="http://schemas.microsoft.com/office/drawing/2014/main" id="{DD615899-4DE9-495E-8A5F-2BB74B0C9C1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43" name="Freeform 171">
              <a:extLst>
                <a:ext uri="{FF2B5EF4-FFF2-40B4-BE49-F238E27FC236}">
                  <a16:creationId xmlns:a16="http://schemas.microsoft.com/office/drawing/2014/main" id="{2FD6C8F0-73F6-46FD-A782-BD210FAAE065}"/>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44" name="图片 158" descr="SAN网络-蓝.png">
            <a:extLst>
              <a:ext uri="{FF2B5EF4-FFF2-40B4-BE49-F238E27FC236}">
                <a16:creationId xmlns:a16="http://schemas.microsoft.com/office/drawing/2014/main" id="{F7968A81-F7BA-4008-B4A9-212681B7D4D7}"/>
              </a:ext>
            </a:extLst>
          </p:cNvPr>
          <p:cNvPicPr>
            <a:picLocks noChangeAspect="1"/>
          </p:cNvPicPr>
          <p:nvPr/>
        </p:nvPicPr>
        <p:blipFill>
          <a:blip r:embed="rId3" cstate="print"/>
          <a:stretch>
            <a:fillRect/>
          </a:stretch>
        </p:blipFill>
        <p:spPr>
          <a:xfrm>
            <a:off x="9808780" y="3531519"/>
            <a:ext cx="243123" cy="398309"/>
          </a:xfrm>
          <a:prstGeom prst="rect">
            <a:avLst/>
          </a:prstGeom>
        </p:spPr>
      </p:pic>
      <p:sp>
        <p:nvSpPr>
          <p:cNvPr id="46" name="文本框 45">
            <a:extLst>
              <a:ext uri="{FF2B5EF4-FFF2-40B4-BE49-F238E27FC236}">
                <a16:creationId xmlns:a16="http://schemas.microsoft.com/office/drawing/2014/main" id="{007F45E8-C2AE-4319-A3EC-E73B96708799}"/>
              </a:ext>
            </a:extLst>
          </p:cNvPr>
          <p:cNvSpPr txBox="1"/>
          <p:nvPr/>
        </p:nvSpPr>
        <p:spPr>
          <a:xfrm>
            <a:off x="7253262" y="3929009"/>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47" name="文本框 46">
            <a:extLst>
              <a:ext uri="{FF2B5EF4-FFF2-40B4-BE49-F238E27FC236}">
                <a16:creationId xmlns:a16="http://schemas.microsoft.com/office/drawing/2014/main" id="{076A1E11-89E7-455B-A775-8D262A41171D}"/>
              </a:ext>
            </a:extLst>
          </p:cNvPr>
          <p:cNvSpPr txBox="1"/>
          <p:nvPr/>
        </p:nvSpPr>
        <p:spPr>
          <a:xfrm>
            <a:off x="9658577" y="3929009"/>
            <a:ext cx="543528" cy="307657"/>
          </a:xfrm>
          <a:prstGeom prst="rect">
            <a:avLst/>
          </a:prstGeom>
          <a:noFill/>
        </p:spPr>
        <p:txBody>
          <a:bodyPr wrap="none" rtlCol="0">
            <a:spAutoFit/>
          </a:bodyPr>
          <a:lstStyle/>
          <a:p>
            <a:pPr algn="ctr"/>
            <a:r>
              <a:rPr lang="zh-CN" altLang="en-US" sz="1399"/>
              <a:t>手机</a:t>
            </a:r>
          </a:p>
        </p:txBody>
      </p:sp>
      <p:pic>
        <p:nvPicPr>
          <p:cNvPr id="49" name="图片 136" descr="Web服务器-蓝.png">
            <a:extLst>
              <a:ext uri="{FF2B5EF4-FFF2-40B4-BE49-F238E27FC236}">
                <a16:creationId xmlns:a16="http://schemas.microsoft.com/office/drawing/2014/main" id="{CC18EEB9-E4E8-4318-BA7A-2B98CEA7D543}"/>
              </a:ext>
            </a:extLst>
          </p:cNvPr>
          <p:cNvPicPr>
            <a:picLocks noChangeAspect="1"/>
          </p:cNvPicPr>
          <p:nvPr/>
        </p:nvPicPr>
        <p:blipFill>
          <a:blip r:embed="rId4" cstate="print"/>
          <a:stretch>
            <a:fillRect/>
          </a:stretch>
        </p:blipFill>
        <p:spPr>
          <a:xfrm>
            <a:off x="8624990" y="3633283"/>
            <a:ext cx="251307" cy="361836"/>
          </a:xfrm>
          <a:prstGeom prst="rect">
            <a:avLst/>
          </a:prstGeom>
        </p:spPr>
      </p:pic>
      <p:cxnSp>
        <p:nvCxnSpPr>
          <p:cNvPr id="50" name="直接连接符 49">
            <a:extLst>
              <a:ext uri="{FF2B5EF4-FFF2-40B4-BE49-F238E27FC236}">
                <a16:creationId xmlns:a16="http://schemas.microsoft.com/office/drawing/2014/main" id="{D35DC925-E313-4F30-A31E-8D1E39418FE5}"/>
              </a:ext>
            </a:extLst>
          </p:cNvPr>
          <p:cNvCxnSpPr>
            <a:cxnSpLocks/>
          </p:cNvCxnSpPr>
          <p:nvPr/>
        </p:nvCxnSpPr>
        <p:spPr>
          <a:xfrm>
            <a:off x="7687826" y="3765241"/>
            <a:ext cx="863329" cy="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EC35827-9C76-4FD7-BBE7-CDE6FDCFB4C5}"/>
              </a:ext>
            </a:extLst>
          </p:cNvPr>
          <p:cNvCxnSpPr>
            <a:cxnSpLocks/>
          </p:cNvCxnSpPr>
          <p:nvPr/>
        </p:nvCxnSpPr>
        <p:spPr>
          <a:xfrm>
            <a:off x="8945451" y="3765241"/>
            <a:ext cx="863329" cy="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EAEE69DC-AE4A-45AA-B95F-071C5426A538}"/>
              </a:ext>
            </a:extLst>
          </p:cNvPr>
          <p:cNvSpPr txBox="1"/>
          <p:nvPr/>
        </p:nvSpPr>
        <p:spPr>
          <a:xfrm>
            <a:off x="8478878" y="3292999"/>
            <a:ext cx="543528" cy="307657"/>
          </a:xfrm>
          <a:prstGeom prst="rect">
            <a:avLst/>
          </a:prstGeom>
          <a:noFill/>
        </p:spPr>
        <p:txBody>
          <a:bodyPr wrap="none" rtlCol="0">
            <a:spAutoFit/>
          </a:bodyPr>
          <a:lstStyle/>
          <a:p>
            <a:pPr algn="ctr"/>
            <a:r>
              <a:rPr lang="zh-CN" altLang="en-US" sz="1399">
                <a:solidFill>
                  <a:srgbClr val="0070C0"/>
                </a:solidFill>
              </a:rPr>
              <a:t>蓝牙</a:t>
            </a:r>
          </a:p>
        </p:txBody>
      </p:sp>
      <p:grpSp>
        <p:nvGrpSpPr>
          <p:cNvPr id="54" name="组合 419">
            <a:extLst>
              <a:ext uri="{FF2B5EF4-FFF2-40B4-BE49-F238E27FC236}">
                <a16:creationId xmlns:a16="http://schemas.microsoft.com/office/drawing/2014/main" id="{9CFB94F8-AFBD-4692-B262-B303EEF65AE0}"/>
              </a:ext>
            </a:extLst>
          </p:cNvPr>
          <p:cNvGrpSpPr>
            <a:grpSpLocks noChangeAspect="1"/>
          </p:cNvGrpSpPr>
          <p:nvPr/>
        </p:nvGrpSpPr>
        <p:grpSpPr bwMode="auto">
          <a:xfrm>
            <a:off x="1848219" y="5279636"/>
            <a:ext cx="443922" cy="359859"/>
            <a:chOff x="7319963" y="736601"/>
            <a:chExt cx="609600" cy="496888"/>
          </a:xfrm>
        </p:grpSpPr>
        <p:sp>
          <p:nvSpPr>
            <p:cNvPr id="55" name="Freeform 33">
              <a:extLst>
                <a:ext uri="{FF2B5EF4-FFF2-40B4-BE49-F238E27FC236}">
                  <a16:creationId xmlns:a16="http://schemas.microsoft.com/office/drawing/2014/main" id="{BF958B76-5795-4E86-9A04-B3414CAF00CA}"/>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6" name="Freeform 34">
              <a:extLst>
                <a:ext uri="{FF2B5EF4-FFF2-40B4-BE49-F238E27FC236}">
                  <a16:creationId xmlns:a16="http://schemas.microsoft.com/office/drawing/2014/main" id="{21FDACF9-A95A-4DE0-B445-AC65D166F691}"/>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7" name="Freeform 165">
              <a:extLst>
                <a:ext uri="{FF2B5EF4-FFF2-40B4-BE49-F238E27FC236}">
                  <a16:creationId xmlns:a16="http://schemas.microsoft.com/office/drawing/2014/main" id="{DD3F53AA-13E4-4D0E-BC3F-3EF1EFE4F989}"/>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8" name="Freeform 166">
              <a:extLst>
                <a:ext uri="{FF2B5EF4-FFF2-40B4-BE49-F238E27FC236}">
                  <a16:creationId xmlns:a16="http://schemas.microsoft.com/office/drawing/2014/main" id="{08543ECC-5A55-43F6-8A2E-C2D05A25183F}"/>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59" name="Freeform 167">
              <a:extLst>
                <a:ext uri="{FF2B5EF4-FFF2-40B4-BE49-F238E27FC236}">
                  <a16:creationId xmlns:a16="http://schemas.microsoft.com/office/drawing/2014/main" id="{C000799E-F06E-4892-B321-B6A53F79586E}"/>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0" name="Freeform 168">
              <a:extLst>
                <a:ext uri="{FF2B5EF4-FFF2-40B4-BE49-F238E27FC236}">
                  <a16:creationId xmlns:a16="http://schemas.microsoft.com/office/drawing/2014/main" id="{CE67EE06-AB49-4C3D-A8E0-BB7117C772BA}"/>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1" name="Freeform 169">
              <a:extLst>
                <a:ext uri="{FF2B5EF4-FFF2-40B4-BE49-F238E27FC236}">
                  <a16:creationId xmlns:a16="http://schemas.microsoft.com/office/drawing/2014/main" id="{18323D41-3326-4D2F-9ECB-0ECA282E8F6D}"/>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2" name="Freeform 170">
              <a:extLst>
                <a:ext uri="{FF2B5EF4-FFF2-40B4-BE49-F238E27FC236}">
                  <a16:creationId xmlns:a16="http://schemas.microsoft.com/office/drawing/2014/main" id="{2968ECAA-0BEC-4414-B752-713B22A8EF9C}"/>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63" name="Freeform 171">
              <a:extLst>
                <a:ext uri="{FF2B5EF4-FFF2-40B4-BE49-F238E27FC236}">
                  <a16:creationId xmlns:a16="http://schemas.microsoft.com/office/drawing/2014/main" id="{FE0D021D-98CB-4C95-8C38-D6439FB7BEC2}"/>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64" name="图片 158" descr="SAN网络-蓝.png">
            <a:extLst>
              <a:ext uri="{FF2B5EF4-FFF2-40B4-BE49-F238E27FC236}">
                <a16:creationId xmlns:a16="http://schemas.microsoft.com/office/drawing/2014/main" id="{AFC34C78-9B21-4A8B-847F-B6EC383DBA80}"/>
              </a:ext>
            </a:extLst>
          </p:cNvPr>
          <p:cNvPicPr>
            <a:picLocks noChangeAspect="1"/>
          </p:cNvPicPr>
          <p:nvPr/>
        </p:nvPicPr>
        <p:blipFill>
          <a:blip r:embed="rId3" cstate="print"/>
          <a:stretch>
            <a:fillRect/>
          </a:stretch>
        </p:blipFill>
        <p:spPr>
          <a:xfrm>
            <a:off x="4408413" y="5229689"/>
            <a:ext cx="243123" cy="398309"/>
          </a:xfrm>
          <a:prstGeom prst="rect">
            <a:avLst/>
          </a:prstGeom>
        </p:spPr>
      </p:pic>
      <p:cxnSp>
        <p:nvCxnSpPr>
          <p:cNvPr id="65" name="直接连接符 64">
            <a:extLst>
              <a:ext uri="{FF2B5EF4-FFF2-40B4-BE49-F238E27FC236}">
                <a16:creationId xmlns:a16="http://schemas.microsoft.com/office/drawing/2014/main" id="{62D6DA18-2C17-446E-8DA8-8D9D69A1E604}"/>
              </a:ext>
            </a:extLst>
          </p:cNvPr>
          <p:cNvCxnSpPr>
            <a:cxnSpLocks/>
          </p:cNvCxnSpPr>
          <p:nvPr/>
        </p:nvCxnSpPr>
        <p:spPr>
          <a:xfrm>
            <a:off x="2257459" y="5463411"/>
            <a:ext cx="2150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036D50D-236E-445D-BBDF-B6119FF784DC}"/>
              </a:ext>
            </a:extLst>
          </p:cNvPr>
          <p:cNvSpPr txBox="1"/>
          <p:nvPr/>
        </p:nvSpPr>
        <p:spPr>
          <a:xfrm>
            <a:off x="1852896" y="5627180"/>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67" name="文本框 66">
            <a:extLst>
              <a:ext uri="{FF2B5EF4-FFF2-40B4-BE49-F238E27FC236}">
                <a16:creationId xmlns:a16="http://schemas.microsoft.com/office/drawing/2014/main" id="{1A0A829F-9B23-4028-BF7D-DF4CCC414D41}"/>
              </a:ext>
            </a:extLst>
          </p:cNvPr>
          <p:cNvSpPr txBox="1"/>
          <p:nvPr/>
        </p:nvSpPr>
        <p:spPr>
          <a:xfrm>
            <a:off x="4258211" y="5627180"/>
            <a:ext cx="543528" cy="307657"/>
          </a:xfrm>
          <a:prstGeom prst="rect">
            <a:avLst/>
          </a:prstGeom>
          <a:noFill/>
        </p:spPr>
        <p:txBody>
          <a:bodyPr wrap="none" rtlCol="0">
            <a:spAutoFit/>
          </a:bodyPr>
          <a:lstStyle/>
          <a:p>
            <a:pPr algn="ctr"/>
            <a:r>
              <a:rPr lang="zh-CN" altLang="en-US" sz="1399"/>
              <a:t>手机</a:t>
            </a:r>
          </a:p>
        </p:txBody>
      </p:sp>
      <p:sp>
        <p:nvSpPr>
          <p:cNvPr id="68" name="文本框 67">
            <a:extLst>
              <a:ext uri="{FF2B5EF4-FFF2-40B4-BE49-F238E27FC236}">
                <a16:creationId xmlns:a16="http://schemas.microsoft.com/office/drawing/2014/main" id="{0137AA6D-F93D-4555-9D19-D512A58001C1}"/>
              </a:ext>
            </a:extLst>
          </p:cNvPr>
          <p:cNvSpPr txBox="1"/>
          <p:nvPr/>
        </p:nvSpPr>
        <p:spPr>
          <a:xfrm>
            <a:off x="2719581" y="5163412"/>
            <a:ext cx="1261391" cy="307657"/>
          </a:xfrm>
          <a:prstGeom prst="rect">
            <a:avLst/>
          </a:prstGeom>
          <a:noFill/>
        </p:spPr>
        <p:txBody>
          <a:bodyPr wrap="none" rtlCol="0">
            <a:spAutoFit/>
          </a:bodyPr>
          <a:lstStyle/>
          <a:p>
            <a:pPr algn="ctr"/>
            <a:r>
              <a:rPr lang="zh-CN" altLang="en-US" sz="1399"/>
              <a:t>以太网双绞线</a:t>
            </a:r>
          </a:p>
        </p:txBody>
      </p:sp>
      <p:grpSp>
        <p:nvGrpSpPr>
          <p:cNvPr id="69" name="组合 419">
            <a:extLst>
              <a:ext uri="{FF2B5EF4-FFF2-40B4-BE49-F238E27FC236}">
                <a16:creationId xmlns:a16="http://schemas.microsoft.com/office/drawing/2014/main" id="{31CBDBCC-70B2-4D78-9540-22C7701AAC39}"/>
              </a:ext>
            </a:extLst>
          </p:cNvPr>
          <p:cNvGrpSpPr>
            <a:grpSpLocks noChangeAspect="1"/>
          </p:cNvGrpSpPr>
          <p:nvPr/>
        </p:nvGrpSpPr>
        <p:grpSpPr bwMode="auto">
          <a:xfrm>
            <a:off x="7238179" y="5279636"/>
            <a:ext cx="443922" cy="359859"/>
            <a:chOff x="7319963" y="736601"/>
            <a:chExt cx="609600" cy="496888"/>
          </a:xfrm>
        </p:grpSpPr>
        <p:sp>
          <p:nvSpPr>
            <p:cNvPr id="70" name="Freeform 33">
              <a:extLst>
                <a:ext uri="{FF2B5EF4-FFF2-40B4-BE49-F238E27FC236}">
                  <a16:creationId xmlns:a16="http://schemas.microsoft.com/office/drawing/2014/main" id="{373C73B7-6C61-4735-A148-09EC9FBF1BBC}"/>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1" name="Freeform 34">
              <a:extLst>
                <a:ext uri="{FF2B5EF4-FFF2-40B4-BE49-F238E27FC236}">
                  <a16:creationId xmlns:a16="http://schemas.microsoft.com/office/drawing/2014/main" id="{3AA2F212-E7DE-4C33-8BE6-8F5C65102DFB}"/>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2" name="Freeform 165">
              <a:extLst>
                <a:ext uri="{FF2B5EF4-FFF2-40B4-BE49-F238E27FC236}">
                  <a16:creationId xmlns:a16="http://schemas.microsoft.com/office/drawing/2014/main" id="{F4C7A981-1B46-47ED-9080-080810BBEF27}"/>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3" name="Freeform 166">
              <a:extLst>
                <a:ext uri="{FF2B5EF4-FFF2-40B4-BE49-F238E27FC236}">
                  <a16:creationId xmlns:a16="http://schemas.microsoft.com/office/drawing/2014/main" id="{E788C62D-ADB9-4C52-B4DE-5169091EACA1}"/>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4" name="Freeform 167">
              <a:extLst>
                <a:ext uri="{FF2B5EF4-FFF2-40B4-BE49-F238E27FC236}">
                  <a16:creationId xmlns:a16="http://schemas.microsoft.com/office/drawing/2014/main" id="{D812C822-9BB3-43C9-A644-07475F84F7E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5" name="Freeform 168">
              <a:extLst>
                <a:ext uri="{FF2B5EF4-FFF2-40B4-BE49-F238E27FC236}">
                  <a16:creationId xmlns:a16="http://schemas.microsoft.com/office/drawing/2014/main" id="{8DA87481-EED4-4C83-B639-5903B01D9AE4}"/>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6" name="Freeform 169">
              <a:extLst>
                <a:ext uri="{FF2B5EF4-FFF2-40B4-BE49-F238E27FC236}">
                  <a16:creationId xmlns:a16="http://schemas.microsoft.com/office/drawing/2014/main" id="{8B3682D2-7E13-4556-BFDE-67D06BA343EC}"/>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7" name="Freeform 170">
              <a:extLst>
                <a:ext uri="{FF2B5EF4-FFF2-40B4-BE49-F238E27FC236}">
                  <a16:creationId xmlns:a16="http://schemas.microsoft.com/office/drawing/2014/main" id="{C3657A2F-B657-4A18-9498-EE1C93E9224A}"/>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sp>
          <p:nvSpPr>
            <p:cNvPr id="78" name="Freeform 171">
              <a:extLst>
                <a:ext uri="{FF2B5EF4-FFF2-40B4-BE49-F238E27FC236}">
                  <a16:creationId xmlns:a16="http://schemas.microsoft.com/office/drawing/2014/main" id="{A6CE323C-53DE-40C2-8FF3-F2862AED8D2D}"/>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cs typeface="+mn-ea"/>
                <a:sym typeface="+mn-lt"/>
              </a:endParaRPr>
            </a:p>
          </p:txBody>
        </p:sp>
      </p:grpSp>
      <p:pic>
        <p:nvPicPr>
          <p:cNvPr id="79" name="图片 158" descr="SAN网络-蓝.png">
            <a:extLst>
              <a:ext uri="{FF2B5EF4-FFF2-40B4-BE49-F238E27FC236}">
                <a16:creationId xmlns:a16="http://schemas.microsoft.com/office/drawing/2014/main" id="{E1ABB3AF-CE9B-4AFB-976B-9E6B7035FBDE}"/>
              </a:ext>
            </a:extLst>
          </p:cNvPr>
          <p:cNvPicPr>
            <a:picLocks noChangeAspect="1"/>
          </p:cNvPicPr>
          <p:nvPr/>
        </p:nvPicPr>
        <p:blipFill>
          <a:blip r:embed="rId3" cstate="print"/>
          <a:stretch>
            <a:fillRect/>
          </a:stretch>
        </p:blipFill>
        <p:spPr>
          <a:xfrm>
            <a:off x="9798374" y="5229689"/>
            <a:ext cx="243123" cy="398309"/>
          </a:xfrm>
          <a:prstGeom prst="rect">
            <a:avLst/>
          </a:prstGeom>
        </p:spPr>
      </p:pic>
      <p:sp>
        <p:nvSpPr>
          <p:cNvPr id="81" name="文本框 80">
            <a:extLst>
              <a:ext uri="{FF2B5EF4-FFF2-40B4-BE49-F238E27FC236}">
                <a16:creationId xmlns:a16="http://schemas.microsoft.com/office/drawing/2014/main" id="{573B2F82-8110-40A2-A3F7-F0580213A4B4}"/>
              </a:ext>
            </a:extLst>
          </p:cNvPr>
          <p:cNvSpPr txBox="1"/>
          <p:nvPr/>
        </p:nvSpPr>
        <p:spPr>
          <a:xfrm>
            <a:off x="7242856" y="5627180"/>
            <a:ext cx="434564" cy="307657"/>
          </a:xfrm>
          <a:prstGeom prst="rect">
            <a:avLst/>
          </a:prstGeom>
          <a:noFill/>
        </p:spPr>
        <p:txBody>
          <a:bodyPr wrap="none" rtlCol="0">
            <a:spAutoFit/>
          </a:bodyPr>
          <a:lstStyle/>
          <a:p>
            <a:pPr algn="ctr"/>
            <a:r>
              <a:rPr lang="en-US" altLang="zh-CN" sz="1399"/>
              <a:t>PC</a:t>
            </a:r>
            <a:endParaRPr lang="zh-CN" altLang="en-US" sz="1399"/>
          </a:p>
        </p:txBody>
      </p:sp>
      <p:sp>
        <p:nvSpPr>
          <p:cNvPr id="82" name="文本框 81">
            <a:extLst>
              <a:ext uri="{FF2B5EF4-FFF2-40B4-BE49-F238E27FC236}">
                <a16:creationId xmlns:a16="http://schemas.microsoft.com/office/drawing/2014/main" id="{A786A12C-2785-44F9-86B4-8CFD2EBACDE8}"/>
              </a:ext>
            </a:extLst>
          </p:cNvPr>
          <p:cNvSpPr txBox="1"/>
          <p:nvPr/>
        </p:nvSpPr>
        <p:spPr>
          <a:xfrm>
            <a:off x="9648171" y="5627180"/>
            <a:ext cx="543528" cy="307657"/>
          </a:xfrm>
          <a:prstGeom prst="rect">
            <a:avLst/>
          </a:prstGeom>
          <a:noFill/>
        </p:spPr>
        <p:txBody>
          <a:bodyPr wrap="none" rtlCol="0">
            <a:spAutoFit/>
          </a:bodyPr>
          <a:lstStyle/>
          <a:p>
            <a:pPr algn="ctr"/>
            <a:r>
              <a:rPr lang="zh-CN" altLang="en-US" sz="1399"/>
              <a:t>手机</a:t>
            </a:r>
          </a:p>
        </p:txBody>
      </p:sp>
      <p:sp>
        <p:nvSpPr>
          <p:cNvPr id="83" name="文本框 82">
            <a:extLst>
              <a:ext uri="{FF2B5EF4-FFF2-40B4-BE49-F238E27FC236}">
                <a16:creationId xmlns:a16="http://schemas.microsoft.com/office/drawing/2014/main" id="{782DD7B3-B0CC-443F-9D28-37DEB069BCD7}"/>
              </a:ext>
            </a:extLst>
          </p:cNvPr>
          <p:cNvSpPr txBox="1"/>
          <p:nvPr/>
        </p:nvSpPr>
        <p:spPr>
          <a:xfrm>
            <a:off x="8438831" y="5386792"/>
            <a:ext cx="602815" cy="307657"/>
          </a:xfrm>
          <a:prstGeom prst="rect">
            <a:avLst/>
          </a:prstGeom>
          <a:noFill/>
        </p:spPr>
        <p:txBody>
          <a:bodyPr wrap="none" rtlCol="0">
            <a:spAutoFit/>
          </a:bodyPr>
          <a:lstStyle/>
          <a:p>
            <a:pPr algn="ctr"/>
            <a:r>
              <a:rPr lang="en-US" altLang="zh-CN" sz="1399"/>
              <a:t>Wi-Fi</a:t>
            </a:r>
            <a:endParaRPr lang="zh-CN" altLang="en-US" sz="1399"/>
          </a:p>
        </p:txBody>
      </p:sp>
      <p:grpSp>
        <p:nvGrpSpPr>
          <p:cNvPr id="84" name="组合 758">
            <a:extLst>
              <a:ext uri="{FF2B5EF4-FFF2-40B4-BE49-F238E27FC236}">
                <a16:creationId xmlns:a16="http://schemas.microsoft.com/office/drawing/2014/main" id="{0AE0535B-8422-4F64-BA64-33F9E569BEB2}"/>
              </a:ext>
            </a:extLst>
          </p:cNvPr>
          <p:cNvGrpSpPr>
            <a:grpSpLocks noChangeAspect="1"/>
          </p:cNvGrpSpPr>
          <p:nvPr/>
        </p:nvGrpSpPr>
        <p:grpSpPr bwMode="auto">
          <a:xfrm rot="16200000" flipV="1">
            <a:off x="7808344" y="5429774"/>
            <a:ext cx="236122" cy="199954"/>
            <a:chOff x="7440613" y="4868863"/>
            <a:chExt cx="1019175" cy="828675"/>
          </a:xfrm>
          <a:solidFill>
            <a:schemeClr val="bg1">
              <a:lumMod val="50000"/>
            </a:schemeClr>
          </a:solidFill>
        </p:grpSpPr>
        <p:sp>
          <p:nvSpPr>
            <p:cNvPr id="85" name="Freeform 15">
              <a:extLst>
                <a:ext uri="{FF2B5EF4-FFF2-40B4-BE49-F238E27FC236}">
                  <a16:creationId xmlns:a16="http://schemas.microsoft.com/office/drawing/2014/main" id="{23B5BC9D-361D-4E24-941B-A7E07B54F22E}"/>
                </a:ext>
              </a:extLst>
            </p:cNvPr>
            <p:cNvSpPr>
              <a:spLocks/>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sp>
          <p:nvSpPr>
            <p:cNvPr id="86" name="Freeform 16">
              <a:extLst>
                <a:ext uri="{FF2B5EF4-FFF2-40B4-BE49-F238E27FC236}">
                  <a16:creationId xmlns:a16="http://schemas.microsoft.com/office/drawing/2014/main" id="{FF59F5B7-7A59-4E97-B626-13B19C3A543F}"/>
                </a:ext>
              </a:extLst>
            </p:cNvPr>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grpSp>
      <p:grpSp>
        <p:nvGrpSpPr>
          <p:cNvPr id="87" name="组合 758">
            <a:extLst>
              <a:ext uri="{FF2B5EF4-FFF2-40B4-BE49-F238E27FC236}">
                <a16:creationId xmlns:a16="http://schemas.microsoft.com/office/drawing/2014/main" id="{395554F8-5F41-4810-BCC4-3C96A7091648}"/>
              </a:ext>
            </a:extLst>
          </p:cNvPr>
          <p:cNvGrpSpPr>
            <a:grpSpLocks noChangeAspect="1"/>
          </p:cNvGrpSpPr>
          <p:nvPr/>
        </p:nvGrpSpPr>
        <p:grpSpPr bwMode="auto">
          <a:xfrm rot="5400000" flipH="1" flipV="1">
            <a:off x="9467740" y="5429774"/>
            <a:ext cx="236122" cy="199954"/>
            <a:chOff x="7440613" y="4868863"/>
            <a:chExt cx="1019175" cy="828675"/>
          </a:xfrm>
          <a:solidFill>
            <a:schemeClr val="bg1">
              <a:lumMod val="50000"/>
            </a:schemeClr>
          </a:solidFill>
        </p:grpSpPr>
        <p:sp>
          <p:nvSpPr>
            <p:cNvPr id="88" name="Freeform 15">
              <a:extLst>
                <a:ext uri="{FF2B5EF4-FFF2-40B4-BE49-F238E27FC236}">
                  <a16:creationId xmlns:a16="http://schemas.microsoft.com/office/drawing/2014/main" id="{3DD75747-0EBD-4712-97D3-92C8E698B6FB}"/>
                </a:ext>
              </a:extLst>
            </p:cNvPr>
            <p:cNvSpPr>
              <a:spLocks/>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sp>
          <p:nvSpPr>
            <p:cNvPr id="89" name="Freeform 16">
              <a:extLst>
                <a:ext uri="{FF2B5EF4-FFF2-40B4-BE49-F238E27FC236}">
                  <a16:creationId xmlns:a16="http://schemas.microsoft.com/office/drawing/2014/main" id="{26597084-11EF-4A1F-B002-3EB3D38AD833}"/>
                </a:ext>
              </a:extLst>
            </p:cNvPr>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headEnd/>
              <a:tailEnd/>
            </a:ln>
          </p:spPr>
          <p:txBody>
            <a:bodyPr/>
            <a:lstStyle/>
            <a:p>
              <a:pPr algn="ctr">
                <a:defRPr/>
              </a:pPr>
              <a:endParaRPr lang="zh-CN" altLang="en-US" sz="300" kern="0">
                <a:solidFill>
                  <a:schemeClr val="bg1"/>
                </a:solidFill>
                <a:cs typeface="+mn-ea"/>
                <a:sym typeface="+mn-lt"/>
              </a:endParaRPr>
            </a:p>
          </p:txBody>
        </p:sp>
      </p:grpSp>
    </p:spTree>
    <p:extLst>
      <p:ext uri="{BB962C8B-B14F-4D97-AF65-F5344CB8AC3E}">
        <p14:creationId xmlns:p14="http://schemas.microsoft.com/office/powerpoint/2010/main" val="1505594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8C9B0-EB2D-416F-B064-C0F84B6C135F}"/>
              </a:ext>
            </a:extLst>
          </p:cNvPr>
          <p:cNvSpPr>
            <a:spLocks noGrp="1"/>
          </p:cNvSpPr>
          <p:nvPr>
            <p:ph type="title"/>
          </p:nvPr>
        </p:nvSpPr>
        <p:spPr/>
        <p:txBody>
          <a:bodyPr vert="horz" lIns="91440" tIns="45720" rIns="91440" bIns="45720" rtlCol="0" anchor="b">
            <a:normAutofit/>
          </a:bodyPr>
          <a:lstStyle/>
          <a:p>
            <a:r>
              <a:rPr lang="zh-CN" altLang="en-US" sz="3200" dirty="0"/>
              <a:t>局域网</a:t>
            </a:r>
          </a:p>
        </p:txBody>
      </p:sp>
      <p:sp>
        <p:nvSpPr>
          <p:cNvPr id="3" name="内容占位符 2">
            <a:extLst>
              <a:ext uri="{FF2B5EF4-FFF2-40B4-BE49-F238E27FC236}">
                <a16:creationId xmlns:a16="http://schemas.microsoft.com/office/drawing/2014/main" id="{4177A8FA-5A6A-40EC-ACE8-D3681FE5B19A}"/>
              </a:ext>
            </a:extLst>
          </p:cNvPr>
          <p:cNvSpPr>
            <a:spLocks noGrp="1"/>
          </p:cNvSpPr>
          <p:nvPr>
            <p:ph idx="1"/>
          </p:nvPr>
        </p:nvSpPr>
        <p:spPr/>
        <p:txBody>
          <a:bodyPr vert="horz" lIns="91440" tIns="45720" rIns="91440" bIns="45720" rtlCol="0">
            <a:noAutofit/>
          </a:bodyPr>
          <a:lstStyle/>
          <a:p>
            <a:pPr>
              <a:buFont typeface="Wingdings" panose="05000000000000000000" pitchFamily="2" charset="2"/>
              <a:buChar char="Ø"/>
            </a:pPr>
            <a:r>
              <a:rPr lang="zh-CN" altLang="en-US" sz="2000" dirty="0">
                <a:solidFill>
                  <a:schemeClr val="accent1"/>
                </a:solidFill>
                <a:latin typeface="+mn-ea"/>
              </a:rPr>
              <a:t>局域网（</a:t>
            </a:r>
            <a:r>
              <a:rPr lang="en-US" altLang="zh-CN" sz="2000" dirty="0">
                <a:solidFill>
                  <a:schemeClr val="accent1"/>
                </a:solidFill>
                <a:latin typeface="+mn-ea"/>
              </a:rPr>
              <a:t>Local Area Network</a:t>
            </a:r>
            <a:r>
              <a:rPr lang="zh-CN" altLang="en-US" sz="2000" dirty="0">
                <a:solidFill>
                  <a:schemeClr val="accent1"/>
                </a:solidFill>
                <a:latin typeface="+mn-ea"/>
              </a:rPr>
              <a:t>，</a:t>
            </a:r>
            <a:r>
              <a:rPr lang="en-US" altLang="zh-CN" sz="2000" dirty="0">
                <a:solidFill>
                  <a:schemeClr val="accent1"/>
                </a:solidFill>
                <a:latin typeface="+mn-ea"/>
              </a:rPr>
              <a:t>LAN</a:t>
            </a:r>
            <a:r>
              <a:rPr lang="zh-CN" altLang="en-US" sz="2000" dirty="0">
                <a:solidFill>
                  <a:schemeClr val="accent1"/>
                </a:solidFill>
                <a:latin typeface="+mn-ea"/>
              </a:rPr>
              <a:t>）</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局限于一个地点、一栋建筑或一组建筑的网络，由多种组件构成：比如台式机、打印机、服务器以及其它存储设备</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通常由单一的组织进行管理，局域网内的通信与数据传输速率较高。家庭中的局域网也称家庭网络，其特点是所连接的设备种类繁多，常用无线路由器连接</a:t>
            </a:r>
          </a:p>
        </p:txBody>
      </p:sp>
      <p:sp>
        <p:nvSpPr>
          <p:cNvPr id="93" name="灯片编号占位符 92">
            <a:extLst>
              <a:ext uri="{FF2B5EF4-FFF2-40B4-BE49-F238E27FC236}">
                <a16:creationId xmlns:a16="http://schemas.microsoft.com/office/drawing/2014/main" id="{861D4D67-0D58-4554-A23F-430D42144657}"/>
              </a:ext>
            </a:extLst>
          </p:cNvPr>
          <p:cNvSpPr>
            <a:spLocks noGrp="1"/>
          </p:cNvSpPr>
          <p:nvPr>
            <p:ph type="sldNum" sz="quarter" idx="12"/>
          </p:nvPr>
        </p:nvSpPr>
        <p:spPr/>
        <p:txBody>
          <a:bodyPr/>
          <a:lstStyle/>
          <a:p>
            <a:fld id="{C8BB1146-E542-4D4E-B8E9-6919A11DDD48}" type="slidenum">
              <a:rPr lang="en-US" smtClean="0"/>
              <a:t>51</a:t>
            </a:fld>
            <a:endParaRPr lang="en-US"/>
          </a:p>
        </p:txBody>
      </p:sp>
      <p:grpSp>
        <p:nvGrpSpPr>
          <p:cNvPr id="4" name="组合 419">
            <a:extLst>
              <a:ext uri="{FF2B5EF4-FFF2-40B4-BE49-F238E27FC236}">
                <a16:creationId xmlns:a16="http://schemas.microsoft.com/office/drawing/2014/main" id="{CC65E1EF-A835-422C-80C3-CFDD2FF3F1E7}"/>
              </a:ext>
            </a:extLst>
          </p:cNvPr>
          <p:cNvGrpSpPr>
            <a:grpSpLocks noChangeAspect="1"/>
          </p:cNvGrpSpPr>
          <p:nvPr/>
        </p:nvGrpSpPr>
        <p:grpSpPr bwMode="auto">
          <a:xfrm>
            <a:off x="2439171" y="5612685"/>
            <a:ext cx="443922" cy="359859"/>
            <a:chOff x="7319963" y="736601"/>
            <a:chExt cx="609600" cy="496888"/>
          </a:xfrm>
        </p:grpSpPr>
        <p:sp>
          <p:nvSpPr>
            <p:cNvPr id="5" name="Freeform 33">
              <a:extLst>
                <a:ext uri="{FF2B5EF4-FFF2-40B4-BE49-F238E27FC236}">
                  <a16:creationId xmlns:a16="http://schemas.microsoft.com/office/drawing/2014/main" id="{EE947D85-1B18-4601-B1C5-A2E893585A9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 name="Freeform 34">
              <a:extLst>
                <a:ext uri="{FF2B5EF4-FFF2-40B4-BE49-F238E27FC236}">
                  <a16:creationId xmlns:a16="http://schemas.microsoft.com/office/drawing/2014/main" id="{60D28BCA-95EE-40A9-AFEC-FF5132BE5396}"/>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 name="Freeform 165">
              <a:extLst>
                <a:ext uri="{FF2B5EF4-FFF2-40B4-BE49-F238E27FC236}">
                  <a16:creationId xmlns:a16="http://schemas.microsoft.com/office/drawing/2014/main" id="{BA9B2DDF-3BA6-4990-B0EA-7A78367FF0C6}"/>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 name="Freeform 166">
              <a:extLst>
                <a:ext uri="{FF2B5EF4-FFF2-40B4-BE49-F238E27FC236}">
                  <a16:creationId xmlns:a16="http://schemas.microsoft.com/office/drawing/2014/main" id="{B062C80A-E55B-4B36-A9DC-638037227878}"/>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9" name="Freeform 167">
              <a:extLst>
                <a:ext uri="{FF2B5EF4-FFF2-40B4-BE49-F238E27FC236}">
                  <a16:creationId xmlns:a16="http://schemas.microsoft.com/office/drawing/2014/main" id="{A24B721E-270C-4D8E-A15F-743A65DB1788}"/>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10" name="Freeform 168">
              <a:extLst>
                <a:ext uri="{FF2B5EF4-FFF2-40B4-BE49-F238E27FC236}">
                  <a16:creationId xmlns:a16="http://schemas.microsoft.com/office/drawing/2014/main" id="{C43142A7-9096-4235-91F9-AA0A657B1E18}"/>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11" name="Freeform 169">
              <a:extLst>
                <a:ext uri="{FF2B5EF4-FFF2-40B4-BE49-F238E27FC236}">
                  <a16:creationId xmlns:a16="http://schemas.microsoft.com/office/drawing/2014/main" id="{241A201F-61FA-4CB7-AABF-5534B8FAEB54}"/>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12" name="Freeform 170">
              <a:extLst>
                <a:ext uri="{FF2B5EF4-FFF2-40B4-BE49-F238E27FC236}">
                  <a16:creationId xmlns:a16="http://schemas.microsoft.com/office/drawing/2014/main" id="{2B52D3F3-A344-40ED-8E81-5431AEB41288}"/>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13" name="Freeform 171">
              <a:extLst>
                <a:ext uri="{FF2B5EF4-FFF2-40B4-BE49-F238E27FC236}">
                  <a16:creationId xmlns:a16="http://schemas.microsoft.com/office/drawing/2014/main" id="{476BF37C-F272-4569-B33A-3B36CDC5AF35}"/>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grpSp>
        <p:nvGrpSpPr>
          <p:cNvPr id="14" name="组合 323">
            <a:extLst>
              <a:ext uri="{FF2B5EF4-FFF2-40B4-BE49-F238E27FC236}">
                <a16:creationId xmlns:a16="http://schemas.microsoft.com/office/drawing/2014/main" id="{601AC467-B8AC-4E04-A62D-59B8C9DCF7D4}"/>
              </a:ext>
            </a:extLst>
          </p:cNvPr>
          <p:cNvGrpSpPr>
            <a:grpSpLocks noChangeAspect="1"/>
          </p:cNvGrpSpPr>
          <p:nvPr/>
        </p:nvGrpSpPr>
        <p:grpSpPr bwMode="auto">
          <a:xfrm>
            <a:off x="3361146" y="4564426"/>
            <a:ext cx="392496" cy="401294"/>
            <a:chOff x="4189413" y="2351088"/>
            <a:chExt cx="630238" cy="646113"/>
          </a:xfrm>
        </p:grpSpPr>
        <p:sp>
          <p:nvSpPr>
            <p:cNvPr id="15" name="Freeform 218">
              <a:extLst>
                <a:ext uri="{FF2B5EF4-FFF2-40B4-BE49-F238E27FC236}">
                  <a16:creationId xmlns:a16="http://schemas.microsoft.com/office/drawing/2014/main" id="{F81CFD93-6117-4596-8CD0-FDC1BF363FA0}"/>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6" name="Freeform 219">
              <a:extLst>
                <a:ext uri="{FF2B5EF4-FFF2-40B4-BE49-F238E27FC236}">
                  <a16:creationId xmlns:a16="http://schemas.microsoft.com/office/drawing/2014/main" id="{82BD7268-16B5-497F-9D4A-5AC9A0B057DF}"/>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7" name="Freeform 220">
              <a:extLst>
                <a:ext uri="{FF2B5EF4-FFF2-40B4-BE49-F238E27FC236}">
                  <a16:creationId xmlns:a16="http://schemas.microsoft.com/office/drawing/2014/main" id="{83522A7D-C2C9-4A4B-94A2-E2FFE5164F66}"/>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8" name="Freeform 221">
              <a:extLst>
                <a:ext uri="{FF2B5EF4-FFF2-40B4-BE49-F238E27FC236}">
                  <a16:creationId xmlns:a16="http://schemas.microsoft.com/office/drawing/2014/main" id="{30D3B443-CC1D-4DA6-8BF3-714B4A38AD1D}"/>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9" name="Freeform 222">
              <a:extLst>
                <a:ext uri="{FF2B5EF4-FFF2-40B4-BE49-F238E27FC236}">
                  <a16:creationId xmlns:a16="http://schemas.microsoft.com/office/drawing/2014/main" id="{4742FCA6-9D35-40A8-AC7E-296D1C22EA23}"/>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20" name="Freeform 223">
              <a:extLst>
                <a:ext uri="{FF2B5EF4-FFF2-40B4-BE49-F238E27FC236}">
                  <a16:creationId xmlns:a16="http://schemas.microsoft.com/office/drawing/2014/main" id="{3F70DF63-7EB6-46FC-88AF-D843BD0C0DD5}"/>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21" name="Freeform 224">
              <a:extLst>
                <a:ext uri="{FF2B5EF4-FFF2-40B4-BE49-F238E27FC236}">
                  <a16:creationId xmlns:a16="http://schemas.microsoft.com/office/drawing/2014/main" id="{A1B8A75B-FF41-4C5A-9F64-3CBEBCAC9C6F}"/>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22" name="Freeform 225">
              <a:extLst>
                <a:ext uri="{FF2B5EF4-FFF2-40B4-BE49-F238E27FC236}">
                  <a16:creationId xmlns:a16="http://schemas.microsoft.com/office/drawing/2014/main" id="{3969BE9A-56A2-4FA4-A71C-44316E781F0A}"/>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23" name="Freeform 226">
              <a:extLst>
                <a:ext uri="{FF2B5EF4-FFF2-40B4-BE49-F238E27FC236}">
                  <a16:creationId xmlns:a16="http://schemas.microsoft.com/office/drawing/2014/main" id="{D90920BC-411B-4AA5-8C1D-FA999EF59230}"/>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grpSp>
      <p:grpSp>
        <p:nvGrpSpPr>
          <p:cNvPr id="24" name="组合 419">
            <a:extLst>
              <a:ext uri="{FF2B5EF4-FFF2-40B4-BE49-F238E27FC236}">
                <a16:creationId xmlns:a16="http://schemas.microsoft.com/office/drawing/2014/main" id="{6F4E2A12-43E7-4384-890C-A6B075570D8B}"/>
              </a:ext>
            </a:extLst>
          </p:cNvPr>
          <p:cNvGrpSpPr>
            <a:grpSpLocks noChangeAspect="1"/>
          </p:cNvGrpSpPr>
          <p:nvPr/>
        </p:nvGrpSpPr>
        <p:grpSpPr bwMode="auto">
          <a:xfrm>
            <a:off x="3327653" y="5612685"/>
            <a:ext cx="443922" cy="359859"/>
            <a:chOff x="7319963" y="736601"/>
            <a:chExt cx="609600" cy="496888"/>
          </a:xfrm>
        </p:grpSpPr>
        <p:sp>
          <p:nvSpPr>
            <p:cNvPr id="25" name="Freeform 33">
              <a:extLst>
                <a:ext uri="{FF2B5EF4-FFF2-40B4-BE49-F238E27FC236}">
                  <a16:creationId xmlns:a16="http://schemas.microsoft.com/office/drawing/2014/main" id="{017BD8CF-E260-436A-A964-F4C888E1569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26" name="Freeform 34">
              <a:extLst>
                <a:ext uri="{FF2B5EF4-FFF2-40B4-BE49-F238E27FC236}">
                  <a16:creationId xmlns:a16="http://schemas.microsoft.com/office/drawing/2014/main" id="{D4B34CC6-4961-4152-B1DC-3FF96F197D99}"/>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27" name="Freeform 165">
              <a:extLst>
                <a:ext uri="{FF2B5EF4-FFF2-40B4-BE49-F238E27FC236}">
                  <a16:creationId xmlns:a16="http://schemas.microsoft.com/office/drawing/2014/main" id="{16B3646B-3279-47C9-9FD8-A80630F3FA40}"/>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28" name="Freeform 166">
              <a:extLst>
                <a:ext uri="{FF2B5EF4-FFF2-40B4-BE49-F238E27FC236}">
                  <a16:creationId xmlns:a16="http://schemas.microsoft.com/office/drawing/2014/main" id="{3CE0ABA2-11AD-4F05-A0EE-BDF8FE6CB79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29" name="Freeform 167">
              <a:extLst>
                <a:ext uri="{FF2B5EF4-FFF2-40B4-BE49-F238E27FC236}">
                  <a16:creationId xmlns:a16="http://schemas.microsoft.com/office/drawing/2014/main" id="{6318290D-3F20-4B1C-B73C-F4DD4F36ABE4}"/>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0" name="Freeform 168">
              <a:extLst>
                <a:ext uri="{FF2B5EF4-FFF2-40B4-BE49-F238E27FC236}">
                  <a16:creationId xmlns:a16="http://schemas.microsoft.com/office/drawing/2014/main" id="{159833E7-1939-4747-AC4B-8CEF81B3688B}"/>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1" name="Freeform 169">
              <a:extLst>
                <a:ext uri="{FF2B5EF4-FFF2-40B4-BE49-F238E27FC236}">
                  <a16:creationId xmlns:a16="http://schemas.microsoft.com/office/drawing/2014/main" id="{552ED556-8086-42FA-BF7B-7618AE6F31C2}"/>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2" name="Freeform 170">
              <a:extLst>
                <a:ext uri="{FF2B5EF4-FFF2-40B4-BE49-F238E27FC236}">
                  <a16:creationId xmlns:a16="http://schemas.microsoft.com/office/drawing/2014/main" id="{93E541EA-2C1B-484C-ADFB-6525AC91F0DE}"/>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3" name="Freeform 171">
              <a:extLst>
                <a:ext uri="{FF2B5EF4-FFF2-40B4-BE49-F238E27FC236}">
                  <a16:creationId xmlns:a16="http://schemas.microsoft.com/office/drawing/2014/main" id="{DF405EBE-A327-4AE5-89DE-E5D6001C4EB5}"/>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grpSp>
        <p:nvGrpSpPr>
          <p:cNvPr id="34" name="组合 419">
            <a:extLst>
              <a:ext uri="{FF2B5EF4-FFF2-40B4-BE49-F238E27FC236}">
                <a16:creationId xmlns:a16="http://schemas.microsoft.com/office/drawing/2014/main" id="{F9BCA46A-5EC7-418A-89DE-49B3CF79B5C6}"/>
              </a:ext>
            </a:extLst>
          </p:cNvPr>
          <p:cNvGrpSpPr>
            <a:grpSpLocks noChangeAspect="1"/>
          </p:cNvGrpSpPr>
          <p:nvPr/>
        </p:nvGrpSpPr>
        <p:grpSpPr bwMode="auto">
          <a:xfrm>
            <a:off x="4216135" y="5612685"/>
            <a:ext cx="443922" cy="359859"/>
            <a:chOff x="7319963" y="736601"/>
            <a:chExt cx="609600" cy="496888"/>
          </a:xfrm>
        </p:grpSpPr>
        <p:sp>
          <p:nvSpPr>
            <p:cNvPr id="35" name="Freeform 33">
              <a:extLst>
                <a:ext uri="{FF2B5EF4-FFF2-40B4-BE49-F238E27FC236}">
                  <a16:creationId xmlns:a16="http://schemas.microsoft.com/office/drawing/2014/main" id="{E24DC61A-851E-41E4-9918-2B193A736586}"/>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6" name="Freeform 34">
              <a:extLst>
                <a:ext uri="{FF2B5EF4-FFF2-40B4-BE49-F238E27FC236}">
                  <a16:creationId xmlns:a16="http://schemas.microsoft.com/office/drawing/2014/main" id="{7BE2D77A-F034-4500-9183-9581385826CF}"/>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7" name="Freeform 165">
              <a:extLst>
                <a:ext uri="{FF2B5EF4-FFF2-40B4-BE49-F238E27FC236}">
                  <a16:creationId xmlns:a16="http://schemas.microsoft.com/office/drawing/2014/main" id="{B1ECE2C9-F37A-4539-8D22-DE06236616F2}"/>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8" name="Freeform 166">
              <a:extLst>
                <a:ext uri="{FF2B5EF4-FFF2-40B4-BE49-F238E27FC236}">
                  <a16:creationId xmlns:a16="http://schemas.microsoft.com/office/drawing/2014/main" id="{D4191931-50F8-4D91-AA1F-BB9433F91BC1}"/>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39" name="Freeform 167">
              <a:extLst>
                <a:ext uri="{FF2B5EF4-FFF2-40B4-BE49-F238E27FC236}">
                  <a16:creationId xmlns:a16="http://schemas.microsoft.com/office/drawing/2014/main" id="{B563DC91-0E30-4152-AFFF-15330001EDF8}"/>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40" name="Freeform 168">
              <a:extLst>
                <a:ext uri="{FF2B5EF4-FFF2-40B4-BE49-F238E27FC236}">
                  <a16:creationId xmlns:a16="http://schemas.microsoft.com/office/drawing/2014/main" id="{041070BE-7EB2-4301-936B-51A7B4F229C9}"/>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41" name="Freeform 169">
              <a:extLst>
                <a:ext uri="{FF2B5EF4-FFF2-40B4-BE49-F238E27FC236}">
                  <a16:creationId xmlns:a16="http://schemas.microsoft.com/office/drawing/2014/main" id="{AAB02759-7B4A-4A08-8C51-82C4E82556E2}"/>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42" name="Freeform 170">
              <a:extLst>
                <a:ext uri="{FF2B5EF4-FFF2-40B4-BE49-F238E27FC236}">
                  <a16:creationId xmlns:a16="http://schemas.microsoft.com/office/drawing/2014/main" id="{3E16C596-0181-4484-BEE8-5D43FA0B54F5}"/>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43" name="Freeform 171">
              <a:extLst>
                <a:ext uri="{FF2B5EF4-FFF2-40B4-BE49-F238E27FC236}">
                  <a16:creationId xmlns:a16="http://schemas.microsoft.com/office/drawing/2014/main" id="{EA69B4FF-D234-4D05-A998-66EF3A6C3572}"/>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grpSp>
        <p:nvGrpSpPr>
          <p:cNvPr id="44" name="Group 165">
            <a:extLst>
              <a:ext uri="{FF2B5EF4-FFF2-40B4-BE49-F238E27FC236}">
                <a16:creationId xmlns:a16="http://schemas.microsoft.com/office/drawing/2014/main" id="{D306A2F9-C66F-4622-B166-0E0A6C8C2644}"/>
              </a:ext>
            </a:extLst>
          </p:cNvPr>
          <p:cNvGrpSpPr/>
          <p:nvPr/>
        </p:nvGrpSpPr>
        <p:grpSpPr>
          <a:xfrm rot="10800000">
            <a:off x="2822799" y="4960788"/>
            <a:ext cx="1468478" cy="650747"/>
            <a:chOff x="-1233037" y="914446"/>
            <a:chExt cx="1573823" cy="778776"/>
          </a:xfrm>
        </p:grpSpPr>
        <p:cxnSp>
          <p:nvCxnSpPr>
            <p:cNvPr id="45" name="Straight Connector 166">
              <a:extLst>
                <a:ext uri="{FF2B5EF4-FFF2-40B4-BE49-F238E27FC236}">
                  <a16:creationId xmlns:a16="http://schemas.microsoft.com/office/drawing/2014/main" id="{8FEFA396-1D2D-460B-B85E-50A0A3974F2E}"/>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67">
              <a:extLst>
                <a:ext uri="{FF2B5EF4-FFF2-40B4-BE49-F238E27FC236}">
                  <a16:creationId xmlns:a16="http://schemas.microsoft.com/office/drawing/2014/main" id="{A155F591-885B-42BD-B58A-2660C5E78F37}"/>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47" name="Straight Connector 166">
            <a:extLst>
              <a:ext uri="{FF2B5EF4-FFF2-40B4-BE49-F238E27FC236}">
                <a16:creationId xmlns:a16="http://schemas.microsoft.com/office/drawing/2014/main" id="{22CFB7FA-D2FE-4AA4-8DAD-1EBC04A5D188}"/>
              </a:ext>
            </a:extLst>
          </p:cNvPr>
          <p:cNvCxnSpPr>
            <a:cxnSpLocks/>
          </p:cNvCxnSpPr>
          <p:nvPr/>
        </p:nvCxnSpPr>
        <p:spPr>
          <a:xfrm flipH="1">
            <a:off x="3557037" y="4948070"/>
            <a:ext cx="0" cy="679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0D78403C-869E-497F-8EF1-C2D070E20896}"/>
              </a:ext>
            </a:extLst>
          </p:cNvPr>
          <p:cNvSpPr txBox="1"/>
          <p:nvPr/>
        </p:nvSpPr>
        <p:spPr>
          <a:xfrm>
            <a:off x="2562961" y="4602755"/>
            <a:ext cx="800219" cy="338554"/>
          </a:xfrm>
          <a:prstGeom prst="rect">
            <a:avLst/>
          </a:prstGeom>
          <a:noFill/>
        </p:spPr>
        <p:txBody>
          <a:bodyPr wrap="none" rtlCol="0">
            <a:spAutoFit/>
          </a:bodyPr>
          <a:lstStyle/>
          <a:p>
            <a:pPr algn="ctr"/>
            <a:r>
              <a:rPr lang="zh-CN" altLang="en-US" sz="1600">
                <a:solidFill>
                  <a:schemeClr val="accent1"/>
                </a:solidFill>
              </a:rPr>
              <a:t>交换机</a:t>
            </a:r>
          </a:p>
        </p:txBody>
      </p:sp>
      <p:sp>
        <p:nvSpPr>
          <p:cNvPr id="50" name="文本框 49">
            <a:extLst>
              <a:ext uri="{FF2B5EF4-FFF2-40B4-BE49-F238E27FC236}">
                <a16:creationId xmlns:a16="http://schemas.microsoft.com/office/drawing/2014/main" id="{09AD5EA6-3199-4C51-8A29-2DFDF583DD83}"/>
              </a:ext>
            </a:extLst>
          </p:cNvPr>
          <p:cNvSpPr txBox="1"/>
          <p:nvPr/>
        </p:nvSpPr>
        <p:spPr>
          <a:xfrm>
            <a:off x="3315413" y="5988641"/>
            <a:ext cx="468398" cy="338554"/>
          </a:xfrm>
          <a:prstGeom prst="rect">
            <a:avLst/>
          </a:prstGeom>
          <a:noFill/>
        </p:spPr>
        <p:txBody>
          <a:bodyPr wrap="none" rtlCol="0">
            <a:spAutoFit/>
          </a:bodyPr>
          <a:lstStyle/>
          <a:p>
            <a:pPr algn="ctr"/>
            <a:r>
              <a:rPr lang="en-US" altLang="zh-CN" sz="1600">
                <a:solidFill>
                  <a:schemeClr val="accent1"/>
                </a:solidFill>
              </a:rPr>
              <a:t>PC</a:t>
            </a:r>
            <a:endParaRPr lang="zh-CN" altLang="en-US" sz="1600">
              <a:solidFill>
                <a:schemeClr val="accent1"/>
              </a:solidFill>
            </a:endParaRPr>
          </a:p>
        </p:txBody>
      </p:sp>
      <p:cxnSp>
        <p:nvCxnSpPr>
          <p:cNvPr id="51" name="Straight Connector 166">
            <a:extLst>
              <a:ext uri="{FF2B5EF4-FFF2-40B4-BE49-F238E27FC236}">
                <a16:creationId xmlns:a16="http://schemas.microsoft.com/office/drawing/2014/main" id="{058F4327-F0CD-425F-BD22-E35462C8F508}"/>
              </a:ext>
            </a:extLst>
          </p:cNvPr>
          <p:cNvCxnSpPr>
            <a:cxnSpLocks/>
          </p:cNvCxnSpPr>
          <p:nvPr/>
        </p:nvCxnSpPr>
        <p:spPr>
          <a:xfrm>
            <a:off x="3557037" y="4125684"/>
            <a:ext cx="0" cy="4387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组合 327">
            <a:extLst>
              <a:ext uri="{FF2B5EF4-FFF2-40B4-BE49-F238E27FC236}">
                <a16:creationId xmlns:a16="http://schemas.microsoft.com/office/drawing/2014/main" id="{DEFB162A-998C-47B8-BF1D-6D489E2D7CE2}"/>
              </a:ext>
            </a:extLst>
          </p:cNvPr>
          <p:cNvGrpSpPr>
            <a:grpSpLocks noChangeAspect="1"/>
          </p:cNvGrpSpPr>
          <p:nvPr/>
        </p:nvGrpSpPr>
        <p:grpSpPr bwMode="auto">
          <a:xfrm>
            <a:off x="3406938" y="3630508"/>
            <a:ext cx="284234" cy="526870"/>
            <a:chOff x="727075" y="3775076"/>
            <a:chExt cx="406400" cy="754063"/>
          </a:xfrm>
        </p:grpSpPr>
        <p:sp>
          <p:nvSpPr>
            <p:cNvPr id="54" name="Freeform 95">
              <a:extLst>
                <a:ext uri="{FF2B5EF4-FFF2-40B4-BE49-F238E27FC236}">
                  <a16:creationId xmlns:a16="http://schemas.microsoft.com/office/drawing/2014/main" id="{20C7333F-D224-4105-AA34-0B452156BDAF}"/>
                </a:ext>
              </a:extLst>
            </p:cNvPr>
            <p:cNvSpPr>
              <a:spLocks noChangeArrowheads="1"/>
            </p:cNvSpPr>
            <p:nvPr/>
          </p:nvSpPr>
          <p:spPr bwMode="auto">
            <a:xfrm>
              <a:off x="727075" y="3775076"/>
              <a:ext cx="406400" cy="739775"/>
            </a:xfrm>
            <a:custGeom>
              <a:avLst/>
              <a:gdLst>
                <a:gd name="T0" fmla="*/ 2147483646 w 967"/>
                <a:gd name="T1" fmla="*/ 2147483646 h 1760"/>
                <a:gd name="T2" fmla="*/ 2147483646 w 967"/>
                <a:gd name="T3" fmla="*/ 2147483646 h 1760"/>
                <a:gd name="T4" fmla="*/ 2147483646 w 967"/>
                <a:gd name="T5" fmla="*/ 2147483646 h 1760"/>
                <a:gd name="T6" fmla="*/ 2147483646 w 967"/>
                <a:gd name="T7" fmla="*/ 2147483646 h 1760"/>
                <a:gd name="T8" fmla="*/ 2147483646 w 967"/>
                <a:gd name="T9" fmla="*/ 2147483646 h 1760"/>
                <a:gd name="T10" fmla="*/ 2147483646 w 967"/>
                <a:gd name="T11" fmla="*/ 2147483646 h 1760"/>
                <a:gd name="T12" fmla="*/ 2147483646 w 967"/>
                <a:gd name="T13" fmla="*/ 2147483646 h 1760"/>
                <a:gd name="T14" fmla="*/ 2147483646 w 967"/>
                <a:gd name="T15" fmla="*/ 2147483646 h 1760"/>
                <a:gd name="T16" fmla="*/ 2147483646 w 967"/>
                <a:gd name="T17" fmla="*/ 2147483646 h 1760"/>
                <a:gd name="T18" fmla="*/ 2147483646 w 967"/>
                <a:gd name="T19" fmla="*/ 2147483646 h 1760"/>
                <a:gd name="T20" fmla="*/ 2147483646 w 967"/>
                <a:gd name="T21" fmla="*/ 2147483646 h 1760"/>
                <a:gd name="T22" fmla="*/ 2147483646 w 967"/>
                <a:gd name="T23" fmla="*/ 2147483646 h 1760"/>
                <a:gd name="T24" fmla="*/ 2147483646 w 967"/>
                <a:gd name="T25" fmla="*/ 2147483646 h 1760"/>
                <a:gd name="T26" fmla="*/ 2147483646 w 967"/>
                <a:gd name="T27" fmla="*/ 2147483646 h 1760"/>
                <a:gd name="T28" fmla="*/ 2147483646 w 967"/>
                <a:gd name="T29" fmla="*/ 2147483646 h 1760"/>
                <a:gd name="T30" fmla="*/ 0 w 967"/>
                <a:gd name="T31" fmla="*/ 2147483646 h 1760"/>
                <a:gd name="T32" fmla="*/ 0 w 967"/>
                <a:gd name="T33" fmla="*/ 2147483646 h 1760"/>
                <a:gd name="T34" fmla="*/ 2147483646 w 967"/>
                <a:gd name="T35" fmla="*/ 0 h 1760"/>
                <a:gd name="T36" fmla="*/ 2147483646 w 967"/>
                <a:gd name="T37" fmla="*/ 0 h 1760"/>
                <a:gd name="T38" fmla="*/ 2147483646 w 967"/>
                <a:gd name="T39" fmla="*/ 2147483646 h 1760"/>
                <a:gd name="T40" fmla="*/ 2147483646 w 967"/>
                <a:gd name="T41" fmla="*/ 2147483646 h 1760"/>
                <a:gd name="T42" fmla="*/ 2147483646 w 967"/>
                <a:gd name="T43" fmla="*/ 2147483646 h 17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67" h="1760">
                  <a:moveTo>
                    <a:pt x="854" y="1760"/>
                  </a:moveTo>
                  <a:lnTo>
                    <a:pt x="854" y="1760"/>
                  </a:lnTo>
                  <a:lnTo>
                    <a:pt x="585" y="1760"/>
                  </a:lnTo>
                  <a:lnTo>
                    <a:pt x="585" y="1693"/>
                  </a:lnTo>
                  <a:lnTo>
                    <a:pt x="854" y="1693"/>
                  </a:lnTo>
                  <a:cubicBezTo>
                    <a:pt x="879" y="1693"/>
                    <a:pt x="900" y="1672"/>
                    <a:pt x="900" y="1647"/>
                  </a:cubicBezTo>
                  <a:lnTo>
                    <a:pt x="900" y="113"/>
                  </a:lnTo>
                  <a:cubicBezTo>
                    <a:pt x="900" y="88"/>
                    <a:pt x="879" y="67"/>
                    <a:pt x="854" y="67"/>
                  </a:cubicBezTo>
                  <a:lnTo>
                    <a:pt x="113" y="67"/>
                  </a:lnTo>
                  <a:cubicBezTo>
                    <a:pt x="88" y="67"/>
                    <a:pt x="67" y="88"/>
                    <a:pt x="67" y="113"/>
                  </a:cubicBezTo>
                  <a:lnTo>
                    <a:pt x="67" y="1647"/>
                  </a:lnTo>
                  <a:cubicBezTo>
                    <a:pt x="67" y="1672"/>
                    <a:pt x="88" y="1693"/>
                    <a:pt x="113" y="1693"/>
                  </a:cubicBezTo>
                  <a:lnTo>
                    <a:pt x="385" y="1693"/>
                  </a:lnTo>
                  <a:lnTo>
                    <a:pt x="385" y="1760"/>
                  </a:lnTo>
                  <a:lnTo>
                    <a:pt x="113" y="1760"/>
                  </a:lnTo>
                  <a:cubicBezTo>
                    <a:pt x="51" y="1760"/>
                    <a:pt x="0" y="1709"/>
                    <a:pt x="0" y="1647"/>
                  </a:cubicBezTo>
                  <a:lnTo>
                    <a:pt x="0" y="113"/>
                  </a:lnTo>
                  <a:cubicBezTo>
                    <a:pt x="0" y="51"/>
                    <a:pt x="51" y="0"/>
                    <a:pt x="113" y="0"/>
                  </a:cubicBezTo>
                  <a:lnTo>
                    <a:pt x="854" y="0"/>
                  </a:lnTo>
                  <a:cubicBezTo>
                    <a:pt x="916" y="0"/>
                    <a:pt x="967" y="51"/>
                    <a:pt x="967" y="113"/>
                  </a:cubicBezTo>
                  <a:lnTo>
                    <a:pt x="967" y="1647"/>
                  </a:lnTo>
                  <a:cubicBezTo>
                    <a:pt x="967" y="1709"/>
                    <a:pt x="916" y="1760"/>
                    <a:pt x="854" y="176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55" name="Freeform 96">
              <a:extLst>
                <a:ext uri="{FF2B5EF4-FFF2-40B4-BE49-F238E27FC236}">
                  <a16:creationId xmlns:a16="http://schemas.microsoft.com/office/drawing/2014/main" id="{F9134B9C-18CB-49B8-8158-0874C2318E51}"/>
                </a:ext>
              </a:extLst>
            </p:cNvPr>
            <p:cNvSpPr>
              <a:spLocks noEditPoints="1" noChangeArrowheads="1"/>
            </p:cNvSpPr>
            <p:nvPr/>
          </p:nvSpPr>
          <p:spPr bwMode="auto">
            <a:xfrm>
              <a:off x="798513" y="3886201"/>
              <a:ext cx="263525" cy="120650"/>
            </a:xfrm>
            <a:custGeom>
              <a:avLst/>
              <a:gdLst>
                <a:gd name="T0" fmla="*/ 2147483646 w 629"/>
                <a:gd name="T1" fmla="*/ 2147483646 h 290"/>
                <a:gd name="T2" fmla="*/ 2147483646 w 629"/>
                <a:gd name="T3" fmla="*/ 2147483646 h 290"/>
                <a:gd name="T4" fmla="*/ 2147483646 w 629"/>
                <a:gd name="T5" fmla="*/ 2147483646 h 290"/>
                <a:gd name="T6" fmla="*/ 2147483646 w 629"/>
                <a:gd name="T7" fmla="*/ 2147483646 h 290"/>
                <a:gd name="T8" fmla="*/ 2147483646 w 629"/>
                <a:gd name="T9" fmla="*/ 2147483646 h 290"/>
                <a:gd name="T10" fmla="*/ 2147483646 w 629"/>
                <a:gd name="T11" fmla="*/ 2147483646 h 290"/>
                <a:gd name="T12" fmla="*/ 2147483646 w 629"/>
                <a:gd name="T13" fmla="*/ 2147483646 h 290"/>
                <a:gd name="T14" fmla="*/ 2147483646 w 629"/>
                <a:gd name="T15" fmla="*/ 2147483646 h 290"/>
                <a:gd name="T16" fmla="*/ 0 w 629"/>
                <a:gd name="T17" fmla="*/ 2147483646 h 290"/>
                <a:gd name="T18" fmla="*/ 0 w 629"/>
                <a:gd name="T19" fmla="*/ 0 h 290"/>
                <a:gd name="T20" fmla="*/ 2147483646 w 629"/>
                <a:gd name="T21" fmla="*/ 0 h 290"/>
                <a:gd name="T22" fmla="*/ 2147483646 w 629"/>
                <a:gd name="T23" fmla="*/ 2147483646 h 2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9" h="290">
                  <a:moveTo>
                    <a:pt x="40" y="250"/>
                  </a:moveTo>
                  <a:lnTo>
                    <a:pt x="40" y="250"/>
                  </a:lnTo>
                  <a:lnTo>
                    <a:pt x="589" y="250"/>
                  </a:lnTo>
                  <a:lnTo>
                    <a:pt x="589" y="40"/>
                  </a:lnTo>
                  <a:lnTo>
                    <a:pt x="40" y="40"/>
                  </a:lnTo>
                  <a:lnTo>
                    <a:pt x="40" y="250"/>
                  </a:lnTo>
                  <a:close/>
                  <a:moveTo>
                    <a:pt x="629" y="290"/>
                  </a:moveTo>
                  <a:lnTo>
                    <a:pt x="629" y="290"/>
                  </a:lnTo>
                  <a:lnTo>
                    <a:pt x="0" y="290"/>
                  </a:lnTo>
                  <a:lnTo>
                    <a:pt x="0" y="0"/>
                  </a:lnTo>
                  <a:lnTo>
                    <a:pt x="629" y="0"/>
                  </a:lnTo>
                  <a:lnTo>
                    <a:pt x="629" y="29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56" name="Freeform 97">
              <a:extLst>
                <a:ext uri="{FF2B5EF4-FFF2-40B4-BE49-F238E27FC236}">
                  <a16:creationId xmlns:a16="http://schemas.microsoft.com/office/drawing/2014/main" id="{B0AB92FF-F799-4AD5-B898-ACB8A05B2669}"/>
                </a:ext>
              </a:extLst>
            </p:cNvPr>
            <p:cNvSpPr>
              <a:spLocks noEditPoints="1" noChangeArrowheads="1"/>
            </p:cNvSpPr>
            <p:nvPr/>
          </p:nvSpPr>
          <p:spPr bwMode="auto">
            <a:xfrm>
              <a:off x="798513" y="4043363"/>
              <a:ext cx="263525" cy="122238"/>
            </a:xfrm>
            <a:custGeom>
              <a:avLst/>
              <a:gdLst>
                <a:gd name="T0" fmla="*/ 2147483646 w 629"/>
                <a:gd name="T1" fmla="*/ 2147483646 h 290"/>
                <a:gd name="T2" fmla="*/ 2147483646 w 629"/>
                <a:gd name="T3" fmla="*/ 2147483646 h 290"/>
                <a:gd name="T4" fmla="*/ 2147483646 w 629"/>
                <a:gd name="T5" fmla="*/ 2147483646 h 290"/>
                <a:gd name="T6" fmla="*/ 2147483646 w 629"/>
                <a:gd name="T7" fmla="*/ 2147483646 h 290"/>
                <a:gd name="T8" fmla="*/ 2147483646 w 629"/>
                <a:gd name="T9" fmla="*/ 2147483646 h 290"/>
                <a:gd name="T10" fmla="*/ 2147483646 w 629"/>
                <a:gd name="T11" fmla="*/ 2147483646 h 290"/>
                <a:gd name="T12" fmla="*/ 2147483646 w 629"/>
                <a:gd name="T13" fmla="*/ 2147483646 h 290"/>
                <a:gd name="T14" fmla="*/ 2147483646 w 629"/>
                <a:gd name="T15" fmla="*/ 2147483646 h 290"/>
                <a:gd name="T16" fmla="*/ 0 w 629"/>
                <a:gd name="T17" fmla="*/ 2147483646 h 290"/>
                <a:gd name="T18" fmla="*/ 0 w 629"/>
                <a:gd name="T19" fmla="*/ 0 h 290"/>
                <a:gd name="T20" fmla="*/ 2147483646 w 629"/>
                <a:gd name="T21" fmla="*/ 0 h 290"/>
                <a:gd name="T22" fmla="*/ 2147483646 w 629"/>
                <a:gd name="T23" fmla="*/ 2147483646 h 2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9" h="290">
                  <a:moveTo>
                    <a:pt x="40" y="250"/>
                  </a:moveTo>
                  <a:lnTo>
                    <a:pt x="40" y="250"/>
                  </a:lnTo>
                  <a:lnTo>
                    <a:pt x="589" y="250"/>
                  </a:lnTo>
                  <a:lnTo>
                    <a:pt x="589" y="40"/>
                  </a:lnTo>
                  <a:lnTo>
                    <a:pt x="40" y="40"/>
                  </a:lnTo>
                  <a:lnTo>
                    <a:pt x="40" y="250"/>
                  </a:lnTo>
                  <a:close/>
                  <a:moveTo>
                    <a:pt x="629" y="290"/>
                  </a:moveTo>
                  <a:lnTo>
                    <a:pt x="629" y="290"/>
                  </a:lnTo>
                  <a:lnTo>
                    <a:pt x="0" y="290"/>
                  </a:lnTo>
                  <a:lnTo>
                    <a:pt x="0" y="0"/>
                  </a:lnTo>
                  <a:lnTo>
                    <a:pt x="629" y="0"/>
                  </a:lnTo>
                  <a:lnTo>
                    <a:pt x="629" y="29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57" name="Freeform 98">
              <a:extLst>
                <a:ext uri="{FF2B5EF4-FFF2-40B4-BE49-F238E27FC236}">
                  <a16:creationId xmlns:a16="http://schemas.microsoft.com/office/drawing/2014/main" id="{3C772A49-29CB-4946-9E48-65CAB0A14600}"/>
                </a:ext>
              </a:extLst>
            </p:cNvPr>
            <p:cNvSpPr>
              <a:spLocks noChangeArrowheads="1"/>
            </p:cNvSpPr>
            <p:nvPr/>
          </p:nvSpPr>
          <p:spPr bwMode="auto">
            <a:xfrm>
              <a:off x="996950" y="4202113"/>
              <a:ext cx="57150" cy="33338"/>
            </a:xfrm>
            <a:custGeom>
              <a:avLst/>
              <a:gdLst>
                <a:gd name="T0" fmla="*/ 0 w 136"/>
                <a:gd name="T1" fmla="*/ 2147483646 h 79"/>
                <a:gd name="T2" fmla="*/ 0 w 136"/>
                <a:gd name="T3" fmla="*/ 2147483646 h 79"/>
                <a:gd name="T4" fmla="*/ 2147483646 w 136"/>
                <a:gd name="T5" fmla="*/ 2147483646 h 79"/>
                <a:gd name="T6" fmla="*/ 2147483646 w 136"/>
                <a:gd name="T7" fmla="*/ 0 h 79"/>
                <a:gd name="T8" fmla="*/ 0 w 136"/>
                <a:gd name="T9" fmla="*/ 0 h 79"/>
                <a:gd name="T10" fmla="*/ 0 w 136"/>
                <a:gd name="T11" fmla="*/ 2147483646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79">
                  <a:moveTo>
                    <a:pt x="0" y="79"/>
                  </a:moveTo>
                  <a:lnTo>
                    <a:pt x="0" y="79"/>
                  </a:lnTo>
                  <a:lnTo>
                    <a:pt x="136" y="79"/>
                  </a:lnTo>
                  <a:lnTo>
                    <a:pt x="136" y="0"/>
                  </a:lnTo>
                  <a:lnTo>
                    <a:pt x="0" y="0"/>
                  </a:lnTo>
                  <a:lnTo>
                    <a:pt x="0" y="7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58" name="Freeform 99">
              <a:extLst>
                <a:ext uri="{FF2B5EF4-FFF2-40B4-BE49-F238E27FC236}">
                  <a16:creationId xmlns:a16="http://schemas.microsoft.com/office/drawing/2014/main" id="{F678B3BB-73C0-44A9-8DEE-0073D15D5987}"/>
                </a:ext>
              </a:extLst>
            </p:cNvPr>
            <p:cNvSpPr>
              <a:spLocks noChangeArrowheads="1"/>
            </p:cNvSpPr>
            <p:nvPr/>
          </p:nvSpPr>
          <p:spPr bwMode="auto">
            <a:xfrm>
              <a:off x="996950" y="4256088"/>
              <a:ext cx="57150" cy="33338"/>
            </a:xfrm>
            <a:custGeom>
              <a:avLst/>
              <a:gdLst>
                <a:gd name="T0" fmla="*/ 0 w 136"/>
                <a:gd name="T1" fmla="*/ 2147483646 h 79"/>
                <a:gd name="T2" fmla="*/ 0 w 136"/>
                <a:gd name="T3" fmla="*/ 2147483646 h 79"/>
                <a:gd name="T4" fmla="*/ 2147483646 w 136"/>
                <a:gd name="T5" fmla="*/ 2147483646 h 79"/>
                <a:gd name="T6" fmla="*/ 2147483646 w 136"/>
                <a:gd name="T7" fmla="*/ 0 h 79"/>
                <a:gd name="T8" fmla="*/ 0 w 136"/>
                <a:gd name="T9" fmla="*/ 0 h 79"/>
                <a:gd name="T10" fmla="*/ 0 w 136"/>
                <a:gd name="T11" fmla="*/ 2147483646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79">
                  <a:moveTo>
                    <a:pt x="0" y="79"/>
                  </a:moveTo>
                  <a:lnTo>
                    <a:pt x="0" y="79"/>
                  </a:lnTo>
                  <a:lnTo>
                    <a:pt x="136" y="79"/>
                  </a:lnTo>
                  <a:lnTo>
                    <a:pt x="136" y="0"/>
                  </a:lnTo>
                  <a:lnTo>
                    <a:pt x="0" y="0"/>
                  </a:lnTo>
                  <a:lnTo>
                    <a:pt x="0" y="7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59" name="Freeform 100">
              <a:extLst>
                <a:ext uri="{FF2B5EF4-FFF2-40B4-BE49-F238E27FC236}">
                  <a16:creationId xmlns:a16="http://schemas.microsoft.com/office/drawing/2014/main" id="{A6785624-22F1-461F-8CBA-9ADD963894CF}"/>
                </a:ext>
              </a:extLst>
            </p:cNvPr>
            <p:cNvSpPr>
              <a:spLocks noChangeArrowheads="1"/>
            </p:cNvSpPr>
            <p:nvPr/>
          </p:nvSpPr>
          <p:spPr bwMode="auto">
            <a:xfrm>
              <a:off x="857250" y="4470401"/>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1"/>
                    <a:pt x="30" y="0"/>
                    <a:pt x="69" y="0"/>
                  </a:cubicBezTo>
                  <a:cubicBezTo>
                    <a:pt x="107" y="0"/>
                    <a:pt x="138" y="31"/>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60" name="Freeform 101">
              <a:extLst>
                <a:ext uri="{FF2B5EF4-FFF2-40B4-BE49-F238E27FC236}">
                  <a16:creationId xmlns:a16="http://schemas.microsoft.com/office/drawing/2014/main" id="{E17082F3-1B7C-47B8-8D85-4A575050FCF4}"/>
                </a:ext>
              </a:extLst>
            </p:cNvPr>
            <p:cNvSpPr>
              <a:spLocks noChangeArrowheads="1"/>
            </p:cNvSpPr>
            <p:nvPr/>
          </p:nvSpPr>
          <p:spPr bwMode="auto">
            <a:xfrm>
              <a:off x="946150" y="4470401"/>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1"/>
                    <a:pt x="30" y="0"/>
                    <a:pt x="69" y="0"/>
                  </a:cubicBezTo>
                  <a:cubicBezTo>
                    <a:pt x="107" y="0"/>
                    <a:pt x="138" y="31"/>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800">
                <a:solidFill>
                  <a:schemeClr val="accent1"/>
                </a:solidFill>
                <a:cs typeface="+mn-ea"/>
                <a:sym typeface="+mn-lt"/>
              </a:endParaRPr>
            </a:p>
          </p:txBody>
        </p:sp>
      </p:grpSp>
      <p:sp>
        <p:nvSpPr>
          <p:cNvPr id="61" name="文本框 60">
            <a:extLst>
              <a:ext uri="{FF2B5EF4-FFF2-40B4-BE49-F238E27FC236}">
                <a16:creationId xmlns:a16="http://schemas.microsoft.com/office/drawing/2014/main" id="{988846FE-475D-4D11-933B-FC0D5148443F}"/>
              </a:ext>
            </a:extLst>
          </p:cNvPr>
          <p:cNvSpPr txBox="1"/>
          <p:nvPr/>
        </p:nvSpPr>
        <p:spPr>
          <a:xfrm>
            <a:off x="2562961" y="3775053"/>
            <a:ext cx="800219" cy="338554"/>
          </a:xfrm>
          <a:prstGeom prst="rect">
            <a:avLst/>
          </a:prstGeom>
          <a:noFill/>
        </p:spPr>
        <p:txBody>
          <a:bodyPr wrap="none" rtlCol="0">
            <a:spAutoFit/>
          </a:bodyPr>
          <a:lstStyle/>
          <a:p>
            <a:pPr algn="ctr"/>
            <a:r>
              <a:rPr lang="zh-CN" altLang="en-US" sz="1600">
                <a:solidFill>
                  <a:schemeClr val="accent1"/>
                </a:solidFill>
              </a:rPr>
              <a:t>服务器</a:t>
            </a:r>
          </a:p>
        </p:txBody>
      </p:sp>
      <p:grpSp>
        <p:nvGrpSpPr>
          <p:cNvPr id="62" name="组合 419">
            <a:extLst>
              <a:ext uri="{FF2B5EF4-FFF2-40B4-BE49-F238E27FC236}">
                <a16:creationId xmlns:a16="http://schemas.microsoft.com/office/drawing/2014/main" id="{83C06242-31B2-42A0-B344-F56057A1BDC9}"/>
              </a:ext>
            </a:extLst>
          </p:cNvPr>
          <p:cNvGrpSpPr>
            <a:grpSpLocks noChangeAspect="1"/>
          </p:cNvGrpSpPr>
          <p:nvPr/>
        </p:nvGrpSpPr>
        <p:grpSpPr bwMode="auto">
          <a:xfrm>
            <a:off x="7264062" y="5280419"/>
            <a:ext cx="443922" cy="359859"/>
            <a:chOff x="7319963" y="736601"/>
            <a:chExt cx="609600" cy="496888"/>
          </a:xfrm>
        </p:grpSpPr>
        <p:sp>
          <p:nvSpPr>
            <p:cNvPr id="63" name="Freeform 33">
              <a:extLst>
                <a:ext uri="{FF2B5EF4-FFF2-40B4-BE49-F238E27FC236}">
                  <a16:creationId xmlns:a16="http://schemas.microsoft.com/office/drawing/2014/main" id="{97552612-F0A8-4E60-9341-7DB3FF9EA132}"/>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4" name="Freeform 34">
              <a:extLst>
                <a:ext uri="{FF2B5EF4-FFF2-40B4-BE49-F238E27FC236}">
                  <a16:creationId xmlns:a16="http://schemas.microsoft.com/office/drawing/2014/main" id="{8FEE98FD-33DD-442E-91CF-01FDE914844F}"/>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5" name="Freeform 165">
              <a:extLst>
                <a:ext uri="{FF2B5EF4-FFF2-40B4-BE49-F238E27FC236}">
                  <a16:creationId xmlns:a16="http://schemas.microsoft.com/office/drawing/2014/main" id="{6D3B4C58-E84E-4270-A21D-D5340D7ABA6C}"/>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6" name="Freeform 166">
              <a:extLst>
                <a:ext uri="{FF2B5EF4-FFF2-40B4-BE49-F238E27FC236}">
                  <a16:creationId xmlns:a16="http://schemas.microsoft.com/office/drawing/2014/main" id="{187B220D-9C86-431B-8583-0D64C5844460}"/>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7" name="Freeform 167">
              <a:extLst>
                <a:ext uri="{FF2B5EF4-FFF2-40B4-BE49-F238E27FC236}">
                  <a16:creationId xmlns:a16="http://schemas.microsoft.com/office/drawing/2014/main" id="{502E3BC1-D6CF-4ADB-96A4-327A0AC3049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8" name="Freeform 168">
              <a:extLst>
                <a:ext uri="{FF2B5EF4-FFF2-40B4-BE49-F238E27FC236}">
                  <a16:creationId xmlns:a16="http://schemas.microsoft.com/office/drawing/2014/main" id="{717E2505-3A9B-4B42-8D18-125949534312}"/>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69" name="Freeform 169">
              <a:extLst>
                <a:ext uri="{FF2B5EF4-FFF2-40B4-BE49-F238E27FC236}">
                  <a16:creationId xmlns:a16="http://schemas.microsoft.com/office/drawing/2014/main" id="{9E223A78-E5E6-4E34-8AA0-1819E28D99A9}"/>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0" name="Freeform 170">
              <a:extLst>
                <a:ext uri="{FF2B5EF4-FFF2-40B4-BE49-F238E27FC236}">
                  <a16:creationId xmlns:a16="http://schemas.microsoft.com/office/drawing/2014/main" id="{470BBD26-7099-4003-A8E1-2A78521F0F34}"/>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1" name="Freeform 171">
              <a:extLst>
                <a:ext uri="{FF2B5EF4-FFF2-40B4-BE49-F238E27FC236}">
                  <a16:creationId xmlns:a16="http://schemas.microsoft.com/office/drawing/2014/main" id="{8896FF82-E3A7-4304-A674-9AAC3898DF49}"/>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grpSp>
        <p:nvGrpSpPr>
          <p:cNvPr id="72" name="组合 419">
            <a:extLst>
              <a:ext uri="{FF2B5EF4-FFF2-40B4-BE49-F238E27FC236}">
                <a16:creationId xmlns:a16="http://schemas.microsoft.com/office/drawing/2014/main" id="{50EAFB52-265A-4EC6-9888-478CD7BEE7DB}"/>
              </a:ext>
            </a:extLst>
          </p:cNvPr>
          <p:cNvGrpSpPr>
            <a:grpSpLocks noChangeAspect="1"/>
          </p:cNvGrpSpPr>
          <p:nvPr/>
        </p:nvGrpSpPr>
        <p:grpSpPr bwMode="auto">
          <a:xfrm>
            <a:off x="8152544" y="5280419"/>
            <a:ext cx="443922" cy="359859"/>
            <a:chOff x="7319963" y="736601"/>
            <a:chExt cx="609600" cy="496888"/>
          </a:xfrm>
        </p:grpSpPr>
        <p:sp>
          <p:nvSpPr>
            <p:cNvPr id="73" name="Freeform 33">
              <a:extLst>
                <a:ext uri="{FF2B5EF4-FFF2-40B4-BE49-F238E27FC236}">
                  <a16:creationId xmlns:a16="http://schemas.microsoft.com/office/drawing/2014/main" id="{68CF04DD-7567-4570-A299-249FA80C4E1A}"/>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4" name="Freeform 34">
              <a:extLst>
                <a:ext uri="{FF2B5EF4-FFF2-40B4-BE49-F238E27FC236}">
                  <a16:creationId xmlns:a16="http://schemas.microsoft.com/office/drawing/2014/main" id="{1EBAD0AA-A08A-4AB7-86E4-3468F97BE1C6}"/>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5" name="Freeform 165">
              <a:extLst>
                <a:ext uri="{FF2B5EF4-FFF2-40B4-BE49-F238E27FC236}">
                  <a16:creationId xmlns:a16="http://schemas.microsoft.com/office/drawing/2014/main" id="{D582315A-540C-4C8E-BF2E-F9DE40E41035}"/>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6" name="Freeform 166">
              <a:extLst>
                <a:ext uri="{FF2B5EF4-FFF2-40B4-BE49-F238E27FC236}">
                  <a16:creationId xmlns:a16="http://schemas.microsoft.com/office/drawing/2014/main" id="{698E4F4D-46A4-4874-A82E-8BE897E92F4B}"/>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7" name="Freeform 167">
              <a:extLst>
                <a:ext uri="{FF2B5EF4-FFF2-40B4-BE49-F238E27FC236}">
                  <a16:creationId xmlns:a16="http://schemas.microsoft.com/office/drawing/2014/main" id="{1497C9D4-E67C-4A46-8D86-F788107EF5F3}"/>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8" name="Freeform 168">
              <a:extLst>
                <a:ext uri="{FF2B5EF4-FFF2-40B4-BE49-F238E27FC236}">
                  <a16:creationId xmlns:a16="http://schemas.microsoft.com/office/drawing/2014/main" id="{86D0809C-0F57-4430-B0B8-92DF13ED4036}"/>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79" name="Freeform 169">
              <a:extLst>
                <a:ext uri="{FF2B5EF4-FFF2-40B4-BE49-F238E27FC236}">
                  <a16:creationId xmlns:a16="http://schemas.microsoft.com/office/drawing/2014/main" id="{C2F7D39E-CBD0-4E90-B9F0-9CCD290AB728}"/>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0" name="Freeform 170">
              <a:extLst>
                <a:ext uri="{FF2B5EF4-FFF2-40B4-BE49-F238E27FC236}">
                  <a16:creationId xmlns:a16="http://schemas.microsoft.com/office/drawing/2014/main" id="{86E55CA0-B143-4FCE-AB4A-4788A79FAC49}"/>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1" name="Freeform 171">
              <a:extLst>
                <a:ext uri="{FF2B5EF4-FFF2-40B4-BE49-F238E27FC236}">
                  <a16:creationId xmlns:a16="http://schemas.microsoft.com/office/drawing/2014/main" id="{39D79F9C-1480-4481-BC01-8404825B124E}"/>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grpSp>
        <p:nvGrpSpPr>
          <p:cNvPr id="82" name="组合 419">
            <a:extLst>
              <a:ext uri="{FF2B5EF4-FFF2-40B4-BE49-F238E27FC236}">
                <a16:creationId xmlns:a16="http://schemas.microsoft.com/office/drawing/2014/main" id="{7C6B15EE-F248-4C33-A677-A85574F30968}"/>
              </a:ext>
            </a:extLst>
          </p:cNvPr>
          <p:cNvGrpSpPr>
            <a:grpSpLocks noChangeAspect="1"/>
          </p:cNvGrpSpPr>
          <p:nvPr/>
        </p:nvGrpSpPr>
        <p:grpSpPr bwMode="auto">
          <a:xfrm>
            <a:off x="9041026" y="5280419"/>
            <a:ext cx="443922" cy="359859"/>
            <a:chOff x="7319963" y="736601"/>
            <a:chExt cx="609600" cy="496888"/>
          </a:xfrm>
        </p:grpSpPr>
        <p:sp>
          <p:nvSpPr>
            <p:cNvPr id="83" name="Freeform 33">
              <a:extLst>
                <a:ext uri="{FF2B5EF4-FFF2-40B4-BE49-F238E27FC236}">
                  <a16:creationId xmlns:a16="http://schemas.microsoft.com/office/drawing/2014/main" id="{925F0663-BAA7-415C-AE44-20F7F5FD9857}"/>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4" name="Freeform 34">
              <a:extLst>
                <a:ext uri="{FF2B5EF4-FFF2-40B4-BE49-F238E27FC236}">
                  <a16:creationId xmlns:a16="http://schemas.microsoft.com/office/drawing/2014/main" id="{580832A2-C7AB-4A3B-9DB2-5DCFE3FD7845}"/>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5" name="Freeform 165">
              <a:extLst>
                <a:ext uri="{FF2B5EF4-FFF2-40B4-BE49-F238E27FC236}">
                  <a16:creationId xmlns:a16="http://schemas.microsoft.com/office/drawing/2014/main" id="{46F05B2B-2C0A-4EF3-A637-AE1601C69BA6}"/>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6" name="Freeform 166">
              <a:extLst>
                <a:ext uri="{FF2B5EF4-FFF2-40B4-BE49-F238E27FC236}">
                  <a16:creationId xmlns:a16="http://schemas.microsoft.com/office/drawing/2014/main" id="{B0225BF6-4457-42E0-9253-1A1DB0DD8028}"/>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7" name="Freeform 167">
              <a:extLst>
                <a:ext uri="{FF2B5EF4-FFF2-40B4-BE49-F238E27FC236}">
                  <a16:creationId xmlns:a16="http://schemas.microsoft.com/office/drawing/2014/main" id="{448CD4D8-6F0B-4A49-8DC4-F3F832BA07C5}"/>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8" name="Freeform 168">
              <a:extLst>
                <a:ext uri="{FF2B5EF4-FFF2-40B4-BE49-F238E27FC236}">
                  <a16:creationId xmlns:a16="http://schemas.microsoft.com/office/drawing/2014/main" id="{92C54C01-92CA-48BF-93FD-2AFF8E4FE5FE}"/>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89" name="Freeform 169">
              <a:extLst>
                <a:ext uri="{FF2B5EF4-FFF2-40B4-BE49-F238E27FC236}">
                  <a16:creationId xmlns:a16="http://schemas.microsoft.com/office/drawing/2014/main" id="{55352DAE-0CBF-4159-9846-8240E3B7B6E7}"/>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90" name="Freeform 170">
              <a:extLst>
                <a:ext uri="{FF2B5EF4-FFF2-40B4-BE49-F238E27FC236}">
                  <a16:creationId xmlns:a16="http://schemas.microsoft.com/office/drawing/2014/main" id="{1E4DF1CC-AFEE-4479-AFA5-D0F627E6E37A}"/>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sp>
          <p:nvSpPr>
            <p:cNvPr id="91" name="Freeform 171">
              <a:extLst>
                <a:ext uri="{FF2B5EF4-FFF2-40B4-BE49-F238E27FC236}">
                  <a16:creationId xmlns:a16="http://schemas.microsoft.com/office/drawing/2014/main" id="{83903E57-6350-4D23-B5B1-02B9A6CA21DA}"/>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800">
                <a:solidFill>
                  <a:schemeClr val="accent1"/>
                </a:solidFill>
                <a:cs typeface="+mn-ea"/>
                <a:sym typeface="+mn-lt"/>
              </a:endParaRPr>
            </a:p>
          </p:txBody>
        </p:sp>
      </p:grpSp>
      <p:sp>
        <p:nvSpPr>
          <p:cNvPr id="92" name="文本框 91">
            <a:extLst>
              <a:ext uri="{FF2B5EF4-FFF2-40B4-BE49-F238E27FC236}">
                <a16:creationId xmlns:a16="http://schemas.microsoft.com/office/drawing/2014/main" id="{105AA125-649C-4E41-8C64-8ED91DFEB77C}"/>
              </a:ext>
            </a:extLst>
          </p:cNvPr>
          <p:cNvSpPr txBox="1"/>
          <p:nvPr/>
        </p:nvSpPr>
        <p:spPr>
          <a:xfrm>
            <a:off x="8165660" y="5662550"/>
            <a:ext cx="468398" cy="338554"/>
          </a:xfrm>
          <a:prstGeom prst="rect">
            <a:avLst/>
          </a:prstGeom>
          <a:noFill/>
        </p:spPr>
        <p:txBody>
          <a:bodyPr wrap="none" rtlCol="0">
            <a:spAutoFit/>
          </a:bodyPr>
          <a:lstStyle/>
          <a:p>
            <a:pPr algn="ctr"/>
            <a:r>
              <a:rPr lang="en-US" altLang="zh-CN" sz="1600" dirty="0">
                <a:solidFill>
                  <a:schemeClr val="accent1"/>
                </a:solidFill>
              </a:rPr>
              <a:t>PC</a:t>
            </a:r>
            <a:endParaRPr lang="zh-CN" altLang="en-US" sz="1600" dirty="0">
              <a:solidFill>
                <a:schemeClr val="accent1"/>
              </a:solidFill>
            </a:endParaRPr>
          </a:p>
        </p:txBody>
      </p:sp>
      <p:grpSp>
        <p:nvGrpSpPr>
          <p:cNvPr id="100" name="组合 81">
            <a:extLst>
              <a:ext uri="{FF2B5EF4-FFF2-40B4-BE49-F238E27FC236}">
                <a16:creationId xmlns:a16="http://schemas.microsoft.com/office/drawing/2014/main" id="{5D66550F-2EC0-4AC3-BE40-DD64D08EFF32}"/>
              </a:ext>
            </a:extLst>
          </p:cNvPr>
          <p:cNvGrpSpPr>
            <a:grpSpLocks noChangeAspect="1"/>
          </p:cNvGrpSpPr>
          <p:nvPr/>
        </p:nvGrpSpPr>
        <p:grpSpPr bwMode="auto">
          <a:xfrm>
            <a:off x="8135448" y="3989921"/>
            <a:ext cx="532735" cy="547302"/>
            <a:chOff x="825" y="5233"/>
            <a:chExt cx="1225" cy="1260"/>
          </a:xfrm>
        </p:grpSpPr>
        <p:sp>
          <p:nvSpPr>
            <p:cNvPr id="101" name="任意多边形 82">
              <a:extLst>
                <a:ext uri="{FF2B5EF4-FFF2-40B4-BE49-F238E27FC236}">
                  <a16:creationId xmlns:a16="http://schemas.microsoft.com/office/drawing/2014/main" id="{C8159A36-069D-4D4F-BC7E-202E6DD15CDF}"/>
                </a:ext>
              </a:extLst>
            </p:cNvPr>
            <p:cNvSpPr>
              <a:spLocks noChangeArrowheads="1"/>
            </p:cNvSpPr>
            <p:nvPr/>
          </p:nvSpPr>
          <p:spPr bwMode="auto">
            <a:xfrm>
              <a:off x="825" y="5233"/>
              <a:ext cx="1225" cy="1225"/>
            </a:xfrm>
            <a:custGeom>
              <a:avLst/>
              <a:gdLst>
                <a:gd name="T0" fmla="*/ 102 w 2161"/>
                <a:gd name="T1" fmla="*/ 126 h 2160"/>
                <a:gd name="T2" fmla="*/ 97 w 2161"/>
                <a:gd name="T3" fmla="*/ 126 h 2160"/>
                <a:gd name="T4" fmla="*/ 97 w 2161"/>
                <a:gd name="T5" fmla="*/ 123 h 2160"/>
                <a:gd name="T6" fmla="*/ 102 w 2161"/>
                <a:gd name="T7" fmla="*/ 123 h 2160"/>
                <a:gd name="T8" fmla="*/ 122 w 2161"/>
                <a:gd name="T9" fmla="*/ 102 h 2160"/>
                <a:gd name="T10" fmla="*/ 122 w 2161"/>
                <a:gd name="T11" fmla="*/ 24 h 2160"/>
                <a:gd name="T12" fmla="*/ 102 w 2161"/>
                <a:gd name="T13" fmla="*/ 4 h 2160"/>
                <a:gd name="T14" fmla="*/ 24 w 2161"/>
                <a:gd name="T15" fmla="*/ 4 h 2160"/>
                <a:gd name="T16" fmla="*/ 4 w 2161"/>
                <a:gd name="T17" fmla="*/ 24 h 2160"/>
                <a:gd name="T18" fmla="*/ 4 w 2161"/>
                <a:gd name="T19" fmla="*/ 102 h 2160"/>
                <a:gd name="T20" fmla="*/ 24 w 2161"/>
                <a:gd name="T21" fmla="*/ 123 h 2160"/>
                <a:gd name="T22" fmla="*/ 77 w 2161"/>
                <a:gd name="T23" fmla="*/ 123 h 2160"/>
                <a:gd name="T24" fmla="*/ 77 w 2161"/>
                <a:gd name="T25" fmla="*/ 126 h 2160"/>
                <a:gd name="T26" fmla="*/ 24 w 2161"/>
                <a:gd name="T27" fmla="*/ 126 h 2160"/>
                <a:gd name="T28" fmla="*/ 0 w 2161"/>
                <a:gd name="T29" fmla="*/ 102 h 2160"/>
                <a:gd name="T30" fmla="*/ 0 w 2161"/>
                <a:gd name="T31" fmla="*/ 24 h 2160"/>
                <a:gd name="T32" fmla="*/ 24 w 2161"/>
                <a:gd name="T33" fmla="*/ 0 h 2160"/>
                <a:gd name="T34" fmla="*/ 102 w 2161"/>
                <a:gd name="T35" fmla="*/ 0 h 2160"/>
                <a:gd name="T36" fmla="*/ 126 w 2161"/>
                <a:gd name="T37" fmla="*/ 24 h 2160"/>
                <a:gd name="T38" fmla="*/ 126 w 2161"/>
                <a:gd name="T39" fmla="*/ 102 h 2160"/>
                <a:gd name="T40" fmla="*/ 102 w 2161"/>
                <a:gd name="T41" fmla="*/ 126 h 21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1" h="2160">
                  <a:moveTo>
                    <a:pt x="1741" y="2159"/>
                  </a:moveTo>
                  <a:lnTo>
                    <a:pt x="1656" y="2159"/>
                  </a:lnTo>
                  <a:lnTo>
                    <a:pt x="1656" y="2090"/>
                  </a:lnTo>
                  <a:lnTo>
                    <a:pt x="1741" y="2090"/>
                  </a:lnTo>
                  <a:cubicBezTo>
                    <a:pt x="1933" y="2090"/>
                    <a:pt x="2090" y="1934"/>
                    <a:pt x="2090" y="1742"/>
                  </a:cubicBezTo>
                  <a:lnTo>
                    <a:pt x="2090" y="418"/>
                  </a:lnTo>
                  <a:cubicBezTo>
                    <a:pt x="2090" y="226"/>
                    <a:pt x="1934" y="69"/>
                    <a:pt x="1741" y="69"/>
                  </a:cubicBezTo>
                  <a:lnTo>
                    <a:pt x="418" y="69"/>
                  </a:lnTo>
                  <a:cubicBezTo>
                    <a:pt x="227" y="69"/>
                    <a:pt x="70" y="225"/>
                    <a:pt x="70" y="418"/>
                  </a:cubicBezTo>
                  <a:lnTo>
                    <a:pt x="70" y="1742"/>
                  </a:lnTo>
                  <a:cubicBezTo>
                    <a:pt x="70" y="1933"/>
                    <a:pt x="225" y="2090"/>
                    <a:pt x="418" y="2090"/>
                  </a:cubicBezTo>
                  <a:lnTo>
                    <a:pt x="1313" y="2090"/>
                  </a:lnTo>
                  <a:lnTo>
                    <a:pt x="1313" y="2159"/>
                  </a:lnTo>
                  <a:lnTo>
                    <a:pt x="418" y="2159"/>
                  </a:lnTo>
                  <a:cubicBezTo>
                    <a:pt x="188" y="2159"/>
                    <a:pt x="0" y="1971"/>
                    <a:pt x="0" y="1742"/>
                  </a:cubicBezTo>
                  <a:lnTo>
                    <a:pt x="0" y="418"/>
                  </a:lnTo>
                  <a:cubicBezTo>
                    <a:pt x="0" y="188"/>
                    <a:pt x="188" y="0"/>
                    <a:pt x="418" y="0"/>
                  </a:cubicBezTo>
                  <a:lnTo>
                    <a:pt x="1742" y="0"/>
                  </a:lnTo>
                  <a:cubicBezTo>
                    <a:pt x="1972" y="0"/>
                    <a:pt x="2160" y="188"/>
                    <a:pt x="2160" y="418"/>
                  </a:cubicBezTo>
                  <a:lnTo>
                    <a:pt x="2160" y="1742"/>
                  </a:lnTo>
                  <a:cubicBezTo>
                    <a:pt x="2160" y="1971"/>
                    <a:pt x="1972" y="2159"/>
                    <a:pt x="1741" y="2159"/>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2" name="任意多边形 83">
              <a:extLst>
                <a:ext uri="{FF2B5EF4-FFF2-40B4-BE49-F238E27FC236}">
                  <a16:creationId xmlns:a16="http://schemas.microsoft.com/office/drawing/2014/main" id="{F3FEDAFA-F5B1-4B4B-9415-D847A4C42E7D}"/>
                </a:ext>
              </a:extLst>
            </p:cNvPr>
            <p:cNvSpPr>
              <a:spLocks noChangeArrowheads="1"/>
            </p:cNvSpPr>
            <p:nvPr/>
          </p:nvSpPr>
          <p:spPr bwMode="auto">
            <a:xfrm>
              <a:off x="900" y="5295"/>
              <a:ext cx="1078" cy="1098"/>
            </a:xfrm>
            <a:custGeom>
              <a:avLst/>
              <a:gdLst>
                <a:gd name="T0" fmla="*/ 89 w 1901"/>
                <a:gd name="T1" fmla="*/ 114 h 1934"/>
                <a:gd name="T2" fmla="*/ 22 w 1901"/>
                <a:gd name="T3" fmla="*/ 114 h 1934"/>
                <a:gd name="T4" fmla="*/ 0 w 1901"/>
                <a:gd name="T5" fmla="*/ 91 h 1934"/>
                <a:gd name="T6" fmla="*/ 0 w 1901"/>
                <a:gd name="T7" fmla="*/ 22 h 1934"/>
                <a:gd name="T8" fmla="*/ 22 w 1901"/>
                <a:gd name="T9" fmla="*/ 0 h 1934"/>
                <a:gd name="T10" fmla="*/ 89 w 1901"/>
                <a:gd name="T11" fmla="*/ 0 h 1934"/>
                <a:gd name="T12" fmla="*/ 111 w 1901"/>
                <a:gd name="T13" fmla="*/ 22 h 1934"/>
                <a:gd name="T14" fmla="*/ 111 w 1901"/>
                <a:gd name="T15" fmla="*/ 91 h 1934"/>
                <a:gd name="T16" fmla="*/ 89 w 1901"/>
                <a:gd name="T17" fmla="*/ 114 h 1934"/>
                <a:gd name="T18" fmla="*/ 22 w 1901"/>
                <a:gd name="T19" fmla="*/ 3 h 1934"/>
                <a:gd name="T20" fmla="*/ 3 w 1901"/>
                <a:gd name="T21" fmla="*/ 22 h 1934"/>
                <a:gd name="T22" fmla="*/ 3 w 1901"/>
                <a:gd name="T23" fmla="*/ 91 h 1934"/>
                <a:gd name="T24" fmla="*/ 22 w 1901"/>
                <a:gd name="T25" fmla="*/ 111 h 1934"/>
                <a:gd name="T26" fmla="*/ 89 w 1901"/>
                <a:gd name="T27" fmla="*/ 111 h 1934"/>
                <a:gd name="T28" fmla="*/ 108 w 1901"/>
                <a:gd name="T29" fmla="*/ 91 h 1934"/>
                <a:gd name="T30" fmla="*/ 108 w 1901"/>
                <a:gd name="T31" fmla="*/ 22 h 1934"/>
                <a:gd name="T32" fmla="*/ 89 w 1901"/>
                <a:gd name="T33" fmla="*/ 3 h 1934"/>
                <a:gd name="T34" fmla="*/ 22 w 1901"/>
                <a:gd name="T35" fmla="*/ 3 h 19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01" h="1934">
                  <a:moveTo>
                    <a:pt x="1522" y="1933"/>
                  </a:moveTo>
                  <a:lnTo>
                    <a:pt x="379" y="1933"/>
                  </a:lnTo>
                  <a:cubicBezTo>
                    <a:pt x="170" y="1933"/>
                    <a:pt x="0" y="1763"/>
                    <a:pt x="0" y="1554"/>
                  </a:cubicBezTo>
                  <a:lnTo>
                    <a:pt x="0" y="379"/>
                  </a:lnTo>
                  <a:cubicBezTo>
                    <a:pt x="0" y="170"/>
                    <a:pt x="170" y="0"/>
                    <a:pt x="379" y="0"/>
                  </a:cubicBezTo>
                  <a:lnTo>
                    <a:pt x="1522" y="0"/>
                  </a:lnTo>
                  <a:cubicBezTo>
                    <a:pt x="1731" y="0"/>
                    <a:pt x="1900" y="170"/>
                    <a:pt x="1900" y="379"/>
                  </a:cubicBezTo>
                  <a:lnTo>
                    <a:pt x="1900" y="1554"/>
                  </a:lnTo>
                  <a:cubicBezTo>
                    <a:pt x="1900" y="1763"/>
                    <a:pt x="1731" y="1933"/>
                    <a:pt x="1522" y="1933"/>
                  </a:cubicBezTo>
                  <a:close/>
                  <a:moveTo>
                    <a:pt x="377" y="51"/>
                  </a:moveTo>
                  <a:cubicBezTo>
                    <a:pt x="197" y="51"/>
                    <a:pt x="51" y="198"/>
                    <a:pt x="51" y="378"/>
                  </a:cubicBezTo>
                  <a:lnTo>
                    <a:pt x="51" y="1553"/>
                  </a:lnTo>
                  <a:cubicBezTo>
                    <a:pt x="51" y="1734"/>
                    <a:pt x="198" y="1880"/>
                    <a:pt x="377" y="1880"/>
                  </a:cubicBezTo>
                  <a:lnTo>
                    <a:pt x="1521" y="1880"/>
                  </a:lnTo>
                  <a:cubicBezTo>
                    <a:pt x="1701" y="1880"/>
                    <a:pt x="1847" y="1732"/>
                    <a:pt x="1847" y="1553"/>
                  </a:cubicBezTo>
                  <a:lnTo>
                    <a:pt x="1847" y="378"/>
                  </a:lnTo>
                  <a:cubicBezTo>
                    <a:pt x="1847" y="197"/>
                    <a:pt x="1700" y="51"/>
                    <a:pt x="1521" y="51"/>
                  </a:cubicBezTo>
                  <a:lnTo>
                    <a:pt x="377" y="51"/>
                  </a:lnTo>
                  <a:close/>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3" name="任意多边形 84">
              <a:extLst>
                <a:ext uri="{FF2B5EF4-FFF2-40B4-BE49-F238E27FC236}">
                  <a16:creationId xmlns:a16="http://schemas.microsoft.com/office/drawing/2014/main" id="{D53C4CDF-155E-4C12-AE5E-5B0154B0EC03}"/>
                </a:ext>
              </a:extLst>
            </p:cNvPr>
            <p:cNvSpPr>
              <a:spLocks noChangeArrowheads="1"/>
            </p:cNvSpPr>
            <p:nvPr/>
          </p:nvSpPr>
          <p:spPr bwMode="auto">
            <a:xfrm>
              <a:off x="1343" y="6290"/>
              <a:ext cx="192" cy="38"/>
            </a:xfrm>
            <a:custGeom>
              <a:avLst/>
              <a:gdLst>
                <a:gd name="T0" fmla="*/ 17 w 341"/>
                <a:gd name="T1" fmla="*/ 5 h 65"/>
                <a:gd name="T2" fmla="*/ 19 w 341"/>
                <a:gd name="T3" fmla="*/ 2 h 65"/>
                <a:gd name="T4" fmla="*/ 17 w 341"/>
                <a:gd name="T5" fmla="*/ 0 h 65"/>
                <a:gd name="T6" fmla="*/ 2 w 341"/>
                <a:gd name="T7" fmla="*/ 0 h 65"/>
                <a:gd name="T8" fmla="*/ 0 w 341"/>
                <a:gd name="T9" fmla="*/ 2 h 65"/>
                <a:gd name="T10" fmla="*/ 2 w 341"/>
                <a:gd name="T11" fmla="*/ 5 h 65"/>
                <a:gd name="T12" fmla="*/ 17 w 341"/>
                <a:gd name="T13" fmla="*/ 5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65">
                  <a:moveTo>
                    <a:pt x="301" y="64"/>
                  </a:moveTo>
                  <a:cubicBezTo>
                    <a:pt x="325" y="64"/>
                    <a:pt x="340" y="53"/>
                    <a:pt x="340" y="32"/>
                  </a:cubicBezTo>
                  <a:cubicBezTo>
                    <a:pt x="340" y="12"/>
                    <a:pt x="325" y="0"/>
                    <a:pt x="301" y="0"/>
                  </a:cubicBezTo>
                  <a:lnTo>
                    <a:pt x="40" y="0"/>
                  </a:lnTo>
                  <a:cubicBezTo>
                    <a:pt x="15" y="0"/>
                    <a:pt x="0" y="11"/>
                    <a:pt x="0" y="32"/>
                  </a:cubicBezTo>
                  <a:cubicBezTo>
                    <a:pt x="0" y="52"/>
                    <a:pt x="15" y="64"/>
                    <a:pt x="40" y="64"/>
                  </a:cubicBezTo>
                  <a:lnTo>
                    <a:pt x="301" y="64"/>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4" name="任意多边形 85">
              <a:extLst>
                <a:ext uri="{FF2B5EF4-FFF2-40B4-BE49-F238E27FC236}">
                  <a16:creationId xmlns:a16="http://schemas.microsoft.com/office/drawing/2014/main" id="{0F9CFE34-1EA3-4474-9F3A-18CB33F13A12}"/>
                </a:ext>
              </a:extLst>
            </p:cNvPr>
            <p:cNvSpPr>
              <a:spLocks noChangeArrowheads="1"/>
            </p:cNvSpPr>
            <p:nvPr>
              <p:custDataLst>
                <p:tags r:id="rId1"/>
              </p:custDataLst>
            </p:nvPr>
          </p:nvSpPr>
          <p:spPr bwMode="auto">
            <a:xfrm>
              <a:off x="1283" y="5838"/>
              <a:ext cx="47" cy="52"/>
            </a:xfrm>
            <a:custGeom>
              <a:avLst/>
              <a:gdLst>
                <a:gd name="T0" fmla="*/ 4 w 82"/>
                <a:gd name="T1" fmla="*/ 2 h 93"/>
                <a:gd name="T2" fmla="*/ 1 w 82"/>
                <a:gd name="T3" fmla="*/ 2 h 93"/>
                <a:gd name="T4" fmla="*/ 1 w 82"/>
                <a:gd name="T5" fmla="*/ 0 h 93"/>
                <a:gd name="T6" fmla="*/ 0 w 82"/>
                <a:gd name="T7" fmla="*/ 0 h 93"/>
                <a:gd name="T8" fmla="*/ 0 w 82"/>
                <a:gd name="T9" fmla="*/ 5 h 93"/>
                <a:gd name="T10" fmla="*/ 1 w 82"/>
                <a:gd name="T11" fmla="*/ 5 h 93"/>
                <a:gd name="T12" fmla="*/ 1 w 82"/>
                <a:gd name="T13" fmla="*/ 3 h 93"/>
                <a:gd name="T14" fmla="*/ 4 w 82"/>
                <a:gd name="T15" fmla="*/ 3 h 93"/>
                <a:gd name="T16" fmla="*/ 4 w 82"/>
                <a:gd name="T17" fmla="*/ 5 h 93"/>
                <a:gd name="T18" fmla="*/ 5 w 82"/>
                <a:gd name="T19" fmla="*/ 5 h 93"/>
                <a:gd name="T20" fmla="*/ 5 w 82"/>
                <a:gd name="T21" fmla="*/ 0 h 93"/>
                <a:gd name="T22" fmla="*/ 4 w 82"/>
                <a:gd name="T23" fmla="*/ 0 h 93"/>
                <a:gd name="T24" fmla="*/ 4 w 82"/>
                <a:gd name="T25" fmla="*/ 2 h 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93">
                  <a:moveTo>
                    <a:pt x="62" y="37"/>
                  </a:moveTo>
                  <a:lnTo>
                    <a:pt x="19" y="37"/>
                  </a:lnTo>
                  <a:lnTo>
                    <a:pt x="19" y="0"/>
                  </a:lnTo>
                  <a:lnTo>
                    <a:pt x="0" y="0"/>
                  </a:lnTo>
                  <a:lnTo>
                    <a:pt x="0" y="92"/>
                  </a:lnTo>
                  <a:lnTo>
                    <a:pt x="19" y="92"/>
                  </a:lnTo>
                  <a:lnTo>
                    <a:pt x="19" y="55"/>
                  </a:lnTo>
                  <a:lnTo>
                    <a:pt x="62" y="55"/>
                  </a:lnTo>
                  <a:lnTo>
                    <a:pt x="62" y="92"/>
                  </a:lnTo>
                  <a:lnTo>
                    <a:pt x="81" y="92"/>
                  </a:lnTo>
                  <a:lnTo>
                    <a:pt x="81" y="0"/>
                  </a:lnTo>
                  <a:lnTo>
                    <a:pt x="62" y="0"/>
                  </a:lnTo>
                  <a:lnTo>
                    <a:pt x="62" y="37"/>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5" name="任意多边形 86">
              <a:extLst>
                <a:ext uri="{FF2B5EF4-FFF2-40B4-BE49-F238E27FC236}">
                  <a16:creationId xmlns:a16="http://schemas.microsoft.com/office/drawing/2014/main" id="{BFAC6566-3D2C-42A6-B95A-D5090E86A625}"/>
                </a:ext>
              </a:extLst>
            </p:cNvPr>
            <p:cNvSpPr>
              <a:spLocks noChangeArrowheads="1"/>
            </p:cNvSpPr>
            <p:nvPr>
              <p:custDataLst>
                <p:tags r:id="rId2"/>
              </p:custDataLst>
            </p:nvPr>
          </p:nvSpPr>
          <p:spPr bwMode="auto">
            <a:xfrm>
              <a:off x="1343" y="5838"/>
              <a:ext cx="45" cy="55"/>
            </a:xfrm>
            <a:custGeom>
              <a:avLst/>
              <a:gdLst>
                <a:gd name="T0" fmla="*/ 2 w 80"/>
                <a:gd name="T1" fmla="*/ 5 h 95"/>
                <a:gd name="T2" fmla="*/ 1 w 80"/>
                <a:gd name="T3" fmla="*/ 3 h 95"/>
                <a:gd name="T4" fmla="*/ 1 w 80"/>
                <a:gd name="T5" fmla="*/ 0 h 95"/>
                <a:gd name="T6" fmla="*/ 0 w 80"/>
                <a:gd name="T7" fmla="*/ 0 h 95"/>
                <a:gd name="T8" fmla="*/ 0 w 80"/>
                <a:gd name="T9" fmla="*/ 3 h 95"/>
                <a:gd name="T10" fmla="*/ 2 w 80"/>
                <a:gd name="T11" fmla="*/ 6 h 95"/>
                <a:gd name="T12" fmla="*/ 5 w 80"/>
                <a:gd name="T13" fmla="*/ 3 h 95"/>
                <a:gd name="T14" fmla="*/ 5 w 80"/>
                <a:gd name="T15" fmla="*/ 0 h 95"/>
                <a:gd name="T16" fmla="*/ 3 w 80"/>
                <a:gd name="T17" fmla="*/ 0 h 95"/>
                <a:gd name="T18" fmla="*/ 3 w 80"/>
                <a:gd name="T19" fmla="*/ 3 h 95"/>
                <a:gd name="T20" fmla="*/ 2 w 80"/>
                <a:gd name="T21" fmla="*/ 5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95">
                  <a:moveTo>
                    <a:pt x="39" y="76"/>
                  </a:moveTo>
                  <a:cubicBezTo>
                    <a:pt x="25" y="76"/>
                    <a:pt x="18" y="67"/>
                    <a:pt x="18" y="52"/>
                  </a:cubicBezTo>
                  <a:lnTo>
                    <a:pt x="18" y="0"/>
                  </a:lnTo>
                  <a:lnTo>
                    <a:pt x="0" y="0"/>
                  </a:lnTo>
                  <a:lnTo>
                    <a:pt x="0" y="53"/>
                  </a:lnTo>
                  <a:cubicBezTo>
                    <a:pt x="0" y="79"/>
                    <a:pt x="14" y="94"/>
                    <a:pt x="39" y="94"/>
                  </a:cubicBezTo>
                  <a:cubicBezTo>
                    <a:pt x="65" y="94"/>
                    <a:pt x="79" y="79"/>
                    <a:pt x="79" y="52"/>
                  </a:cubicBezTo>
                  <a:lnTo>
                    <a:pt x="79" y="0"/>
                  </a:lnTo>
                  <a:lnTo>
                    <a:pt x="60" y="0"/>
                  </a:lnTo>
                  <a:lnTo>
                    <a:pt x="60" y="52"/>
                  </a:lnTo>
                  <a:cubicBezTo>
                    <a:pt x="60" y="67"/>
                    <a:pt x="52" y="76"/>
                    <a:pt x="39" y="76"/>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6" name="任意多边形 87">
              <a:extLst>
                <a:ext uri="{FF2B5EF4-FFF2-40B4-BE49-F238E27FC236}">
                  <a16:creationId xmlns:a16="http://schemas.microsoft.com/office/drawing/2014/main" id="{94B70015-7555-4047-9820-482F0D0BEE77}"/>
                </a:ext>
              </a:extLst>
            </p:cNvPr>
            <p:cNvSpPr>
              <a:spLocks noChangeArrowheads="1"/>
            </p:cNvSpPr>
            <p:nvPr>
              <p:custDataLst>
                <p:tags r:id="rId3"/>
              </p:custDataLst>
            </p:nvPr>
          </p:nvSpPr>
          <p:spPr bwMode="auto">
            <a:xfrm>
              <a:off x="1445" y="5838"/>
              <a:ext cx="78" cy="52"/>
            </a:xfrm>
            <a:custGeom>
              <a:avLst/>
              <a:gdLst>
                <a:gd name="T0" fmla="*/ 6 w 138"/>
                <a:gd name="T1" fmla="*/ 3 h 93"/>
                <a:gd name="T2" fmla="*/ 5 w 138"/>
                <a:gd name="T3" fmla="*/ 0 h 93"/>
                <a:gd name="T4" fmla="*/ 3 w 138"/>
                <a:gd name="T5" fmla="*/ 0 h 93"/>
                <a:gd name="T6" fmla="*/ 2 w 138"/>
                <a:gd name="T7" fmla="*/ 3 h 93"/>
                <a:gd name="T8" fmla="*/ 1 w 138"/>
                <a:gd name="T9" fmla="*/ 0 h 93"/>
                <a:gd name="T10" fmla="*/ 0 w 138"/>
                <a:gd name="T11" fmla="*/ 0 h 93"/>
                <a:gd name="T12" fmla="*/ 2 w 138"/>
                <a:gd name="T13" fmla="*/ 5 h 93"/>
                <a:gd name="T14" fmla="*/ 3 w 138"/>
                <a:gd name="T15" fmla="*/ 5 h 93"/>
                <a:gd name="T16" fmla="*/ 4 w 138"/>
                <a:gd name="T17" fmla="*/ 2 h 93"/>
                <a:gd name="T18" fmla="*/ 5 w 138"/>
                <a:gd name="T19" fmla="*/ 5 h 93"/>
                <a:gd name="T20" fmla="*/ 6 w 138"/>
                <a:gd name="T21" fmla="*/ 5 h 93"/>
                <a:gd name="T22" fmla="*/ 8 w 138"/>
                <a:gd name="T23" fmla="*/ 0 h 93"/>
                <a:gd name="T24" fmla="*/ 7 w 138"/>
                <a:gd name="T25" fmla="*/ 0 h 93"/>
                <a:gd name="T26" fmla="*/ 6 w 138"/>
                <a:gd name="T27" fmla="*/ 3 h 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8" h="93">
                  <a:moveTo>
                    <a:pt x="98" y="63"/>
                  </a:moveTo>
                  <a:lnTo>
                    <a:pt x="77" y="0"/>
                  </a:lnTo>
                  <a:lnTo>
                    <a:pt x="62" y="0"/>
                  </a:lnTo>
                  <a:lnTo>
                    <a:pt x="41" y="63"/>
                  </a:lnTo>
                  <a:lnTo>
                    <a:pt x="20" y="0"/>
                  </a:lnTo>
                  <a:lnTo>
                    <a:pt x="0" y="0"/>
                  </a:lnTo>
                  <a:lnTo>
                    <a:pt x="32" y="92"/>
                  </a:lnTo>
                  <a:lnTo>
                    <a:pt x="48" y="92"/>
                  </a:lnTo>
                  <a:lnTo>
                    <a:pt x="69" y="31"/>
                  </a:lnTo>
                  <a:lnTo>
                    <a:pt x="90" y="92"/>
                  </a:lnTo>
                  <a:lnTo>
                    <a:pt x="105" y="92"/>
                  </a:lnTo>
                  <a:lnTo>
                    <a:pt x="137" y="0"/>
                  </a:lnTo>
                  <a:lnTo>
                    <a:pt x="117" y="0"/>
                  </a:lnTo>
                  <a:lnTo>
                    <a:pt x="98" y="63"/>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7" name="任意多边形 88">
              <a:extLst>
                <a:ext uri="{FF2B5EF4-FFF2-40B4-BE49-F238E27FC236}">
                  <a16:creationId xmlns:a16="http://schemas.microsoft.com/office/drawing/2014/main" id="{A98A63FA-E17E-48DB-B240-C025A0360F02}"/>
                </a:ext>
              </a:extLst>
            </p:cNvPr>
            <p:cNvSpPr>
              <a:spLocks noChangeArrowheads="1"/>
            </p:cNvSpPr>
            <p:nvPr>
              <p:custDataLst>
                <p:tags r:id="rId4"/>
              </p:custDataLst>
            </p:nvPr>
          </p:nvSpPr>
          <p:spPr bwMode="auto">
            <a:xfrm>
              <a:off x="1530" y="5838"/>
              <a:ext cx="40" cy="52"/>
            </a:xfrm>
            <a:custGeom>
              <a:avLst/>
              <a:gdLst>
                <a:gd name="T0" fmla="*/ 1 w 71"/>
                <a:gd name="T1" fmla="*/ 3 h 93"/>
                <a:gd name="T2" fmla="*/ 3 w 71"/>
                <a:gd name="T3" fmla="*/ 3 h 93"/>
                <a:gd name="T4" fmla="*/ 3 w 71"/>
                <a:gd name="T5" fmla="*/ 2 h 93"/>
                <a:gd name="T6" fmla="*/ 1 w 71"/>
                <a:gd name="T7" fmla="*/ 2 h 93"/>
                <a:gd name="T8" fmla="*/ 1 w 71"/>
                <a:gd name="T9" fmla="*/ 1 h 93"/>
                <a:gd name="T10" fmla="*/ 4 w 71"/>
                <a:gd name="T11" fmla="*/ 1 h 93"/>
                <a:gd name="T12" fmla="*/ 4 w 71"/>
                <a:gd name="T13" fmla="*/ 0 h 93"/>
                <a:gd name="T14" fmla="*/ 0 w 71"/>
                <a:gd name="T15" fmla="*/ 0 h 93"/>
                <a:gd name="T16" fmla="*/ 0 w 71"/>
                <a:gd name="T17" fmla="*/ 5 h 93"/>
                <a:gd name="T18" fmla="*/ 4 w 71"/>
                <a:gd name="T19" fmla="*/ 5 h 93"/>
                <a:gd name="T20" fmla="*/ 4 w 71"/>
                <a:gd name="T21" fmla="*/ 4 h 93"/>
                <a:gd name="T22" fmla="*/ 1 w 71"/>
                <a:gd name="T23" fmla="*/ 4 h 93"/>
                <a:gd name="T24" fmla="*/ 1 w 71"/>
                <a:gd name="T25" fmla="*/ 3 h 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93">
                  <a:moveTo>
                    <a:pt x="18" y="52"/>
                  </a:moveTo>
                  <a:lnTo>
                    <a:pt x="53" y="52"/>
                  </a:lnTo>
                  <a:lnTo>
                    <a:pt x="53" y="35"/>
                  </a:lnTo>
                  <a:lnTo>
                    <a:pt x="18" y="35"/>
                  </a:lnTo>
                  <a:lnTo>
                    <a:pt x="18" y="16"/>
                  </a:lnTo>
                  <a:lnTo>
                    <a:pt x="68" y="16"/>
                  </a:lnTo>
                  <a:lnTo>
                    <a:pt x="68" y="0"/>
                  </a:lnTo>
                  <a:lnTo>
                    <a:pt x="0" y="0"/>
                  </a:lnTo>
                  <a:lnTo>
                    <a:pt x="0" y="92"/>
                  </a:lnTo>
                  <a:lnTo>
                    <a:pt x="70" y="92"/>
                  </a:lnTo>
                  <a:lnTo>
                    <a:pt x="70" y="76"/>
                  </a:lnTo>
                  <a:lnTo>
                    <a:pt x="18" y="76"/>
                  </a:lnTo>
                  <a:lnTo>
                    <a:pt x="18" y="52"/>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8" name="任意多边形 89">
              <a:extLst>
                <a:ext uri="{FF2B5EF4-FFF2-40B4-BE49-F238E27FC236}">
                  <a16:creationId xmlns:a16="http://schemas.microsoft.com/office/drawing/2014/main" id="{B0F8CA66-3EEA-44B1-889C-A6C707B27282}"/>
                </a:ext>
              </a:extLst>
            </p:cNvPr>
            <p:cNvSpPr>
              <a:spLocks noChangeArrowheads="1"/>
            </p:cNvSpPr>
            <p:nvPr/>
          </p:nvSpPr>
          <p:spPr bwMode="auto">
            <a:xfrm>
              <a:off x="1583" y="5838"/>
              <a:ext cx="10" cy="52"/>
            </a:xfrm>
            <a:custGeom>
              <a:avLst/>
              <a:gdLst>
                <a:gd name="T0" fmla="*/ 1 w 19"/>
                <a:gd name="T1" fmla="*/ 4 h 94"/>
                <a:gd name="T2" fmla="*/ 0 w 19"/>
                <a:gd name="T3" fmla="*/ 4 h 94"/>
                <a:gd name="T4" fmla="*/ 0 w 19"/>
                <a:gd name="T5" fmla="*/ 0 h 94"/>
                <a:gd name="T6" fmla="*/ 1 w 19"/>
                <a:gd name="T7" fmla="*/ 0 h 94"/>
                <a:gd name="T8" fmla="*/ 1 w 19"/>
                <a:gd name="T9" fmla="*/ 4 h 94"/>
                <a:gd name="T10" fmla="*/ 1 w 19"/>
                <a:gd name="T11" fmla="*/ 4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94">
                  <a:moveTo>
                    <a:pt x="9" y="93"/>
                  </a:moveTo>
                  <a:lnTo>
                    <a:pt x="0" y="93"/>
                  </a:lnTo>
                  <a:lnTo>
                    <a:pt x="0" y="0"/>
                  </a:lnTo>
                  <a:lnTo>
                    <a:pt x="18" y="0"/>
                  </a:lnTo>
                  <a:lnTo>
                    <a:pt x="18" y="93"/>
                  </a:lnTo>
                  <a:lnTo>
                    <a:pt x="9" y="93"/>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09" name="任意多边形 90">
              <a:extLst>
                <a:ext uri="{FF2B5EF4-FFF2-40B4-BE49-F238E27FC236}">
                  <a16:creationId xmlns:a16="http://schemas.microsoft.com/office/drawing/2014/main" id="{8C54F1CE-8441-424F-8F91-ADC2ADA7CCFF}"/>
                </a:ext>
              </a:extLst>
            </p:cNvPr>
            <p:cNvSpPr>
              <a:spLocks noChangeArrowheads="1"/>
            </p:cNvSpPr>
            <p:nvPr/>
          </p:nvSpPr>
          <p:spPr bwMode="auto">
            <a:xfrm>
              <a:off x="1393" y="5840"/>
              <a:ext cx="55" cy="53"/>
            </a:xfrm>
            <a:custGeom>
              <a:avLst/>
              <a:gdLst>
                <a:gd name="T0" fmla="*/ 4 w 98"/>
                <a:gd name="T1" fmla="*/ 4 h 93"/>
                <a:gd name="T2" fmla="*/ 4 w 98"/>
                <a:gd name="T3" fmla="*/ 6 h 93"/>
                <a:gd name="T4" fmla="*/ 6 w 98"/>
                <a:gd name="T5" fmla="*/ 6 h 93"/>
                <a:gd name="T6" fmla="*/ 3 w 98"/>
                <a:gd name="T7" fmla="*/ 0 h 93"/>
                <a:gd name="T8" fmla="*/ 3 w 98"/>
                <a:gd name="T9" fmla="*/ 0 h 93"/>
                <a:gd name="T10" fmla="*/ 2 w 98"/>
                <a:gd name="T11" fmla="*/ 0 h 93"/>
                <a:gd name="T12" fmla="*/ 0 w 98"/>
                <a:gd name="T13" fmla="*/ 6 h 93"/>
                <a:gd name="T14" fmla="*/ 1 w 98"/>
                <a:gd name="T15" fmla="*/ 6 h 93"/>
                <a:gd name="T16" fmla="*/ 1 w 98"/>
                <a:gd name="T17" fmla="*/ 5 h 93"/>
                <a:gd name="T18" fmla="*/ 1 w 98"/>
                <a:gd name="T19" fmla="*/ 5 h 93"/>
                <a:gd name="T20" fmla="*/ 1 w 98"/>
                <a:gd name="T21" fmla="*/ 5 h 93"/>
                <a:gd name="T22" fmla="*/ 4 w 98"/>
                <a:gd name="T23" fmla="*/ 5 h 93"/>
                <a:gd name="T24" fmla="*/ 4 w 98"/>
                <a:gd name="T25" fmla="*/ 4 h 93"/>
                <a:gd name="T26" fmla="*/ 2 w 98"/>
                <a:gd name="T27" fmla="*/ 1 h 93"/>
                <a:gd name="T28" fmla="*/ 3 w 98"/>
                <a:gd name="T29" fmla="*/ 3 h 93"/>
                <a:gd name="T30" fmla="*/ 3 w 98"/>
                <a:gd name="T31" fmla="*/ 3 h 93"/>
                <a:gd name="T32" fmla="*/ 3 w 98"/>
                <a:gd name="T33" fmla="*/ 3 h 93"/>
                <a:gd name="T34" fmla="*/ 2 w 98"/>
                <a:gd name="T35" fmla="*/ 3 h 93"/>
                <a:gd name="T36" fmla="*/ 2 w 98"/>
                <a:gd name="T37" fmla="*/ 3 h 93"/>
                <a:gd name="T38" fmla="*/ 2 w 98"/>
                <a:gd name="T39" fmla="*/ 3 h 93"/>
                <a:gd name="T40" fmla="*/ 2 w 98"/>
                <a:gd name="T41" fmla="*/ 1 h 9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93">
                  <a:moveTo>
                    <a:pt x="69" y="71"/>
                  </a:moveTo>
                  <a:lnTo>
                    <a:pt x="78" y="91"/>
                  </a:lnTo>
                  <a:lnTo>
                    <a:pt x="97" y="91"/>
                  </a:lnTo>
                  <a:lnTo>
                    <a:pt x="56" y="0"/>
                  </a:lnTo>
                  <a:lnTo>
                    <a:pt x="40" y="0"/>
                  </a:lnTo>
                  <a:lnTo>
                    <a:pt x="0" y="92"/>
                  </a:lnTo>
                  <a:lnTo>
                    <a:pt x="18" y="92"/>
                  </a:lnTo>
                  <a:lnTo>
                    <a:pt x="26" y="75"/>
                  </a:lnTo>
                  <a:lnTo>
                    <a:pt x="26" y="74"/>
                  </a:lnTo>
                  <a:lnTo>
                    <a:pt x="69" y="74"/>
                  </a:lnTo>
                  <a:lnTo>
                    <a:pt x="69" y="71"/>
                  </a:lnTo>
                  <a:close/>
                  <a:moveTo>
                    <a:pt x="48" y="21"/>
                  </a:moveTo>
                  <a:lnTo>
                    <a:pt x="61" y="51"/>
                  </a:lnTo>
                  <a:lnTo>
                    <a:pt x="63" y="54"/>
                  </a:lnTo>
                  <a:lnTo>
                    <a:pt x="34" y="54"/>
                  </a:lnTo>
                  <a:lnTo>
                    <a:pt x="35" y="51"/>
                  </a:lnTo>
                  <a:lnTo>
                    <a:pt x="48" y="21"/>
                  </a:lnTo>
                  <a:close/>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0" name="任意多边形 91">
              <a:extLst>
                <a:ext uri="{FF2B5EF4-FFF2-40B4-BE49-F238E27FC236}">
                  <a16:creationId xmlns:a16="http://schemas.microsoft.com/office/drawing/2014/main" id="{02D24D76-7A8F-4902-8BDD-058F632422A8}"/>
                </a:ext>
              </a:extLst>
            </p:cNvPr>
            <p:cNvSpPr>
              <a:spLocks noChangeArrowheads="1"/>
            </p:cNvSpPr>
            <p:nvPr>
              <p:custDataLst>
                <p:tags r:id="rId5"/>
              </p:custDataLst>
            </p:nvPr>
          </p:nvSpPr>
          <p:spPr bwMode="auto">
            <a:xfrm>
              <a:off x="1303" y="5618"/>
              <a:ext cx="115" cy="142"/>
            </a:xfrm>
            <a:custGeom>
              <a:avLst/>
              <a:gdLst>
                <a:gd name="T0" fmla="*/ 2 w 205"/>
                <a:gd name="T1" fmla="*/ 8 h 253"/>
                <a:gd name="T2" fmla="*/ 11 w 205"/>
                <a:gd name="T3" fmla="*/ 14 h 253"/>
                <a:gd name="T4" fmla="*/ 11 w 205"/>
                <a:gd name="T5" fmla="*/ 14 h 253"/>
                <a:gd name="T6" fmla="*/ 11 w 205"/>
                <a:gd name="T7" fmla="*/ 14 h 253"/>
                <a:gd name="T8" fmla="*/ 2 w 205"/>
                <a:gd name="T9" fmla="*/ 0 h 253"/>
                <a:gd name="T10" fmla="*/ 1 w 205"/>
                <a:gd name="T11" fmla="*/ 5 h 253"/>
                <a:gd name="T12" fmla="*/ 2 w 205"/>
                <a:gd name="T13" fmla="*/ 8 h 2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5" h="253">
                  <a:moveTo>
                    <a:pt x="32" y="147"/>
                  </a:moveTo>
                  <a:cubicBezTo>
                    <a:pt x="74" y="188"/>
                    <a:pt x="176" y="240"/>
                    <a:pt x="200" y="252"/>
                  </a:cubicBezTo>
                  <a:lnTo>
                    <a:pt x="202" y="252"/>
                  </a:lnTo>
                  <a:cubicBezTo>
                    <a:pt x="202" y="252"/>
                    <a:pt x="204" y="251"/>
                    <a:pt x="202" y="250"/>
                  </a:cubicBezTo>
                  <a:cubicBezTo>
                    <a:pt x="137" y="108"/>
                    <a:pt x="48" y="0"/>
                    <a:pt x="48" y="0"/>
                  </a:cubicBezTo>
                  <a:cubicBezTo>
                    <a:pt x="48" y="0"/>
                    <a:pt x="0" y="45"/>
                    <a:pt x="3" y="92"/>
                  </a:cubicBezTo>
                  <a:cubicBezTo>
                    <a:pt x="5" y="126"/>
                    <a:pt x="32" y="147"/>
                    <a:pt x="32" y="147"/>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1" name="任意多边形 93">
              <a:extLst>
                <a:ext uri="{FF2B5EF4-FFF2-40B4-BE49-F238E27FC236}">
                  <a16:creationId xmlns:a16="http://schemas.microsoft.com/office/drawing/2014/main" id="{27062DDA-F845-423A-9C7B-244C190861AF}"/>
                </a:ext>
              </a:extLst>
            </p:cNvPr>
            <p:cNvSpPr>
              <a:spLocks noChangeArrowheads="1"/>
            </p:cNvSpPr>
            <p:nvPr>
              <p:custDataLst>
                <p:tags r:id="rId6"/>
              </p:custDataLst>
            </p:nvPr>
          </p:nvSpPr>
          <p:spPr bwMode="auto">
            <a:xfrm>
              <a:off x="1310" y="5780"/>
              <a:ext cx="98" cy="38"/>
            </a:xfrm>
            <a:custGeom>
              <a:avLst/>
              <a:gdLst>
                <a:gd name="T0" fmla="*/ 0 w 174"/>
                <a:gd name="T1" fmla="*/ 1 h 66"/>
                <a:gd name="T2" fmla="*/ 5 w 174"/>
                <a:gd name="T3" fmla="*/ 3 h 66"/>
                <a:gd name="T4" fmla="*/ 10 w 174"/>
                <a:gd name="T5" fmla="*/ 1 h 66"/>
                <a:gd name="T6" fmla="*/ 10 w 174"/>
                <a:gd name="T7" fmla="*/ 1 h 66"/>
                <a:gd name="T8" fmla="*/ 10 w 174"/>
                <a:gd name="T9" fmla="*/ 1 h 66"/>
                <a:gd name="T10" fmla="*/ 10 w 174"/>
                <a:gd name="T11" fmla="*/ 0 h 66"/>
                <a:gd name="T12" fmla="*/ 10 w 174"/>
                <a:gd name="T13" fmla="*/ 0 h 66"/>
                <a:gd name="T14" fmla="*/ 0 w 174"/>
                <a:gd name="T15" fmla="*/ 1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4" h="66">
                  <a:moveTo>
                    <a:pt x="0" y="7"/>
                  </a:moveTo>
                  <a:cubicBezTo>
                    <a:pt x="19" y="40"/>
                    <a:pt x="50" y="65"/>
                    <a:pt x="82" y="57"/>
                  </a:cubicBezTo>
                  <a:cubicBezTo>
                    <a:pt x="104" y="51"/>
                    <a:pt x="155" y="17"/>
                    <a:pt x="172" y="4"/>
                  </a:cubicBezTo>
                  <a:cubicBezTo>
                    <a:pt x="173" y="3"/>
                    <a:pt x="173" y="2"/>
                    <a:pt x="173" y="2"/>
                  </a:cubicBezTo>
                  <a:cubicBezTo>
                    <a:pt x="173" y="0"/>
                    <a:pt x="171" y="0"/>
                    <a:pt x="171" y="0"/>
                  </a:cubicBezTo>
                  <a:lnTo>
                    <a:pt x="0" y="7"/>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2" name="任意多边形 95">
              <a:extLst>
                <a:ext uri="{FF2B5EF4-FFF2-40B4-BE49-F238E27FC236}">
                  <a16:creationId xmlns:a16="http://schemas.microsoft.com/office/drawing/2014/main" id="{65A96B80-B35E-473C-BD71-DF4E3027CBEF}"/>
                </a:ext>
              </a:extLst>
            </p:cNvPr>
            <p:cNvSpPr>
              <a:spLocks noChangeArrowheads="1"/>
            </p:cNvSpPr>
            <p:nvPr>
              <p:custDataLst>
                <p:tags r:id="rId7"/>
              </p:custDataLst>
            </p:nvPr>
          </p:nvSpPr>
          <p:spPr bwMode="auto">
            <a:xfrm>
              <a:off x="1275" y="5698"/>
              <a:ext cx="133" cy="75"/>
            </a:xfrm>
            <a:custGeom>
              <a:avLst/>
              <a:gdLst>
                <a:gd name="T0" fmla="*/ 4 w 235"/>
                <a:gd name="T1" fmla="*/ 7 h 133"/>
                <a:gd name="T2" fmla="*/ 6 w 235"/>
                <a:gd name="T3" fmla="*/ 8 h 133"/>
                <a:gd name="T4" fmla="*/ 14 w 235"/>
                <a:gd name="T5" fmla="*/ 8 h 133"/>
                <a:gd name="T6" fmla="*/ 14 w 235"/>
                <a:gd name="T7" fmla="*/ 8 h 133"/>
                <a:gd name="T8" fmla="*/ 14 w 235"/>
                <a:gd name="T9" fmla="*/ 7 h 133"/>
                <a:gd name="T10" fmla="*/ 1 w 235"/>
                <a:gd name="T11" fmla="*/ 0 h 133"/>
                <a:gd name="T12" fmla="*/ 1 w 235"/>
                <a:gd name="T13" fmla="*/ 5 h 133"/>
                <a:gd name="T14" fmla="*/ 4 w 235"/>
                <a:gd name="T15" fmla="*/ 7 h 1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5" h="133">
                  <a:moveTo>
                    <a:pt x="72" y="125"/>
                  </a:moveTo>
                  <a:cubicBezTo>
                    <a:pt x="88" y="131"/>
                    <a:pt x="104" y="132"/>
                    <a:pt x="104" y="132"/>
                  </a:cubicBezTo>
                  <a:lnTo>
                    <a:pt x="231" y="132"/>
                  </a:lnTo>
                  <a:cubicBezTo>
                    <a:pt x="233" y="132"/>
                    <a:pt x="233" y="131"/>
                    <a:pt x="233" y="131"/>
                  </a:cubicBezTo>
                  <a:cubicBezTo>
                    <a:pt x="234" y="130"/>
                    <a:pt x="231" y="128"/>
                    <a:pt x="231" y="128"/>
                  </a:cubicBezTo>
                  <a:cubicBezTo>
                    <a:pt x="156" y="78"/>
                    <a:pt x="11" y="0"/>
                    <a:pt x="11" y="0"/>
                  </a:cubicBezTo>
                  <a:cubicBezTo>
                    <a:pt x="0" y="42"/>
                    <a:pt x="17" y="74"/>
                    <a:pt x="17" y="74"/>
                  </a:cubicBezTo>
                  <a:cubicBezTo>
                    <a:pt x="36" y="114"/>
                    <a:pt x="72" y="125"/>
                    <a:pt x="72" y="125"/>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3" name="任意多边形 97">
              <a:extLst>
                <a:ext uri="{FF2B5EF4-FFF2-40B4-BE49-F238E27FC236}">
                  <a16:creationId xmlns:a16="http://schemas.microsoft.com/office/drawing/2014/main" id="{1632E8A3-CD36-40F2-B7B8-5F03ED4A2992}"/>
                </a:ext>
              </a:extLst>
            </p:cNvPr>
            <p:cNvSpPr>
              <a:spLocks noChangeArrowheads="1"/>
            </p:cNvSpPr>
            <p:nvPr>
              <p:custDataLst>
                <p:tags r:id="rId8"/>
              </p:custDataLst>
            </p:nvPr>
          </p:nvSpPr>
          <p:spPr bwMode="auto">
            <a:xfrm>
              <a:off x="1363" y="5578"/>
              <a:ext cx="82" cy="177"/>
            </a:xfrm>
            <a:custGeom>
              <a:avLst/>
              <a:gdLst>
                <a:gd name="T0" fmla="*/ 1 w 144"/>
                <a:gd name="T1" fmla="*/ 3 h 315"/>
                <a:gd name="T2" fmla="*/ 1 w 144"/>
                <a:gd name="T3" fmla="*/ 6 h 315"/>
                <a:gd name="T4" fmla="*/ 7 w 144"/>
                <a:gd name="T5" fmla="*/ 17 h 315"/>
                <a:gd name="T6" fmla="*/ 7 w 144"/>
                <a:gd name="T7" fmla="*/ 17 h 315"/>
                <a:gd name="T8" fmla="*/ 7 w 144"/>
                <a:gd name="T9" fmla="*/ 17 h 315"/>
                <a:gd name="T10" fmla="*/ 6 w 144"/>
                <a:gd name="T11" fmla="*/ 1 h 315"/>
                <a:gd name="T12" fmla="*/ 4 w 144"/>
                <a:gd name="T13" fmla="*/ 1 h 315"/>
                <a:gd name="T14" fmla="*/ 1 w 144"/>
                <a:gd name="T15" fmla="*/ 3 h 3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315">
                  <a:moveTo>
                    <a:pt x="9" y="58"/>
                  </a:moveTo>
                  <a:cubicBezTo>
                    <a:pt x="0" y="84"/>
                    <a:pt x="9" y="112"/>
                    <a:pt x="9" y="112"/>
                  </a:cubicBezTo>
                  <a:cubicBezTo>
                    <a:pt x="24" y="179"/>
                    <a:pt x="98" y="289"/>
                    <a:pt x="114" y="313"/>
                  </a:cubicBezTo>
                  <a:cubicBezTo>
                    <a:pt x="115" y="314"/>
                    <a:pt x="117" y="314"/>
                    <a:pt x="117" y="314"/>
                  </a:cubicBezTo>
                  <a:cubicBezTo>
                    <a:pt x="118" y="314"/>
                    <a:pt x="118" y="311"/>
                    <a:pt x="118" y="311"/>
                  </a:cubicBezTo>
                  <a:cubicBezTo>
                    <a:pt x="143" y="67"/>
                    <a:pt x="92" y="1"/>
                    <a:pt x="92" y="1"/>
                  </a:cubicBezTo>
                  <a:cubicBezTo>
                    <a:pt x="85" y="0"/>
                    <a:pt x="65" y="5"/>
                    <a:pt x="65" y="5"/>
                  </a:cubicBezTo>
                  <a:cubicBezTo>
                    <a:pt x="19" y="16"/>
                    <a:pt x="9" y="58"/>
                    <a:pt x="9" y="58"/>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4" name="任意多边形 99">
              <a:extLst>
                <a:ext uri="{FF2B5EF4-FFF2-40B4-BE49-F238E27FC236}">
                  <a16:creationId xmlns:a16="http://schemas.microsoft.com/office/drawing/2014/main" id="{5977EC2C-55E8-4CA8-99A9-7A5DB604FA7A}"/>
                </a:ext>
              </a:extLst>
            </p:cNvPr>
            <p:cNvSpPr>
              <a:spLocks noChangeArrowheads="1"/>
            </p:cNvSpPr>
            <p:nvPr/>
          </p:nvSpPr>
          <p:spPr bwMode="auto">
            <a:xfrm>
              <a:off x="1433" y="5575"/>
              <a:ext cx="80" cy="180"/>
            </a:xfrm>
            <a:custGeom>
              <a:avLst/>
              <a:gdLst>
                <a:gd name="T0" fmla="*/ 1 w 143"/>
                <a:gd name="T1" fmla="*/ 19 h 316"/>
                <a:gd name="T2" fmla="*/ 2 w 143"/>
                <a:gd name="T3" fmla="*/ 19 h 316"/>
                <a:gd name="T4" fmla="*/ 7 w 143"/>
                <a:gd name="T5" fmla="*/ 7 h 316"/>
                <a:gd name="T6" fmla="*/ 7 w 143"/>
                <a:gd name="T7" fmla="*/ 3 h 316"/>
                <a:gd name="T8" fmla="*/ 4 w 143"/>
                <a:gd name="T9" fmla="*/ 1 h 316"/>
                <a:gd name="T10" fmla="*/ 2 w 143"/>
                <a:gd name="T11" fmla="*/ 1 h 316"/>
                <a:gd name="T12" fmla="*/ 1 w 143"/>
                <a:gd name="T13" fmla="*/ 19 h 316"/>
                <a:gd name="T14" fmla="*/ 1 w 143"/>
                <a:gd name="T15" fmla="*/ 19 h 3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3" h="316">
                  <a:moveTo>
                    <a:pt x="26" y="314"/>
                  </a:moveTo>
                  <a:cubicBezTo>
                    <a:pt x="27" y="315"/>
                    <a:pt x="28" y="312"/>
                    <a:pt x="28" y="312"/>
                  </a:cubicBezTo>
                  <a:cubicBezTo>
                    <a:pt x="44" y="289"/>
                    <a:pt x="119" y="179"/>
                    <a:pt x="133" y="113"/>
                  </a:cubicBezTo>
                  <a:cubicBezTo>
                    <a:pt x="133" y="113"/>
                    <a:pt x="142" y="81"/>
                    <a:pt x="133" y="59"/>
                  </a:cubicBezTo>
                  <a:cubicBezTo>
                    <a:pt x="133" y="59"/>
                    <a:pt x="122" y="17"/>
                    <a:pt x="77" y="6"/>
                  </a:cubicBezTo>
                  <a:cubicBezTo>
                    <a:pt x="77" y="6"/>
                    <a:pt x="63" y="2"/>
                    <a:pt x="49" y="1"/>
                  </a:cubicBezTo>
                  <a:cubicBezTo>
                    <a:pt x="51" y="0"/>
                    <a:pt x="0" y="65"/>
                    <a:pt x="25" y="311"/>
                  </a:cubicBezTo>
                  <a:cubicBezTo>
                    <a:pt x="25" y="312"/>
                    <a:pt x="26" y="314"/>
                    <a:pt x="26" y="314"/>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5" name="任意多边形 101">
              <a:extLst>
                <a:ext uri="{FF2B5EF4-FFF2-40B4-BE49-F238E27FC236}">
                  <a16:creationId xmlns:a16="http://schemas.microsoft.com/office/drawing/2014/main" id="{F79EB7F6-E3B9-43F3-871D-FA4162611394}"/>
                </a:ext>
              </a:extLst>
            </p:cNvPr>
            <p:cNvSpPr>
              <a:spLocks noChangeArrowheads="1"/>
            </p:cNvSpPr>
            <p:nvPr/>
          </p:nvSpPr>
          <p:spPr bwMode="auto">
            <a:xfrm>
              <a:off x="1470" y="5780"/>
              <a:ext cx="100" cy="40"/>
            </a:xfrm>
            <a:custGeom>
              <a:avLst/>
              <a:gdLst>
                <a:gd name="T0" fmla="*/ 1 w 175"/>
                <a:gd name="T1" fmla="*/ 0 h 72"/>
                <a:gd name="T2" fmla="*/ 0 w 175"/>
                <a:gd name="T3" fmla="*/ 1 h 72"/>
                <a:gd name="T4" fmla="*/ 1 w 175"/>
                <a:gd name="T5" fmla="*/ 1 h 72"/>
                <a:gd name="T6" fmla="*/ 1 w 175"/>
                <a:gd name="T7" fmla="*/ 1 h 72"/>
                <a:gd name="T8" fmla="*/ 6 w 175"/>
                <a:gd name="T9" fmla="*/ 3 h 72"/>
                <a:gd name="T10" fmla="*/ 11 w 175"/>
                <a:gd name="T11" fmla="*/ 1 h 72"/>
                <a:gd name="T12" fmla="*/ 1 w 175"/>
                <a:gd name="T13" fmla="*/ 0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5" h="72">
                  <a:moveTo>
                    <a:pt x="3" y="0"/>
                  </a:moveTo>
                  <a:cubicBezTo>
                    <a:pt x="3" y="0"/>
                    <a:pt x="1" y="0"/>
                    <a:pt x="0" y="1"/>
                  </a:cubicBezTo>
                  <a:cubicBezTo>
                    <a:pt x="0" y="1"/>
                    <a:pt x="0" y="2"/>
                    <a:pt x="1" y="3"/>
                  </a:cubicBezTo>
                  <a:cubicBezTo>
                    <a:pt x="17" y="15"/>
                    <a:pt x="67" y="49"/>
                    <a:pt x="92" y="57"/>
                  </a:cubicBezTo>
                  <a:cubicBezTo>
                    <a:pt x="92" y="57"/>
                    <a:pt x="136" y="71"/>
                    <a:pt x="174" y="6"/>
                  </a:cubicBezTo>
                  <a:lnTo>
                    <a:pt x="3" y="0"/>
                  </a:ln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6" name="任意多边形 103">
              <a:extLst>
                <a:ext uri="{FF2B5EF4-FFF2-40B4-BE49-F238E27FC236}">
                  <a16:creationId xmlns:a16="http://schemas.microsoft.com/office/drawing/2014/main" id="{54A268C4-29EF-4276-AD41-772D44D84F3E}"/>
                </a:ext>
              </a:extLst>
            </p:cNvPr>
            <p:cNvSpPr>
              <a:spLocks noChangeArrowheads="1"/>
            </p:cNvSpPr>
            <p:nvPr/>
          </p:nvSpPr>
          <p:spPr bwMode="auto">
            <a:xfrm>
              <a:off x="1468" y="5698"/>
              <a:ext cx="132" cy="75"/>
            </a:xfrm>
            <a:custGeom>
              <a:avLst/>
              <a:gdLst>
                <a:gd name="T0" fmla="*/ 0 w 234"/>
                <a:gd name="T1" fmla="*/ 8 h 133"/>
                <a:gd name="T2" fmla="*/ 1 w 234"/>
                <a:gd name="T3" fmla="*/ 8 h 133"/>
                <a:gd name="T4" fmla="*/ 8 w 234"/>
                <a:gd name="T5" fmla="*/ 8 h 133"/>
                <a:gd name="T6" fmla="*/ 9 w 234"/>
                <a:gd name="T7" fmla="*/ 7 h 133"/>
                <a:gd name="T8" fmla="*/ 12 w 234"/>
                <a:gd name="T9" fmla="*/ 5 h 133"/>
                <a:gd name="T10" fmla="*/ 12 w 234"/>
                <a:gd name="T11" fmla="*/ 1 h 133"/>
                <a:gd name="T12" fmla="*/ 1 w 234"/>
                <a:gd name="T13" fmla="*/ 7 h 133"/>
                <a:gd name="T14" fmla="*/ 0 w 234"/>
                <a:gd name="T15" fmla="*/ 8 h 1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133">
                  <a:moveTo>
                    <a:pt x="0" y="131"/>
                  </a:moveTo>
                  <a:lnTo>
                    <a:pt x="1" y="132"/>
                  </a:lnTo>
                  <a:lnTo>
                    <a:pt x="132" y="132"/>
                  </a:lnTo>
                  <a:cubicBezTo>
                    <a:pt x="132" y="132"/>
                    <a:pt x="146" y="132"/>
                    <a:pt x="162" y="126"/>
                  </a:cubicBezTo>
                  <a:cubicBezTo>
                    <a:pt x="162" y="126"/>
                    <a:pt x="197" y="115"/>
                    <a:pt x="216" y="74"/>
                  </a:cubicBezTo>
                  <a:cubicBezTo>
                    <a:pt x="216" y="74"/>
                    <a:pt x="233" y="41"/>
                    <a:pt x="220" y="1"/>
                  </a:cubicBezTo>
                  <a:cubicBezTo>
                    <a:pt x="220" y="0"/>
                    <a:pt x="75" y="78"/>
                    <a:pt x="1" y="128"/>
                  </a:cubicBezTo>
                  <a:cubicBezTo>
                    <a:pt x="1" y="128"/>
                    <a:pt x="0" y="130"/>
                    <a:pt x="0" y="131"/>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7" name="任意多边形 105">
              <a:extLst>
                <a:ext uri="{FF2B5EF4-FFF2-40B4-BE49-F238E27FC236}">
                  <a16:creationId xmlns:a16="http://schemas.microsoft.com/office/drawing/2014/main" id="{966E2934-8840-407C-B509-C910B1A806D6}"/>
                </a:ext>
              </a:extLst>
            </p:cNvPr>
            <p:cNvSpPr>
              <a:spLocks noChangeArrowheads="1"/>
            </p:cNvSpPr>
            <p:nvPr/>
          </p:nvSpPr>
          <p:spPr bwMode="auto">
            <a:xfrm>
              <a:off x="1460" y="5618"/>
              <a:ext cx="115" cy="145"/>
            </a:xfrm>
            <a:custGeom>
              <a:avLst/>
              <a:gdLst>
                <a:gd name="T0" fmla="*/ 1 w 204"/>
                <a:gd name="T1" fmla="*/ 15 h 254"/>
                <a:gd name="T2" fmla="*/ 1 w 204"/>
                <a:gd name="T3" fmla="*/ 15 h 254"/>
                <a:gd name="T4" fmla="*/ 10 w 204"/>
                <a:gd name="T5" fmla="*/ 9 h 254"/>
                <a:gd name="T6" fmla="*/ 11 w 204"/>
                <a:gd name="T7" fmla="*/ 6 h 254"/>
                <a:gd name="T8" fmla="*/ 9 w 204"/>
                <a:gd name="T9" fmla="*/ 0 h 254"/>
                <a:gd name="T10" fmla="*/ 1 w 204"/>
                <a:gd name="T11" fmla="*/ 15 h 254"/>
                <a:gd name="T12" fmla="*/ 1 w 204"/>
                <a:gd name="T13" fmla="*/ 15 h 2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4" h="254">
                  <a:moveTo>
                    <a:pt x="1" y="252"/>
                  </a:moveTo>
                  <a:cubicBezTo>
                    <a:pt x="1" y="252"/>
                    <a:pt x="2" y="253"/>
                    <a:pt x="4" y="252"/>
                  </a:cubicBezTo>
                  <a:cubicBezTo>
                    <a:pt x="28" y="240"/>
                    <a:pt x="130" y="188"/>
                    <a:pt x="172" y="147"/>
                  </a:cubicBezTo>
                  <a:cubicBezTo>
                    <a:pt x="172" y="147"/>
                    <a:pt x="199" y="126"/>
                    <a:pt x="200" y="91"/>
                  </a:cubicBezTo>
                  <a:cubicBezTo>
                    <a:pt x="203" y="43"/>
                    <a:pt x="156" y="0"/>
                    <a:pt x="156" y="0"/>
                  </a:cubicBezTo>
                  <a:cubicBezTo>
                    <a:pt x="156" y="0"/>
                    <a:pt x="67" y="107"/>
                    <a:pt x="1" y="250"/>
                  </a:cubicBezTo>
                  <a:cubicBezTo>
                    <a:pt x="1" y="250"/>
                    <a:pt x="0" y="251"/>
                    <a:pt x="1" y="252"/>
                  </a:cubicBezTo>
                </a:path>
              </a:pathLst>
            </a:custGeom>
            <a:solidFill>
              <a:srgbClr val="5D5B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8" name="任意多边形 107">
              <a:extLst>
                <a:ext uri="{FF2B5EF4-FFF2-40B4-BE49-F238E27FC236}">
                  <a16:creationId xmlns:a16="http://schemas.microsoft.com/office/drawing/2014/main" id="{05CC048D-797E-4B94-B175-9C050FE13F7C}"/>
                </a:ext>
              </a:extLst>
            </p:cNvPr>
            <p:cNvSpPr>
              <a:spLocks noChangeArrowheads="1"/>
            </p:cNvSpPr>
            <p:nvPr/>
          </p:nvSpPr>
          <p:spPr bwMode="auto">
            <a:xfrm>
              <a:off x="1485" y="6395"/>
              <a:ext cx="98" cy="98"/>
            </a:xfrm>
            <a:custGeom>
              <a:avLst/>
              <a:gdLst>
                <a:gd name="T0" fmla="*/ 5 w 174"/>
                <a:gd name="T1" fmla="*/ 10 h 174"/>
                <a:gd name="T2" fmla="*/ 0 w 174"/>
                <a:gd name="T3" fmla="*/ 5 h 174"/>
                <a:gd name="T4" fmla="*/ 5 w 174"/>
                <a:gd name="T5" fmla="*/ 0 h 174"/>
                <a:gd name="T6" fmla="*/ 10 w 174"/>
                <a:gd name="T7" fmla="*/ 5 h 174"/>
                <a:gd name="T8" fmla="*/ 5 w 174"/>
                <a:gd name="T9" fmla="*/ 10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174">
                  <a:moveTo>
                    <a:pt x="87" y="173"/>
                  </a:moveTo>
                  <a:cubicBezTo>
                    <a:pt x="39" y="173"/>
                    <a:pt x="0" y="133"/>
                    <a:pt x="0" y="86"/>
                  </a:cubicBezTo>
                  <a:cubicBezTo>
                    <a:pt x="0" y="38"/>
                    <a:pt x="40" y="0"/>
                    <a:pt x="87" y="0"/>
                  </a:cubicBezTo>
                  <a:cubicBezTo>
                    <a:pt x="134" y="0"/>
                    <a:pt x="173" y="38"/>
                    <a:pt x="173" y="86"/>
                  </a:cubicBezTo>
                  <a:cubicBezTo>
                    <a:pt x="173" y="134"/>
                    <a:pt x="134" y="173"/>
                    <a:pt x="87" y="173"/>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19" name="任意多边形 108">
              <a:extLst>
                <a:ext uri="{FF2B5EF4-FFF2-40B4-BE49-F238E27FC236}">
                  <a16:creationId xmlns:a16="http://schemas.microsoft.com/office/drawing/2014/main" id="{10801EC1-61BE-47C4-AB8E-FA95D42C62EA}"/>
                </a:ext>
              </a:extLst>
            </p:cNvPr>
            <p:cNvSpPr>
              <a:spLocks noChangeArrowheads="1"/>
            </p:cNvSpPr>
            <p:nvPr/>
          </p:nvSpPr>
          <p:spPr bwMode="auto">
            <a:xfrm>
              <a:off x="1708" y="6395"/>
              <a:ext cx="97" cy="98"/>
            </a:xfrm>
            <a:custGeom>
              <a:avLst/>
              <a:gdLst>
                <a:gd name="T0" fmla="*/ 4 w 174"/>
                <a:gd name="T1" fmla="*/ 10 h 174"/>
                <a:gd name="T2" fmla="*/ 0 w 174"/>
                <a:gd name="T3" fmla="*/ 5 h 174"/>
                <a:gd name="T4" fmla="*/ 4 w 174"/>
                <a:gd name="T5" fmla="*/ 0 h 174"/>
                <a:gd name="T6" fmla="*/ 9 w 174"/>
                <a:gd name="T7" fmla="*/ 5 h 174"/>
                <a:gd name="T8" fmla="*/ 4 w 174"/>
                <a:gd name="T9" fmla="*/ 10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174">
                  <a:moveTo>
                    <a:pt x="87" y="173"/>
                  </a:moveTo>
                  <a:cubicBezTo>
                    <a:pt x="38" y="173"/>
                    <a:pt x="0" y="133"/>
                    <a:pt x="0" y="86"/>
                  </a:cubicBezTo>
                  <a:cubicBezTo>
                    <a:pt x="0" y="38"/>
                    <a:pt x="40" y="0"/>
                    <a:pt x="87" y="0"/>
                  </a:cubicBezTo>
                  <a:cubicBezTo>
                    <a:pt x="135" y="0"/>
                    <a:pt x="173" y="38"/>
                    <a:pt x="173" y="86"/>
                  </a:cubicBezTo>
                  <a:cubicBezTo>
                    <a:pt x="173" y="134"/>
                    <a:pt x="133" y="173"/>
                    <a:pt x="87" y="173"/>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0" name="任意多边形 109">
              <a:extLst>
                <a:ext uri="{FF2B5EF4-FFF2-40B4-BE49-F238E27FC236}">
                  <a16:creationId xmlns:a16="http://schemas.microsoft.com/office/drawing/2014/main" id="{94D571F7-45CC-4E73-B58F-3B6EF7CF95F3}"/>
                </a:ext>
              </a:extLst>
            </p:cNvPr>
            <p:cNvSpPr>
              <a:spLocks noChangeArrowheads="1"/>
            </p:cNvSpPr>
            <p:nvPr>
              <p:custDataLst>
                <p:tags r:id="rId9"/>
              </p:custDataLst>
            </p:nvPr>
          </p:nvSpPr>
          <p:spPr bwMode="auto">
            <a:xfrm>
              <a:off x="998" y="6200"/>
              <a:ext cx="95" cy="93"/>
            </a:xfrm>
            <a:custGeom>
              <a:avLst/>
              <a:gdLst>
                <a:gd name="T0" fmla="*/ 2 w 166"/>
                <a:gd name="T1" fmla="*/ 8 h 164"/>
                <a:gd name="T2" fmla="*/ 8 w 166"/>
                <a:gd name="T3" fmla="*/ 8 h 164"/>
                <a:gd name="T4" fmla="*/ 8 w 166"/>
                <a:gd name="T5" fmla="*/ 2 h 164"/>
                <a:gd name="T6" fmla="*/ 2 w 166"/>
                <a:gd name="T7" fmla="*/ 2 h 164"/>
                <a:gd name="T8" fmla="*/ 2 w 166"/>
                <a:gd name="T9" fmla="*/ 8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164">
                  <a:moveTo>
                    <a:pt x="30" y="134"/>
                  </a:moveTo>
                  <a:cubicBezTo>
                    <a:pt x="59" y="163"/>
                    <a:pt x="106" y="163"/>
                    <a:pt x="135" y="134"/>
                  </a:cubicBezTo>
                  <a:cubicBezTo>
                    <a:pt x="165" y="104"/>
                    <a:pt x="165" y="57"/>
                    <a:pt x="135" y="29"/>
                  </a:cubicBezTo>
                  <a:cubicBezTo>
                    <a:pt x="106" y="0"/>
                    <a:pt x="59" y="0"/>
                    <a:pt x="30" y="29"/>
                  </a:cubicBezTo>
                  <a:cubicBezTo>
                    <a:pt x="0" y="58"/>
                    <a:pt x="0" y="105"/>
                    <a:pt x="30" y="134"/>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1" name="任意多边形 110">
              <a:extLst>
                <a:ext uri="{FF2B5EF4-FFF2-40B4-BE49-F238E27FC236}">
                  <a16:creationId xmlns:a16="http://schemas.microsoft.com/office/drawing/2014/main" id="{0F45DA77-50EC-4A73-90FE-0A9C3060094E}"/>
                </a:ext>
              </a:extLst>
            </p:cNvPr>
            <p:cNvSpPr>
              <a:spLocks noChangeArrowheads="1"/>
            </p:cNvSpPr>
            <p:nvPr>
              <p:custDataLst>
                <p:tags r:id="rId10"/>
              </p:custDataLst>
            </p:nvPr>
          </p:nvSpPr>
          <p:spPr bwMode="auto">
            <a:xfrm>
              <a:off x="1000" y="5925"/>
              <a:ext cx="145" cy="68"/>
            </a:xfrm>
            <a:custGeom>
              <a:avLst/>
              <a:gdLst>
                <a:gd name="T0" fmla="*/ 14 w 254"/>
                <a:gd name="T1" fmla="*/ 7 h 119"/>
                <a:gd name="T2" fmla="*/ 0 w 254"/>
                <a:gd name="T3" fmla="*/ 4 h 119"/>
                <a:gd name="T4" fmla="*/ 0 w 254"/>
                <a:gd name="T5" fmla="*/ 0 h 119"/>
                <a:gd name="T6" fmla="*/ 15 w 254"/>
                <a:gd name="T7" fmla="*/ 3 h 119"/>
                <a:gd name="T8" fmla="*/ 14 w 254"/>
                <a:gd name="T9" fmla="*/ 7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 h="119">
                  <a:moveTo>
                    <a:pt x="225" y="118"/>
                  </a:moveTo>
                  <a:cubicBezTo>
                    <a:pt x="154" y="85"/>
                    <a:pt x="77" y="69"/>
                    <a:pt x="0" y="69"/>
                  </a:cubicBezTo>
                  <a:lnTo>
                    <a:pt x="0" y="0"/>
                  </a:lnTo>
                  <a:cubicBezTo>
                    <a:pt x="87" y="0"/>
                    <a:pt x="173" y="19"/>
                    <a:pt x="253" y="55"/>
                  </a:cubicBezTo>
                  <a:lnTo>
                    <a:pt x="225" y="118"/>
                  </a:ln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2" name="任意多边形 111">
              <a:extLst>
                <a:ext uri="{FF2B5EF4-FFF2-40B4-BE49-F238E27FC236}">
                  <a16:creationId xmlns:a16="http://schemas.microsoft.com/office/drawing/2014/main" id="{F4F486C1-9EAC-44B1-8405-9B078AD8EE3E}"/>
                </a:ext>
              </a:extLst>
            </p:cNvPr>
            <p:cNvSpPr>
              <a:spLocks noChangeArrowheads="1"/>
            </p:cNvSpPr>
            <p:nvPr>
              <p:custDataLst>
                <p:tags r:id="rId11"/>
              </p:custDataLst>
            </p:nvPr>
          </p:nvSpPr>
          <p:spPr bwMode="auto">
            <a:xfrm>
              <a:off x="1283" y="6128"/>
              <a:ext cx="67" cy="147"/>
            </a:xfrm>
            <a:custGeom>
              <a:avLst/>
              <a:gdLst>
                <a:gd name="T0" fmla="*/ 6 w 121"/>
                <a:gd name="T1" fmla="*/ 15 h 262"/>
                <a:gd name="T2" fmla="*/ 3 w 121"/>
                <a:gd name="T3" fmla="*/ 15 h 262"/>
                <a:gd name="T4" fmla="*/ 0 w 121"/>
                <a:gd name="T5" fmla="*/ 2 h 262"/>
                <a:gd name="T6" fmla="*/ 3 w 121"/>
                <a:gd name="T7" fmla="*/ 0 h 262"/>
                <a:gd name="T8" fmla="*/ 6 w 121"/>
                <a:gd name="T9" fmla="*/ 15 h 2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262">
                  <a:moveTo>
                    <a:pt x="120" y="261"/>
                  </a:moveTo>
                  <a:lnTo>
                    <a:pt x="51" y="261"/>
                  </a:lnTo>
                  <a:cubicBezTo>
                    <a:pt x="51" y="180"/>
                    <a:pt x="34" y="102"/>
                    <a:pt x="0" y="30"/>
                  </a:cubicBezTo>
                  <a:lnTo>
                    <a:pt x="63" y="0"/>
                  </a:lnTo>
                  <a:cubicBezTo>
                    <a:pt x="102" y="83"/>
                    <a:pt x="120" y="170"/>
                    <a:pt x="120" y="261"/>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3" name="任意多边形 112">
              <a:extLst>
                <a:ext uri="{FF2B5EF4-FFF2-40B4-BE49-F238E27FC236}">
                  <a16:creationId xmlns:a16="http://schemas.microsoft.com/office/drawing/2014/main" id="{41E77EAF-D34E-4E72-8B4D-436EF4C14BA8}"/>
                </a:ext>
              </a:extLst>
            </p:cNvPr>
            <p:cNvSpPr>
              <a:spLocks noChangeArrowheads="1"/>
            </p:cNvSpPr>
            <p:nvPr>
              <p:custDataLst>
                <p:tags r:id="rId12"/>
              </p:custDataLst>
            </p:nvPr>
          </p:nvSpPr>
          <p:spPr bwMode="auto">
            <a:xfrm>
              <a:off x="1000" y="6008"/>
              <a:ext cx="128" cy="67"/>
            </a:xfrm>
            <a:custGeom>
              <a:avLst/>
              <a:gdLst>
                <a:gd name="T0" fmla="*/ 12 w 223"/>
                <a:gd name="T1" fmla="*/ 7 h 117"/>
                <a:gd name="T2" fmla="*/ 0 w 223"/>
                <a:gd name="T3" fmla="*/ 4 h 117"/>
                <a:gd name="T4" fmla="*/ 0 w 223"/>
                <a:gd name="T5" fmla="*/ 0 h 117"/>
                <a:gd name="T6" fmla="*/ 14 w 223"/>
                <a:gd name="T7" fmla="*/ 3 h 117"/>
                <a:gd name="T8" fmla="*/ 12 w 223"/>
                <a:gd name="T9" fmla="*/ 7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117">
                  <a:moveTo>
                    <a:pt x="189" y="116"/>
                  </a:moveTo>
                  <a:cubicBezTo>
                    <a:pt x="131" y="86"/>
                    <a:pt x="65" y="69"/>
                    <a:pt x="0" y="69"/>
                  </a:cubicBezTo>
                  <a:lnTo>
                    <a:pt x="0" y="0"/>
                  </a:lnTo>
                  <a:cubicBezTo>
                    <a:pt x="77" y="0"/>
                    <a:pt x="154" y="19"/>
                    <a:pt x="222" y="56"/>
                  </a:cubicBezTo>
                  <a:lnTo>
                    <a:pt x="189" y="116"/>
                  </a:ln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4" name="任意多边形 113">
              <a:extLst>
                <a:ext uri="{FF2B5EF4-FFF2-40B4-BE49-F238E27FC236}">
                  <a16:creationId xmlns:a16="http://schemas.microsoft.com/office/drawing/2014/main" id="{1A0520C1-1DD6-45A4-9F11-D3EA3BFAB24E}"/>
                </a:ext>
              </a:extLst>
            </p:cNvPr>
            <p:cNvSpPr>
              <a:spLocks noChangeArrowheads="1"/>
            </p:cNvSpPr>
            <p:nvPr/>
          </p:nvSpPr>
          <p:spPr bwMode="auto">
            <a:xfrm>
              <a:off x="1200" y="6145"/>
              <a:ext cx="68" cy="130"/>
            </a:xfrm>
            <a:custGeom>
              <a:avLst/>
              <a:gdLst>
                <a:gd name="T0" fmla="*/ 7 w 121"/>
                <a:gd name="T1" fmla="*/ 13 h 231"/>
                <a:gd name="T2" fmla="*/ 3 w 121"/>
                <a:gd name="T3" fmla="*/ 13 h 231"/>
                <a:gd name="T4" fmla="*/ 0 w 121"/>
                <a:gd name="T5" fmla="*/ 2 h 231"/>
                <a:gd name="T6" fmla="*/ 3 w 121"/>
                <a:gd name="T7" fmla="*/ 0 h 231"/>
                <a:gd name="T8" fmla="*/ 7 w 121"/>
                <a:gd name="T9" fmla="*/ 13 h 2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231">
                  <a:moveTo>
                    <a:pt x="120" y="230"/>
                  </a:moveTo>
                  <a:lnTo>
                    <a:pt x="51" y="230"/>
                  </a:lnTo>
                  <a:cubicBezTo>
                    <a:pt x="51" y="160"/>
                    <a:pt x="34" y="92"/>
                    <a:pt x="0" y="33"/>
                  </a:cubicBezTo>
                  <a:lnTo>
                    <a:pt x="61" y="0"/>
                  </a:lnTo>
                  <a:cubicBezTo>
                    <a:pt x="99" y="70"/>
                    <a:pt x="120" y="149"/>
                    <a:pt x="120" y="230"/>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5" name="任意多边形 114">
              <a:extLst>
                <a:ext uri="{FF2B5EF4-FFF2-40B4-BE49-F238E27FC236}">
                  <a16:creationId xmlns:a16="http://schemas.microsoft.com/office/drawing/2014/main" id="{79267CC3-D737-4801-BEF3-B2015433F2EF}"/>
                </a:ext>
              </a:extLst>
            </p:cNvPr>
            <p:cNvSpPr>
              <a:spLocks noChangeArrowheads="1"/>
            </p:cNvSpPr>
            <p:nvPr/>
          </p:nvSpPr>
          <p:spPr bwMode="auto">
            <a:xfrm>
              <a:off x="1000" y="6090"/>
              <a:ext cx="185" cy="188"/>
            </a:xfrm>
            <a:custGeom>
              <a:avLst/>
              <a:gdLst>
                <a:gd name="T0" fmla="*/ 19 w 328"/>
                <a:gd name="T1" fmla="*/ 20 h 329"/>
                <a:gd name="T2" fmla="*/ 15 w 328"/>
                <a:gd name="T3" fmla="*/ 20 h 329"/>
                <a:gd name="T4" fmla="*/ 0 w 328"/>
                <a:gd name="T5" fmla="*/ 4 h 329"/>
                <a:gd name="T6" fmla="*/ 0 w 328"/>
                <a:gd name="T7" fmla="*/ 0 h 329"/>
                <a:gd name="T8" fmla="*/ 19 w 328"/>
                <a:gd name="T9" fmla="*/ 2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329">
                  <a:moveTo>
                    <a:pt x="327" y="328"/>
                  </a:moveTo>
                  <a:lnTo>
                    <a:pt x="258" y="328"/>
                  </a:lnTo>
                  <a:cubicBezTo>
                    <a:pt x="258" y="186"/>
                    <a:pt x="142" y="69"/>
                    <a:pt x="0" y="69"/>
                  </a:cubicBezTo>
                  <a:lnTo>
                    <a:pt x="0" y="0"/>
                  </a:lnTo>
                  <a:cubicBezTo>
                    <a:pt x="180" y="0"/>
                    <a:pt x="327" y="147"/>
                    <a:pt x="327" y="328"/>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6" name="任意多边形 115">
              <a:extLst>
                <a:ext uri="{FF2B5EF4-FFF2-40B4-BE49-F238E27FC236}">
                  <a16:creationId xmlns:a16="http://schemas.microsoft.com/office/drawing/2014/main" id="{232234FF-17EA-4BD4-8820-F435254AE21E}"/>
                </a:ext>
              </a:extLst>
            </p:cNvPr>
            <p:cNvSpPr>
              <a:spLocks noChangeArrowheads="1"/>
            </p:cNvSpPr>
            <p:nvPr/>
          </p:nvSpPr>
          <p:spPr bwMode="auto">
            <a:xfrm>
              <a:off x="1130" y="5930"/>
              <a:ext cx="215" cy="215"/>
            </a:xfrm>
            <a:custGeom>
              <a:avLst/>
              <a:gdLst>
                <a:gd name="T0" fmla="*/ 11 w 379"/>
                <a:gd name="T1" fmla="*/ 0 h 379"/>
                <a:gd name="T2" fmla="*/ 0 w 379"/>
                <a:gd name="T3" fmla="*/ 11 h 379"/>
                <a:gd name="T4" fmla="*/ 11 w 379"/>
                <a:gd name="T5" fmla="*/ 22 h 379"/>
                <a:gd name="T6" fmla="*/ 22 w 379"/>
                <a:gd name="T7" fmla="*/ 11 h 379"/>
                <a:gd name="T8" fmla="*/ 11 w 379"/>
                <a:gd name="T9" fmla="*/ 0 h 379"/>
                <a:gd name="T10" fmla="*/ 15 w 379"/>
                <a:gd name="T11" fmla="*/ 16 h 379"/>
                <a:gd name="T12" fmla="*/ 11 w 379"/>
                <a:gd name="T13" fmla="*/ 18 h 379"/>
                <a:gd name="T14" fmla="*/ 8 w 379"/>
                <a:gd name="T15" fmla="*/ 16 h 379"/>
                <a:gd name="T16" fmla="*/ 6 w 379"/>
                <a:gd name="T17" fmla="*/ 11 h 379"/>
                <a:gd name="T18" fmla="*/ 8 w 379"/>
                <a:gd name="T19" fmla="*/ 5 h 379"/>
                <a:gd name="T20" fmla="*/ 12 w 379"/>
                <a:gd name="T21" fmla="*/ 3 h 379"/>
                <a:gd name="T22" fmla="*/ 15 w 379"/>
                <a:gd name="T23" fmla="*/ 3 h 379"/>
                <a:gd name="T24" fmla="*/ 15 w 379"/>
                <a:gd name="T25" fmla="*/ 5 h 379"/>
                <a:gd name="T26" fmla="*/ 12 w 379"/>
                <a:gd name="T27" fmla="*/ 4 h 379"/>
                <a:gd name="T28" fmla="*/ 9 w 379"/>
                <a:gd name="T29" fmla="*/ 6 h 379"/>
                <a:gd name="T30" fmla="*/ 9 w 379"/>
                <a:gd name="T31" fmla="*/ 11 h 379"/>
                <a:gd name="T32" fmla="*/ 9 w 379"/>
                <a:gd name="T33" fmla="*/ 11 h 379"/>
                <a:gd name="T34" fmla="*/ 12 w 379"/>
                <a:gd name="T35" fmla="*/ 9 h 379"/>
                <a:gd name="T36" fmla="*/ 15 w 379"/>
                <a:gd name="T37" fmla="*/ 10 h 379"/>
                <a:gd name="T38" fmla="*/ 16 w 379"/>
                <a:gd name="T39" fmla="*/ 13 h 379"/>
                <a:gd name="T40" fmla="*/ 15 w 379"/>
                <a:gd name="T41" fmla="*/ 16 h 3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9" h="379">
                  <a:moveTo>
                    <a:pt x="189" y="0"/>
                  </a:moveTo>
                  <a:cubicBezTo>
                    <a:pt x="84" y="0"/>
                    <a:pt x="0" y="85"/>
                    <a:pt x="0" y="189"/>
                  </a:cubicBezTo>
                  <a:cubicBezTo>
                    <a:pt x="0" y="294"/>
                    <a:pt x="85" y="378"/>
                    <a:pt x="189" y="378"/>
                  </a:cubicBezTo>
                  <a:cubicBezTo>
                    <a:pt x="293" y="378"/>
                    <a:pt x="378" y="293"/>
                    <a:pt x="378" y="189"/>
                  </a:cubicBezTo>
                  <a:cubicBezTo>
                    <a:pt x="378" y="85"/>
                    <a:pt x="293" y="0"/>
                    <a:pt x="189" y="0"/>
                  </a:cubicBezTo>
                  <a:close/>
                  <a:moveTo>
                    <a:pt x="250" y="283"/>
                  </a:moveTo>
                  <a:cubicBezTo>
                    <a:pt x="235" y="299"/>
                    <a:pt x="215" y="307"/>
                    <a:pt x="193" y="307"/>
                  </a:cubicBezTo>
                  <a:cubicBezTo>
                    <a:pt x="167" y="307"/>
                    <a:pt x="147" y="297"/>
                    <a:pt x="132" y="277"/>
                  </a:cubicBezTo>
                  <a:cubicBezTo>
                    <a:pt x="117" y="257"/>
                    <a:pt x="110" y="229"/>
                    <a:pt x="110" y="192"/>
                  </a:cubicBezTo>
                  <a:cubicBezTo>
                    <a:pt x="110" y="147"/>
                    <a:pt x="120" y="112"/>
                    <a:pt x="138" y="85"/>
                  </a:cubicBezTo>
                  <a:cubicBezTo>
                    <a:pt x="157" y="59"/>
                    <a:pt x="183" y="46"/>
                    <a:pt x="214" y="46"/>
                  </a:cubicBezTo>
                  <a:cubicBezTo>
                    <a:pt x="231" y="46"/>
                    <a:pt x="246" y="48"/>
                    <a:pt x="256" y="53"/>
                  </a:cubicBezTo>
                  <a:lnTo>
                    <a:pt x="256" y="83"/>
                  </a:lnTo>
                  <a:cubicBezTo>
                    <a:pt x="242" y="77"/>
                    <a:pt x="229" y="73"/>
                    <a:pt x="215" y="73"/>
                  </a:cubicBezTo>
                  <a:cubicBezTo>
                    <a:pt x="193" y="73"/>
                    <a:pt x="176" y="83"/>
                    <a:pt x="163" y="101"/>
                  </a:cubicBezTo>
                  <a:cubicBezTo>
                    <a:pt x="150" y="120"/>
                    <a:pt x="143" y="146"/>
                    <a:pt x="143" y="179"/>
                  </a:cubicBezTo>
                  <a:lnTo>
                    <a:pt x="145" y="179"/>
                  </a:lnTo>
                  <a:cubicBezTo>
                    <a:pt x="157" y="156"/>
                    <a:pt x="176" y="145"/>
                    <a:pt x="202" y="145"/>
                  </a:cubicBezTo>
                  <a:cubicBezTo>
                    <a:pt x="224" y="145"/>
                    <a:pt x="241" y="152"/>
                    <a:pt x="253" y="166"/>
                  </a:cubicBezTo>
                  <a:cubicBezTo>
                    <a:pt x="267" y="179"/>
                    <a:pt x="273" y="199"/>
                    <a:pt x="273" y="223"/>
                  </a:cubicBezTo>
                  <a:cubicBezTo>
                    <a:pt x="272" y="247"/>
                    <a:pt x="265" y="267"/>
                    <a:pt x="250" y="283"/>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sp>
          <p:nvSpPr>
            <p:cNvPr id="127" name="任意多边形 116">
              <a:extLst>
                <a:ext uri="{FF2B5EF4-FFF2-40B4-BE49-F238E27FC236}">
                  <a16:creationId xmlns:a16="http://schemas.microsoft.com/office/drawing/2014/main" id="{FAF017CA-3701-40E4-BBDD-09728AF848F6}"/>
                </a:ext>
              </a:extLst>
            </p:cNvPr>
            <p:cNvSpPr>
              <a:spLocks noChangeArrowheads="1"/>
            </p:cNvSpPr>
            <p:nvPr/>
          </p:nvSpPr>
          <p:spPr bwMode="auto">
            <a:xfrm>
              <a:off x="1213" y="6028"/>
              <a:ext cx="55" cy="62"/>
            </a:xfrm>
            <a:custGeom>
              <a:avLst/>
              <a:gdLst>
                <a:gd name="T0" fmla="*/ 3 w 96"/>
                <a:gd name="T1" fmla="*/ 0 h 109"/>
                <a:gd name="T2" fmla="*/ 1 w 96"/>
                <a:gd name="T3" fmla="*/ 1 h 109"/>
                <a:gd name="T4" fmla="*/ 0 w 96"/>
                <a:gd name="T5" fmla="*/ 3 h 109"/>
                <a:gd name="T6" fmla="*/ 1 w 96"/>
                <a:gd name="T7" fmla="*/ 6 h 109"/>
                <a:gd name="T8" fmla="*/ 3 w 96"/>
                <a:gd name="T9" fmla="*/ 6 h 109"/>
                <a:gd name="T10" fmla="*/ 5 w 96"/>
                <a:gd name="T11" fmla="*/ 6 h 109"/>
                <a:gd name="T12" fmla="*/ 6 w 96"/>
                <a:gd name="T13" fmla="*/ 3 h 109"/>
                <a:gd name="T14" fmla="*/ 5 w 96"/>
                <a:gd name="T15" fmla="*/ 1 h 109"/>
                <a:gd name="T16" fmla="*/ 3 w 96"/>
                <a:gd name="T17" fmla="*/ 0 h 1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109">
                  <a:moveTo>
                    <a:pt x="48" y="0"/>
                  </a:moveTo>
                  <a:cubicBezTo>
                    <a:pt x="33" y="0"/>
                    <a:pt x="22" y="5"/>
                    <a:pt x="13" y="14"/>
                  </a:cubicBezTo>
                  <a:cubicBezTo>
                    <a:pt x="5" y="24"/>
                    <a:pt x="0" y="35"/>
                    <a:pt x="0" y="49"/>
                  </a:cubicBezTo>
                  <a:cubicBezTo>
                    <a:pt x="0" y="65"/>
                    <a:pt x="5" y="80"/>
                    <a:pt x="13" y="91"/>
                  </a:cubicBezTo>
                  <a:cubicBezTo>
                    <a:pt x="22" y="103"/>
                    <a:pt x="34" y="108"/>
                    <a:pt x="48" y="108"/>
                  </a:cubicBezTo>
                  <a:cubicBezTo>
                    <a:pt x="61" y="108"/>
                    <a:pt x="72" y="103"/>
                    <a:pt x="81" y="94"/>
                  </a:cubicBezTo>
                  <a:cubicBezTo>
                    <a:pt x="89" y="84"/>
                    <a:pt x="95" y="70"/>
                    <a:pt x="95" y="54"/>
                  </a:cubicBezTo>
                  <a:cubicBezTo>
                    <a:pt x="95" y="37"/>
                    <a:pt x="91" y="23"/>
                    <a:pt x="82" y="13"/>
                  </a:cubicBezTo>
                  <a:cubicBezTo>
                    <a:pt x="74" y="5"/>
                    <a:pt x="63" y="0"/>
                    <a:pt x="48" y="0"/>
                  </a:cubicBezTo>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solidFill>
                  <a:schemeClr val="accent1"/>
                </a:solidFill>
                <a:cs typeface="+mn-ea"/>
                <a:sym typeface="+mn-lt"/>
              </a:endParaRPr>
            </a:p>
          </p:txBody>
        </p:sp>
      </p:grpSp>
      <p:grpSp>
        <p:nvGrpSpPr>
          <p:cNvPr id="128" name="组合 758">
            <a:extLst>
              <a:ext uri="{FF2B5EF4-FFF2-40B4-BE49-F238E27FC236}">
                <a16:creationId xmlns:a16="http://schemas.microsoft.com/office/drawing/2014/main" id="{6BB5469D-1B39-4A39-85B0-4F3EAAAF7229}"/>
              </a:ext>
            </a:extLst>
          </p:cNvPr>
          <p:cNvGrpSpPr>
            <a:grpSpLocks noChangeAspect="1"/>
          </p:cNvGrpSpPr>
          <p:nvPr/>
        </p:nvGrpSpPr>
        <p:grpSpPr bwMode="auto">
          <a:xfrm flipV="1">
            <a:off x="8269185" y="4604474"/>
            <a:ext cx="236122" cy="199954"/>
            <a:chOff x="7440613" y="4868863"/>
            <a:chExt cx="1019175" cy="828675"/>
          </a:xfrm>
          <a:solidFill>
            <a:schemeClr val="bg1">
              <a:lumMod val="50000"/>
            </a:schemeClr>
          </a:solidFill>
        </p:grpSpPr>
        <p:sp>
          <p:nvSpPr>
            <p:cNvPr id="129" name="Freeform 15">
              <a:extLst>
                <a:ext uri="{FF2B5EF4-FFF2-40B4-BE49-F238E27FC236}">
                  <a16:creationId xmlns:a16="http://schemas.microsoft.com/office/drawing/2014/main" id="{AF3764AD-DA7C-4A90-B9DC-3A6FA53FA966}"/>
                </a:ext>
              </a:extLst>
            </p:cNvPr>
            <p:cNvSpPr>
              <a:spLocks/>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headEnd/>
              <a:tailEnd/>
            </a:ln>
          </p:spPr>
          <p:txBody>
            <a:bodyPr/>
            <a:lstStyle/>
            <a:p>
              <a:pPr algn="ctr">
                <a:defRPr/>
              </a:pPr>
              <a:endParaRPr lang="zh-CN" altLang="en-US" sz="500" kern="0">
                <a:solidFill>
                  <a:schemeClr val="accent1"/>
                </a:solidFill>
                <a:cs typeface="+mn-ea"/>
                <a:sym typeface="+mn-lt"/>
              </a:endParaRPr>
            </a:p>
          </p:txBody>
        </p:sp>
        <p:sp>
          <p:nvSpPr>
            <p:cNvPr id="130" name="Freeform 16">
              <a:extLst>
                <a:ext uri="{FF2B5EF4-FFF2-40B4-BE49-F238E27FC236}">
                  <a16:creationId xmlns:a16="http://schemas.microsoft.com/office/drawing/2014/main" id="{4B869F7B-00A2-4DB3-8733-8DABBAFA5E72}"/>
                </a:ext>
              </a:extLst>
            </p:cNvPr>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headEnd/>
              <a:tailEnd/>
            </a:ln>
          </p:spPr>
          <p:txBody>
            <a:bodyPr/>
            <a:lstStyle/>
            <a:p>
              <a:pPr algn="ctr">
                <a:defRPr/>
              </a:pPr>
              <a:endParaRPr lang="zh-CN" altLang="en-US" sz="500" kern="0">
                <a:solidFill>
                  <a:schemeClr val="accent1"/>
                </a:solidFill>
                <a:cs typeface="+mn-ea"/>
                <a:sym typeface="+mn-lt"/>
              </a:endParaRPr>
            </a:p>
          </p:txBody>
        </p:sp>
      </p:grpSp>
      <p:sp>
        <p:nvSpPr>
          <p:cNvPr id="131" name="文本框 130">
            <a:extLst>
              <a:ext uri="{FF2B5EF4-FFF2-40B4-BE49-F238E27FC236}">
                <a16:creationId xmlns:a16="http://schemas.microsoft.com/office/drawing/2014/main" id="{2DEFEFC9-6C68-44D9-A5B9-C98F5B50CF1D}"/>
              </a:ext>
            </a:extLst>
          </p:cNvPr>
          <p:cNvSpPr txBox="1"/>
          <p:nvPr/>
        </p:nvSpPr>
        <p:spPr>
          <a:xfrm>
            <a:off x="8685631" y="4110179"/>
            <a:ext cx="1210588" cy="338554"/>
          </a:xfrm>
          <a:prstGeom prst="rect">
            <a:avLst/>
          </a:prstGeom>
          <a:noFill/>
        </p:spPr>
        <p:txBody>
          <a:bodyPr wrap="none" rtlCol="0">
            <a:spAutoFit/>
          </a:bodyPr>
          <a:lstStyle/>
          <a:p>
            <a:r>
              <a:rPr lang="zh-CN" altLang="en-US" sz="1600">
                <a:solidFill>
                  <a:schemeClr val="accent1"/>
                </a:solidFill>
              </a:rPr>
              <a:t>无线接入点</a:t>
            </a:r>
          </a:p>
        </p:txBody>
      </p:sp>
    </p:spTree>
    <p:extLst>
      <p:ext uri="{BB962C8B-B14F-4D97-AF65-F5344CB8AC3E}">
        <p14:creationId xmlns:p14="http://schemas.microsoft.com/office/powerpoint/2010/main" val="3641249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41A05-7070-4DF9-BF34-B9F1758B88C4}"/>
              </a:ext>
            </a:extLst>
          </p:cNvPr>
          <p:cNvSpPr>
            <a:spLocks noGrp="1"/>
          </p:cNvSpPr>
          <p:nvPr>
            <p:ph type="title"/>
          </p:nvPr>
        </p:nvSpPr>
        <p:spPr/>
        <p:txBody>
          <a:bodyPr vert="horz" lIns="91440" tIns="45720" rIns="91440" bIns="45720" rtlCol="0" anchor="b">
            <a:normAutofit/>
          </a:bodyPr>
          <a:lstStyle/>
          <a:p>
            <a:r>
              <a:rPr lang="zh-CN" altLang="en-US" sz="3200" dirty="0"/>
              <a:t>城域网</a:t>
            </a:r>
          </a:p>
        </p:txBody>
      </p:sp>
      <p:sp>
        <p:nvSpPr>
          <p:cNvPr id="3" name="内容占位符 2">
            <a:extLst>
              <a:ext uri="{FF2B5EF4-FFF2-40B4-BE49-F238E27FC236}">
                <a16:creationId xmlns:a16="http://schemas.microsoft.com/office/drawing/2014/main" id="{EF5EC333-D7FC-41CA-A00D-FB9608749C9E}"/>
              </a:ext>
            </a:extLst>
          </p:cNvPr>
          <p:cNvSpPr>
            <a:spLocks noGrp="1"/>
          </p:cNvSpPr>
          <p:nvPr>
            <p:ph idx="1"/>
          </p:nvPr>
        </p:nvSpPr>
        <p:spPr/>
        <p:txBody>
          <a:bodyPr vert="horz" lIns="91440" tIns="45720" rIns="91440" bIns="45720" rtlCol="0">
            <a:noAutofit/>
          </a:bodyPr>
          <a:lstStyle/>
          <a:p>
            <a:pPr>
              <a:buFont typeface="Wingdings" panose="05000000000000000000" pitchFamily="2" charset="2"/>
              <a:buChar char="Ø"/>
            </a:pPr>
            <a:r>
              <a:rPr lang="zh-CN" altLang="en-US" sz="2000" dirty="0">
                <a:solidFill>
                  <a:schemeClr val="accent1"/>
                </a:solidFill>
                <a:latin typeface="+mn-ea"/>
              </a:rPr>
              <a:t>城域网（</a:t>
            </a:r>
            <a:r>
              <a:rPr lang="en-US" altLang="zh-CN" sz="2000" dirty="0">
                <a:solidFill>
                  <a:schemeClr val="accent1"/>
                </a:solidFill>
                <a:latin typeface="+mn-ea"/>
              </a:rPr>
              <a:t>Metropolitan Area Network</a:t>
            </a:r>
            <a:r>
              <a:rPr lang="zh-CN" altLang="en-US" sz="2000" dirty="0">
                <a:solidFill>
                  <a:schemeClr val="accent1"/>
                </a:solidFill>
                <a:latin typeface="+mn-ea"/>
              </a:rPr>
              <a:t>，</a:t>
            </a:r>
            <a:r>
              <a:rPr lang="en-US" altLang="zh-CN" sz="2000" dirty="0">
                <a:solidFill>
                  <a:schemeClr val="accent1"/>
                </a:solidFill>
                <a:latin typeface="+mn-ea"/>
              </a:rPr>
              <a:t>MAN</a:t>
            </a:r>
            <a:r>
              <a:rPr lang="zh-CN" altLang="en-US" sz="2000" dirty="0">
                <a:solidFill>
                  <a:schemeClr val="accent1"/>
                </a:solidFill>
                <a:latin typeface="+mn-ea"/>
              </a:rPr>
              <a:t>）</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通常是跨越一个城市或一个大型校园的大规模计算机网络，通常使用高容量的骨干网技术（如光纤链路）来互连多个局域网。</a:t>
            </a:r>
            <a:endParaRPr lang="en-US" altLang="zh-CN" sz="2000" dirty="0">
              <a:solidFill>
                <a:schemeClr val="accent1"/>
              </a:solidFill>
              <a:latin typeface="+mn-ea"/>
            </a:endParaRPr>
          </a:p>
          <a:p>
            <a:pPr>
              <a:buFont typeface="Wingdings" panose="05000000000000000000" pitchFamily="2" charset="2"/>
              <a:buChar char="Ø"/>
            </a:pPr>
            <a:r>
              <a:rPr lang="zh-CN" altLang="en-US" sz="2000" dirty="0">
                <a:solidFill>
                  <a:schemeClr val="accent1"/>
                </a:solidFill>
                <a:latin typeface="+mn-ea"/>
              </a:rPr>
              <a:t>覆盖整个城市。意味着它可能是一个单一的网络（如有线电视网络），也可能是将多个局域网连接起来而形成的一个更大规模的网络。城域网可能由一个公司拥有和运营，也可能由多个公司来提供服务。</a:t>
            </a:r>
          </a:p>
        </p:txBody>
      </p:sp>
      <p:sp>
        <p:nvSpPr>
          <p:cNvPr id="50" name="灯片编号占位符 49">
            <a:extLst>
              <a:ext uri="{FF2B5EF4-FFF2-40B4-BE49-F238E27FC236}">
                <a16:creationId xmlns:a16="http://schemas.microsoft.com/office/drawing/2014/main" id="{D9230416-8F25-4B21-B6A3-6A134B6FBFF4}"/>
              </a:ext>
            </a:extLst>
          </p:cNvPr>
          <p:cNvSpPr>
            <a:spLocks noGrp="1"/>
          </p:cNvSpPr>
          <p:nvPr>
            <p:ph type="sldNum" sz="quarter" idx="12"/>
          </p:nvPr>
        </p:nvSpPr>
        <p:spPr/>
        <p:txBody>
          <a:bodyPr/>
          <a:lstStyle/>
          <a:p>
            <a:fld id="{C8BB1146-E542-4D4E-B8E9-6919A11DDD48}" type="slidenum">
              <a:rPr lang="en-US" smtClean="0"/>
              <a:t>52</a:t>
            </a:fld>
            <a:endParaRPr lang="en-US"/>
          </a:p>
        </p:txBody>
      </p:sp>
      <p:grpSp>
        <p:nvGrpSpPr>
          <p:cNvPr id="286" name="组合 285">
            <a:extLst>
              <a:ext uri="{FF2B5EF4-FFF2-40B4-BE49-F238E27FC236}">
                <a16:creationId xmlns:a16="http://schemas.microsoft.com/office/drawing/2014/main" id="{62826599-A423-416B-AFA8-8F45F241D049}"/>
              </a:ext>
            </a:extLst>
          </p:cNvPr>
          <p:cNvGrpSpPr/>
          <p:nvPr/>
        </p:nvGrpSpPr>
        <p:grpSpPr>
          <a:xfrm>
            <a:off x="2085308" y="3478700"/>
            <a:ext cx="8423165" cy="2831105"/>
            <a:chOff x="1459299" y="3177585"/>
            <a:chExt cx="8426455" cy="2832211"/>
          </a:xfrm>
        </p:grpSpPr>
        <p:grpSp>
          <p:nvGrpSpPr>
            <p:cNvPr id="4" name="组合 419">
              <a:extLst>
                <a:ext uri="{FF2B5EF4-FFF2-40B4-BE49-F238E27FC236}">
                  <a16:creationId xmlns:a16="http://schemas.microsoft.com/office/drawing/2014/main" id="{C6D2755D-A6B6-4468-B8A7-5A14B6C8A60C}"/>
                </a:ext>
              </a:extLst>
            </p:cNvPr>
            <p:cNvGrpSpPr>
              <a:grpSpLocks noChangeAspect="1"/>
            </p:cNvGrpSpPr>
            <p:nvPr/>
          </p:nvGrpSpPr>
          <p:grpSpPr bwMode="auto">
            <a:xfrm>
              <a:off x="1775199" y="5739322"/>
              <a:ext cx="333655" cy="270474"/>
              <a:chOff x="7319963" y="736601"/>
              <a:chExt cx="609600" cy="496888"/>
            </a:xfrm>
          </p:grpSpPr>
          <p:sp>
            <p:nvSpPr>
              <p:cNvPr id="5" name="Freeform 33">
                <a:extLst>
                  <a:ext uri="{FF2B5EF4-FFF2-40B4-BE49-F238E27FC236}">
                    <a16:creationId xmlns:a16="http://schemas.microsoft.com/office/drawing/2014/main" id="{62DB219E-A643-4832-9DC0-B858AF28A355}"/>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6" name="Freeform 34">
                <a:extLst>
                  <a:ext uri="{FF2B5EF4-FFF2-40B4-BE49-F238E27FC236}">
                    <a16:creationId xmlns:a16="http://schemas.microsoft.com/office/drawing/2014/main" id="{5DD91EC8-0BA2-4EE0-96F8-4F9C9E9812FA}"/>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 name="Freeform 165">
                <a:extLst>
                  <a:ext uri="{FF2B5EF4-FFF2-40B4-BE49-F238E27FC236}">
                    <a16:creationId xmlns:a16="http://schemas.microsoft.com/office/drawing/2014/main" id="{93D02353-01CE-4A27-8858-00E8E0D34B78}"/>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8" name="Freeform 166">
                <a:extLst>
                  <a:ext uri="{FF2B5EF4-FFF2-40B4-BE49-F238E27FC236}">
                    <a16:creationId xmlns:a16="http://schemas.microsoft.com/office/drawing/2014/main" id="{55F8ACFF-A24D-463B-9E02-147AB04C8DBA}"/>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 name="Freeform 167">
                <a:extLst>
                  <a:ext uri="{FF2B5EF4-FFF2-40B4-BE49-F238E27FC236}">
                    <a16:creationId xmlns:a16="http://schemas.microsoft.com/office/drawing/2014/main" id="{81F4CCB6-C847-4311-ADB0-D36C2FAE8A4D}"/>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 name="Freeform 168">
                <a:extLst>
                  <a:ext uri="{FF2B5EF4-FFF2-40B4-BE49-F238E27FC236}">
                    <a16:creationId xmlns:a16="http://schemas.microsoft.com/office/drawing/2014/main" id="{4684D392-E878-470B-8BD5-BBEF438845C8}"/>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1" name="Freeform 169">
                <a:extLst>
                  <a:ext uri="{FF2B5EF4-FFF2-40B4-BE49-F238E27FC236}">
                    <a16:creationId xmlns:a16="http://schemas.microsoft.com/office/drawing/2014/main" id="{FCAA9554-09D9-4836-B48D-30B1317E4E7F}"/>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2" name="Freeform 170">
                <a:extLst>
                  <a:ext uri="{FF2B5EF4-FFF2-40B4-BE49-F238E27FC236}">
                    <a16:creationId xmlns:a16="http://schemas.microsoft.com/office/drawing/2014/main" id="{37CA269F-6DE3-4B0C-8460-B760B61CF63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3" name="Freeform 171">
                <a:extLst>
                  <a:ext uri="{FF2B5EF4-FFF2-40B4-BE49-F238E27FC236}">
                    <a16:creationId xmlns:a16="http://schemas.microsoft.com/office/drawing/2014/main" id="{41B42874-BC4F-4A25-8099-AFF844DB2331}"/>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14" name="组合 323">
              <a:extLst>
                <a:ext uri="{FF2B5EF4-FFF2-40B4-BE49-F238E27FC236}">
                  <a16:creationId xmlns:a16="http://schemas.microsoft.com/office/drawing/2014/main" id="{83E77FF2-FF40-42C7-A4D8-7612FC65B8BD}"/>
                </a:ext>
              </a:extLst>
            </p:cNvPr>
            <p:cNvGrpSpPr>
              <a:grpSpLocks noChangeAspect="1"/>
            </p:cNvGrpSpPr>
            <p:nvPr/>
          </p:nvGrpSpPr>
          <p:grpSpPr bwMode="auto">
            <a:xfrm>
              <a:off x="2336629" y="5131245"/>
              <a:ext cx="295004" cy="301615"/>
              <a:chOff x="4189413" y="2351088"/>
              <a:chExt cx="630238" cy="646113"/>
            </a:xfrm>
          </p:grpSpPr>
          <p:sp>
            <p:nvSpPr>
              <p:cNvPr id="15" name="Freeform 218">
                <a:extLst>
                  <a:ext uri="{FF2B5EF4-FFF2-40B4-BE49-F238E27FC236}">
                    <a16:creationId xmlns:a16="http://schemas.microsoft.com/office/drawing/2014/main" id="{4704A3EA-FFEA-4514-93E8-0861E68EC92F}"/>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6" name="Freeform 219">
                <a:extLst>
                  <a:ext uri="{FF2B5EF4-FFF2-40B4-BE49-F238E27FC236}">
                    <a16:creationId xmlns:a16="http://schemas.microsoft.com/office/drawing/2014/main" id="{D0C388EF-8585-47C4-B66D-EF51980F0F65}"/>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7" name="Freeform 220">
                <a:extLst>
                  <a:ext uri="{FF2B5EF4-FFF2-40B4-BE49-F238E27FC236}">
                    <a16:creationId xmlns:a16="http://schemas.microsoft.com/office/drawing/2014/main" id="{B79859CE-5EE2-4EE6-84CE-F3AC59EB1B91}"/>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8" name="Freeform 221">
                <a:extLst>
                  <a:ext uri="{FF2B5EF4-FFF2-40B4-BE49-F238E27FC236}">
                    <a16:creationId xmlns:a16="http://schemas.microsoft.com/office/drawing/2014/main" id="{BCF53BFD-89BA-4B14-AB50-C963E274062A}"/>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9" name="Freeform 222">
                <a:extLst>
                  <a:ext uri="{FF2B5EF4-FFF2-40B4-BE49-F238E27FC236}">
                    <a16:creationId xmlns:a16="http://schemas.microsoft.com/office/drawing/2014/main" id="{2ECFDB51-6E81-436D-BFFE-4E7D7D5F38ED}"/>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0" name="Freeform 223">
                <a:extLst>
                  <a:ext uri="{FF2B5EF4-FFF2-40B4-BE49-F238E27FC236}">
                    <a16:creationId xmlns:a16="http://schemas.microsoft.com/office/drawing/2014/main" id="{74BC37E7-884E-4201-AB74-B7F0B288720C}"/>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 name="Freeform 224">
                <a:extLst>
                  <a:ext uri="{FF2B5EF4-FFF2-40B4-BE49-F238E27FC236}">
                    <a16:creationId xmlns:a16="http://schemas.microsoft.com/office/drawing/2014/main" id="{49E3EDF2-F903-4E9C-843F-A190A0866C29}"/>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2" name="Freeform 225">
                <a:extLst>
                  <a:ext uri="{FF2B5EF4-FFF2-40B4-BE49-F238E27FC236}">
                    <a16:creationId xmlns:a16="http://schemas.microsoft.com/office/drawing/2014/main" id="{C5A4661A-2A02-4847-8E7F-C40E9E5A1460}"/>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3" name="Freeform 226">
                <a:extLst>
                  <a:ext uri="{FF2B5EF4-FFF2-40B4-BE49-F238E27FC236}">
                    <a16:creationId xmlns:a16="http://schemas.microsoft.com/office/drawing/2014/main" id="{600A5935-1C51-474E-B324-D02978302E75}"/>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grpSp>
        <p:grpSp>
          <p:nvGrpSpPr>
            <p:cNvPr id="24" name="组合 419">
              <a:extLst>
                <a:ext uri="{FF2B5EF4-FFF2-40B4-BE49-F238E27FC236}">
                  <a16:creationId xmlns:a16="http://schemas.microsoft.com/office/drawing/2014/main" id="{5E3F528B-4F96-4428-BF94-372ABE3002EB}"/>
                </a:ext>
              </a:extLst>
            </p:cNvPr>
            <p:cNvGrpSpPr>
              <a:grpSpLocks noChangeAspect="1"/>
            </p:cNvGrpSpPr>
            <p:nvPr/>
          </p:nvGrpSpPr>
          <p:grpSpPr bwMode="auto">
            <a:xfrm>
              <a:off x="2309521" y="5739322"/>
              <a:ext cx="333655" cy="270474"/>
              <a:chOff x="7319963" y="736601"/>
              <a:chExt cx="609600" cy="496888"/>
            </a:xfrm>
          </p:grpSpPr>
          <p:sp>
            <p:nvSpPr>
              <p:cNvPr id="25" name="Freeform 33">
                <a:extLst>
                  <a:ext uri="{FF2B5EF4-FFF2-40B4-BE49-F238E27FC236}">
                    <a16:creationId xmlns:a16="http://schemas.microsoft.com/office/drawing/2014/main" id="{6A637310-E279-470C-AC83-E697CF95DE87}"/>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6" name="Freeform 34">
                <a:extLst>
                  <a:ext uri="{FF2B5EF4-FFF2-40B4-BE49-F238E27FC236}">
                    <a16:creationId xmlns:a16="http://schemas.microsoft.com/office/drawing/2014/main" id="{D3EDDF4F-3B96-4244-99B4-D5AA186FB68F}"/>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7" name="Freeform 165">
                <a:extLst>
                  <a:ext uri="{FF2B5EF4-FFF2-40B4-BE49-F238E27FC236}">
                    <a16:creationId xmlns:a16="http://schemas.microsoft.com/office/drawing/2014/main" id="{7611DC50-0274-4DD4-BB1D-4980FE557BF6}"/>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8" name="Freeform 166">
                <a:extLst>
                  <a:ext uri="{FF2B5EF4-FFF2-40B4-BE49-F238E27FC236}">
                    <a16:creationId xmlns:a16="http://schemas.microsoft.com/office/drawing/2014/main" id="{6371E7EB-63BC-4C19-B8F4-96B9D0B69248}"/>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9" name="Freeform 167">
                <a:extLst>
                  <a:ext uri="{FF2B5EF4-FFF2-40B4-BE49-F238E27FC236}">
                    <a16:creationId xmlns:a16="http://schemas.microsoft.com/office/drawing/2014/main" id="{B586190C-417F-464F-92C3-55B6AFF29BC0}"/>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0" name="Freeform 168">
                <a:extLst>
                  <a:ext uri="{FF2B5EF4-FFF2-40B4-BE49-F238E27FC236}">
                    <a16:creationId xmlns:a16="http://schemas.microsoft.com/office/drawing/2014/main" id="{3EB4276C-9876-41BE-A890-9CFBA926E9E1}"/>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1" name="Freeform 169">
                <a:extLst>
                  <a:ext uri="{FF2B5EF4-FFF2-40B4-BE49-F238E27FC236}">
                    <a16:creationId xmlns:a16="http://schemas.microsoft.com/office/drawing/2014/main" id="{A73CEE64-6D1C-4966-9BFD-16B82779521B}"/>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2" name="Freeform 170">
                <a:extLst>
                  <a:ext uri="{FF2B5EF4-FFF2-40B4-BE49-F238E27FC236}">
                    <a16:creationId xmlns:a16="http://schemas.microsoft.com/office/drawing/2014/main" id="{E9762FC0-92E9-4EB7-804B-C9C00DEC05C8}"/>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3" name="Freeform 171">
                <a:extLst>
                  <a:ext uri="{FF2B5EF4-FFF2-40B4-BE49-F238E27FC236}">
                    <a16:creationId xmlns:a16="http://schemas.microsoft.com/office/drawing/2014/main" id="{D65DE2FF-5229-4A55-9C71-E4B1289C219C}"/>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34" name="组合 419">
              <a:extLst>
                <a:ext uri="{FF2B5EF4-FFF2-40B4-BE49-F238E27FC236}">
                  <a16:creationId xmlns:a16="http://schemas.microsoft.com/office/drawing/2014/main" id="{2E102617-AC30-4934-BC59-83ACD61F33D8}"/>
                </a:ext>
              </a:extLst>
            </p:cNvPr>
            <p:cNvGrpSpPr>
              <a:grpSpLocks noChangeAspect="1"/>
            </p:cNvGrpSpPr>
            <p:nvPr/>
          </p:nvGrpSpPr>
          <p:grpSpPr bwMode="auto">
            <a:xfrm>
              <a:off x="2891788" y="5739322"/>
              <a:ext cx="333655" cy="270474"/>
              <a:chOff x="7319963" y="736601"/>
              <a:chExt cx="609600" cy="496888"/>
            </a:xfrm>
          </p:grpSpPr>
          <p:sp>
            <p:nvSpPr>
              <p:cNvPr id="35" name="Freeform 33">
                <a:extLst>
                  <a:ext uri="{FF2B5EF4-FFF2-40B4-BE49-F238E27FC236}">
                    <a16:creationId xmlns:a16="http://schemas.microsoft.com/office/drawing/2014/main" id="{28D10E66-09AE-4D74-8EDA-AF10EC746244}"/>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6" name="Freeform 34">
                <a:extLst>
                  <a:ext uri="{FF2B5EF4-FFF2-40B4-BE49-F238E27FC236}">
                    <a16:creationId xmlns:a16="http://schemas.microsoft.com/office/drawing/2014/main" id="{D067AED4-654F-4856-9ADE-07C8FB70B3CB}"/>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7" name="Freeform 165">
                <a:extLst>
                  <a:ext uri="{FF2B5EF4-FFF2-40B4-BE49-F238E27FC236}">
                    <a16:creationId xmlns:a16="http://schemas.microsoft.com/office/drawing/2014/main" id="{8B7A9038-5E86-412E-9738-0638644316AC}"/>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8" name="Freeform 166">
                <a:extLst>
                  <a:ext uri="{FF2B5EF4-FFF2-40B4-BE49-F238E27FC236}">
                    <a16:creationId xmlns:a16="http://schemas.microsoft.com/office/drawing/2014/main" id="{B1E0362B-4E52-4CF1-BA77-DEB0D26AB5BF}"/>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39" name="Freeform 167">
                <a:extLst>
                  <a:ext uri="{FF2B5EF4-FFF2-40B4-BE49-F238E27FC236}">
                    <a16:creationId xmlns:a16="http://schemas.microsoft.com/office/drawing/2014/main" id="{2B21F9A4-ABA1-41F9-B371-2B95633912D6}"/>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40" name="Freeform 168">
                <a:extLst>
                  <a:ext uri="{FF2B5EF4-FFF2-40B4-BE49-F238E27FC236}">
                    <a16:creationId xmlns:a16="http://schemas.microsoft.com/office/drawing/2014/main" id="{57F55C41-1D56-4925-9310-E9F30EB359CC}"/>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41" name="Freeform 169">
                <a:extLst>
                  <a:ext uri="{FF2B5EF4-FFF2-40B4-BE49-F238E27FC236}">
                    <a16:creationId xmlns:a16="http://schemas.microsoft.com/office/drawing/2014/main" id="{A878811F-869B-478B-9092-17F47A99600B}"/>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42" name="Freeform 170">
                <a:extLst>
                  <a:ext uri="{FF2B5EF4-FFF2-40B4-BE49-F238E27FC236}">
                    <a16:creationId xmlns:a16="http://schemas.microsoft.com/office/drawing/2014/main" id="{1C886D00-CF5C-487F-9C5D-3C3D8F88F5E5}"/>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43" name="Freeform 171">
                <a:extLst>
                  <a:ext uri="{FF2B5EF4-FFF2-40B4-BE49-F238E27FC236}">
                    <a16:creationId xmlns:a16="http://schemas.microsoft.com/office/drawing/2014/main" id="{4E5FCF0A-ABBB-418F-96E0-9099BB13EEB6}"/>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44" name="Group 165">
              <a:extLst>
                <a:ext uri="{FF2B5EF4-FFF2-40B4-BE49-F238E27FC236}">
                  <a16:creationId xmlns:a16="http://schemas.microsoft.com/office/drawing/2014/main" id="{F67C4714-BC2D-45FA-AA21-74B90DED01B2}"/>
                </a:ext>
              </a:extLst>
            </p:cNvPr>
            <p:cNvGrpSpPr/>
            <p:nvPr/>
          </p:nvGrpSpPr>
          <p:grpSpPr>
            <a:xfrm rot="10800000">
              <a:off x="2018884" y="5424293"/>
              <a:ext cx="929784" cy="335768"/>
              <a:chOff x="-1233037" y="914446"/>
              <a:chExt cx="1573823" cy="778776"/>
            </a:xfrm>
          </p:grpSpPr>
          <p:cxnSp>
            <p:nvCxnSpPr>
              <p:cNvPr id="45" name="Straight Connector 166">
                <a:extLst>
                  <a:ext uri="{FF2B5EF4-FFF2-40B4-BE49-F238E27FC236}">
                    <a16:creationId xmlns:a16="http://schemas.microsoft.com/office/drawing/2014/main" id="{5EF3A168-F583-4ED6-BD7E-4E85AA10C08F}"/>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67">
                <a:extLst>
                  <a:ext uri="{FF2B5EF4-FFF2-40B4-BE49-F238E27FC236}">
                    <a16:creationId xmlns:a16="http://schemas.microsoft.com/office/drawing/2014/main" id="{590A0504-5FDF-48D1-A4EC-C5BB54946318}"/>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47" name="Straight Connector 166">
              <a:extLst>
                <a:ext uri="{FF2B5EF4-FFF2-40B4-BE49-F238E27FC236}">
                  <a16:creationId xmlns:a16="http://schemas.microsoft.com/office/drawing/2014/main" id="{7FC0918F-42B8-4152-AFE9-8D43615E8733}"/>
                </a:ext>
              </a:extLst>
            </p:cNvPr>
            <p:cNvCxnSpPr>
              <a:cxnSpLocks/>
            </p:cNvCxnSpPr>
            <p:nvPr/>
          </p:nvCxnSpPr>
          <p:spPr>
            <a:xfrm>
              <a:off x="2483775"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C465B4CC-2031-433B-94BA-14883328AFE5}"/>
                </a:ext>
              </a:extLst>
            </p:cNvPr>
            <p:cNvGrpSpPr>
              <a:grpSpLocks noChangeAspect="1"/>
            </p:cNvGrpSpPr>
            <p:nvPr/>
          </p:nvGrpSpPr>
          <p:grpSpPr>
            <a:xfrm>
              <a:off x="3375788" y="3987120"/>
              <a:ext cx="367273" cy="357945"/>
              <a:chOff x="6853238" y="830263"/>
              <a:chExt cx="536574" cy="523875"/>
            </a:xfrm>
            <a:solidFill>
              <a:srgbClr val="3C3C3B"/>
            </a:solidFill>
          </p:grpSpPr>
          <p:sp>
            <p:nvSpPr>
              <p:cNvPr id="52" name="Freeform 77">
                <a:extLst>
                  <a:ext uri="{FF2B5EF4-FFF2-40B4-BE49-F238E27FC236}">
                    <a16:creationId xmlns:a16="http://schemas.microsoft.com/office/drawing/2014/main" id="{DE2B3D9A-8384-4B6E-81FD-E4D4B83B2BCC}"/>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53" name="Freeform 78">
                <a:extLst>
                  <a:ext uri="{FF2B5EF4-FFF2-40B4-BE49-F238E27FC236}">
                    <a16:creationId xmlns:a16="http://schemas.microsoft.com/office/drawing/2014/main" id="{A93A25F5-DF78-490A-8FB9-FCB94349AB8E}"/>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54" name="Freeform 79">
                <a:extLst>
                  <a:ext uri="{FF2B5EF4-FFF2-40B4-BE49-F238E27FC236}">
                    <a16:creationId xmlns:a16="http://schemas.microsoft.com/office/drawing/2014/main" id="{32801CA7-0A03-494C-9B51-99A011CB18C8}"/>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55" name="Freeform 80">
                <a:extLst>
                  <a:ext uri="{FF2B5EF4-FFF2-40B4-BE49-F238E27FC236}">
                    <a16:creationId xmlns:a16="http://schemas.microsoft.com/office/drawing/2014/main" id="{2490F9AD-D9F3-44F2-8D00-BF7801B32761}"/>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56" name="Freeform 81">
                <a:extLst>
                  <a:ext uri="{FF2B5EF4-FFF2-40B4-BE49-F238E27FC236}">
                    <a16:creationId xmlns:a16="http://schemas.microsoft.com/office/drawing/2014/main" id="{10448D39-BDB5-4A8C-BF5E-25F7F27BE9F4}"/>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grpSp>
          <p:nvGrpSpPr>
            <p:cNvPr id="58" name="组合 57">
              <a:extLst>
                <a:ext uri="{FF2B5EF4-FFF2-40B4-BE49-F238E27FC236}">
                  <a16:creationId xmlns:a16="http://schemas.microsoft.com/office/drawing/2014/main" id="{9736C198-7C95-4FD4-A0DA-DCB4C706E617}"/>
                </a:ext>
              </a:extLst>
            </p:cNvPr>
            <p:cNvGrpSpPr>
              <a:grpSpLocks noChangeAspect="1"/>
            </p:cNvGrpSpPr>
            <p:nvPr/>
          </p:nvGrpSpPr>
          <p:grpSpPr>
            <a:xfrm>
              <a:off x="2310467" y="4646355"/>
              <a:ext cx="367273" cy="287442"/>
              <a:chOff x="5811838" y="914400"/>
              <a:chExt cx="536574" cy="420688"/>
            </a:xfrm>
            <a:solidFill>
              <a:srgbClr val="3C3C3B"/>
            </a:solidFill>
          </p:grpSpPr>
          <p:sp>
            <p:nvSpPr>
              <p:cNvPr id="59" name="Freeform 69">
                <a:extLst>
                  <a:ext uri="{FF2B5EF4-FFF2-40B4-BE49-F238E27FC236}">
                    <a16:creationId xmlns:a16="http://schemas.microsoft.com/office/drawing/2014/main" id="{5726CF12-5511-460C-81E1-028F75DD18E3}"/>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60" name="Freeform 70">
                <a:extLst>
                  <a:ext uri="{FF2B5EF4-FFF2-40B4-BE49-F238E27FC236}">
                    <a16:creationId xmlns:a16="http://schemas.microsoft.com/office/drawing/2014/main" id="{07D9F91B-F77A-44E6-B1A4-33C27E1E4ABF}"/>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61" name="Freeform 71">
                <a:extLst>
                  <a:ext uri="{FF2B5EF4-FFF2-40B4-BE49-F238E27FC236}">
                    <a16:creationId xmlns:a16="http://schemas.microsoft.com/office/drawing/2014/main" id="{EB5BBEE9-8BC8-49C5-B13B-184A3D44BC96}"/>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62" name="Freeform 72">
                <a:extLst>
                  <a:ext uri="{FF2B5EF4-FFF2-40B4-BE49-F238E27FC236}">
                    <a16:creationId xmlns:a16="http://schemas.microsoft.com/office/drawing/2014/main" id="{228D721F-7821-404C-AD63-CB223F3C56CA}"/>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63" name="Freeform 73">
                <a:extLst>
                  <a:ext uri="{FF2B5EF4-FFF2-40B4-BE49-F238E27FC236}">
                    <a16:creationId xmlns:a16="http://schemas.microsoft.com/office/drawing/2014/main" id="{B89C4113-7327-4CF5-9175-23BEB2E92108}"/>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cxnSp>
          <p:nvCxnSpPr>
            <p:cNvPr id="64" name="Straight Connector 166">
              <a:extLst>
                <a:ext uri="{FF2B5EF4-FFF2-40B4-BE49-F238E27FC236}">
                  <a16:creationId xmlns:a16="http://schemas.microsoft.com/office/drawing/2014/main" id="{BA70B0F3-47B7-45E4-A64C-615E4FA8E467}"/>
                </a:ext>
              </a:extLst>
            </p:cNvPr>
            <p:cNvCxnSpPr>
              <a:cxnSpLocks/>
            </p:cNvCxnSpPr>
            <p:nvPr/>
          </p:nvCxnSpPr>
          <p:spPr>
            <a:xfrm>
              <a:off x="2483775"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组合 419">
              <a:extLst>
                <a:ext uri="{FF2B5EF4-FFF2-40B4-BE49-F238E27FC236}">
                  <a16:creationId xmlns:a16="http://schemas.microsoft.com/office/drawing/2014/main" id="{ED2D501A-4429-4224-B70A-1BD67236DE27}"/>
                </a:ext>
              </a:extLst>
            </p:cNvPr>
            <p:cNvGrpSpPr>
              <a:grpSpLocks noChangeAspect="1"/>
            </p:cNvGrpSpPr>
            <p:nvPr/>
          </p:nvGrpSpPr>
          <p:grpSpPr bwMode="auto">
            <a:xfrm>
              <a:off x="3870329" y="5739322"/>
              <a:ext cx="333655" cy="270474"/>
              <a:chOff x="7319963" y="736601"/>
              <a:chExt cx="609600" cy="496888"/>
            </a:xfrm>
          </p:grpSpPr>
          <p:sp>
            <p:nvSpPr>
              <p:cNvPr id="67" name="Freeform 33">
                <a:extLst>
                  <a:ext uri="{FF2B5EF4-FFF2-40B4-BE49-F238E27FC236}">
                    <a16:creationId xmlns:a16="http://schemas.microsoft.com/office/drawing/2014/main" id="{38E7D3AA-52A1-4AFD-8486-779404CE1416}"/>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68" name="Freeform 34">
                <a:extLst>
                  <a:ext uri="{FF2B5EF4-FFF2-40B4-BE49-F238E27FC236}">
                    <a16:creationId xmlns:a16="http://schemas.microsoft.com/office/drawing/2014/main" id="{537F99CE-7C41-4538-BC14-D0F411B2828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69" name="Freeform 165">
                <a:extLst>
                  <a:ext uri="{FF2B5EF4-FFF2-40B4-BE49-F238E27FC236}">
                    <a16:creationId xmlns:a16="http://schemas.microsoft.com/office/drawing/2014/main" id="{4874CEB3-A00A-49FA-AD0C-7EE40B565F80}"/>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0" name="Freeform 166">
                <a:extLst>
                  <a:ext uri="{FF2B5EF4-FFF2-40B4-BE49-F238E27FC236}">
                    <a16:creationId xmlns:a16="http://schemas.microsoft.com/office/drawing/2014/main" id="{5E809E0D-46C0-4BC7-95F5-853D2992DA80}"/>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1" name="Freeform 167">
                <a:extLst>
                  <a:ext uri="{FF2B5EF4-FFF2-40B4-BE49-F238E27FC236}">
                    <a16:creationId xmlns:a16="http://schemas.microsoft.com/office/drawing/2014/main" id="{7496CCDD-AF69-4803-992D-787E982B9DF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2" name="Freeform 168">
                <a:extLst>
                  <a:ext uri="{FF2B5EF4-FFF2-40B4-BE49-F238E27FC236}">
                    <a16:creationId xmlns:a16="http://schemas.microsoft.com/office/drawing/2014/main" id="{6BF2655E-E2F7-4F9D-8B7C-DAF9D980DD1F}"/>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3" name="Freeform 169">
                <a:extLst>
                  <a:ext uri="{FF2B5EF4-FFF2-40B4-BE49-F238E27FC236}">
                    <a16:creationId xmlns:a16="http://schemas.microsoft.com/office/drawing/2014/main" id="{25A8843E-F195-430C-A617-08B598A760F4}"/>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4" name="Freeform 170">
                <a:extLst>
                  <a:ext uri="{FF2B5EF4-FFF2-40B4-BE49-F238E27FC236}">
                    <a16:creationId xmlns:a16="http://schemas.microsoft.com/office/drawing/2014/main" id="{2FD06F3A-645A-4E3E-A6D7-038E0CBC5F2D}"/>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75" name="Freeform 171">
                <a:extLst>
                  <a:ext uri="{FF2B5EF4-FFF2-40B4-BE49-F238E27FC236}">
                    <a16:creationId xmlns:a16="http://schemas.microsoft.com/office/drawing/2014/main" id="{925B2DE2-DD3D-4A87-BFAC-33E49A69EFDB}"/>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76" name="组合 323">
              <a:extLst>
                <a:ext uri="{FF2B5EF4-FFF2-40B4-BE49-F238E27FC236}">
                  <a16:creationId xmlns:a16="http://schemas.microsoft.com/office/drawing/2014/main" id="{7075E106-341C-4B20-97D7-7DC5331B32DD}"/>
                </a:ext>
              </a:extLst>
            </p:cNvPr>
            <p:cNvGrpSpPr>
              <a:grpSpLocks noChangeAspect="1"/>
            </p:cNvGrpSpPr>
            <p:nvPr/>
          </p:nvGrpSpPr>
          <p:grpSpPr bwMode="auto">
            <a:xfrm>
              <a:off x="4431759" y="5131245"/>
              <a:ext cx="295004" cy="301615"/>
              <a:chOff x="4189413" y="2351088"/>
              <a:chExt cx="630238" cy="646113"/>
            </a:xfrm>
          </p:grpSpPr>
          <p:sp>
            <p:nvSpPr>
              <p:cNvPr id="77" name="Freeform 218">
                <a:extLst>
                  <a:ext uri="{FF2B5EF4-FFF2-40B4-BE49-F238E27FC236}">
                    <a16:creationId xmlns:a16="http://schemas.microsoft.com/office/drawing/2014/main" id="{BC1CAD99-39B4-40B7-A067-D2DFA2183F99}"/>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78" name="Freeform 219">
                <a:extLst>
                  <a:ext uri="{FF2B5EF4-FFF2-40B4-BE49-F238E27FC236}">
                    <a16:creationId xmlns:a16="http://schemas.microsoft.com/office/drawing/2014/main" id="{AF3F51BE-E54A-49A0-9E93-FC1F50829C5F}"/>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79" name="Freeform 220">
                <a:extLst>
                  <a:ext uri="{FF2B5EF4-FFF2-40B4-BE49-F238E27FC236}">
                    <a16:creationId xmlns:a16="http://schemas.microsoft.com/office/drawing/2014/main" id="{5159E1BB-2987-43A9-B7DD-62C21E800043}"/>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0" name="Freeform 221">
                <a:extLst>
                  <a:ext uri="{FF2B5EF4-FFF2-40B4-BE49-F238E27FC236}">
                    <a16:creationId xmlns:a16="http://schemas.microsoft.com/office/drawing/2014/main" id="{58AA31C7-FB09-446A-9954-D83AF4052392}"/>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1" name="Freeform 222">
                <a:extLst>
                  <a:ext uri="{FF2B5EF4-FFF2-40B4-BE49-F238E27FC236}">
                    <a16:creationId xmlns:a16="http://schemas.microsoft.com/office/drawing/2014/main" id="{DDFBC450-57BE-4433-BFBB-9358A25C675F}"/>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2" name="Freeform 223">
                <a:extLst>
                  <a:ext uri="{FF2B5EF4-FFF2-40B4-BE49-F238E27FC236}">
                    <a16:creationId xmlns:a16="http://schemas.microsoft.com/office/drawing/2014/main" id="{6670BDC5-721B-47CB-B025-DC935A0AFB57}"/>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3" name="Freeform 224">
                <a:extLst>
                  <a:ext uri="{FF2B5EF4-FFF2-40B4-BE49-F238E27FC236}">
                    <a16:creationId xmlns:a16="http://schemas.microsoft.com/office/drawing/2014/main" id="{E60DFD5D-492E-4D9B-82BC-21C2CE4EEC4A}"/>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4" name="Freeform 225">
                <a:extLst>
                  <a:ext uri="{FF2B5EF4-FFF2-40B4-BE49-F238E27FC236}">
                    <a16:creationId xmlns:a16="http://schemas.microsoft.com/office/drawing/2014/main" id="{DA5F3D94-22CF-483A-9399-CA71C60D2470}"/>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85" name="Freeform 226">
                <a:extLst>
                  <a:ext uri="{FF2B5EF4-FFF2-40B4-BE49-F238E27FC236}">
                    <a16:creationId xmlns:a16="http://schemas.microsoft.com/office/drawing/2014/main" id="{CCDAB66C-F7A0-4CBC-92F4-E175FDC77E2E}"/>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grpSp>
        <p:grpSp>
          <p:nvGrpSpPr>
            <p:cNvPr id="86" name="组合 419">
              <a:extLst>
                <a:ext uri="{FF2B5EF4-FFF2-40B4-BE49-F238E27FC236}">
                  <a16:creationId xmlns:a16="http://schemas.microsoft.com/office/drawing/2014/main" id="{177BFA45-FC64-44EF-9A5C-BA2B191A27A2}"/>
                </a:ext>
              </a:extLst>
            </p:cNvPr>
            <p:cNvGrpSpPr>
              <a:grpSpLocks noChangeAspect="1"/>
            </p:cNvGrpSpPr>
            <p:nvPr/>
          </p:nvGrpSpPr>
          <p:grpSpPr bwMode="auto">
            <a:xfrm>
              <a:off x="4404651" y="5739322"/>
              <a:ext cx="333655" cy="270474"/>
              <a:chOff x="7319963" y="736601"/>
              <a:chExt cx="609600" cy="496888"/>
            </a:xfrm>
          </p:grpSpPr>
          <p:sp>
            <p:nvSpPr>
              <p:cNvPr id="87" name="Freeform 33">
                <a:extLst>
                  <a:ext uri="{FF2B5EF4-FFF2-40B4-BE49-F238E27FC236}">
                    <a16:creationId xmlns:a16="http://schemas.microsoft.com/office/drawing/2014/main" id="{D701DEF2-A219-4455-AC08-74F8B3BB13D4}"/>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88" name="Freeform 34">
                <a:extLst>
                  <a:ext uri="{FF2B5EF4-FFF2-40B4-BE49-F238E27FC236}">
                    <a16:creationId xmlns:a16="http://schemas.microsoft.com/office/drawing/2014/main" id="{9F6354B5-E603-45F9-BD3A-4E491C757583}"/>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89" name="Freeform 165">
                <a:extLst>
                  <a:ext uri="{FF2B5EF4-FFF2-40B4-BE49-F238E27FC236}">
                    <a16:creationId xmlns:a16="http://schemas.microsoft.com/office/drawing/2014/main" id="{D59E7477-D560-47A6-B48E-1A8087BE912F}"/>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0" name="Freeform 166">
                <a:extLst>
                  <a:ext uri="{FF2B5EF4-FFF2-40B4-BE49-F238E27FC236}">
                    <a16:creationId xmlns:a16="http://schemas.microsoft.com/office/drawing/2014/main" id="{62FD69E0-09EF-4135-8587-E146C57DF4CA}"/>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1" name="Freeform 167">
                <a:extLst>
                  <a:ext uri="{FF2B5EF4-FFF2-40B4-BE49-F238E27FC236}">
                    <a16:creationId xmlns:a16="http://schemas.microsoft.com/office/drawing/2014/main" id="{E9099C4E-AA53-4B6A-A6E6-B5E859740C2F}"/>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2" name="Freeform 168">
                <a:extLst>
                  <a:ext uri="{FF2B5EF4-FFF2-40B4-BE49-F238E27FC236}">
                    <a16:creationId xmlns:a16="http://schemas.microsoft.com/office/drawing/2014/main" id="{12A07EA7-A91C-423A-929D-149B9660FE15}"/>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3" name="Freeform 169">
                <a:extLst>
                  <a:ext uri="{FF2B5EF4-FFF2-40B4-BE49-F238E27FC236}">
                    <a16:creationId xmlns:a16="http://schemas.microsoft.com/office/drawing/2014/main" id="{303B646A-CE66-41FF-8D7D-83374DF5A416}"/>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4" name="Freeform 170">
                <a:extLst>
                  <a:ext uri="{FF2B5EF4-FFF2-40B4-BE49-F238E27FC236}">
                    <a16:creationId xmlns:a16="http://schemas.microsoft.com/office/drawing/2014/main" id="{96FB0F22-1383-4921-B7C8-9DF098D4937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5" name="Freeform 171">
                <a:extLst>
                  <a:ext uri="{FF2B5EF4-FFF2-40B4-BE49-F238E27FC236}">
                    <a16:creationId xmlns:a16="http://schemas.microsoft.com/office/drawing/2014/main" id="{257E9333-87FE-4E0F-9205-483CC15B6653}"/>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96" name="组合 419">
              <a:extLst>
                <a:ext uri="{FF2B5EF4-FFF2-40B4-BE49-F238E27FC236}">
                  <a16:creationId xmlns:a16="http://schemas.microsoft.com/office/drawing/2014/main" id="{3CC8CECD-1A6B-483E-9F4B-073AB85CBFD3}"/>
                </a:ext>
              </a:extLst>
            </p:cNvPr>
            <p:cNvGrpSpPr>
              <a:grpSpLocks noChangeAspect="1"/>
            </p:cNvGrpSpPr>
            <p:nvPr/>
          </p:nvGrpSpPr>
          <p:grpSpPr bwMode="auto">
            <a:xfrm>
              <a:off x="4986918" y="5739322"/>
              <a:ext cx="333655" cy="270474"/>
              <a:chOff x="7319963" y="736601"/>
              <a:chExt cx="609600" cy="496888"/>
            </a:xfrm>
          </p:grpSpPr>
          <p:sp>
            <p:nvSpPr>
              <p:cNvPr id="97" name="Freeform 33">
                <a:extLst>
                  <a:ext uri="{FF2B5EF4-FFF2-40B4-BE49-F238E27FC236}">
                    <a16:creationId xmlns:a16="http://schemas.microsoft.com/office/drawing/2014/main" id="{D26B53E6-6FD9-41FF-98CA-DBEB34BFD16A}"/>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8" name="Freeform 34">
                <a:extLst>
                  <a:ext uri="{FF2B5EF4-FFF2-40B4-BE49-F238E27FC236}">
                    <a16:creationId xmlns:a16="http://schemas.microsoft.com/office/drawing/2014/main" id="{68BD2C73-AAEF-4319-8276-07AA18B56DA1}"/>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99" name="Freeform 165">
                <a:extLst>
                  <a:ext uri="{FF2B5EF4-FFF2-40B4-BE49-F238E27FC236}">
                    <a16:creationId xmlns:a16="http://schemas.microsoft.com/office/drawing/2014/main" id="{5E527E40-03E3-4832-8F93-C739DFAFDEFB}"/>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0" name="Freeform 166">
                <a:extLst>
                  <a:ext uri="{FF2B5EF4-FFF2-40B4-BE49-F238E27FC236}">
                    <a16:creationId xmlns:a16="http://schemas.microsoft.com/office/drawing/2014/main" id="{1E088996-17A5-41B5-87C3-2F424E3BA6AA}"/>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1" name="Freeform 167">
                <a:extLst>
                  <a:ext uri="{FF2B5EF4-FFF2-40B4-BE49-F238E27FC236}">
                    <a16:creationId xmlns:a16="http://schemas.microsoft.com/office/drawing/2014/main" id="{DD9E2E62-B682-4BAA-9B01-99BCC3BF3290}"/>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2" name="Freeform 168">
                <a:extLst>
                  <a:ext uri="{FF2B5EF4-FFF2-40B4-BE49-F238E27FC236}">
                    <a16:creationId xmlns:a16="http://schemas.microsoft.com/office/drawing/2014/main" id="{7EC4F805-7FC4-4636-A6B9-573BC989E550}"/>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3" name="Freeform 169">
                <a:extLst>
                  <a:ext uri="{FF2B5EF4-FFF2-40B4-BE49-F238E27FC236}">
                    <a16:creationId xmlns:a16="http://schemas.microsoft.com/office/drawing/2014/main" id="{8C03DD14-E0D4-49E4-8AB2-92FC93F25434}"/>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4" name="Freeform 170">
                <a:extLst>
                  <a:ext uri="{FF2B5EF4-FFF2-40B4-BE49-F238E27FC236}">
                    <a16:creationId xmlns:a16="http://schemas.microsoft.com/office/drawing/2014/main" id="{FC292751-F4AB-4AF0-AD6E-D152D9B3B5A0}"/>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05" name="Freeform 171">
                <a:extLst>
                  <a:ext uri="{FF2B5EF4-FFF2-40B4-BE49-F238E27FC236}">
                    <a16:creationId xmlns:a16="http://schemas.microsoft.com/office/drawing/2014/main" id="{B419E01D-F00A-49DA-B5D8-95B1FF72232A}"/>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106" name="Group 165">
              <a:extLst>
                <a:ext uri="{FF2B5EF4-FFF2-40B4-BE49-F238E27FC236}">
                  <a16:creationId xmlns:a16="http://schemas.microsoft.com/office/drawing/2014/main" id="{F52B4C53-D56B-4961-B15F-5839947A9861}"/>
                </a:ext>
              </a:extLst>
            </p:cNvPr>
            <p:cNvGrpSpPr/>
            <p:nvPr/>
          </p:nvGrpSpPr>
          <p:grpSpPr>
            <a:xfrm rot="10800000">
              <a:off x="4114014" y="5424293"/>
              <a:ext cx="929784" cy="335768"/>
              <a:chOff x="-1233037" y="914446"/>
              <a:chExt cx="1573823" cy="778776"/>
            </a:xfrm>
          </p:grpSpPr>
          <p:cxnSp>
            <p:nvCxnSpPr>
              <p:cNvPr id="107" name="Straight Connector 166">
                <a:extLst>
                  <a:ext uri="{FF2B5EF4-FFF2-40B4-BE49-F238E27FC236}">
                    <a16:creationId xmlns:a16="http://schemas.microsoft.com/office/drawing/2014/main" id="{3A438D5C-4624-4E1B-B731-BE866162382A}"/>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67">
                <a:extLst>
                  <a:ext uri="{FF2B5EF4-FFF2-40B4-BE49-F238E27FC236}">
                    <a16:creationId xmlns:a16="http://schemas.microsoft.com/office/drawing/2014/main" id="{EDBAFE3B-9BAB-4793-828E-F2DA7E04373E}"/>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109" name="Straight Connector 166">
              <a:extLst>
                <a:ext uri="{FF2B5EF4-FFF2-40B4-BE49-F238E27FC236}">
                  <a16:creationId xmlns:a16="http://schemas.microsoft.com/office/drawing/2014/main" id="{E08922AE-2098-4890-B140-04E857F351E1}"/>
                </a:ext>
              </a:extLst>
            </p:cNvPr>
            <p:cNvCxnSpPr>
              <a:cxnSpLocks/>
            </p:cNvCxnSpPr>
            <p:nvPr/>
          </p:nvCxnSpPr>
          <p:spPr>
            <a:xfrm>
              <a:off x="4578905"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0" name="组合 109">
              <a:extLst>
                <a:ext uri="{FF2B5EF4-FFF2-40B4-BE49-F238E27FC236}">
                  <a16:creationId xmlns:a16="http://schemas.microsoft.com/office/drawing/2014/main" id="{5D440CC2-9AB3-4971-88AB-99941D920D7B}"/>
                </a:ext>
              </a:extLst>
            </p:cNvPr>
            <p:cNvGrpSpPr>
              <a:grpSpLocks noChangeAspect="1"/>
            </p:cNvGrpSpPr>
            <p:nvPr/>
          </p:nvGrpSpPr>
          <p:grpSpPr>
            <a:xfrm>
              <a:off x="4405597" y="4646355"/>
              <a:ext cx="367273" cy="287442"/>
              <a:chOff x="5811838" y="914400"/>
              <a:chExt cx="536574" cy="420688"/>
            </a:xfrm>
            <a:solidFill>
              <a:srgbClr val="3C3C3B"/>
            </a:solidFill>
          </p:grpSpPr>
          <p:sp>
            <p:nvSpPr>
              <p:cNvPr id="111" name="Freeform 69">
                <a:extLst>
                  <a:ext uri="{FF2B5EF4-FFF2-40B4-BE49-F238E27FC236}">
                    <a16:creationId xmlns:a16="http://schemas.microsoft.com/office/drawing/2014/main" id="{3D2CD335-61D4-45DD-86DC-39841F9DC829}"/>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12" name="Freeform 70">
                <a:extLst>
                  <a:ext uri="{FF2B5EF4-FFF2-40B4-BE49-F238E27FC236}">
                    <a16:creationId xmlns:a16="http://schemas.microsoft.com/office/drawing/2014/main" id="{6A383885-0BFC-4DA4-8308-DF60E38065D7}"/>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13" name="Freeform 71">
                <a:extLst>
                  <a:ext uri="{FF2B5EF4-FFF2-40B4-BE49-F238E27FC236}">
                    <a16:creationId xmlns:a16="http://schemas.microsoft.com/office/drawing/2014/main" id="{C2E55F34-E3F7-48A9-A5D6-081C8485EB6C}"/>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14" name="Freeform 72">
                <a:extLst>
                  <a:ext uri="{FF2B5EF4-FFF2-40B4-BE49-F238E27FC236}">
                    <a16:creationId xmlns:a16="http://schemas.microsoft.com/office/drawing/2014/main" id="{2028D719-342B-4D1F-800A-109B9FDD7C0E}"/>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15" name="Freeform 73">
                <a:extLst>
                  <a:ext uri="{FF2B5EF4-FFF2-40B4-BE49-F238E27FC236}">
                    <a16:creationId xmlns:a16="http://schemas.microsoft.com/office/drawing/2014/main" id="{88736706-18AD-4DFF-909F-49CB61388A91}"/>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cxnSp>
          <p:nvCxnSpPr>
            <p:cNvPr id="116" name="Straight Connector 166">
              <a:extLst>
                <a:ext uri="{FF2B5EF4-FFF2-40B4-BE49-F238E27FC236}">
                  <a16:creationId xmlns:a16="http://schemas.microsoft.com/office/drawing/2014/main" id="{FF950A5E-5008-4FD1-93A3-9BC53BD07EF4}"/>
                </a:ext>
              </a:extLst>
            </p:cNvPr>
            <p:cNvCxnSpPr>
              <a:cxnSpLocks/>
            </p:cNvCxnSpPr>
            <p:nvPr/>
          </p:nvCxnSpPr>
          <p:spPr>
            <a:xfrm>
              <a:off x="4578905"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组合 122">
              <a:extLst>
                <a:ext uri="{FF2B5EF4-FFF2-40B4-BE49-F238E27FC236}">
                  <a16:creationId xmlns:a16="http://schemas.microsoft.com/office/drawing/2014/main" id="{707A9EB7-2125-4B31-9938-0DE62EA243E8}"/>
                </a:ext>
              </a:extLst>
            </p:cNvPr>
            <p:cNvGrpSpPr>
              <a:grpSpLocks noChangeAspect="1"/>
            </p:cNvGrpSpPr>
            <p:nvPr/>
          </p:nvGrpSpPr>
          <p:grpSpPr>
            <a:xfrm>
              <a:off x="4825572" y="3177585"/>
              <a:ext cx="367273" cy="357945"/>
              <a:chOff x="6853238" y="830263"/>
              <a:chExt cx="536574" cy="523875"/>
            </a:xfrm>
            <a:solidFill>
              <a:srgbClr val="3C3C3B"/>
            </a:solidFill>
          </p:grpSpPr>
          <p:sp>
            <p:nvSpPr>
              <p:cNvPr id="124" name="Freeform 77">
                <a:extLst>
                  <a:ext uri="{FF2B5EF4-FFF2-40B4-BE49-F238E27FC236}">
                    <a16:creationId xmlns:a16="http://schemas.microsoft.com/office/drawing/2014/main" id="{FB68BE1C-F001-44AD-B04C-11274609EE00}"/>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25" name="Freeform 78">
                <a:extLst>
                  <a:ext uri="{FF2B5EF4-FFF2-40B4-BE49-F238E27FC236}">
                    <a16:creationId xmlns:a16="http://schemas.microsoft.com/office/drawing/2014/main" id="{4FB34BDD-6F25-4816-92AA-70675496D5C4}"/>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26" name="Freeform 79">
                <a:extLst>
                  <a:ext uri="{FF2B5EF4-FFF2-40B4-BE49-F238E27FC236}">
                    <a16:creationId xmlns:a16="http://schemas.microsoft.com/office/drawing/2014/main" id="{C64CE632-D4B8-46B9-9819-EEADD9DD80B1}"/>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27" name="Freeform 80">
                <a:extLst>
                  <a:ext uri="{FF2B5EF4-FFF2-40B4-BE49-F238E27FC236}">
                    <a16:creationId xmlns:a16="http://schemas.microsoft.com/office/drawing/2014/main" id="{6311113B-5832-454C-BABE-2B62B0C4CA71}"/>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28" name="Freeform 81">
                <a:extLst>
                  <a:ext uri="{FF2B5EF4-FFF2-40B4-BE49-F238E27FC236}">
                    <a16:creationId xmlns:a16="http://schemas.microsoft.com/office/drawing/2014/main" id="{2EA8C378-8658-46F5-AF50-351D268177EA}"/>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grpSp>
          <p:nvGrpSpPr>
            <p:cNvPr id="129" name="组合 128">
              <a:extLst>
                <a:ext uri="{FF2B5EF4-FFF2-40B4-BE49-F238E27FC236}">
                  <a16:creationId xmlns:a16="http://schemas.microsoft.com/office/drawing/2014/main" id="{9A0A49EB-C930-4945-A63D-BD916AF97283}"/>
                </a:ext>
              </a:extLst>
            </p:cNvPr>
            <p:cNvGrpSpPr>
              <a:grpSpLocks noChangeAspect="1"/>
            </p:cNvGrpSpPr>
            <p:nvPr/>
          </p:nvGrpSpPr>
          <p:grpSpPr>
            <a:xfrm>
              <a:off x="6370286" y="3177585"/>
              <a:ext cx="367273" cy="357945"/>
              <a:chOff x="6853238" y="830263"/>
              <a:chExt cx="536574" cy="523875"/>
            </a:xfrm>
            <a:solidFill>
              <a:srgbClr val="3C3C3B"/>
            </a:solidFill>
          </p:grpSpPr>
          <p:sp>
            <p:nvSpPr>
              <p:cNvPr id="130" name="Freeform 77">
                <a:extLst>
                  <a:ext uri="{FF2B5EF4-FFF2-40B4-BE49-F238E27FC236}">
                    <a16:creationId xmlns:a16="http://schemas.microsoft.com/office/drawing/2014/main" id="{2A6A71F3-79D3-45AC-95BF-199A57292B64}"/>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31" name="Freeform 78">
                <a:extLst>
                  <a:ext uri="{FF2B5EF4-FFF2-40B4-BE49-F238E27FC236}">
                    <a16:creationId xmlns:a16="http://schemas.microsoft.com/office/drawing/2014/main" id="{AED84C52-5329-4CEA-A3F9-591C85AFDA05}"/>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32" name="Freeform 79">
                <a:extLst>
                  <a:ext uri="{FF2B5EF4-FFF2-40B4-BE49-F238E27FC236}">
                    <a16:creationId xmlns:a16="http://schemas.microsoft.com/office/drawing/2014/main" id="{48D21B99-2B0F-4B18-9544-F41C3227170C}"/>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33" name="Freeform 80">
                <a:extLst>
                  <a:ext uri="{FF2B5EF4-FFF2-40B4-BE49-F238E27FC236}">
                    <a16:creationId xmlns:a16="http://schemas.microsoft.com/office/drawing/2014/main" id="{FF6B720A-6A40-4DEA-92A8-14B264E402D3}"/>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34" name="Freeform 81">
                <a:extLst>
                  <a:ext uri="{FF2B5EF4-FFF2-40B4-BE49-F238E27FC236}">
                    <a16:creationId xmlns:a16="http://schemas.microsoft.com/office/drawing/2014/main" id="{71769D2A-9AB7-4278-A884-072604DEC4AB}"/>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grpSp>
          <p:nvGrpSpPr>
            <p:cNvPr id="141" name="组合 419">
              <a:extLst>
                <a:ext uri="{FF2B5EF4-FFF2-40B4-BE49-F238E27FC236}">
                  <a16:creationId xmlns:a16="http://schemas.microsoft.com/office/drawing/2014/main" id="{BBAB07A8-EBA0-4DF9-8728-43B096F5C0B0}"/>
                </a:ext>
              </a:extLst>
            </p:cNvPr>
            <p:cNvGrpSpPr>
              <a:grpSpLocks noChangeAspect="1"/>
            </p:cNvGrpSpPr>
            <p:nvPr/>
          </p:nvGrpSpPr>
          <p:grpSpPr bwMode="auto">
            <a:xfrm>
              <a:off x="6340380" y="5739322"/>
              <a:ext cx="333655" cy="270474"/>
              <a:chOff x="7319963" y="736601"/>
              <a:chExt cx="609600" cy="496888"/>
            </a:xfrm>
          </p:grpSpPr>
          <p:sp>
            <p:nvSpPr>
              <p:cNvPr id="142" name="Freeform 33">
                <a:extLst>
                  <a:ext uri="{FF2B5EF4-FFF2-40B4-BE49-F238E27FC236}">
                    <a16:creationId xmlns:a16="http://schemas.microsoft.com/office/drawing/2014/main" id="{0C0E0C2F-B086-4FED-B1DF-A7C6330F7330}"/>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3" name="Freeform 34">
                <a:extLst>
                  <a:ext uri="{FF2B5EF4-FFF2-40B4-BE49-F238E27FC236}">
                    <a16:creationId xmlns:a16="http://schemas.microsoft.com/office/drawing/2014/main" id="{983FB2B6-741A-408D-A41B-80AFE65D6EC2}"/>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4" name="Freeform 165">
                <a:extLst>
                  <a:ext uri="{FF2B5EF4-FFF2-40B4-BE49-F238E27FC236}">
                    <a16:creationId xmlns:a16="http://schemas.microsoft.com/office/drawing/2014/main" id="{18721A9C-2B14-4E2D-8A1E-F68894F4D0F1}"/>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5" name="Freeform 166">
                <a:extLst>
                  <a:ext uri="{FF2B5EF4-FFF2-40B4-BE49-F238E27FC236}">
                    <a16:creationId xmlns:a16="http://schemas.microsoft.com/office/drawing/2014/main" id="{4D1A693D-9FBA-4964-ADE7-B7C8F3CD97FC}"/>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6" name="Freeform 167">
                <a:extLst>
                  <a:ext uri="{FF2B5EF4-FFF2-40B4-BE49-F238E27FC236}">
                    <a16:creationId xmlns:a16="http://schemas.microsoft.com/office/drawing/2014/main" id="{99EE303C-BD30-47FB-9BC6-011575158C48}"/>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7" name="Freeform 168">
                <a:extLst>
                  <a:ext uri="{FF2B5EF4-FFF2-40B4-BE49-F238E27FC236}">
                    <a16:creationId xmlns:a16="http://schemas.microsoft.com/office/drawing/2014/main" id="{4E80EDD5-D2AD-4B23-8D5F-AEB013E3ECB4}"/>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8" name="Freeform 169">
                <a:extLst>
                  <a:ext uri="{FF2B5EF4-FFF2-40B4-BE49-F238E27FC236}">
                    <a16:creationId xmlns:a16="http://schemas.microsoft.com/office/drawing/2014/main" id="{8D76598F-C690-4C75-957E-855993DC4C43}"/>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49" name="Freeform 170">
                <a:extLst>
                  <a:ext uri="{FF2B5EF4-FFF2-40B4-BE49-F238E27FC236}">
                    <a16:creationId xmlns:a16="http://schemas.microsoft.com/office/drawing/2014/main" id="{90E4EA74-7CFB-4DD9-943A-A56F0035A5C6}"/>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50" name="Freeform 171">
                <a:extLst>
                  <a:ext uri="{FF2B5EF4-FFF2-40B4-BE49-F238E27FC236}">
                    <a16:creationId xmlns:a16="http://schemas.microsoft.com/office/drawing/2014/main" id="{094CA059-B24A-4D8D-B30E-C39660E30448}"/>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151" name="组合 323">
              <a:extLst>
                <a:ext uri="{FF2B5EF4-FFF2-40B4-BE49-F238E27FC236}">
                  <a16:creationId xmlns:a16="http://schemas.microsoft.com/office/drawing/2014/main" id="{12DBE271-DAB8-4016-B4C5-CF23A93BEA8F}"/>
                </a:ext>
              </a:extLst>
            </p:cNvPr>
            <p:cNvGrpSpPr>
              <a:grpSpLocks noChangeAspect="1"/>
            </p:cNvGrpSpPr>
            <p:nvPr/>
          </p:nvGrpSpPr>
          <p:grpSpPr bwMode="auto">
            <a:xfrm>
              <a:off x="6901810" y="5131245"/>
              <a:ext cx="295004" cy="301615"/>
              <a:chOff x="4189413" y="2351088"/>
              <a:chExt cx="630238" cy="646113"/>
            </a:xfrm>
          </p:grpSpPr>
          <p:sp>
            <p:nvSpPr>
              <p:cNvPr id="152" name="Freeform 218">
                <a:extLst>
                  <a:ext uri="{FF2B5EF4-FFF2-40B4-BE49-F238E27FC236}">
                    <a16:creationId xmlns:a16="http://schemas.microsoft.com/office/drawing/2014/main" id="{CDD7C03F-780C-472B-9CCD-C60ABB67331D}"/>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3" name="Freeform 219">
                <a:extLst>
                  <a:ext uri="{FF2B5EF4-FFF2-40B4-BE49-F238E27FC236}">
                    <a16:creationId xmlns:a16="http://schemas.microsoft.com/office/drawing/2014/main" id="{400B1DFF-59D2-4AE4-BD43-ACE4068D1262}"/>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4" name="Freeform 220">
                <a:extLst>
                  <a:ext uri="{FF2B5EF4-FFF2-40B4-BE49-F238E27FC236}">
                    <a16:creationId xmlns:a16="http://schemas.microsoft.com/office/drawing/2014/main" id="{5B34AFCE-3007-4EB6-9933-EC2158D0167A}"/>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5" name="Freeform 221">
                <a:extLst>
                  <a:ext uri="{FF2B5EF4-FFF2-40B4-BE49-F238E27FC236}">
                    <a16:creationId xmlns:a16="http://schemas.microsoft.com/office/drawing/2014/main" id="{A9083902-9314-4DFB-B107-373A805F4530}"/>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6" name="Freeform 222">
                <a:extLst>
                  <a:ext uri="{FF2B5EF4-FFF2-40B4-BE49-F238E27FC236}">
                    <a16:creationId xmlns:a16="http://schemas.microsoft.com/office/drawing/2014/main" id="{9BE0623E-24E7-4CC6-81DB-13C2CE9D6054}"/>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7" name="Freeform 223">
                <a:extLst>
                  <a:ext uri="{FF2B5EF4-FFF2-40B4-BE49-F238E27FC236}">
                    <a16:creationId xmlns:a16="http://schemas.microsoft.com/office/drawing/2014/main" id="{3333D5C8-2F96-49CE-9265-85FC04949B27}"/>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8" name="Freeform 224">
                <a:extLst>
                  <a:ext uri="{FF2B5EF4-FFF2-40B4-BE49-F238E27FC236}">
                    <a16:creationId xmlns:a16="http://schemas.microsoft.com/office/drawing/2014/main" id="{12D9C3E7-E981-496B-BC16-8F1A088AB499}"/>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59" name="Freeform 225">
                <a:extLst>
                  <a:ext uri="{FF2B5EF4-FFF2-40B4-BE49-F238E27FC236}">
                    <a16:creationId xmlns:a16="http://schemas.microsoft.com/office/drawing/2014/main" id="{0AB1997D-9E74-43B9-8E5C-CE4C295F367C}"/>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160" name="Freeform 226">
                <a:extLst>
                  <a:ext uri="{FF2B5EF4-FFF2-40B4-BE49-F238E27FC236}">
                    <a16:creationId xmlns:a16="http://schemas.microsoft.com/office/drawing/2014/main" id="{CE5B74A0-1B65-4121-AE7A-3EF37552C3D5}"/>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grpSp>
        <p:grpSp>
          <p:nvGrpSpPr>
            <p:cNvPr id="161" name="组合 419">
              <a:extLst>
                <a:ext uri="{FF2B5EF4-FFF2-40B4-BE49-F238E27FC236}">
                  <a16:creationId xmlns:a16="http://schemas.microsoft.com/office/drawing/2014/main" id="{A09CDF9E-9A96-4C91-B38D-399535186B07}"/>
                </a:ext>
              </a:extLst>
            </p:cNvPr>
            <p:cNvGrpSpPr>
              <a:grpSpLocks noChangeAspect="1"/>
            </p:cNvGrpSpPr>
            <p:nvPr/>
          </p:nvGrpSpPr>
          <p:grpSpPr bwMode="auto">
            <a:xfrm>
              <a:off x="6874702" y="5739322"/>
              <a:ext cx="333655" cy="270474"/>
              <a:chOff x="7319963" y="736601"/>
              <a:chExt cx="609600" cy="496888"/>
            </a:xfrm>
          </p:grpSpPr>
          <p:sp>
            <p:nvSpPr>
              <p:cNvPr id="162" name="Freeform 33">
                <a:extLst>
                  <a:ext uri="{FF2B5EF4-FFF2-40B4-BE49-F238E27FC236}">
                    <a16:creationId xmlns:a16="http://schemas.microsoft.com/office/drawing/2014/main" id="{D281A2B7-3416-420D-8968-47790ADC8DB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3" name="Freeform 34">
                <a:extLst>
                  <a:ext uri="{FF2B5EF4-FFF2-40B4-BE49-F238E27FC236}">
                    <a16:creationId xmlns:a16="http://schemas.microsoft.com/office/drawing/2014/main" id="{14FEC365-D155-42C3-8A42-4A446546D41C}"/>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4" name="Freeform 165">
                <a:extLst>
                  <a:ext uri="{FF2B5EF4-FFF2-40B4-BE49-F238E27FC236}">
                    <a16:creationId xmlns:a16="http://schemas.microsoft.com/office/drawing/2014/main" id="{4A9171A7-B33F-4D3E-8F8D-E2D37F22D518}"/>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5" name="Freeform 166">
                <a:extLst>
                  <a:ext uri="{FF2B5EF4-FFF2-40B4-BE49-F238E27FC236}">
                    <a16:creationId xmlns:a16="http://schemas.microsoft.com/office/drawing/2014/main" id="{A66A9555-F455-4499-A022-A8FB4D664A5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6" name="Freeform 167">
                <a:extLst>
                  <a:ext uri="{FF2B5EF4-FFF2-40B4-BE49-F238E27FC236}">
                    <a16:creationId xmlns:a16="http://schemas.microsoft.com/office/drawing/2014/main" id="{5EB7C403-B106-4000-BC5A-C5A42E24883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7" name="Freeform 168">
                <a:extLst>
                  <a:ext uri="{FF2B5EF4-FFF2-40B4-BE49-F238E27FC236}">
                    <a16:creationId xmlns:a16="http://schemas.microsoft.com/office/drawing/2014/main" id="{3D033BD1-CF1D-417F-96FA-5E220FFB5A76}"/>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8" name="Freeform 169">
                <a:extLst>
                  <a:ext uri="{FF2B5EF4-FFF2-40B4-BE49-F238E27FC236}">
                    <a16:creationId xmlns:a16="http://schemas.microsoft.com/office/drawing/2014/main" id="{6D36F7A2-266C-437A-B422-41FC2003CC16}"/>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69" name="Freeform 170">
                <a:extLst>
                  <a:ext uri="{FF2B5EF4-FFF2-40B4-BE49-F238E27FC236}">
                    <a16:creationId xmlns:a16="http://schemas.microsoft.com/office/drawing/2014/main" id="{249A2E48-1208-4A33-AA78-5426EF686443}"/>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0" name="Freeform 171">
                <a:extLst>
                  <a:ext uri="{FF2B5EF4-FFF2-40B4-BE49-F238E27FC236}">
                    <a16:creationId xmlns:a16="http://schemas.microsoft.com/office/drawing/2014/main" id="{9D7925B8-A09D-4AE8-87E6-67C36E44B557}"/>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171" name="组合 419">
              <a:extLst>
                <a:ext uri="{FF2B5EF4-FFF2-40B4-BE49-F238E27FC236}">
                  <a16:creationId xmlns:a16="http://schemas.microsoft.com/office/drawing/2014/main" id="{19186CF4-AA0B-4DB3-A4B4-B2D217BF72F0}"/>
                </a:ext>
              </a:extLst>
            </p:cNvPr>
            <p:cNvGrpSpPr>
              <a:grpSpLocks noChangeAspect="1"/>
            </p:cNvGrpSpPr>
            <p:nvPr/>
          </p:nvGrpSpPr>
          <p:grpSpPr bwMode="auto">
            <a:xfrm>
              <a:off x="7456969" y="5739322"/>
              <a:ext cx="333655" cy="270474"/>
              <a:chOff x="7319963" y="736601"/>
              <a:chExt cx="609600" cy="496888"/>
            </a:xfrm>
          </p:grpSpPr>
          <p:sp>
            <p:nvSpPr>
              <p:cNvPr id="172" name="Freeform 33">
                <a:extLst>
                  <a:ext uri="{FF2B5EF4-FFF2-40B4-BE49-F238E27FC236}">
                    <a16:creationId xmlns:a16="http://schemas.microsoft.com/office/drawing/2014/main" id="{63F33EDB-3530-49D1-B27E-553A990A90F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3" name="Freeform 34">
                <a:extLst>
                  <a:ext uri="{FF2B5EF4-FFF2-40B4-BE49-F238E27FC236}">
                    <a16:creationId xmlns:a16="http://schemas.microsoft.com/office/drawing/2014/main" id="{4E32412E-C183-47D7-8D0E-500C823D5F1D}"/>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4" name="Freeform 165">
                <a:extLst>
                  <a:ext uri="{FF2B5EF4-FFF2-40B4-BE49-F238E27FC236}">
                    <a16:creationId xmlns:a16="http://schemas.microsoft.com/office/drawing/2014/main" id="{0FE01217-C69E-4807-BEE1-05CC2876B58D}"/>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5" name="Freeform 166">
                <a:extLst>
                  <a:ext uri="{FF2B5EF4-FFF2-40B4-BE49-F238E27FC236}">
                    <a16:creationId xmlns:a16="http://schemas.microsoft.com/office/drawing/2014/main" id="{EC43CDF2-2BC7-40B6-BBD4-7E0C98056F86}"/>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6" name="Freeform 167">
                <a:extLst>
                  <a:ext uri="{FF2B5EF4-FFF2-40B4-BE49-F238E27FC236}">
                    <a16:creationId xmlns:a16="http://schemas.microsoft.com/office/drawing/2014/main" id="{6BAEBE62-1328-4E65-B6C3-A820505280F7}"/>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7" name="Freeform 168">
                <a:extLst>
                  <a:ext uri="{FF2B5EF4-FFF2-40B4-BE49-F238E27FC236}">
                    <a16:creationId xmlns:a16="http://schemas.microsoft.com/office/drawing/2014/main" id="{B22F5A0A-A30F-4351-A61F-15359DA3E782}"/>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8" name="Freeform 169">
                <a:extLst>
                  <a:ext uri="{FF2B5EF4-FFF2-40B4-BE49-F238E27FC236}">
                    <a16:creationId xmlns:a16="http://schemas.microsoft.com/office/drawing/2014/main" id="{90BF91BE-8231-43DB-98F1-0203AABA70A1}"/>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79" name="Freeform 170">
                <a:extLst>
                  <a:ext uri="{FF2B5EF4-FFF2-40B4-BE49-F238E27FC236}">
                    <a16:creationId xmlns:a16="http://schemas.microsoft.com/office/drawing/2014/main" id="{31FA8E16-D767-42B2-B640-CE111C6CB746}"/>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180" name="Freeform 171">
                <a:extLst>
                  <a:ext uri="{FF2B5EF4-FFF2-40B4-BE49-F238E27FC236}">
                    <a16:creationId xmlns:a16="http://schemas.microsoft.com/office/drawing/2014/main" id="{DAB2E258-DB1B-40F7-9566-4DB7B8CD19BE}"/>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181" name="Group 165">
              <a:extLst>
                <a:ext uri="{FF2B5EF4-FFF2-40B4-BE49-F238E27FC236}">
                  <a16:creationId xmlns:a16="http://schemas.microsoft.com/office/drawing/2014/main" id="{E40F6E5F-C675-4308-8FDD-6A606C4F51B9}"/>
                </a:ext>
              </a:extLst>
            </p:cNvPr>
            <p:cNvGrpSpPr/>
            <p:nvPr/>
          </p:nvGrpSpPr>
          <p:grpSpPr>
            <a:xfrm rot="10800000">
              <a:off x="6584065" y="5424293"/>
              <a:ext cx="929784" cy="335768"/>
              <a:chOff x="-1233037" y="914446"/>
              <a:chExt cx="1573823" cy="778776"/>
            </a:xfrm>
          </p:grpSpPr>
          <p:cxnSp>
            <p:nvCxnSpPr>
              <p:cNvPr id="182" name="Straight Connector 166">
                <a:extLst>
                  <a:ext uri="{FF2B5EF4-FFF2-40B4-BE49-F238E27FC236}">
                    <a16:creationId xmlns:a16="http://schemas.microsoft.com/office/drawing/2014/main" id="{F1E40D2C-97B2-429D-9279-806B97C51950}"/>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67">
                <a:extLst>
                  <a:ext uri="{FF2B5EF4-FFF2-40B4-BE49-F238E27FC236}">
                    <a16:creationId xmlns:a16="http://schemas.microsoft.com/office/drawing/2014/main" id="{CA8E12BE-6344-4E90-ABD6-8BC59F2C787B}"/>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184" name="Straight Connector 166">
              <a:extLst>
                <a:ext uri="{FF2B5EF4-FFF2-40B4-BE49-F238E27FC236}">
                  <a16:creationId xmlns:a16="http://schemas.microsoft.com/office/drawing/2014/main" id="{A3932E40-9544-4B7A-A70B-7BF1E9079407}"/>
                </a:ext>
              </a:extLst>
            </p:cNvPr>
            <p:cNvCxnSpPr>
              <a:cxnSpLocks/>
            </p:cNvCxnSpPr>
            <p:nvPr/>
          </p:nvCxnSpPr>
          <p:spPr>
            <a:xfrm>
              <a:off x="7048956"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组合 184">
              <a:extLst>
                <a:ext uri="{FF2B5EF4-FFF2-40B4-BE49-F238E27FC236}">
                  <a16:creationId xmlns:a16="http://schemas.microsoft.com/office/drawing/2014/main" id="{9C7188D3-1959-46AD-9C73-F189F416EA94}"/>
                </a:ext>
              </a:extLst>
            </p:cNvPr>
            <p:cNvGrpSpPr>
              <a:grpSpLocks noChangeAspect="1"/>
            </p:cNvGrpSpPr>
            <p:nvPr/>
          </p:nvGrpSpPr>
          <p:grpSpPr>
            <a:xfrm>
              <a:off x="7940969" y="3987120"/>
              <a:ext cx="367273" cy="357945"/>
              <a:chOff x="6853238" y="830263"/>
              <a:chExt cx="536574" cy="523875"/>
            </a:xfrm>
            <a:solidFill>
              <a:srgbClr val="3C3C3B"/>
            </a:solidFill>
          </p:grpSpPr>
          <p:sp>
            <p:nvSpPr>
              <p:cNvPr id="186" name="Freeform 77">
                <a:extLst>
                  <a:ext uri="{FF2B5EF4-FFF2-40B4-BE49-F238E27FC236}">
                    <a16:creationId xmlns:a16="http://schemas.microsoft.com/office/drawing/2014/main" id="{83B4B440-2B50-4F23-AEB9-E55D89AEC9AB}"/>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87" name="Freeform 78">
                <a:extLst>
                  <a:ext uri="{FF2B5EF4-FFF2-40B4-BE49-F238E27FC236}">
                    <a16:creationId xmlns:a16="http://schemas.microsoft.com/office/drawing/2014/main" id="{1EB838EE-10D5-438E-B8B7-FA8B82282068}"/>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88" name="Freeform 79">
                <a:extLst>
                  <a:ext uri="{FF2B5EF4-FFF2-40B4-BE49-F238E27FC236}">
                    <a16:creationId xmlns:a16="http://schemas.microsoft.com/office/drawing/2014/main" id="{D67B7AB1-90EE-4E38-9024-705CCF0579FC}"/>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89" name="Freeform 80">
                <a:extLst>
                  <a:ext uri="{FF2B5EF4-FFF2-40B4-BE49-F238E27FC236}">
                    <a16:creationId xmlns:a16="http://schemas.microsoft.com/office/drawing/2014/main" id="{13E0EFBA-CDA3-487C-87F1-0CA59D5476A9}"/>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90" name="Freeform 81">
                <a:extLst>
                  <a:ext uri="{FF2B5EF4-FFF2-40B4-BE49-F238E27FC236}">
                    <a16:creationId xmlns:a16="http://schemas.microsoft.com/office/drawing/2014/main" id="{4FF5248C-1BEF-4461-85EF-47312C5DFF26}"/>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grpSp>
          <p:nvGrpSpPr>
            <p:cNvPr id="191" name="组合 190">
              <a:extLst>
                <a:ext uri="{FF2B5EF4-FFF2-40B4-BE49-F238E27FC236}">
                  <a16:creationId xmlns:a16="http://schemas.microsoft.com/office/drawing/2014/main" id="{E4F7CFBB-631C-474D-A9D7-216A9F7EE385}"/>
                </a:ext>
              </a:extLst>
            </p:cNvPr>
            <p:cNvGrpSpPr>
              <a:grpSpLocks noChangeAspect="1"/>
            </p:cNvGrpSpPr>
            <p:nvPr/>
          </p:nvGrpSpPr>
          <p:grpSpPr>
            <a:xfrm>
              <a:off x="6875648" y="4646355"/>
              <a:ext cx="367273" cy="287442"/>
              <a:chOff x="5811838" y="914400"/>
              <a:chExt cx="536574" cy="420688"/>
            </a:xfrm>
            <a:solidFill>
              <a:srgbClr val="3C3C3B"/>
            </a:solidFill>
          </p:grpSpPr>
          <p:sp>
            <p:nvSpPr>
              <p:cNvPr id="192" name="Freeform 69">
                <a:extLst>
                  <a:ext uri="{FF2B5EF4-FFF2-40B4-BE49-F238E27FC236}">
                    <a16:creationId xmlns:a16="http://schemas.microsoft.com/office/drawing/2014/main" id="{ED476BB1-AA1B-4F70-83DD-65C61F71C8A0}"/>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93" name="Freeform 70">
                <a:extLst>
                  <a:ext uri="{FF2B5EF4-FFF2-40B4-BE49-F238E27FC236}">
                    <a16:creationId xmlns:a16="http://schemas.microsoft.com/office/drawing/2014/main" id="{C2F6C393-2920-4F2A-AEAE-131048EFC57D}"/>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94" name="Freeform 71">
                <a:extLst>
                  <a:ext uri="{FF2B5EF4-FFF2-40B4-BE49-F238E27FC236}">
                    <a16:creationId xmlns:a16="http://schemas.microsoft.com/office/drawing/2014/main" id="{2F104D05-77C4-4BA7-B090-9F5CFCD9C892}"/>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95" name="Freeform 72">
                <a:extLst>
                  <a:ext uri="{FF2B5EF4-FFF2-40B4-BE49-F238E27FC236}">
                    <a16:creationId xmlns:a16="http://schemas.microsoft.com/office/drawing/2014/main" id="{E924472A-1800-4D9E-9627-2207CA5B8FF8}"/>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196" name="Freeform 73">
                <a:extLst>
                  <a:ext uri="{FF2B5EF4-FFF2-40B4-BE49-F238E27FC236}">
                    <a16:creationId xmlns:a16="http://schemas.microsoft.com/office/drawing/2014/main" id="{995BFFFE-7B90-4FC2-B927-96769F637D92}"/>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cxnSp>
          <p:nvCxnSpPr>
            <p:cNvPr id="197" name="Straight Connector 166">
              <a:extLst>
                <a:ext uri="{FF2B5EF4-FFF2-40B4-BE49-F238E27FC236}">
                  <a16:creationId xmlns:a16="http://schemas.microsoft.com/office/drawing/2014/main" id="{B08BBB31-92D9-4237-B2B9-9223226806CB}"/>
                </a:ext>
              </a:extLst>
            </p:cNvPr>
            <p:cNvCxnSpPr>
              <a:cxnSpLocks/>
            </p:cNvCxnSpPr>
            <p:nvPr/>
          </p:nvCxnSpPr>
          <p:spPr>
            <a:xfrm>
              <a:off x="7048956"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8" name="组合 419">
              <a:extLst>
                <a:ext uri="{FF2B5EF4-FFF2-40B4-BE49-F238E27FC236}">
                  <a16:creationId xmlns:a16="http://schemas.microsoft.com/office/drawing/2014/main" id="{1CE3DBD3-EEC8-42EB-A651-832E8D893CFE}"/>
                </a:ext>
              </a:extLst>
            </p:cNvPr>
            <p:cNvGrpSpPr>
              <a:grpSpLocks noChangeAspect="1"/>
            </p:cNvGrpSpPr>
            <p:nvPr/>
          </p:nvGrpSpPr>
          <p:grpSpPr bwMode="auto">
            <a:xfrm>
              <a:off x="8435510" y="5739322"/>
              <a:ext cx="333655" cy="270474"/>
              <a:chOff x="7319963" y="736601"/>
              <a:chExt cx="609600" cy="496888"/>
            </a:xfrm>
          </p:grpSpPr>
          <p:sp>
            <p:nvSpPr>
              <p:cNvPr id="199" name="Freeform 33">
                <a:extLst>
                  <a:ext uri="{FF2B5EF4-FFF2-40B4-BE49-F238E27FC236}">
                    <a16:creationId xmlns:a16="http://schemas.microsoft.com/office/drawing/2014/main" id="{0A1683C8-4CFE-4C6D-B088-289A5E85576F}"/>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0" name="Freeform 34">
                <a:extLst>
                  <a:ext uri="{FF2B5EF4-FFF2-40B4-BE49-F238E27FC236}">
                    <a16:creationId xmlns:a16="http://schemas.microsoft.com/office/drawing/2014/main" id="{416A9333-9FAD-47C2-8ED1-2C032A8D3E99}"/>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1" name="Freeform 165">
                <a:extLst>
                  <a:ext uri="{FF2B5EF4-FFF2-40B4-BE49-F238E27FC236}">
                    <a16:creationId xmlns:a16="http://schemas.microsoft.com/office/drawing/2014/main" id="{96BE0658-5C66-4E64-A098-F438788A0210}"/>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2" name="Freeform 166">
                <a:extLst>
                  <a:ext uri="{FF2B5EF4-FFF2-40B4-BE49-F238E27FC236}">
                    <a16:creationId xmlns:a16="http://schemas.microsoft.com/office/drawing/2014/main" id="{E00251EB-25AB-4E8B-81C0-BADEF88BCA7D}"/>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3" name="Freeform 167">
                <a:extLst>
                  <a:ext uri="{FF2B5EF4-FFF2-40B4-BE49-F238E27FC236}">
                    <a16:creationId xmlns:a16="http://schemas.microsoft.com/office/drawing/2014/main" id="{5E8F7B9E-C0BD-4CBC-A097-D975B9CFF50C}"/>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4" name="Freeform 168">
                <a:extLst>
                  <a:ext uri="{FF2B5EF4-FFF2-40B4-BE49-F238E27FC236}">
                    <a16:creationId xmlns:a16="http://schemas.microsoft.com/office/drawing/2014/main" id="{7CA809F0-3DE8-4DEB-B5FA-2446D6E406CF}"/>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5" name="Freeform 169">
                <a:extLst>
                  <a:ext uri="{FF2B5EF4-FFF2-40B4-BE49-F238E27FC236}">
                    <a16:creationId xmlns:a16="http://schemas.microsoft.com/office/drawing/2014/main" id="{76E49FBC-F861-458C-A359-85DE60F37600}"/>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6" name="Freeform 170">
                <a:extLst>
                  <a:ext uri="{FF2B5EF4-FFF2-40B4-BE49-F238E27FC236}">
                    <a16:creationId xmlns:a16="http://schemas.microsoft.com/office/drawing/2014/main" id="{51434664-9149-4D7E-864F-1323F2CFB510}"/>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07" name="Freeform 171">
                <a:extLst>
                  <a:ext uri="{FF2B5EF4-FFF2-40B4-BE49-F238E27FC236}">
                    <a16:creationId xmlns:a16="http://schemas.microsoft.com/office/drawing/2014/main" id="{16BF36D0-E773-4D5B-9137-12E14A5A2968}"/>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208" name="组合 323">
              <a:extLst>
                <a:ext uri="{FF2B5EF4-FFF2-40B4-BE49-F238E27FC236}">
                  <a16:creationId xmlns:a16="http://schemas.microsoft.com/office/drawing/2014/main" id="{CCC66F54-D001-4726-8A53-BC767FBE8B6D}"/>
                </a:ext>
              </a:extLst>
            </p:cNvPr>
            <p:cNvGrpSpPr>
              <a:grpSpLocks noChangeAspect="1"/>
            </p:cNvGrpSpPr>
            <p:nvPr/>
          </p:nvGrpSpPr>
          <p:grpSpPr bwMode="auto">
            <a:xfrm>
              <a:off x="8996940" y="5131245"/>
              <a:ext cx="295004" cy="301615"/>
              <a:chOff x="4189413" y="2351088"/>
              <a:chExt cx="630238" cy="646113"/>
            </a:xfrm>
          </p:grpSpPr>
          <p:sp>
            <p:nvSpPr>
              <p:cNvPr id="209" name="Freeform 218">
                <a:extLst>
                  <a:ext uri="{FF2B5EF4-FFF2-40B4-BE49-F238E27FC236}">
                    <a16:creationId xmlns:a16="http://schemas.microsoft.com/office/drawing/2014/main" id="{A1CECE4A-4657-44B0-B804-4BE2C6045E0B}"/>
                  </a:ext>
                </a:extLst>
              </p:cNvPr>
              <p:cNvSpPr>
                <a:spLocks noChangeArrowheads="1"/>
              </p:cNvSpPr>
              <p:nvPr/>
            </p:nvSpPr>
            <p:spPr bwMode="auto">
              <a:xfrm>
                <a:off x="4613275" y="2711451"/>
                <a:ext cx="104775" cy="176213"/>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0" name="Freeform 219">
                <a:extLst>
                  <a:ext uri="{FF2B5EF4-FFF2-40B4-BE49-F238E27FC236}">
                    <a16:creationId xmlns:a16="http://schemas.microsoft.com/office/drawing/2014/main" id="{07C54272-4773-448D-9932-5DB4DA0AB2A4}"/>
                  </a:ext>
                </a:extLst>
              </p:cNvPr>
              <p:cNvSpPr>
                <a:spLocks noChangeArrowheads="1"/>
              </p:cNvSpPr>
              <p:nvPr/>
            </p:nvSpPr>
            <p:spPr bwMode="auto">
              <a:xfrm>
                <a:off x="4292600" y="2786063"/>
                <a:ext cx="423863" cy="28575"/>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1" name="Freeform 220">
                <a:extLst>
                  <a:ext uri="{FF2B5EF4-FFF2-40B4-BE49-F238E27FC236}">
                    <a16:creationId xmlns:a16="http://schemas.microsoft.com/office/drawing/2014/main" id="{72FA6EFF-10D6-46F9-BF37-9824502BD01B}"/>
                  </a:ext>
                </a:extLst>
              </p:cNvPr>
              <p:cNvSpPr>
                <a:spLocks noChangeArrowheads="1"/>
              </p:cNvSpPr>
              <p:nvPr/>
            </p:nvSpPr>
            <p:spPr bwMode="auto">
              <a:xfrm>
                <a:off x="4613275" y="2443163"/>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2" name="Freeform 221">
                <a:extLst>
                  <a:ext uri="{FF2B5EF4-FFF2-40B4-BE49-F238E27FC236}">
                    <a16:creationId xmlns:a16="http://schemas.microsoft.com/office/drawing/2014/main" id="{266AF7D5-164F-4458-B345-F8E34B2ECEE7}"/>
                  </a:ext>
                </a:extLst>
              </p:cNvPr>
              <p:cNvSpPr>
                <a:spLocks noChangeArrowheads="1"/>
              </p:cNvSpPr>
              <p:nvPr/>
            </p:nvSpPr>
            <p:spPr bwMode="auto">
              <a:xfrm>
                <a:off x="4292600" y="2519363"/>
                <a:ext cx="423863" cy="26988"/>
              </a:xfrm>
              <a:custGeom>
                <a:avLst/>
                <a:gdLst>
                  <a:gd name="T0" fmla="*/ 2147483646 w 1010"/>
                  <a:gd name="T1" fmla="*/ 2147483646 h 66"/>
                  <a:gd name="T2" fmla="*/ 2147483646 w 1010"/>
                  <a:gd name="T3" fmla="*/ 2147483646 h 66"/>
                  <a:gd name="T4" fmla="*/ 2147483646 w 1010"/>
                  <a:gd name="T5" fmla="*/ 2147483646 h 66"/>
                  <a:gd name="T6" fmla="*/ 0 w 1010"/>
                  <a:gd name="T7" fmla="*/ 2147483646 h 66"/>
                  <a:gd name="T8" fmla="*/ 2147483646 w 1010"/>
                  <a:gd name="T9" fmla="*/ 0 h 66"/>
                  <a:gd name="T10" fmla="*/ 2147483646 w 1010"/>
                  <a:gd name="T11" fmla="*/ 0 h 66"/>
                  <a:gd name="T12" fmla="*/ 2147483646 w 1010"/>
                  <a:gd name="T13" fmla="*/ 2147483646 h 66"/>
                  <a:gd name="T14" fmla="*/ 2147483646 w 1010"/>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3" name="Freeform 222">
                <a:extLst>
                  <a:ext uri="{FF2B5EF4-FFF2-40B4-BE49-F238E27FC236}">
                    <a16:creationId xmlns:a16="http://schemas.microsoft.com/office/drawing/2014/main" id="{D7747CE9-4160-4DD9-AAC3-DBA0D3DF0B5D}"/>
                  </a:ext>
                </a:extLst>
              </p:cNvPr>
              <p:cNvSpPr>
                <a:spLocks noChangeArrowheads="1"/>
              </p:cNvSpPr>
              <p:nvPr/>
            </p:nvSpPr>
            <p:spPr bwMode="auto">
              <a:xfrm>
                <a:off x="4291013" y="2581276"/>
                <a:ext cx="104775" cy="177800"/>
              </a:xfrm>
              <a:custGeom>
                <a:avLst/>
                <a:gdLst>
                  <a:gd name="T0" fmla="*/ 2147483646 w 248"/>
                  <a:gd name="T1" fmla="*/ 2147483646 h 423"/>
                  <a:gd name="T2" fmla="*/ 2147483646 w 248"/>
                  <a:gd name="T3" fmla="*/ 2147483646 h 423"/>
                  <a:gd name="T4" fmla="*/ 2147483646 w 248"/>
                  <a:gd name="T5" fmla="*/ 2147483646 h 423"/>
                  <a:gd name="T6" fmla="*/ 2147483646 w 248"/>
                  <a:gd name="T7" fmla="*/ 2147483646 h 423"/>
                  <a:gd name="T8" fmla="*/ 2147483646 w 248"/>
                  <a:gd name="T9" fmla="*/ 2147483646 h 423"/>
                  <a:gd name="T10" fmla="*/ 2147483646 w 248"/>
                  <a:gd name="T11" fmla="*/ 2147483646 h 423"/>
                  <a:gd name="T12" fmla="*/ 2147483646 w 248"/>
                  <a:gd name="T13" fmla="*/ 2147483646 h 423"/>
                  <a:gd name="T14" fmla="*/ 2147483646 w 248"/>
                  <a:gd name="T15" fmla="*/ 2147483646 h 423"/>
                  <a:gd name="T16" fmla="*/ 2147483646 w 248"/>
                  <a:gd name="T17" fmla="*/ 2147483646 h 423"/>
                  <a:gd name="T18" fmla="*/ 2147483646 w 248"/>
                  <a:gd name="T19" fmla="*/ 2147483646 h 423"/>
                  <a:gd name="T20" fmla="*/ 2147483646 w 248"/>
                  <a:gd name="T21" fmla="*/ 2147483646 h 423"/>
                  <a:gd name="T22" fmla="*/ 2147483646 w 248"/>
                  <a:gd name="T23" fmla="*/ 214748364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4" name="Freeform 223">
                <a:extLst>
                  <a:ext uri="{FF2B5EF4-FFF2-40B4-BE49-F238E27FC236}">
                    <a16:creationId xmlns:a16="http://schemas.microsoft.com/office/drawing/2014/main" id="{95BAEDF3-24A8-44C4-8157-954190FC0A8F}"/>
                  </a:ext>
                </a:extLst>
              </p:cNvPr>
              <p:cNvSpPr>
                <a:spLocks noChangeArrowheads="1"/>
              </p:cNvSpPr>
              <p:nvPr/>
            </p:nvSpPr>
            <p:spPr bwMode="auto">
              <a:xfrm>
                <a:off x="4292600" y="2657476"/>
                <a:ext cx="423863" cy="26988"/>
              </a:xfrm>
              <a:custGeom>
                <a:avLst/>
                <a:gdLst>
                  <a:gd name="T0" fmla="*/ 2147483646 w 1010"/>
                  <a:gd name="T1" fmla="*/ 2147483646 h 67"/>
                  <a:gd name="T2" fmla="*/ 2147483646 w 1010"/>
                  <a:gd name="T3" fmla="*/ 2147483646 h 67"/>
                  <a:gd name="T4" fmla="*/ 2147483646 w 1010"/>
                  <a:gd name="T5" fmla="*/ 2147483646 h 67"/>
                  <a:gd name="T6" fmla="*/ 0 w 1010"/>
                  <a:gd name="T7" fmla="*/ 2147483646 h 67"/>
                  <a:gd name="T8" fmla="*/ 2147483646 w 1010"/>
                  <a:gd name="T9" fmla="*/ 0 h 67"/>
                  <a:gd name="T10" fmla="*/ 2147483646 w 1010"/>
                  <a:gd name="T11" fmla="*/ 0 h 67"/>
                  <a:gd name="T12" fmla="*/ 2147483646 w 1010"/>
                  <a:gd name="T13" fmla="*/ 2147483646 h 67"/>
                  <a:gd name="T14" fmla="*/ 2147483646 w 1010"/>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5" name="Freeform 224">
                <a:extLst>
                  <a:ext uri="{FF2B5EF4-FFF2-40B4-BE49-F238E27FC236}">
                    <a16:creationId xmlns:a16="http://schemas.microsoft.com/office/drawing/2014/main" id="{49961296-6CC5-4AA1-A38E-66A9CFF5AA28}"/>
                  </a:ext>
                </a:extLst>
              </p:cNvPr>
              <p:cNvSpPr>
                <a:spLocks noChangeArrowheads="1"/>
              </p:cNvSpPr>
              <p:nvPr/>
            </p:nvSpPr>
            <p:spPr bwMode="auto">
              <a:xfrm>
                <a:off x="4189413" y="2351088"/>
                <a:ext cx="630238" cy="630238"/>
              </a:xfrm>
              <a:custGeom>
                <a:avLst/>
                <a:gdLst>
                  <a:gd name="T0" fmla="*/ 2147483646 w 1503"/>
                  <a:gd name="T1" fmla="*/ 2147483646 h 1503"/>
                  <a:gd name="T2" fmla="*/ 2147483646 w 1503"/>
                  <a:gd name="T3" fmla="*/ 2147483646 h 1503"/>
                  <a:gd name="T4" fmla="*/ 2147483646 w 1503"/>
                  <a:gd name="T5" fmla="*/ 2147483646 h 1503"/>
                  <a:gd name="T6" fmla="*/ 2147483646 w 1503"/>
                  <a:gd name="T7" fmla="*/ 2147483646 h 1503"/>
                  <a:gd name="T8" fmla="*/ 2147483646 w 1503"/>
                  <a:gd name="T9" fmla="*/ 2147483646 h 1503"/>
                  <a:gd name="T10" fmla="*/ 2147483646 w 1503"/>
                  <a:gd name="T11" fmla="*/ 2147483646 h 1503"/>
                  <a:gd name="T12" fmla="*/ 2147483646 w 1503"/>
                  <a:gd name="T13" fmla="*/ 2147483646 h 1503"/>
                  <a:gd name="T14" fmla="*/ 2147483646 w 1503"/>
                  <a:gd name="T15" fmla="*/ 2147483646 h 1503"/>
                  <a:gd name="T16" fmla="*/ 2147483646 w 1503"/>
                  <a:gd name="T17" fmla="*/ 2147483646 h 1503"/>
                  <a:gd name="T18" fmla="*/ 2147483646 w 1503"/>
                  <a:gd name="T19" fmla="*/ 2147483646 h 1503"/>
                  <a:gd name="T20" fmla="*/ 2147483646 w 1503"/>
                  <a:gd name="T21" fmla="*/ 2147483646 h 1503"/>
                  <a:gd name="T22" fmla="*/ 2147483646 w 1503"/>
                  <a:gd name="T23" fmla="*/ 2147483646 h 1503"/>
                  <a:gd name="T24" fmla="*/ 2147483646 w 1503"/>
                  <a:gd name="T25" fmla="*/ 2147483646 h 1503"/>
                  <a:gd name="T26" fmla="*/ 2147483646 w 1503"/>
                  <a:gd name="T27" fmla="*/ 2147483646 h 1503"/>
                  <a:gd name="T28" fmla="*/ 2147483646 w 1503"/>
                  <a:gd name="T29" fmla="*/ 2147483646 h 1503"/>
                  <a:gd name="T30" fmla="*/ 0 w 1503"/>
                  <a:gd name="T31" fmla="*/ 2147483646 h 1503"/>
                  <a:gd name="T32" fmla="*/ 0 w 1503"/>
                  <a:gd name="T33" fmla="*/ 2147483646 h 1503"/>
                  <a:gd name="T34" fmla="*/ 2147483646 w 1503"/>
                  <a:gd name="T35" fmla="*/ 0 h 1503"/>
                  <a:gd name="T36" fmla="*/ 2147483646 w 1503"/>
                  <a:gd name="T37" fmla="*/ 0 h 1503"/>
                  <a:gd name="T38" fmla="*/ 2147483646 w 1503"/>
                  <a:gd name="T39" fmla="*/ 2147483646 h 1503"/>
                  <a:gd name="T40" fmla="*/ 2147483646 w 1503"/>
                  <a:gd name="T41" fmla="*/ 2147483646 h 1503"/>
                  <a:gd name="T42" fmla="*/ 2147483646 w 1503"/>
                  <a:gd name="T43" fmla="*/ 2147483646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6" name="Freeform 225">
                <a:extLst>
                  <a:ext uri="{FF2B5EF4-FFF2-40B4-BE49-F238E27FC236}">
                    <a16:creationId xmlns:a16="http://schemas.microsoft.com/office/drawing/2014/main" id="{9ED3BCEB-85D5-43F9-B551-62FB2DB77E42}"/>
                  </a:ext>
                </a:extLst>
              </p:cNvPr>
              <p:cNvSpPr>
                <a:spLocks noChangeArrowheads="1"/>
              </p:cNvSpPr>
              <p:nvPr/>
            </p:nvSpPr>
            <p:spPr bwMode="auto">
              <a:xfrm>
                <a:off x="4592638" y="2938463"/>
                <a:ext cx="57150"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sp>
            <p:nvSpPr>
              <p:cNvPr id="217" name="Freeform 226">
                <a:extLst>
                  <a:ext uri="{FF2B5EF4-FFF2-40B4-BE49-F238E27FC236}">
                    <a16:creationId xmlns:a16="http://schemas.microsoft.com/office/drawing/2014/main" id="{6D212907-F800-4719-BB4C-56C2FE5E04D2}"/>
                  </a:ext>
                </a:extLst>
              </p:cNvPr>
              <p:cNvSpPr>
                <a:spLocks noChangeArrowheads="1"/>
              </p:cNvSpPr>
              <p:nvPr/>
            </p:nvSpPr>
            <p:spPr bwMode="auto">
              <a:xfrm>
                <a:off x="4681538" y="2938463"/>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139">
                  <a:solidFill>
                    <a:schemeClr val="accent1"/>
                  </a:solidFill>
                  <a:cs typeface="+mn-ea"/>
                  <a:sym typeface="+mn-lt"/>
                </a:endParaRPr>
              </a:p>
            </p:txBody>
          </p:sp>
        </p:grpSp>
        <p:grpSp>
          <p:nvGrpSpPr>
            <p:cNvPr id="218" name="组合 419">
              <a:extLst>
                <a:ext uri="{FF2B5EF4-FFF2-40B4-BE49-F238E27FC236}">
                  <a16:creationId xmlns:a16="http://schemas.microsoft.com/office/drawing/2014/main" id="{F03B6E9F-5F43-4C48-A451-6C9C489EF981}"/>
                </a:ext>
              </a:extLst>
            </p:cNvPr>
            <p:cNvGrpSpPr>
              <a:grpSpLocks noChangeAspect="1"/>
            </p:cNvGrpSpPr>
            <p:nvPr/>
          </p:nvGrpSpPr>
          <p:grpSpPr bwMode="auto">
            <a:xfrm>
              <a:off x="8969832" y="5739322"/>
              <a:ext cx="333655" cy="270474"/>
              <a:chOff x="7319963" y="736601"/>
              <a:chExt cx="609600" cy="496888"/>
            </a:xfrm>
          </p:grpSpPr>
          <p:sp>
            <p:nvSpPr>
              <p:cNvPr id="219" name="Freeform 33">
                <a:extLst>
                  <a:ext uri="{FF2B5EF4-FFF2-40B4-BE49-F238E27FC236}">
                    <a16:creationId xmlns:a16="http://schemas.microsoft.com/office/drawing/2014/main" id="{FB80D9E6-6B6B-4733-ADE5-C0AF1AE6502D}"/>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0" name="Freeform 34">
                <a:extLst>
                  <a:ext uri="{FF2B5EF4-FFF2-40B4-BE49-F238E27FC236}">
                    <a16:creationId xmlns:a16="http://schemas.microsoft.com/office/drawing/2014/main" id="{BA94DD40-9CB2-433E-869E-79DBD637D8D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1" name="Freeform 165">
                <a:extLst>
                  <a:ext uri="{FF2B5EF4-FFF2-40B4-BE49-F238E27FC236}">
                    <a16:creationId xmlns:a16="http://schemas.microsoft.com/office/drawing/2014/main" id="{35F63279-8699-4EA1-BAF0-3500B52E3F69}"/>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2" name="Freeform 166">
                <a:extLst>
                  <a:ext uri="{FF2B5EF4-FFF2-40B4-BE49-F238E27FC236}">
                    <a16:creationId xmlns:a16="http://schemas.microsoft.com/office/drawing/2014/main" id="{C66BB8C6-8974-460D-B37D-389ABCAF0623}"/>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3" name="Freeform 167">
                <a:extLst>
                  <a:ext uri="{FF2B5EF4-FFF2-40B4-BE49-F238E27FC236}">
                    <a16:creationId xmlns:a16="http://schemas.microsoft.com/office/drawing/2014/main" id="{27DA5E54-544B-42C9-903C-A40C1FA6E2EB}"/>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4" name="Freeform 168">
                <a:extLst>
                  <a:ext uri="{FF2B5EF4-FFF2-40B4-BE49-F238E27FC236}">
                    <a16:creationId xmlns:a16="http://schemas.microsoft.com/office/drawing/2014/main" id="{8CE1242D-2DF6-4E36-9CB5-1B0B4AF4C4E2}"/>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5" name="Freeform 169">
                <a:extLst>
                  <a:ext uri="{FF2B5EF4-FFF2-40B4-BE49-F238E27FC236}">
                    <a16:creationId xmlns:a16="http://schemas.microsoft.com/office/drawing/2014/main" id="{8182CCAD-159E-4C89-BAE0-27C3B974AA20}"/>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6" name="Freeform 170">
                <a:extLst>
                  <a:ext uri="{FF2B5EF4-FFF2-40B4-BE49-F238E27FC236}">
                    <a16:creationId xmlns:a16="http://schemas.microsoft.com/office/drawing/2014/main" id="{798C1354-C469-49CB-AF9E-C508EFBAC65D}"/>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27" name="Freeform 171">
                <a:extLst>
                  <a:ext uri="{FF2B5EF4-FFF2-40B4-BE49-F238E27FC236}">
                    <a16:creationId xmlns:a16="http://schemas.microsoft.com/office/drawing/2014/main" id="{466B4A0E-1B64-4FC7-99FC-301FFE6D955A}"/>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228" name="组合 419">
              <a:extLst>
                <a:ext uri="{FF2B5EF4-FFF2-40B4-BE49-F238E27FC236}">
                  <a16:creationId xmlns:a16="http://schemas.microsoft.com/office/drawing/2014/main" id="{656F3435-09AF-479D-BF83-8F13D01FC42B}"/>
                </a:ext>
              </a:extLst>
            </p:cNvPr>
            <p:cNvGrpSpPr>
              <a:grpSpLocks noChangeAspect="1"/>
            </p:cNvGrpSpPr>
            <p:nvPr/>
          </p:nvGrpSpPr>
          <p:grpSpPr bwMode="auto">
            <a:xfrm>
              <a:off x="9552099" y="5739322"/>
              <a:ext cx="333655" cy="270474"/>
              <a:chOff x="7319963" y="736601"/>
              <a:chExt cx="609600" cy="496888"/>
            </a:xfrm>
          </p:grpSpPr>
          <p:sp>
            <p:nvSpPr>
              <p:cNvPr id="229" name="Freeform 33">
                <a:extLst>
                  <a:ext uri="{FF2B5EF4-FFF2-40B4-BE49-F238E27FC236}">
                    <a16:creationId xmlns:a16="http://schemas.microsoft.com/office/drawing/2014/main" id="{29047D66-5883-4A54-905D-0432C6B3C809}"/>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0" name="Freeform 34">
                <a:extLst>
                  <a:ext uri="{FF2B5EF4-FFF2-40B4-BE49-F238E27FC236}">
                    <a16:creationId xmlns:a16="http://schemas.microsoft.com/office/drawing/2014/main" id="{653D831D-9D2D-47D6-BB16-33688ABD40B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1" name="Freeform 165">
                <a:extLst>
                  <a:ext uri="{FF2B5EF4-FFF2-40B4-BE49-F238E27FC236}">
                    <a16:creationId xmlns:a16="http://schemas.microsoft.com/office/drawing/2014/main" id="{047C3EC0-7A50-4923-AC67-74AAAF939A21}"/>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2" name="Freeform 166">
                <a:extLst>
                  <a:ext uri="{FF2B5EF4-FFF2-40B4-BE49-F238E27FC236}">
                    <a16:creationId xmlns:a16="http://schemas.microsoft.com/office/drawing/2014/main" id="{00B81114-4766-4B69-BD9D-618E2708D8C9}"/>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3" name="Freeform 167">
                <a:extLst>
                  <a:ext uri="{FF2B5EF4-FFF2-40B4-BE49-F238E27FC236}">
                    <a16:creationId xmlns:a16="http://schemas.microsoft.com/office/drawing/2014/main" id="{147810B2-E116-440D-A001-795AB4A30276}"/>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4" name="Freeform 168">
                <a:extLst>
                  <a:ext uri="{FF2B5EF4-FFF2-40B4-BE49-F238E27FC236}">
                    <a16:creationId xmlns:a16="http://schemas.microsoft.com/office/drawing/2014/main" id="{7FF50BA0-A620-4E53-860D-F4763C5AB203}"/>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5" name="Freeform 169">
                <a:extLst>
                  <a:ext uri="{FF2B5EF4-FFF2-40B4-BE49-F238E27FC236}">
                    <a16:creationId xmlns:a16="http://schemas.microsoft.com/office/drawing/2014/main" id="{156838A8-6042-46B8-880C-440CA2C2B80F}"/>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6" name="Freeform 170">
                <a:extLst>
                  <a:ext uri="{FF2B5EF4-FFF2-40B4-BE49-F238E27FC236}">
                    <a16:creationId xmlns:a16="http://schemas.microsoft.com/office/drawing/2014/main" id="{F8161204-0714-4603-A5F2-5C4C5B796234}"/>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sp>
            <p:nvSpPr>
              <p:cNvPr id="237" name="Freeform 171">
                <a:extLst>
                  <a:ext uri="{FF2B5EF4-FFF2-40B4-BE49-F238E27FC236}">
                    <a16:creationId xmlns:a16="http://schemas.microsoft.com/office/drawing/2014/main" id="{52B41406-6A21-4F0E-A8B8-9404DD126E1C}"/>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656" tIns="60828" rIns="121656" bIns="60828"/>
              <a:lstStyle/>
              <a:p>
                <a:endParaRPr lang="zh-CN" altLang="en-US" sz="2138">
                  <a:solidFill>
                    <a:schemeClr val="accent1"/>
                  </a:solidFill>
                  <a:cs typeface="+mn-ea"/>
                  <a:sym typeface="+mn-lt"/>
                </a:endParaRPr>
              </a:p>
            </p:txBody>
          </p:sp>
        </p:grpSp>
        <p:grpSp>
          <p:nvGrpSpPr>
            <p:cNvPr id="238" name="Group 165">
              <a:extLst>
                <a:ext uri="{FF2B5EF4-FFF2-40B4-BE49-F238E27FC236}">
                  <a16:creationId xmlns:a16="http://schemas.microsoft.com/office/drawing/2014/main" id="{0B16F04B-A537-4C3A-801E-0FA8D1187164}"/>
                </a:ext>
              </a:extLst>
            </p:cNvPr>
            <p:cNvGrpSpPr/>
            <p:nvPr/>
          </p:nvGrpSpPr>
          <p:grpSpPr>
            <a:xfrm rot="10800000">
              <a:off x="8679195" y="5424293"/>
              <a:ext cx="929784" cy="335768"/>
              <a:chOff x="-1233037" y="914446"/>
              <a:chExt cx="1573823" cy="778776"/>
            </a:xfrm>
          </p:grpSpPr>
          <p:cxnSp>
            <p:nvCxnSpPr>
              <p:cNvPr id="239" name="Straight Connector 166">
                <a:extLst>
                  <a:ext uri="{FF2B5EF4-FFF2-40B4-BE49-F238E27FC236}">
                    <a16:creationId xmlns:a16="http://schemas.microsoft.com/office/drawing/2014/main" id="{E419A4A0-5022-4317-A631-A7A430AA709B}"/>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167">
                <a:extLst>
                  <a:ext uri="{FF2B5EF4-FFF2-40B4-BE49-F238E27FC236}">
                    <a16:creationId xmlns:a16="http://schemas.microsoft.com/office/drawing/2014/main" id="{720B1331-926B-4827-AF80-6CB857D9239B}"/>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241" name="Straight Connector 166">
              <a:extLst>
                <a:ext uri="{FF2B5EF4-FFF2-40B4-BE49-F238E27FC236}">
                  <a16:creationId xmlns:a16="http://schemas.microsoft.com/office/drawing/2014/main" id="{F2E1DB8D-66E7-4965-B290-5C798540C51C}"/>
                </a:ext>
              </a:extLst>
            </p:cNvPr>
            <p:cNvCxnSpPr>
              <a:cxnSpLocks/>
            </p:cNvCxnSpPr>
            <p:nvPr/>
          </p:nvCxnSpPr>
          <p:spPr>
            <a:xfrm>
              <a:off x="9144086" y="5410770"/>
              <a:ext cx="0" cy="349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2" name="组合 241">
              <a:extLst>
                <a:ext uri="{FF2B5EF4-FFF2-40B4-BE49-F238E27FC236}">
                  <a16:creationId xmlns:a16="http://schemas.microsoft.com/office/drawing/2014/main" id="{CA6DB902-3137-451E-B868-1DA44B4A40CB}"/>
                </a:ext>
              </a:extLst>
            </p:cNvPr>
            <p:cNvGrpSpPr>
              <a:grpSpLocks noChangeAspect="1"/>
            </p:cNvGrpSpPr>
            <p:nvPr/>
          </p:nvGrpSpPr>
          <p:grpSpPr>
            <a:xfrm>
              <a:off x="8970778" y="4646355"/>
              <a:ext cx="367273" cy="287442"/>
              <a:chOff x="5811838" y="914400"/>
              <a:chExt cx="536574" cy="420688"/>
            </a:xfrm>
            <a:solidFill>
              <a:srgbClr val="3C3C3B"/>
            </a:solidFill>
          </p:grpSpPr>
          <p:sp>
            <p:nvSpPr>
              <p:cNvPr id="243" name="Freeform 69">
                <a:extLst>
                  <a:ext uri="{FF2B5EF4-FFF2-40B4-BE49-F238E27FC236}">
                    <a16:creationId xmlns:a16="http://schemas.microsoft.com/office/drawing/2014/main" id="{8C4344FE-6915-4B02-9778-3C473BF8EB4B}"/>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244" name="Freeform 70">
                <a:extLst>
                  <a:ext uri="{FF2B5EF4-FFF2-40B4-BE49-F238E27FC236}">
                    <a16:creationId xmlns:a16="http://schemas.microsoft.com/office/drawing/2014/main" id="{4EBE2D64-F876-4933-ABB3-8DDF459E31C5}"/>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245" name="Freeform 71">
                <a:extLst>
                  <a:ext uri="{FF2B5EF4-FFF2-40B4-BE49-F238E27FC236}">
                    <a16:creationId xmlns:a16="http://schemas.microsoft.com/office/drawing/2014/main" id="{9B4B1ECC-5B5C-4594-8053-FA33188C23FE}"/>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246" name="Freeform 72">
                <a:extLst>
                  <a:ext uri="{FF2B5EF4-FFF2-40B4-BE49-F238E27FC236}">
                    <a16:creationId xmlns:a16="http://schemas.microsoft.com/office/drawing/2014/main" id="{AEFE9E04-374E-4456-B8D4-FA405FD0C8D2}"/>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sp>
            <p:nvSpPr>
              <p:cNvPr id="247" name="Freeform 73">
                <a:extLst>
                  <a:ext uri="{FF2B5EF4-FFF2-40B4-BE49-F238E27FC236}">
                    <a16:creationId xmlns:a16="http://schemas.microsoft.com/office/drawing/2014/main" id="{BE1FBF79-BBC9-4FA8-A587-5654214C86A9}"/>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204">
                  <a:defRPr/>
                </a:pPr>
                <a:endParaRPr lang="zh-CN" altLang="en-US" sz="2139">
                  <a:solidFill>
                    <a:schemeClr val="accent1"/>
                  </a:solidFill>
                  <a:cs typeface="+mn-ea"/>
                  <a:sym typeface="+mn-lt"/>
                </a:endParaRPr>
              </a:p>
            </p:txBody>
          </p:sp>
        </p:grpSp>
        <p:cxnSp>
          <p:nvCxnSpPr>
            <p:cNvPr id="248" name="Straight Connector 166">
              <a:extLst>
                <a:ext uri="{FF2B5EF4-FFF2-40B4-BE49-F238E27FC236}">
                  <a16:creationId xmlns:a16="http://schemas.microsoft.com/office/drawing/2014/main" id="{362CD931-62E8-437E-B642-DB800CAA0BE5}"/>
                </a:ext>
              </a:extLst>
            </p:cNvPr>
            <p:cNvCxnSpPr>
              <a:cxnSpLocks/>
            </p:cNvCxnSpPr>
            <p:nvPr/>
          </p:nvCxnSpPr>
          <p:spPr>
            <a:xfrm>
              <a:off x="9144086" y="4933797"/>
              <a:ext cx="0" cy="203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1" name="Group 165">
              <a:extLst>
                <a:ext uri="{FF2B5EF4-FFF2-40B4-BE49-F238E27FC236}">
                  <a16:creationId xmlns:a16="http://schemas.microsoft.com/office/drawing/2014/main" id="{31465901-22C0-47FE-9CBA-9133FAB6AEF4}"/>
                </a:ext>
              </a:extLst>
            </p:cNvPr>
            <p:cNvGrpSpPr/>
            <p:nvPr/>
          </p:nvGrpSpPr>
          <p:grpSpPr>
            <a:xfrm rot="10800000">
              <a:off x="2604975" y="4341372"/>
              <a:ext cx="1923383" cy="335768"/>
              <a:chOff x="-1233037" y="914446"/>
              <a:chExt cx="1573823" cy="778776"/>
            </a:xfrm>
          </p:grpSpPr>
          <p:cxnSp>
            <p:nvCxnSpPr>
              <p:cNvPr id="252" name="Straight Connector 166">
                <a:extLst>
                  <a:ext uri="{FF2B5EF4-FFF2-40B4-BE49-F238E27FC236}">
                    <a16:creationId xmlns:a16="http://schemas.microsoft.com/office/drawing/2014/main" id="{FAB55887-0EF7-4553-9002-92BB7CC3BAF2}"/>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167">
                <a:extLst>
                  <a:ext uri="{FF2B5EF4-FFF2-40B4-BE49-F238E27FC236}">
                    <a16:creationId xmlns:a16="http://schemas.microsoft.com/office/drawing/2014/main" id="{2BA16621-D854-4F1E-9CD2-544A7CC78914}"/>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4" name="Group 165">
              <a:extLst>
                <a:ext uri="{FF2B5EF4-FFF2-40B4-BE49-F238E27FC236}">
                  <a16:creationId xmlns:a16="http://schemas.microsoft.com/office/drawing/2014/main" id="{6C29B8C2-A3DC-4652-BCFE-5C8C59208201}"/>
                </a:ext>
              </a:extLst>
            </p:cNvPr>
            <p:cNvGrpSpPr/>
            <p:nvPr/>
          </p:nvGrpSpPr>
          <p:grpSpPr>
            <a:xfrm rot="10800000">
              <a:off x="7159660" y="4341372"/>
              <a:ext cx="1923383" cy="335768"/>
              <a:chOff x="-1233037" y="914446"/>
              <a:chExt cx="1573823" cy="778776"/>
            </a:xfrm>
          </p:grpSpPr>
          <p:cxnSp>
            <p:nvCxnSpPr>
              <p:cNvPr id="255" name="Straight Connector 166">
                <a:extLst>
                  <a:ext uri="{FF2B5EF4-FFF2-40B4-BE49-F238E27FC236}">
                    <a16:creationId xmlns:a16="http://schemas.microsoft.com/office/drawing/2014/main" id="{0F3AF3DD-580C-4E62-837E-FEDFA6358978}"/>
                  </a:ext>
                </a:extLst>
              </p:cNvPr>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167">
                <a:extLst>
                  <a:ext uri="{FF2B5EF4-FFF2-40B4-BE49-F238E27FC236}">
                    <a16:creationId xmlns:a16="http://schemas.microsoft.com/office/drawing/2014/main" id="{FF27E3A9-A021-4B65-9C32-36CC91B4F5BB}"/>
                  </a:ext>
                </a:extLst>
              </p:cNvPr>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257" name="Straight Connector 166">
              <a:extLst>
                <a:ext uri="{FF2B5EF4-FFF2-40B4-BE49-F238E27FC236}">
                  <a16:creationId xmlns:a16="http://schemas.microsoft.com/office/drawing/2014/main" id="{03676B1A-4BDA-4094-B376-A138CA424C50}"/>
                </a:ext>
              </a:extLst>
            </p:cNvPr>
            <p:cNvCxnSpPr>
              <a:cxnSpLocks/>
              <a:stCxn id="52" idx="6"/>
              <a:endCxn id="124" idx="25"/>
            </p:cNvCxnSpPr>
            <p:nvPr/>
          </p:nvCxnSpPr>
          <p:spPr>
            <a:xfrm flipV="1">
              <a:off x="3723216" y="3515068"/>
              <a:ext cx="1273849" cy="620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166">
              <a:extLst>
                <a:ext uri="{FF2B5EF4-FFF2-40B4-BE49-F238E27FC236}">
                  <a16:creationId xmlns:a16="http://schemas.microsoft.com/office/drawing/2014/main" id="{052FF0EF-4C11-4571-8D45-B5FB81AA1571}"/>
                </a:ext>
              </a:extLst>
            </p:cNvPr>
            <p:cNvCxnSpPr>
              <a:cxnSpLocks/>
              <a:stCxn id="52" idx="0"/>
              <a:endCxn id="130" idx="36"/>
            </p:cNvCxnSpPr>
            <p:nvPr/>
          </p:nvCxnSpPr>
          <p:spPr>
            <a:xfrm flipV="1">
              <a:off x="3723216" y="3535530"/>
              <a:ext cx="2860918" cy="626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166">
              <a:extLst>
                <a:ext uri="{FF2B5EF4-FFF2-40B4-BE49-F238E27FC236}">
                  <a16:creationId xmlns:a16="http://schemas.microsoft.com/office/drawing/2014/main" id="{78491DFA-F152-4C9D-9A26-7300C2A40DAB}"/>
                </a:ext>
              </a:extLst>
            </p:cNvPr>
            <p:cNvCxnSpPr>
              <a:cxnSpLocks/>
              <a:stCxn id="124" idx="36"/>
              <a:endCxn id="186" idx="16"/>
            </p:cNvCxnSpPr>
            <p:nvPr/>
          </p:nvCxnSpPr>
          <p:spPr>
            <a:xfrm>
              <a:off x="5039420" y="3535530"/>
              <a:ext cx="2901549" cy="553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166">
              <a:extLst>
                <a:ext uri="{FF2B5EF4-FFF2-40B4-BE49-F238E27FC236}">
                  <a16:creationId xmlns:a16="http://schemas.microsoft.com/office/drawing/2014/main" id="{C8E85408-7EEA-43CC-8972-4F4714E990EA}"/>
                </a:ext>
              </a:extLst>
            </p:cNvPr>
            <p:cNvCxnSpPr>
              <a:cxnSpLocks/>
              <a:stCxn id="130" idx="35"/>
              <a:endCxn id="189" idx="49"/>
            </p:cNvCxnSpPr>
            <p:nvPr/>
          </p:nvCxnSpPr>
          <p:spPr>
            <a:xfrm>
              <a:off x="6563697" y="3515068"/>
              <a:ext cx="1435949" cy="5716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166">
              <a:extLst>
                <a:ext uri="{FF2B5EF4-FFF2-40B4-BE49-F238E27FC236}">
                  <a16:creationId xmlns:a16="http://schemas.microsoft.com/office/drawing/2014/main" id="{AF587E5F-A838-4848-9D25-7E5D27C6101B}"/>
                </a:ext>
              </a:extLst>
            </p:cNvPr>
            <p:cNvCxnSpPr>
              <a:cxnSpLocks/>
              <a:stCxn id="124" idx="0"/>
            </p:cNvCxnSpPr>
            <p:nvPr/>
          </p:nvCxnSpPr>
          <p:spPr>
            <a:xfrm>
              <a:off x="5173000" y="3352851"/>
              <a:ext cx="11972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文本框 272">
              <a:extLst>
                <a:ext uri="{FF2B5EF4-FFF2-40B4-BE49-F238E27FC236}">
                  <a16:creationId xmlns:a16="http://schemas.microsoft.com/office/drawing/2014/main" id="{7DEF0582-261C-4F8F-BA24-37F7F7AF692A}"/>
                </a:ext>
              </a:extLst>
            </p:cNvPr>
            <p:cNvSpPr txBox="1"/>
            <p:nvPr/>
          </p:nvSpPr>
          <p:spPr>
            <a:xfrm>
              <a:off x="1459299" y="5068507"/>
              <a:ext cx="723276" cy="307777"/>
            </a:xfrm>
            <a:prstGeom prst="rect">
              <a:avLst/>
            </a:prstGeom>
            <a:noFill/>
          </p:spPr>
          <p:txBody>
            <a:bodyPr wrap="none" rtlCol="0">
              <a:spAutoFit/>
            </a:bodyPr>
            <a:lstStyle/>
            <a:p>
              <a:pPr algn="ctr"/>
              <a:r>
                <a:rPr lang="zh-CN" altLang="en-US" sz="1399" dirty="0">
                  <a:solidFill>
                    <a:schemeClr val="accent1"/>
                  </a:solidFill>
                </a:rPr>
                <a:t>局域网</a:t>
              </a:r>
            </a:p>
          </p:txBody>
        </p:sp>
        <p:sp>
          <p:nvSpPr>
            <p:cNvPr id="274" name="文本框 273">
              <a:extLst>
                <a:ext uri="{FF2B5EF4-FFF2-40B4-BE49-F238E27FC236}">
                  <a16:creationId xmlns:a16="http://schemas.microsoft.com/office/drawing/2014/main" id="{433CF94E-3312-44BA-A9EF-E824384A8522}"/>
                </a:ext>
              </a:extLst>
            </p:cNvPr>
            <p:cNvSpPr txBox="1"/>
            <p:nvPr/>
          </p:nvSpPr>
          <p:spPr>
            <a:xfrm>
              <a:off x="3696756" y="5068507"/>
              <a:ext cx="723276" cy="307777"/>
            </a:xfrm>
            <a:prstGeom prst="rect">
              <a:avLst/>
            </a:prstGeom>
            <a:noFill/>
          </p:spPr>
          <p:txBody>
            <a:bodyPr wrap="none" rtlCol="0">
              <a:spAutoFit/>
            </a:bodyPr>
            <a:lstStyle/>
            <a:p>
              <a:pPr algn="ctr"/>
              <a:r>
                <a:rPr lang="zh-CN" altLang="en-US" sz="1399">
                  <a:solidFill>
                    <a:schemeClr val="accent1"/>
                  </a:solidFill>
                </a:rPr>
                <a:t>局域网</a:t>
              </a:r>
            </a:p>
          </p:txBody>
        </p:sp>
        <p:sp>
          <p:nvSpPr>
            <p:cNvPr id="275" name="文本框 274">
              <a:extLst>
                <a:ext uri="{FF2B5EF4-FFF2-40B4-BE49-F238E27FC236}">
                  <a16:creationId xmlns:a16="http://schemas.microsoft.com/office/drawing/2014/main" id="{5C32E1C8-D41D-4B97-99E8-3798DDBCC603}"/>
                </a:ext>
              </a:extLst>
            </p:cNvPr>
            <p:cNvSpPr txBox="1"/>
            <p:nvPr/>
          </p:nvSpPr>
          <p:spPr>
            <a:xfrm>
              <a:off x="6174836" y="5068507"/>
              <a:ext cx="723276" cy="307777"/>
            </a:xfrm>
            <a:prstGeom prst="rect">
              <a:avLst/>
            </a:prstGeom>
            <a:noFill/>
          </p:spPr>
          <p:txBody>
            <a:bodyPr wrap="none" rtlCol="0">
              <a:spAutoFit/>
            </a:bodyPr>
            <a:lstStyle/>
            <a:p>
              <a:pPr algn="ctr"/>
              <a:r>
                <a:rPr lang="zh-CN" altLang="en-US" sz="1399">
                  <a:solidFill>
                    <a:schemeClr val="accent1"/>
                  </a:solidFill>
                </a:rPr>
                <a:t>局域网</a:t>
              </a:r>
            </a:p>
          </p:txBody>
        </p:sp>
        <p:sp>
          <p:nvSpPr>
            <p:cNvPr id="276" name="文本框 275">
              <a:extLst>
                <a:ext uri="{FF2B5EF4-FFF2-40B4-BE49-F238E27FC236}">
                  <a16:creationId xmlns:a16="http://schemas.microsoft.com/office/drawing/2014/main" id="{EEAE7C96-AACC-4FDE-B886-CCC7C358BC7B}"/>
                </a:ext>
              </a:extLst>
            </p:cNvPr>
            <p:cNvSpPr txBox="1"/>
            <p:nvPr/>
          </p:nvSpPr>
          <p:spPr>
            <a:xfrm>
              <a:off x="8290921" y="5068507"/>
              <a:ext cx="723276" cy="307777"/>
            </a:xfrm>
            <a:prstGeom prst="rect">
              <a:avLst/>
            </a:prstGeom>
            <a:noFill/>
          </p:spPr>
          <p:txBody>
            <a:bodyPr wrap="none" rtlCol="0">
              <a:spAutoFit/>
            </a:bodyPr>
            <a:lstStyle/>
            <a:p>
              <a:pPr algn="ctr"/>
              <a:r>
                <a:rPr lang="zh-CN" altLang="en-US" sz="1399">
                  <a:solidFill>
                    <a:schemeClr val="accent1"/>
                  </a:solidFill>
                </a:rPr>
                <a:t>局域网</a:t>
              </a:r>
            </a:p>
          </p:txBody>
        </p:sp>
        <p:grpSp>
          <p:nvGrpSpPr>
            <p:cNvPr id="277" name="Group 3">
              <a:extLst>
                <a:ext uri="{FF2B5EF4-FFF2-40B4-BE49-F238E27FC236}">
                  <a16:creationId xmlns:a16="http://schemas.microsoft.com/office/drawing/2014/main" id="{B4DE418A-0CED-4377-B476-B81181172E79}"/>
                </a:ext>
              </a:extLst>
            </p:cNvPr>
            <p:cNvGrpSpPr/>
            <p:nvPr/>
          </p:nvGrpSpPr>
          <p:grpSpPr>
            <a:xfrm>
              <a:off x="3098021" y="5178808"/>
              <a:ext cx="261965" cy="61979"/>
              <a:chOff x="559282" y="6488261"/>
              <a:chExt cx="261965" cy="61979"/>
            </a:xfrm>
            <a:solidFill>
              <a:schemeClr val="bg1">
                <a:lumMod val="50000"/>
              </a:schemeClr>
            </a:solidFill>
          </p:grpSpPr>
          <p:sp>
            <p:nvSpPr>
              <p:cNvPr id="278" name="Oval 1">
                <a:extLst>
                  <a:ext uri="{FF2B5EF4-FFF2-40B4-BE49-F238E27FC236}">
                    <a16:creationId xmlns:a16="http://schemas.microsoft.com/office/drawing/2014/main" id="{C5F80E8D-2534-4A87-8E44-01552640328F}"/>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sp>
            <p:nvSpPr>
              <p:cNvPr id="279" name="Oval 174">
                <a:extLst>
                  <a:ext uri="{FF2B5EF4-FFF2-40B4-BE49-F238E27FC236}">
                    <a16:creationId xmlns:a16="http://schemas.microsoft.com/office/drawing/2014/main" id="{46BED998-6D24-4AA9-98DF-69754C7CEA32}"/>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sp>
            <p:nvSpPr>
              <p:cNvPr id="280" name="Oval 175">
                <a:extLst>
                  <a:ext uri="{FF2B5EF4-FFF2-40B4-BE49-F238E27FC236}">
                    <a16:creationId xmlns:a16="http://schemas.microsoft.com/office/drawing/2014/main" id="{D27866E0-86F9-485B-9337-95CDCBE05322}"/>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grpSp>
        <p:grpSp>
          <p:nvGrpSpPr>
            <p:cNvPr id="281" name="Group 3">
              <a:extLst>
                <a:ext uri="{FF2B5EF4-FFF2-40B4-BE49-F238E27FC236}">
                  <a16:creationId xmlns:a16="http://schemas.microsoft.com/office/drawing/2014/main" id="{2D1E76C1-BF00-42FB-A4D1-9BDA09E0421B}"/>
                </a:ext>
              </a:extLst>
            </p:cNvPr>
            <p:cNvGrpSpPr/>
            <p:nvPr/>
          </p:nvGrpSpPr>
          <p:grpSpPr>
            <a:xfrm>
              <a:off x="7751209" y="5178808"/>
              <a:ext cx="261965" cy="61979"/>
              <a:chOff x="559282" y="6488261"/>
              <a:chExt cx="261965" cy="61979"/>
            </a:xfrm>
            <a:solidFill>
              <a:schemeClr val="bg1">
                <a:lumMod val="50000"/>
              </a:schemeClr>
            </a:solidFill>
          </p:grpSpPr>
          <p:sp>
            <p:nvSpPr>
              <p:cNvPr id="282" name="Oval 1">
                <a:extLst>
                  <a:ext uri="{FF2B5EF4-FFF2-40B4-BE49-F238E27FC236}">
                    <a16:creationId xmlns:a16="http://schemas.microsoft.com/office/drawing/2014/main" id="{201AE0F7-9C1D-40BA-92E4-1642E775A43C}"/>
                  </a:ext>
                </a:extLst>
              </p:cNvPr>
              <p:cNvSpPr>
                <a:spLocks noChangeAspect="1"/>
              </p:cNvSpPr>
              <p:nvPr/>
            </p:nvSpPr>
            <p:spPr>
              <a:xfrm>
                <a:off x="759268"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sp>
            <p:nvSpPr>
              <p:cNvPr id="283" name="Oval 174">
                <a:extLst>
                  <a:ext uri="{FF2B5EF4-FFF2-40B4-BE49-F238E27FC236}">
                    <a16:creationId xmlns:a16="http://schemas.microsoft.com/office/drawing/2014/main" id="{AB6D7A0A-187F-43EE-A253-E0D8858D2E66}"/>
                  </a:ext>
                </a:extLst>
              </p:cNvPr>
              <p:cNvSpPr>
                <a:spLocks noChangeAspect="1"/>
              </p:cNvSpPr>
              <p:nvPr/>
            </p:nvSpPr>
            <p:spPr>
              <a:xfrm>
                <a:off x="559282"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sp>
            <p:nvSpPr>
              <p:cNvPr id="284" name="Oval 175">
                <a:extLst>
                  <a:ext uri="{FF2B5EF4-FFF2-40B4-BE49-F238E27FC236}">
                    <a16:creationId xmlns:a16="http://schemas.microsoft.com/office/drawing/2014/main" id="{11672836-38D3-4F75-B704-B29303C34AC6}"/>
                  </a:ext>
                </a:extLst>
              </p:cNvPr>
              <p:cNvSpPr>
                <a:spLocks noChangeAspect="1"/>
              </p:cNvSpPr>
              <p:nvPr/>
            </p:nvSpPr>
            <p:spPr>
              <a:xfrm>
                <a:off x="659275" y="6488261"/>
                <a:ext cx="61979" cy="619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accent1"/>
                  </a:solidFill>
                  <a:cs typeface="+mn-ea"/>
                  <a:sym typeface="+mn-lt"/>
                </a:endParaRPr>
              </a:p>
            </p:txBody>
          </p:sp>
        </p:grpSp>
        <p:sp>
          <p:nvSpPr>
            <p:cNvPr id="285" name="文本框 284">
              <a:extLst>
                <a:ext uri="{FF2B5EF4-FFF2-40B4-BE49-F238E27FC236}">
                  <a16:creationId xmlns:a16="http://schemas.microsoft.com/office/drawing/2014/main" id="{CBC1BBB8-253E-40CE-9DD2-A61439F6F3C0}"/>
                </a:ext>
              </a:extLst>
            </p:cNvPr>
            <p:cNvSpPr txBox="1"/>
            <p:nvPr/>
          </p:nvSpPr>
          <p:spPr>
            <a:xfrm>
              <a:off x="5479785" y="3958059"/>
              <a:ext cx="723276" cy="307777"/>
            </a:xfrm>
            <a:prstGeom prst="rect">
              <a:avLst/>
            </a:prstGeom>
            <a:noFill/>
          </p:spPr>
          <p:txBody>
            <a:bodyPr wrap="none" rtlCol="0">
              <a:spAutoFit/>
            </a:bodyPr>
            <a:lstStyle/>
            <a:p>
              <a:pPr algn="ctr"/>
              <a:r>
                <a:rPr lang="zh-CN" altLang="en-US" sz="1399" b="1">
                  <a:solidFill>
                    <a:schemeClr val="accent1"/>
                  </a:solidFill>
                </a:rPr>
                <a:t>城域网</a:t>
              </a:r>
            </a:p>
          </p:txBody>
        </p:sp>
      </p:grpSp>
    </p:spTree>
    <p:extLst>
      <p:ext uri="{BB962C8B-B14F-4D97-AF65-F5344CB8AC3E}">
        <p14:creationId xmlns:p14="http://schemas.microsoft.com/office/powerpoint/2010/main" val="2282235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154A0-4395-4D90-A048-2D28E61BFCEC}"/>
              </a:ext>
            </a:extLst>
          </p:cNvPr>
          <p:cNvSpPr>
            <a:spLocks noGrp="1"/>
          </p:cNvSpPr>
          <p:nvPr>
            <p:ph type="title"/>
          </p:nvPr>
        </p:nvSpPr>
        <p:spPr>
          <a:xfrm>
            <a:off x="660400" y="1218"/>
            <a:ext cx="10864850" cy="1027481"/>
          </a:xfrm>
        </p:spPr>
        <p:txBody>
          <a:bodyPr vert="horz" lIns="91440" tIns="45720" rIns="91440" bIns="45720" rtlCol="0" anchor="b">
            <a:normAutofit/>
          </a:bodyPr>
          <a:lstStyle/>
          <a:p>
            <a:r>
              <a:rPr lang="zh-CN" altLang="en-US" sz="3200" dirty="0">
                <a:sym typeface="Huawei Sans" panose="020C0503030203020204" pitchFamily="34" charset="0"/>
              </a:rPr>
              <a:t>城域网案例：以智慧城市通信网络为例</a:t>
            </a:r>
            <a:endParaRPr lang="zh-CN" altLang="en-US" sz="3200" dirty="0"/>
          </a:p>
        </p:txBody>
      </p:sp>
      <p:sp>
        <p:nvSpPr>
          <p:cNvPr id="271" name="任意多边形 432">
            <a:extLst>
              <a:ext uri="{FF2B5EF4-FFF2-40B4-BE49-F238E27FC236}">
                <a16:creationId xmlns:a16="http://schemas.microsoft.com/office/drawing/2014/main" id="{239144B9-187F-45F1-8A35-33403A8ED860}"/>
              </a:ext>
            </a:extLst>
          </p:cNvPr>
          <p:cNvSpPr/>
          <p:nvPr/>
        </p:nvSpPr>
        <p:spPr>
          <a:xfrm>
            <a:off x="8655107" y="3756661"/>
            <a:ext cx="1096852" cy="427840"/>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215402 w 1495562"/>
              <a:gd name="connsiteY0" fmla="*/ 623372 h 623373"/>
              <a:gd name="connsiteX1" fmla="*/ 1495562 w 1495562"/>
              <a:gd name="connsiteY1" fmla="*/ 167290 h 623373"/>
              <a:gd name="connsiteX0" fmla="*/ 0 w 1280160"/>
              <a:gd name="connsiteY0" fmla="*/ 664168 h 664169"/>
              <a:gd name="connsiteX1" fmla="*/ 1280160 w 1280160"/>
              <a:gd name="connsiteY1" fmla="*/ 208086 h 664169"/>
              <a:gd name="connsiteX0" fmla="*/ 0 w 1097280"/>
              <a:gd name="connsiteY0" fmla="*/ 780434 h 780435"/>
              <a:gd name="connsiteX1" fmla="*/ 1097280 w 1097280"/>
              <a:gd name="connsiteY1" fmla="*/ 120048 h 780435"/>
              <a:gd name="connsiteX0" fmla="*/ 0 w 1097280"/>
              <a:gd name="connsiteY0" fmla="*/ 869355 h 869356"/>
              <a:gd name="connsiteX1" fmla="*/ 1097280 w 1097280"/>
              <a:gd name="connsiteY1" fmla="*/ 208969 h 869356"/>
            </a:gdLst>
            <a:ahLst/>
            <a:cxnLst>
              <a:cxn ang="0">
                <a:pos x="connsiteX0" y="connsiteY0"/>
              </a:cxn>
              <a:cxn ang="0">
                <a:pos x="connsiteX1" y="connsiteY1"/>
              </a:cxn>
            </a:cxnLst>
            <a:rect l="l" t="t" r="r" b="b"/>
            <a:pathLst>
              <a:path w="1097280" h="869356">
                <a:moveTo>
                  <a:pt x="0" y="869355"/>
                </a:moveTo>
                <a:cubicBezTo>
                  <a:pt x="414528" y="-171724"/>
                  <a:pt x="646176" y="-117255"/>
                  <a:pt x="1097280" y="208969"/>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solidFill>
                <a:schemeClr val="accent1"/>
              </a:solidFill>
              <a:latin typeface="+mn-ea"/>
              <a:cs typeface="+mn-ea"/>
              <a:sym typeface="Huawei Sans" panose="020C0503030203020204" pitchFamily="34" charset="0"/>
            </a:endParaRPr>
          </a:p>
        </p:txBody>
      </p:sp>
      <p:grpSp>
        <p:nvGrpSpPr>
          <p:cNvPr id="272" name="组合 271">
            <a:extLst>
              <a:ext uri="{FF2B5EF4-FFF2-40B4-BE49-F238E27FC236}">
                <a16:creationId xmlns:a16="http://schemas.microsoft.com/office/drawing/2014/main" id="{73C69E3F-C086-4D5F-BBF8-D39FCF360391}"/>
              </a:ext>
            </a:extLst>
          </p:cNvPr>
          <p:cNvGrpSpPr/>
          <p:nvPr/>
        </p:nvGrpSpPr>
        <p:grpSpPr>
          <a:xfrm>
            <a:off x="6270691" y="3257414"/>
            <a:ext cx="2504810" cy="1409017"/>
            <a:chOff x="3097660" y="5698357"/>
            <a:chExt cx="715186" cy="567397"/>
          </a:xfrm>
        </p:grpSpPr>
        <p:grpSp>
          <p:nvGrpSpPr>
            <p:cNvPr id="273" name="Group 165">
              <a:extLst>
                <a:ext uri="{FF2B5EF4-FFF2-40B4-BE49-F238E27FC236}">
                  <a16:creationId xmlns:a16="http://schemas.microsoft.com/office/drawing/2014/main" id="{3032BFB2-BC53-496C-95DF-D129156D5F4C}"/>
                </a:ext>
              </a:extLst>
            </p:cNvPr>
            <p:cNvGrpSpPr/>
            <p:nvPr/>
          </p:nvGrpSpPr>
          <p:grpSpPr>
            <a:xfrm rot="10800000">
              <a:off x="3097660" y="5698357"/>
              <a:ext cx="715186" cy="439933"/>
              <a:chOff x="-1233037" y="914446"/>
              <a:chExt cx="1573823" cy="778776"/>
            </a:xfrm>
          </p:grpSpPr>
          <p:cxnSp>
            <p:nvCxnSpPr>
              <p:cNvPr id="275" name="Straight Connector 166">
                <a:extLst>
                  <a:ext uri="{FF2B5EF4-FFF2-40B4-BE49-F238E27FC236}">
                    <a16:creationId xmlns:a16="http://schemas.microsoft.com/office/drawing/2014/main" id="{E140F456-B9BC-4440-A96D-E0EFC72BABC8}"/>
                  </a:ext>
                </a:extLst>
              </p:cNvPr>
              <p:cNvCxnSpPr/>
              <p:nvPr/>
            </p:nvCxnSpPr>
            <p:spPr>
              <a:xfrm flipH="1" flipV="1">
                <a:off x="-1233037" y="914446"/>
                <a:ext cx="786912" cy="778776"/>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 name="Straight Connector 167">
                <a:extLst>
                  <a:ext uri="{FF2B5EF4-FFF2-40B4-BE49-F238E27FC236}">
                    <a16:creationId xmlns:a16="http://schemas.microsoft.com/office/drawing/2014/main" id="{6DF9F4DC-6BD0-4905-B5FE-D2962E5FC224}"/>
                  </a:ext>
                </a:extLst>
              </p:cNvPr>
              <p:cNvCxnSpPr/>
              <p:nvPr/>
            </p:nvCxnSpPr>
            <p:spPr>
              <a:xfrm flipV="1">
                <a:off x="-446125" y="914446"/>
                <a:ext cx="786911"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74" name="Straight Connector 166">
              <a:extLst>
                <a:ext uri="{FF2B5EF4-FFF2-40B4-BE49-F238E27FC236}">
                  <a16:creationId xmlns:a16="http://schemas.microsoft.com/office/drawing/2014/main" id="{F93E9CE1-8446-4F75-A118-69CAD7BD2613}"/>
                </a:ext>
              </a:extLst>
            </p:cNvPr>
            <p:cNvCxnSpPr/>
            <p:nvPr/>
          </p:nvCxnSpPr>
          <p:spPr>
            <a:xfrm flipH="1">
              <a:off x="3453324" y="5698357"/>
              <a:ext cx="1929" cy="567397"/>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7" name="组合 276">
            <a:extLst>
              <a:ext uri="{FF2B5EF4-FFF2-40B4-BE49-F238E27FC236}">
                <a16:creationId xmlns:a16="http://schemas.microsoft.com/office/drawing/2014/main" id="{AB8C3647-46EF-4ACD-8AB8-435FAABD6FC4}"/>
              </a:ext>
            </a:extLst>
          </p:cNvPr>
          <p:cNvGrpSpPr/>
          <p:nvPr/>
        </p:nvGrpSpPr>
        <p:grpSpPr>
          <a:xfrm>
            <a:off x="1591886" y="3257417"/>
            <a:ext cx="2504810" cy="1603323"/>
            <a:chOff x="3097660" y="5698357"/>
            <a:chExt cx="715186" cy="645642"/>
          </a:xfrm>
        </p:grpSpPr>
        <p:grpSp>
          <p:nvGrpSpPr>
            <p:cNvPr id="278" name="Group 165">
              <a:extLst>
                <a:ext uri="{FF2B5EF4-FFF2-40B4-BE49-F238E27FC236}">
                  <a16:creationId xmlns:a16="http://schemas.microsoft.com/office/drawing/2014/main" id="{AC42E470-8E96-481C-B728-8FE818428A34}"/>
                </a:ext>
              </a:extLst>
            </p:cNvPr>
            <p:cNvGrpSpPr/>
            <p:nvPr/>
          </p:nvGrpSpPr>
          <p:grpSpPr>
            <a:xfrm rot="10800000">
              <a:off x="3097660" y="5698357"/>
              <a:ext cx="715186" cy="439933"/>
              <a:chOff x="-1233037" y="914446"/>
              <a:chExt cx="1573823" cy="778776"/>
            </a:xfrm>
          </p:grpSpPr>
          <p:cxnSp>
            <p:nvCxnSpPr>
              <p:cNvPr id="280" name="Straight Connector 166">
                <a:extLst>
                  <a:ext uri="{FF2B5EF4-FFF2-40B4-BE49-F238E27FC236}">
                    <a16:creationId xmlns:a16="http://schemas.microsoft.com/office/drawing/2014/main" id="{0E1814BE-5E42-4B21-A559-3A7F40BE640B}"/>
                  </a:ext>
                </a:extLst>
              </p:cNvPr>
              <p:cNvCxnSpPr/>
              <p:nvPr/>
            </p:nvCxnSpPr>
            <p:spPr>
              <a:xfrm flipH="1" flipV="1">
                <a:off x="-1233037" y="914446"/>
                <a:ext cx="786912"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 name="Straight Connector 167">
                <a:extLst>
                  <a:ext uri="{FF2B5EF4-FFF2-40B4-BE49-F238E27FC236}">
                    <a16:creationId xmlns:a16="http://schemas.microsoft.com/office/drawing/2014/main" id="{47B077B6-F153-407E-9C87-097F310B5F9F}"/>
                  </a:ext>
                </a:extLst>
              </p:cNvPr>
              <p:cNvCxnSpPr/>
              <p:nvPr/>
            </p:nvCxnSpPr>
            <p:spPr>
              <a:xfrm flipV="1">
                <a:off x="-446125" y="914446"/>
                <a:ext cx="786911"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79" name="Straight Connector 166">
              <a:extLst>
                <a:ext uri="{FF2B5EF4-FFF2-40B4-BE49-F238E27FC236}">
                  <a16:creationId xmlns:a16="http://schemas.microsoft.com/office/drawing/2014/main" id="{9C5356D5-ED17-4082-862E-5D37219BA82F}"/>
                </a:ext>
              </a:extLst>
            </p:cNvPr>
            <p:cNvCxnSpPr/>
            <p:nvPr/>
          </p:nvCxnSpPr>
          <p:spPr>
            <a:xfrm>
              <a:off x="3455253" y="5698357"/>
              <a:ext cx="0" cy="645642"/>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2" name="Group 165">
            <a:extLst>
              <a:ext uri="{FF2B5EF4-FFF2-40B4-BE49-F238E27FC236}">
                <a16:creationId xmlns:a16="http://schemas.microsoft.com/office/drawing/2014/main" id="{F5DBAAA8-2AC6-4260-8602-C888B685016A}"/>
              </a:ext>
            </a:extLst>
          </p:cNvPr>
          <p:cNvGrpSpPr/>
          <p:nvPr/>
        </p:nvGrpSpPr>
        <p:grpSpPr>
          <a:xfrm flipV="1">
            <a:off x="3158434" y="2661596"/>
            <a:ext cx="3963744" cy="643056"/>
            <a:chOff x="-1233037" y="914446"/>
            <a:chExt cx="1573823" cy="778776"/>
          </a:xfrm>
        </p:grpSpPr>
        <p:cxnSp>
          <p:nvCxnSpPr>
            <p:cNvPr id="283" name="Straight Connector 166">
              <a:extLst>
                <a:ext uri="{FF2B5EF4-FFF2-40B4-BE49-F238E27FC236}">
                  <a16:creationId xmlns:a16="http://schemas.microsoft.com/office/drawing/2014/main" id="{1E47F8CB-5A1C-46D0-A550-6534C7492378}"/>
                </a:ext>
              </a:extLst>
            </p:cNvPr>
            <p:cNvCxnSpPr/>
            <p:nvPr/>
          </p:nvCxnSpPr>
          <p:spPr>
            <a:xfrm flipH="1" flipV="1">
              <a:off x="-1233037" y="914446"/>
              <a:ext cx="786912"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4" name="Straight Connector 167">
              <a:extLst>
                <a:ext uri="{FF2B5EF4-FFF2-40B4-BE49-F238E27FC236}">
                  <a16:creationId xmlns:a16="http://schemas.microsoft.com/office/drawing/2014/main" id="{58A9F0C3-77D7-416D-A7F4-CB7F2F6C2502}"/>
                </a:ext>
              </a:extLst>
            </p:cNvPr>
            <p:cNvCxnSpPr/>
            <p:nvPr/>
          </p:nvCxnSpPr>
          <p:spPr>
            <a:xfrm flipV="1">
              <a:off x="-446125" y="914446"/>
              <a:ext cx="786911" cy="778776"/>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5" name="Group 165">
            <a:extLst>
              <a:ext uri="{FF2B5EF4-FFF2-40B4-BE49-F238E27FC236}">
                <a16:creationId xmlns:a16="http://schemas.microsoft.com/office/drawing/2014/main" id="{BFED2D30-AB39-4E4B-8F3C-B5E8DC60BD66}"/>
              </a:ext>
            </a:extLst>
          </p:cNvPr>
          <p:cNvGrpSpPr/>
          <p:nvPr/>
        </p:nvGrpSpPr>
        <p:grpSpPr>
          <a:xfrm rot="10800000" flipV="1">
            <a:off x="3158434" y="1903211"/>
            <a:ext cx="3963744" cy="805016"/>
            <a:chOff x="-1233037" y="914446"/>
            <a:chExt cx="1573823" cy="778776"/>
          </a:xfrm>
        </p:grpSpPr>
        <p:cxnSp>
          <p:nvCxnSpPr>
            <p:cNvPr id="286" name="Straight Connector 166">
              <a:extLst>
                <a:ext uri="{FF2B5EF4-FFF2-40B4-BE49-F238E27FC236}">
                  <a16:creationId xmlns:a16="http://schemas.microsoft.com/office/drawing/2014/main" id="{C3092A5B-8240-45CE-9394-D45557A94884}"/>
                </a:ext>
              </a:extLst>
            </p:cNvPr>
            <p:cNvCxnSpPr/>
            <p:nvPr/>
          </p:nvCxnSpPr>
          <p:spPr>
            <a:xfrm flipH="1" flipV="1">
              <a:off x="-1233037" y="914446"/>
              <a:ext cx="786912" cy="778776"/>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 name="Straight Connector 167">
              <a:extLst>
                <a:ext uri="{FF2B5EF4-FFF2-40B4-BE49-F238E27FC236}">
                  <a16:creationId xmlns:a16="http://schemas.microsoft.com/office/drawing/2014/main" id="{789B3008-B64A-4452-B3E2-216F2C1FB712}"/>
                </a:ext>
              </a:extLst>
            </p:cNvPr>
            <p:cNvCxnSpPr/>
            <p:nvPr/>
          </p:nvCxnSpPr>
          <p:spPr>
            <a:xfrm flipV="1">
              <a:off x="-446125" y="914446"/>
              <a:ext cx="786911" cy="778776"/>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8" name="组合 44300">
            <a:extLst>
              <a:ext uri="{FF2B5EF4-FFF2-40B4-BE49-F238E27FC236}">
                <a16:creationId xmlns:a16="http://schemas.microsoft.com/office/drawing/2014/main" id="{7E32854D-9CCE-4EBB-8782-3017A9DFB941}"/>
              </a:ext>
            </a:extLst>
          </p:cNvPr>
          <p:cNvGrpSpPr>
            <a:grpSpLocks/>
          </p:cNvGrpSpPr>
          <p:nvPr/>
        </p:nvGrpSpPr>
        <p:grpSpPr bwMode="auto">
          <a:xfrm>
            <a:off x="1306769" y="4091897"/>
            <a:ext cx="719719" cy="719719"/>
            <a:chOff x="7623175" y="2165350"/>
            <a:chExt cx="1114425" cy="1116013"/>
          </a:xfrm>
        </p:grpSpPr>
        <p:sp>
          <p:nvSpPr>
            <p:cNvPr id="289" name="Freeform 252">
              <a:extLst>
                <a:ext uri="{FF2B5EF4-FFF2-40B4-BE49-F238E27FC236}">
                  <a16:creationId xmlns:a16="http://schemas.microsoft.com/office/drawing/2014/main" id="{DEDA7522-0CEE-4F12-A687-071606F0E485}"/>
                </a:ext>
              </a:extLst>
            </p:cNvPr>
            <p:cNvSpPr>
              <a:spLocks/>
            </p:cNvSpPr>
            <p:nvPr/>
          </p:nvSpPr>
          <p:spPr bwMode="auto">
            <a:xfrm>
              <a:off x="7623175" y="2165350"/>
              <a:ext cx="1114425" cy="1116013"/>
            </a:xfrm>
            <a:custGeom>
              <a:avLst/>
              <a:gdLst>
                <a:gd name="T0" fmla="*/ 2147483647 w 2658"/>
                <a:gd name="T1" fmla="*/ 2147483647 h 2659"/>
                <a:gd name="T2" fmla="*/ 2147483647 w 2658"/>
                <a:gd name="T3" fmla="*/ 2147483647 h 2659"/>
                <a:gd name="T4" fmla="*/ 2147483647 w 2658"/>
                <a:gd name="T5" fmla="*/ 2147483647 h 2659"/>
                <a:gd name="T6" fmla="*/ 0 w 2658"/>
                <a:gd name="T7" fmla="*/ 2147483647 h 2659"/>
                <a:gd name="T8" fmla="*/ 2147483647 w 2658"/>
                <a:gd name="T9" fmla="*/ 0 h 2659"/>
                <a:gd name="T10" fmla="*/ 2147483647 w 2658"/>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8" h="2659">
                  <a:moveTo>
                    <a:pt x="2658" y="1330"/>
                  </a:moveTo>
                  <a:lnTo>
                    <a:pt x="2658" y="1330"/>
                  </a:lnTo>
                  <a:cubicBezTo>
                    <a:pt x="2658" y="2064"/>
                    <a:pt x="2063" y="2659"/>
                    <a:pt x="1329" y="2659"/>
                  </a:cubicBezTo>
                  <a:cubicBezTo>
                    <a:pt x="595" y="2659"/>
                    <a:pt x="0" y="2064"/>
                    <a:pt x="0" y="1330"/>
                  </a:cubicBezTo>
                  <a:cubicBezTo>
                    <a:pt x="0" y="596"/>
                    <a:pt x="595" y="0"/>
                    <a:pt x="1329" y="0"/>
                  </a:cubicBezTo>
                  <a:cubicBezTo>
                    <a:pt x="2063" y="0"/>
                    <a:pt x="2658" y="596"/>
                    <a:pt x="2658"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290" name="组合 44288">
              <a:extLst>
                <a:ext uri="{FF2B5EF4-FFF2-40B4-BE49-F238E27FC236}">
                  <a16:creationId xmlns:a16="http://schemas.microsoft.com/office/drawing/2014/main" id="{320A5F7A-AE0B-400D-8257-8A05A9703AEF}"/>
                </a:ext>
              </a:extLst>
            </p:cNvPr>
            <p:cNvGrpSpPr>
              <a:grpSpLocks/>
            </p:cNvGrpSpPr>
            <p:nvPr/>
          </p:nvGrpSpPr>
          <p:grpSpPr bwMode="auto">
            <a:xfrm>
              <a:off x="7894638" y="2462213"/>
              <a:ext cx="574675" cy="523875"/>
              <a:chOff x="7894638" y="2462213"/>
              <a:chExt cx="574675" cy="523875"/>
            </a:xfrm>
          </p:grpSpPr>
          <p:sp>
            <p:nvSpPr>
              <p:cNvPr id="291" name="Freeform 253">
                <a:extLst>
                  <a:ext uri="{FF2B5EF4-FFF2-40B4-BE49-F238E27FC236}">
                    <a16:creationId xmlns:a16="http://schemas.microsoft.com/office/drawing/2014/main" id="{D40E662F-E0E6-459D-BA6A-D7A822CBBB90}"/>
                  </a:ext>
                </a:extLst>
              </p:cNvPr>
              <p:cNvSpPr>
                <a:spLocks noEditPoints="1"/>
              </p:cNvSpPr>
              <p:nvPr/>
            </p:nvSpPr>
            <p:spPr bwMode="auto">
              <a:xfrm>
                <a:off x="7900988" y="2462213"/>
                <a:ext cx="568325" cy="184150"/>
              </a:xfrm>
              <a:custGeom>
                <a:avLst/>
                <a:gdLst>
                  <a:gd name="T0" fmla="*/ 2147483647 w 1356"/>
                  <a:gd name="T1" fmla="*/ 2147483647 h 439"/>
                  <a:gd name="T2" fmla="*/ 2147483647 w 1356"/>
                  <a:gd name="T3" fmla="*/ 2147483647 h 439"/>
                  <a:gd name="T4" fmla="*/ 2147483647 w 1356"/>
                  <a:gd name="T5" fmla="*/ 2147483647 h 439"/>
                  <a:gd name="T6" fmla="*/ 2147483647 w 1356"/>
                  <a:gd name="T7" fmla="*/ 2147483647 h 439"/>
                  <a:gd name="T8" fmla="*/ 2147483647 w 1356"/>
                  <a:gd name="T9" fmla="*/ 2147483647 h 439"/>
                  <a:gd name="T10" fmla="*/ 2147483647 w 1356"/>
                  <a:gd name="T11" fmla="*/ 2147483647 h 439"/>
                  <a:gd name="T12" fmla="*/ 2147483647 w 1356"/>
                  <a:gd name="T13" fmla="*/ 2147483647 h 439"/>
                  <a:gd name="T14" fmla="*/ 2147483647 w 1356"/>
                  <a:gd name="T15" fmla="*/ 2147483647 h 439"/>
                  <a:gd name="T16" fmla="*/ 2147483647 w 1356"/>
                  <a:gd name="T17" fmla="*/ 2147483647 h 439"/>
                  <a:gd name="T18" fmla="*/ 2147483647 w 1356"/>
                  <a:gd name="T19" fmla="*/ 2147483647 h 439"/>
                  <a:gd name="T20" fmla="*/ 2147483647 w 1356"/>
                  <a:gd name="T21" fmla="*/ 2147483647 h 439"/>
                  <a:gd name="T22" fmla="*/ 2147483647 w 1356"/>
                  <a:gd name="T23" fmla="*/ 2147483647 h 439"/>
                  <a:gd name="T24" fmla="*/ 2147483647 w 1356"/>
                  <a:gd name="T25" fmla="*/ 2147483647 h 439"/>
                  <a:gd name="T26" fmla="*/ 2147483647 w 1356"/>
                  <a:gd name="T27" fmla="*/ 2147483647 h 439"/>
                  <a:gd name="T28" fmla="*/ 2147483647 w 1356"/>
                  <a:gd name="T29" fmla="*/ 2147483647 h 439"/>
                  <a:gd name="T30" fmla="*/ 2147483647 w 1356"/>
                  <a:gd name="T31" fmla="*/ 2147483647 h 439"/>
                  <a:gd name="T32" fmla="*/ 2147483647 w 1356"/>
                  <a:gd name="T33" fmla="*/ 2147483647 h 439"/>
                  <a:gd name="T34" fmla="*/ 2147483647 w 1356"/>
                  <a:gd name="T35" fmla="*/ 2147483647 h 439"/>
                  <a:gd name="T36" fmla="*/ 2147483647 w 1356"/>
                  <a:gd name="T37" fmla="*/ 2147483647 h 439"/>
                  <a:gd name="T38" fmla="*/ 2147483647 w 1356"/>
                  <a:gd name="T39" fmla="*/ 0 h 439"/>
                  <a:gd name="T40" fmla="*/ 2147483647 w 1356"/>
                  <a:gd name="T41" fmla="*/ 2147483647 h 439"/>
                  <a:gd name="T42" fmla="*/ 2147483647 w 1356"/>
                  <a:gd name="T43" fmla="*/ 2147483647 h 439"/>
                  <a:gd name="T44" fmla="*/ 2147483647 w 1356"/>
                  <a:gd name="T45" fmla="*/ 2147483647 h 439"/>
                  <a:gd name="T46" fmla="*/ 2147483647 w 1356"/>
                  <a:gd name="T47" fmla="*/ 2147483647 h 439"/>
                  <a:gd name="T48" fmla="*/ 2147483647 w 1356"/>
                  <a:gd name="T49" fmla="*/ 2147483647 h 43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56" h="439">
                    <a:moveTo>
                      <a:pt x="86" y="371"/>
                    </a:moveTo>
                    <a:lnTo>
                      <a:pt x="86" y="371"/>
                    </a:lnTo>
                    <a:cubicBezTo>
                      <a:pt x="91" y="372"/>
                      <a:pt x="98" y="372"/>
                      <a:pt x="107" y="372"/>
                    </a:cubicBezTo>
                    <a:lnTo>
                      <a:pt x="107" y="405"/>
                    </a:lnTo>
                    <a:lnTo>
                      <a:pt x="107" y="372"/>
                    </a:lnTo>
                    <a:lnTo>
                      <a:pt x="1249" y="372"/>
                    </a:lnTo>
                    <a:cubicBezTo>
                      <a:pt x="1258" y="372"/>
                      <a:pt x="1265" y="371"/>
                      <a:pt x="1270" y="371"/>
                    </a:cubicBezTo>
                    <a:cubicBezTo>
                      <a:pt x="1265" y="366"/>
                      <a:pt x="1257" y="361"/>
                      <a:pt x="1247" y="355"/>
                    </a:cubicBezTo>
                    <a:lnTo>
                      <a:pt x="797" y="94"/>
                    </a:lnTo>
                    <a:cubicBezTo>
                      <a:pt x="766" y="76"/>
                      <a:pt x="723" y="66"/>
                      <a:pt x="678" y="66"/>
                    </a:cubicBezTo>
                    <a:cubicBezTo>
                      <a:pt x="633" y="66"/>
                      <a:pt x="589" y="76"/>
                      <a:pt x="559" y="94"/>
                    </a:cubicBezTo>
                    <a:lnTo>
                      <a:pt x="109" y="355"/>
                    </a:lnTo>
                    <a:cubicBezTo>
                      <a:pt x="98" y="361"/>
                      <a:pt x="91" y="367"/>
                      <a:pt x="86" y="371"/>
                    </a:cubicBezTo>
                    <a:close/>
                    <a:moveTo>
                      <a:pt x="107" y="439"/>
                    </a:moveTo>
                    <a:lnTo>
                      <a:pt x="107" y="439"/>
                    </a:lnTo>
                    <a:cubicBezTo>
                      <a:pt x="50" y="439"/>
                      <a:pt x="17" y="423"/>
                      <a:pt x="9" y="392"/>
                    </a:cubicBezTo>
                    <a:cubicBezTo>
                      <a:pt x="0" y="360"/>
                      <a:pt x="22" y="328"/>
                      <a:pt x="75" y="298"/>
                    </a:cubicBezTo>
                    <a:lnTo>
                      <a:pt x="525" y="37"/>
                    </a:lnTo>
                    <a:cubicBezTo>
                      <a:pt x="566" y="13"/>
                      <a:pt x="621" y="0"/>
                      <a:pt x="678" y="0"/>
                    </a:cubicBezTo>
                    <a:cubicBezTo>
                      <a:pt x="735" y="0"/>
                      <a:pt x="789" y="13"/>
                      <a:pt x="830" y="37"/>
                    </a:cubicBezTo>
                    <a:lnTo>
                      <a:pt x="1280" y="297"/>
                    </a:lnTo>
                    <a:cubicBezTo>
                      <a:pt x="1333" y="328"/>
                      <a:pt x="1356" y="360"/>
                      <a:pt x="1347" y="392"/>
                    </a:cubicBezTo>
                    <a:cubicBezTo>
                      <a:pt x="1339" y="423"/>
                      <a:pt x="1306" y="438"/>
                      <a:pt x="1249" y="438"/>
                    </a:cubicBezTo>
                    <a:lnTo>
                      <a:pt x="107" y="439"/>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292" name="Freeform 254">
                <a:extLst>
                  <a:ext uri="{FF2B5EF4-FFF2-40B4-BE49-F238E27FC236}">
                    <a16:creationId xmlns:a16="http://schemas.microsoft.com/office/drawing/2014/main" id="{7E1D8590-7F49-4636-B8BE-AB9B7E646F28}"/>
                  </a:ext>
                </a:extLst>
              </p:cNvPr>
              <p:cNvSpPr>
                <a:spLocks/>
              </p:cNvSpPr>
              <p:nvPr/>
            </p:nvSpPr>
            <p:spPr bwMode="auto">
              <a:xfrm>
                <a:off x="7894638" y="2692400"/>
                <a:ext cx="568325" cy="277813"/>
              </a:xfrm>
              <a:custGeom>
                <a:avLst/>
                <a:gdLst>
                  <a:gd name="T0" fmla="*/ 2147483647 w 1355"/>
                  <a:gd name="T1" fmla="*/ 2147483647 h 663"/>
                  <a:gd name="T2" fmla="*/ 2147483647 w 1355"/>
                  <a:gd name="T3" fmla="*/ 2147483647 h 663"/>
                  <a:gd name="T4" fmla="*/ 2147483647 w 1355"/>
                  <a:gd name="T5" fmla="*/ 2147483647 h 663"/>
                  <a:gd name="T6" fmla="*/ 2147483647 w 1355"/>
                  <a:gd name="T7" fmla="*/ 2147483647 h 663"/>
                  <a:gd name="T8" fmla="*/ 2147483647 w 1355"/>
                  <a:gd name="T9" fmla="*/ 2147483647 h 663"/>
                  <a:gd name="T10" fmla="*/ 2147483647 w 1355"/>
                  <a:gd name="T11" fmla="*/ 2147483647 h 663"/>
                  <a:gd name="T12" fmla="*/ 2147483647 w 1355"/>
                  <a:gd name="T13" fmla="*/ 2147483647 h 663"/>
                  <a:gd name="T14" fmla="*/ 2147483647 w 1355"/>
                  <a:gd name="T15" fmla="*/ 2147483647 h 663"/>
                  <a:gd name="T16" fmla="*/ 2147483647 w 1355"/>
                  <a:gd name="T17" fmla="*/ 2147483647 h 663"/>
                  <a:gd name="T18" fmla="*/ 2147483647 w 1355"/>
                  <a:gd name="T19" fmla="*/ 2147483647 h 663"/>
                  <a:gd name="T20" fmla="*/ 2147483647 w 1355"/>
                  <a:gd name="T21" fmla="*/ 2147483647 h 663"/>
                  <a:gd name="T22" fmla="*/ 2147483647 w 1355"/>
                  <a:gd name="T23" fmla="*/ 2147483647 h 663"/>
                  <a:gd name="T24" fmla="*/ 2147483647 w 1355"/>
                  <a:gd name="T25" fmla="*/ 2147483647 h 663"/>
                  <a:gd name="T26" fmla="*/ 2147483647 w 1355"/>
                  <a:gd name="T27" fmla="*/ 2147483647 h 663"/>
                  <a:gd name="T28" fmla="*/ 2147483647 w 1355"/>
                  <a:gd name="T29" fmla="*/ 2147483647 h 663"/>
                  <a:gd name="T30" fmla="*/ 2147483647 w 1355"/>
                  <a:gd name="T31" fmla="*/ 2147483647 h 663"/>
                  <a:gd name="T32" fmla="*/ 2147483647 w 1355"/>
                  <a:gd name="T33" fmla="*/ 2147483647 h 663"/>
                  <a:gd name="T34" fmla="*/ 2147483647 w 1355"/>
                  <a:gd name="T35" fmla="*/ 2147483647 h 663"/>
                  <a:gd name="T36" fmla="*/ 0 w 1355"/>
                  <a:gd name="T37" fmla="*/ 2147483647 h 663"/>
                  <a:gd name="T38" fmla="*/ 2147483647 w 1355"/>
                  <a:gd name="T39" fmla="*/ 2147483647 h 663"/>
                  <a:gd name="T40" fmla="*/ 2147483647 w 1355"/>
                  <a:gd name="T41" fmla="*/ 2147483647 h 663"/>
                  <a:gd name="T42" fmla="*/ 2147483647 w 1355"/>
                  <a:gd name="T43" fmla="*/ 0 h 663"/>
                  <a:gd name="T44" fmla="*/ 2147483647 w 1355"/>
                  <a:gd name="T45" fmla="*/ 2147483647 h 663"/>
                  <a:gd name="T46" fmla="*/ 2147483647 w 1355"/>
                  <a:gd name="T47" fmla="*/ 2147483647 h 663"/>
                  <a:gd name="T48" fmla="*/ 2147483647 w 1355"/>
                  <a:gd name="T49" fmla="*/ 0 h 663"/>
                  <a:gd name="T50" fmla="*/ 2147483647 w 1355"/>
                  <a:gd name="T51" fmla="*/ 2147483647 h 663"/>
                  <a:gd name="T52" fmla="*/ 2147483647 w 1355"/>
                  <a:gd name="T53" fmla="*/ 2147483647 h 663"/>
                  <a:gd name="T54" fmla="*/ 2147483647 w 1355"/>
                  <a:gd name="T55" fmla="*/ 0 h 663"/>
                  <a:gd name="T56" fmla="*/ 2147483647 w 1355"/>
                  <a:gd name="T57" fmla="*/ 2147483647 h 663"/>
                  <a:gd name="T58" fmla="*/ 2147483647 w 1355"/>
                  <a:gd name="T59" fmla="*/ 2147483647 h 663"/>
                  <a:gd name="T60" fmla="*/ 2147483647 w 1355"/>
                  <a:gd name="T61" fmla="*/ 0 h 663"/>
                  <a:gd name="T62" fmla="*/ 2147483647 w 1355"/>
                  <a:gd name="T63" fmla="*/ 2147483647 h 663"/>
                  <a:gd name="T64" fmla="*/ 2147483647 w 1355"/>
                  <a:gd name="T65" fmla="*/ 2147483647 h 663"/>
                  <a:gd name="T66" fmla="*/ 2147483647 w 1355"/>
                  <a:gd name="T67" fmla="*/ 2147483647 h 6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55" h="663">
                    <a:moveTo>
                      <a:pt x="1321" y="663"/>
                    </a:moveTo>
                    <a:lnTo>
                      <a:pt x="1321" y="663"/>
                    </a:lnTo>
                    <a:lnTo>
                      <a:pt x="1086" y="663"/>
                    </a:lnTo>
                    <a:cubicBezTo>
                      <a:pt x="1068" y="663"/>
                      <a:pt x="1053" y="648"/>
                      <a:pt x="1053" y="630"/>
                    </a:cubicBezTo>
                    <a:cubicBezTo>
                      <a:pt x="1053" y="611"/>
                      <a:pt x="1068" y="596"/>
                      <a:pt x="1086" y="596"/>
                    </a:cubicBezTo>
                    <a:lnTo>
                      <a:pt x="1288" y="596"/>
                    </a:lnTo>
                    <a:lnTo>
                      <a:pt x="1288" y="498"/>
                    </a:lnTo>
                    <a:lnTo>
                      <a:pt x="1226" y="498"/>
                    </a:lnTo>
                    <a:cubicBezTo>
                      <a:pt x="1207" y="498"/>
                      <a:pt x="1192" y="483"/>
                      <a:pt x="1192" y="464"/>
                    </a:cubicBezTo>
                    <a:lnTo>
                      <a:pt x="1192" y="67"/>
                    </a:lnTo>
                    <a:lnTo>
                      <a:pt x="1090" y="67"/>
                    </a:lnTo>
                    <a:lnTo>
                      <a:pt x="1090" y="464"/>
                    </a:lnTo>
                    <a:cubicBezTo>
                      <a:pt x="1090" y="483"/>
                      <a:pt x="1075" y="498"/>
                      <a:pt x="1057" y="498"/>
                    </a:cubicBezTo>
                    <a:lnTo>
                      <a:pt x="927" y="498"/>
                    </a:lnTo>
                    <a:cubicBezTo>
                      <a:pt x="908" y="498"/>
                      <a:pt x="893" y="483"/>
                      <a:pt x="893" y="464"/>
                    </a:cubicBezTo>
                    <a:lnTo>
                      <a:pt x="893" y="67"/>
                    </a:lnTo>
                    <a:lnTo>
                      <a:pt x="791" y="67"/>
                    </a:lnTo>
                    <a:lnTo>
                      <a:pt x="791" y="464"/>
                    </a:lnTo>
                    <a:cubicBezTo>
                      <a:pt x="791" y="483"/>
                      <a:pt x="776" y="498"/>
                      <a:pt x="758" y="498"/>
                    </a:cubicBezTo>
                    <a:lnTo>
                      <a:pt x="627" y="498"/>
                    </a:lnTo>
                    <a:cubicBezTo>
                      <a:pt x="609" y="498"/>
                      <a:pt x="594" y="483"/>
                      <a:pt x="594" y="464"/>
                    </a:cubicBezTo>
                    <a:lnTo>
                      <a:pt x="594" y="67"/>
                    </a:lnTo>
                    <a:lnTo>
                      <a:pt x="492" y="67"/>
                    </a:lnTo>
                    <a:lnTo>
                      <a:pt x="492" y="464"/>
                    </a:lnTo>
                    <a:cubicBezTo>
                      <a:pt x="492" y="483"/>
                      <a:pt x="477" y="498"/>
                      <a:pt x="458" y="498"/>
                    </a:cubicBezTo>
                    <a:lnTo>
                      <a:pt x="328" y="498"/>
                    </a:lnTo>
                    <a:cubicBezTo>
                      <a:pt x="310" y="498"/>
                      <a:pt x="295" y="483"/>
                      <a:pt x="295" y="464"/>
                    </a:cubicBezTo>
                    <a:lnTo>
                      <a:pt x="295" y="67"/>
                    </a:lnTo>
                    <a:lnTo>
                      <a:pt x="192" y="67"/>
                    </a:lnTo>
                    <a:lnTo>
                      <a:pt x="192" y="464"/>
                    </a:lnTo>
                    <a:cubicBezTo>
                      <a:pt x="192" y="483"/>
                      <a:pt x="178" y="498"/>
                      <a:pt x="159" y="498"/>
                    </a:cubicBezTo>
                    <a:lnTo>
                      <a:pt x="67" y="498"/>
                    </a:lnTo>
                    <a:lnTo>
                      <a:pt x="67" y="596"/>
                    </a:lnTo>
                    <a:lnTo>
                      <a:pt x="854" y="596"/>
                    </a:lnTo>
                    <a:cubicBezTo>
                      <a:pt x="872" y="596"/>
                      <a:pt x="887" y="611"/>
                      <a:pt x="887" y="630"/>
                    </a:cubicBezTo>
                    <a:cubicBezTo>
                      <a:pt x="887" y="648"/>
                      <a:pt x="872" y="663"/>
                      <a:pt x="854" y="663"/>
                    </a:cubicBezTo>
                    <a:lnTo>
                      <a:pt x="33" y="663"/>
                    </a:lnTo>
                    <a:cubicBezTo>
                      <a:pt x="15" y="663"/>
                      <a:pt x="0" y="648"/>
                      <a:pt x="0" y="630"/>
                    </a:cubicBezTo>
                    <a:lnTo>
                      <a:pt x="0" y="464"/>
                    </a:lnTo>
                    <a:cubicBezTo>
                      <a:pt x="0" y="446"/>
                      <a:pt x="15" y="431"/>
                      <a:pt x="33" y="431"/>
                    </a:cubicBezTo>
                    <a:lnTo>
                      <a:pt x="126" y="431"/>
                    </a:lnTo>
                    <a:lnTo>
                      <a:pt x="126" y="34"/>
                    </a:lnTo>
                    <a:cubicBezTo>
                      <a:pt x="126" y="15"/>
                      <a:pt x="141" y="0"/>
                      <a:pt x="159" y="0"/>
                    </a:cubicBezTo>
                    <a:lnTo>
                      <a:pt x="328" y="0"/>
                    </a:lnTo>
                    <a:cubicBezTo>
                      <a:pt x="347" y="0"/>
                      <a:pt x="362" y="15"/>
                      <a:pt x="362" y="34"/>
                    </a:cubicBezTo>
                    <a:lnTo>
                      <a:pt x="362" y="431"/>
                    </a:lnTo>
                    <a:lnTo>
                      <a:pt x="425" y="431"/>
                    </a:lnTo>
                    <a:lnTo>
                      <a:pt x="425" y="34"/>
                    </a:lnTo>
                    <a:cubicBezTo>
                      <a:pt x="425" y="15"/>
                      <a:pt x="440" y="0"/>
                      <a:pt x="458" y="0"/>
                    </a:cubicBezTo>
                    <a:lnTo>
                      <a:pt x="627" y="0"/>
                    </a:lnTo>
                    <a:cubicBezTo>
                      <a:pt x="646" y="0"/>
                      <a:pt x="661" y="15"/>
                      <a:pt x="661" y="34"/>
                    </a:cubicBezTo>
                    <a:lnTo>
                      <a:pt x="661" y="431"/>
                    </a:lnTo>
                    <a:lnTo>
                      <a:pt x="724" y="431"/>
                    </a:lnTo>
                    <a:lnTo>
                      <a:pt x="724" y="34"/>
                    </a:lnTo>
                    <a:cubicBezTo>
                      <a:pt x="724" y="15"/>
                      <a:pt x="739" y="0"/>
                      <a:pt x="758" y="0"/>
                    </a:cubicBezTo>
                    <a:lnTo>
                      <a:pt x="927" y="0"/>
                    </a:lnTo>
                    <a:cubicBezTo>
                      <a:pt x="945" y="0"/>
                      <a:pt x="960" y="15"/>
                      <a:pt x="960" y="34"/>
                    </a:cubicBezTo>
                    <a:lnTo>
                      <a:pt x="960" y="431"/>
                    </a:lnTo>
                    <a:lnTo>
                      <a:pt x="1023" y="431"/>
                    </a:lnTo>
                    <a:lnTo>
                      <a:pt x="1023" y="34"/>
                    </a:lnTo>
                    <a:cubicBezTo>
                      <a:pt x="1023" y="15"/>
                      <a:pt x="1038" y="0"/>
                      <a:pt x="1057" y="0"/>
                    </a:cubicBezTo>
                    <a:lnTo>
                      <a:pt x="1226" y="0"/>
                    </a:lnTo>
                    <a:cubicBezTo>
                      <a:pt x="1244" y="0"/>
                      <a:pt x="1259" y="15"/>
                      <a:pt x="1259" y="34"/>
                    </a:cubicBezTo>
                    <a:lnTo>
                      <a:pt x="1259" y="431"/>
                    </a:lnTo>
                    <a:lnTo>
                      <a:pt x="1321" y="431"/>
                    </a:lnTo>
                    <a:cubicBezTo>
                      <a:pt x="1340" y="431"/>
                      <a:pt x="1355" y="446"/>
                      <a:pt x="1355" y="464"/>
                    </a:cubicBezTo>
                    <a:lnTo>
                      <a:pt x="1355" y="630"/>
                    </a:lnTo>
                    <a:cubicBezTo>
                      <a:pt x="1355" y="648"/>
                      <a:pt x="1340" y="663"/>
                      <a:pt x="1321" y="663"/>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293" name="Freeform 255">
                <a:extLst>
                  <a:ext uri="{FF2B5EF4-FFF2-40B4-BE49-F238E27FC236}">
                    <a16:creationId xmlns:a16="http://schemas.microsoft.com/office/drawing/2014/main" id="{688F08F1-213E-461B-BF3E-6E2543FA67FA}"/>
                  </a:ext>
                </a:extLst>
              </p:cNvPr>
              <p:cNvSpPr>
                <a:spLocks/>
              </p:cNvSpPr>
              <p:nvPr/>
            </p:nvSpPr>
            <p:spPr bwMode="auto">
              <a:xfrm>
                <a:off x="8224838" y="2927350"/>
                <a:ext cx="57150" cy="58738"/>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294" name="Freeform 256">
                <a:extLst>
                  <a:ext uri="{FF2B5EF4-FFF2-40B4-BE49-F238E27FC236}">
                    <a16:creationId xmlns:a16="http://schemas.microsoft.com/office/drawing/2014/main" id="{D04DA7CB-A9BC-48D1-A15E-51CF27CDFC69}"/>
                  </a:ext>
                </a:extLst>
              </p:cNvPr>
              <p:cNvSpPr>
                <a:spLocks/>
              </p:cNvSpPr>
              <p:nvPr/>
            </p:nvSpPr>
            <p:spPr bwMode="auto">
              <a:xfrm>
                <a:off x="8321675" y="2927350"/>
                <a:ext cx="58738" cy="58738"/>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sp>
        <p:nvSpPr>
          <p:cNvPr id="295" name="文本框 650">
            <a:extLst>
              <a:ext uri="{FF2B5EF4-FFF2-40B4-BE49-F238E27FC236}">
                <a16:creationId xmlns:a16="http://schemas.microsoft.com/office/drawing/2014/main" id="{39D90C9C-4CAE-4F94-B052-8DA4047FD104}"/>
              </a:ext>
            </a:extLst>
          </p:cNvPr>
          <p:cNvSpPr txBox="1"/>
          <p:nvPr/>
        </p:nvSpPr>
        <p:spPr>
          <a:xfrm>
            <a:off x="1315914" y="3245968"/>
            <a:ext cx="1036512"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rgbClr val="C00000"/>
                </a:solidFill>
                <a:latin typeface="+mn-ea"/>
                <a:cs typeface="+mn-ea"/>
                <a:sym typeface="Huawei Sans" panose="020C0503030203020204" pitchFamily="34" charset="0"/>
              </a:rPr>
              <a:t>区县核心</a:t>
            </a:r>
          </a:p>
        </p:txBody>
      </p:sp>
      <p:sp>
        <p:nvSpPr>
          <p:cNvPr id="296" name="文本框 650">
            <a:extLst>
              <a:ext uri="{FF2B5EF4-FFF2-40B4-BE49-F238E27FC236}">
                <a16:creationId xmlns:a16="http://schemas.microsoft.com/office/drawing/2014/main" id="{1381FDEB-3361-472B-9BCA-0395888B0F0F}"/>
              </a:ext>
            </a:extLst>
          </p:cNvPr>
          <p:cNvSpPr txBox="1"/>
          <p:nvPr/>
        </p:nvSpPr>
        <p:spPr>
          <a:xfrm>
            <a:off x="8100020" y="3245968"/>
            <a:ext cx="1036512"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rgbClr val="C00000"/>
                </a:solidFill>
                <a:latin typeface="+mn-ea"/>
                <a:cs typeface="+mn-ea"/>
                <a:sym typeface="Huawei Sans" panose="020C0503030203020204" pitchFamily="34" charset="0"/>
              </a:rPr>
              <a:t>区县核心</a:t>
            </a:r>
          </a:p>
        </p:txBody>
      </p:sp>
      <p:sp>
        <p:nvSpPr>
          <p:cNvPr id="297" name="文本框 650">
            <a:extLst>
              <a:ext uri="{FF2B5EF4-FFF2-40B4-BE49-F238E27FC236}">
                <a16:creationId xmlns:a16="http://schemas.microsoft.com/office/drawing/2014/main" id="{635FAD0F-8FCF-4FD5-A00A-B203A33E11A4}"/>
              </a:ext>
            </a:extLst>
          </p:cNvPr>
          <p:cNvSpPr txBox="1"/>
          <p:nvPr/>
        </p:nvSpPr>
        <p:spPr>
          <a:xfrm>
            <a:off x="780994" y="4974096"/>
            <a:ext cx="1152222" cy="75690"/>
          </a:xfrm>
          <a:prstGeom prst="roundRect">
            <a:avLst/>
          </a:prstGeom>
          <a:noFill/>
        </p:spPr>
        <p:txBody>
          <a:bodyPr wrap="square" lIns="0" tIns="0" rIns="0" bIns="0" rtlCol="0" anchor="ctr" anchorCtr="0">
            <a:noAutofit/>
          </a:bodyPr>
          <a:lstStyle/>
          <a:p>
            <a:pPr algn="ctr"/>
            <a:r>
              <a:rPr lang="zh-CN" altLang="en-US" b="1" dirty="0">
                <a:solidFill>
                  <a:schemeClr val="accent1"/>
                </a:solidFill>
                <a:latin typeface="+mn-ea"/>
                <a:cs typeface="+mn-ea"/>
                <a:sym typeface="Huawei Sans" panose="020C0503030203020204" pitchFamily="34" charset="0"/>
              </a:rPr>
              <a:t>政府大楼</a:t>
            </a:r>
          </a:p>
        </p:txBody>
      </p:sp>
      <p:sp>
        <p:nvSpPr>
          <p:cNvPr id="298" name="文本框 650">
            <a:extLst>
              <a:ext uri="{FF2B5EF4-FFF2-40B4-BE49-F238E27FC236}">
                <a16:creationId xmlns:a16="http://schemas.microsoft.com/office/drawing/2014/main" id="{ED7EE53D-9754-4ECB-9674-457CC916E7C6}"/>
              </a:ext>
            </a:extLst>
          </p:cNvPr>
          <p:cNvSpPr txBox="1"/>
          <p:nvPr/>
        </p:nvSpPr>
        <p:spPr>
          <a:xfrm>
            <a:off x="5968085" y="4789502"/>
            <a:ext cx="707951" cy="184594"/>
          </a:xfrm>
          <a:prstGeom prst="roundRect">
            <a:avLst/>
          </a:prstGeom>
          <a:noFill/>
        </p:spPr>
        <p:txBody>
          <a:bodyPr wrap="square" lIns="0" tIns="0" rIns="0" bIns="0" rtlCol="0" anchor="ctr" anchorCtr="0">
            <a:noAutofit/>
          </a:bodyPr>
          <a:lstStyle/>
          <a:p>
            <a:pPr algn="ctr"/>
            <a:r>
              <a:rPr lang="zh-CN" altLang="en-US" b="1">
                <a:solidFill>
                  <a:schemeClr val="accent1"/>
                </a:solidFill>
                <a:latin typeface="+mn-ea"/>
                <a:cs typeface="+mn-ea"/>
                <a:sym typeface="Huawei Sans" panose="020C0503030203020204" pitchFamily="34" charset="0"/>
              </a:rPr>
              <a:t>学校</a:t>
            </a:r>
            <a:endParaRPr lang="zh-CN" altLang="en-US" b="1" dirty="0">
              <a:solidFill>
                <a:schemeClr val="accent1"/>
              </a:solidFill>
              <a:latin typeface="+mn-ea"/>
              <a:cs typeface="+mn-ea"/>
              <a:sym typeface="Huawei Sans" panose="020C0503030203020204" pitchFamily="34" charset="0"/>
            </a:endParaRPr>
          </a:p>
        </p:txBody>
      </p:sp>
      <p:sp>
        <p:nvSpPr>
          <p:cNvPr id="299" name="文本框 650">
            <a:extLst>
              <a:ext uri="{FF2B5EF4-FFF2-40B4-BE49-F238E27FC236}">
                <a16:creationId xmlns:a16="http://schemas.microsoft.com/office/drawing/2014/main" id="{4237E20F-4B1A-493C-ADC7-7177240DBEE9}"/>
              </a:ext>
            </a:extLst>
          </p:cNvPr>
          <p:cNvSpPr txBox="1"/>
          <p:nvPr/>
        </p:nvSpPr>
        <p:spPr>
          <a:xfrm>
            <a:off x="3776805" y="5117902"/>
            <a:ext cx="707951" cy="184594"/>
          </a:xfrm>
          <a:prstGeom prst="roundRect">
            <a:avLst/>
          </a:prstGeom>
          <a:noFill/>
        </p:spPr>
        <p:txBody>
          <a:bodyPr wrap="square" lIns="0" tIns="0" rIns="0" bIns="0" rtlCol="0" anchor="ctr" anchorCtr="0">
            <a:noAutofit/>
          </a:bodyPr>
          <a:lstStyle/>
          <a:p>
            <a:pPr algn="ctr"/>
            <a:r>
              <a:rPr lang="zh-CN" altLang="en-US" b="1">
                <a:solidFill>
                  <a:schemeClr val="accent1"/>
                </a:solidFill>
                <a:latin typeface="+mn-ea"/>
                <a:cs typeface="+mn-ea"/>
                <a:sym typeface="Huawei Sans" panose="020C0503030203020204" pitchFamily="34" charset="0"/>
              </a:rPr>
              <a:t>医院</a:t>
            </a:r>
            <a:endParaRPr lang="zh-CN" altLang="en-US" b="1" dirty="0">
              <a:solidFill>
                <a:schemeClr val="accent1"/>
              </a:solidFill>
              <a:latin typeface="+mn-ea"/>
              <a:cs typeface="+mn-ea"/>
              <a:sym typeface="Huawei Sans" panose="020C0503030203020204" pitchFamily="34" charset="0"/>
            </a:endParaRPr>
          </a:p>
        </p:txBody>
      </p:sp>
      <p:sp>
        <p:nvSpPr>
          <p:cNvPr id="300" name="文本框 650">
            <a:extLst>
              <a:ext uri="{FF2B5EF4-FFF2-40B4-BE49-F238E27FC236}">
                <a16:creationId xmlns:a16="http://schemas.microsoft.com/office/drawing/2014/main" id="{7DA74CF5-17B9-4749-AD84-91E31887B84C}"/>
              </a:ext>
            </a:extLst>
          </p:cNvPr>
          <p:cNvSpPr txBox="1"/>
          <p:nvPr/>
        </p:nvSpPr>
        <p:spPr>
          <a:xfrm>
            <a:off x="2464773" y="5327995"/>
            <a:ext cx="707951" cy="184594"/>
          </a:xfrm>
          <a:prstGeom prst="roundRect">
            <a:avLst/>
          </a:prstGeom>
          <a:noFill/>
        </p:spPr>
        <p:txBody>
          <a:bodyPr wrap="square" lIns="0" tIns="0" rIns="0" bIns="0" rtlCol="0" anchor="ctr" anchorCtr="0">
            <a:noAutofit/>
          </a:bodyPr>
          <a:lstStyle/>
          <a:p>
            <a:pPr algn="ctr"/>
            <a:r>
              <a:rPr lang="zh-CN" altLang="en-US" b="1">
                <a:solidFill>
                  <a:schemeClr val="accent1"/>
                </a:solidFill>
                <a:latin typeface="+mn-ea"/>
                <a:cs typeface="+mn-ea"/>
                <a:sym typeface="Huawei Sans" panose="020C0503030203020204" pitchFamily="34" charset="0"/>
              </a:rPr>
              <a:t>社区</a:t>
            </a:r>
            <a:endParaRPr lang="zh-CN" altLang="en-US" b="1" dirty="0">
              <a:solidFill>
                <a:schemeClr val="accent1"/>
              </a:solidFill>
              <a:latin typeface="+mn-ea"/>
              <a:cs typeface="+mn-ea"/>
              <a:sym typeface="Huawei Sans" panose="020C0503030203020204" pitchFamily="34" charset="0"/>
            </a:endParaRPr>
          </a:p>
        </p:txBody>
      </p:sp>
      <p:sp>
        <p:nvSpPr>
          <p:cNvPr id="301" name="文本框 650">
            <a:extLst>
              <a:ext uri="{FF2B5EF4-FFF2-40B4-BE49-F238E27FC236}">
                <a16:creationId xmlns:a16="http://schemas.microsoft.com/office/drawing/2014/main" id="{490F08AD-ED97-406C-8733-7B5BBF907547}"/>
              </a:ext>
            </a:extLst>
          </p:cNvPr>
          <p:cNvSpPr txBox="1"/>
          <p:nvPr/>
        </p:nvSpPr>
        <p:spPr>
          <a:xfrm>
            <a:off x="5849529" y="5842752"/>
            <a:ext cx="1252404" cy="98359"/>
          </a:xfrm>
          <a:prstGeom prst="roundRect">
            <a:avLst/>
          </a:prstGeom>
          <a:noFill/>
        </p:spPr>
        <p:txBody>
          <a:bodyPr wrap="square" lIns="0" tIns="0" rIns="0" bIns="0" rtlCol="0" anchor="ctr" anchorCtr="0">
            <a:noAutofit/>
          </a:bodyPr>
          <a:lstStyle/>
          <a:p>
            <a:pPr algn="ctr"/>
            <a:r>
              <a:rPr lang="zh-CN" altLang="en-US" b="1" dirty="0">
                <a:solidFill>
                  <a:schemeClr val="accent1"/>
                </a:solidFill>
                <a:latin typeface="+mn-ea"/>
                <a:cs typeface="+mn-ea"/>
                <a:sym typeface="Huawei Sans" panose="020C0503030203020204" pitchFamily="34" charset="0"/>
              </a:rPr>
              <a:t>产业园区</a:t>
            </a:r>
          </a:p>
        </p:txBody>
      </p:sp>
      <p:sp>
        <p:nvSpPr>
          <p:cNvPr id="302" name="文本框 650">
            <a:extLst>
              <a:ext uri="{FF2B5EF4-FFF2-40B4-BE49-F238E27FC236}">
                <a16:creationId xmlns:a16="http://schemas.microsoft.com/office/drawing/2014/main" id="{28A9B01B-D639-43FB-9DFC-155B9BFF008D}"/>
              </a:ext>
            </a:extLst>
          </p:cNvPr>
          <p:cNvSpPr txBox="1"/>
          <p:nvPr/>
        </p:nvSpPr>
        <p:spPr>
          <a:xfrm>
            <a:off x="10344212" y="3919212"/>
            <a:ext cx="707951" cy="184594"/>
          </a:xfrm>
          <a:prstGeom prst="roundRect">
            <a:avLst/>
          </a:prstGeom>
          <a:noFill/>
        </p:spPr>
        <p:txBody>
          <a:bodyPr wrap="square" lIns="0" tIns="0" rIns="0" bIns="0" rtlCol="0" anchor="ctr" anchorCtr="0">
            <a:noAutofit/>
          </a:bodyPr>
          <a:lstStyle/>
          <a:p>
            <a:pPr algn="ctr"/>
            <a:r>
              <a:rPr lang="zh-CN" altLang="en-US" b="1" dirty="0">
                <a:solidFill>
                  <a:schemeClr val="accent1"/>
                </a:solidFill>
                <a:latin typeface="+mn-ea"/>
                <a:cs typeface="+mn-ea"/>
                <a:sym typeface="Huawei Sans" panose="020C0503030203020204" pitchFamily="34" charset="0"/>
              </a:rPr>
              <a:t>平安城市</a:t>
            </a:r>
          </a:p>
        </p:txBody>
      </p:sp>
      <p:grpSp>
        <p:nvGrpSpPr>
          <p:cNvPr id="303" name="组合 44295">
            <a:extLst>
              <a:ext uri="{FF2B5EF4-FFF2-40B4-BE49-F238E27FC236}">
                <a16:creationId xmlns:a16="http://schemas.microsoft.com/office/drawing/2014/main" id="{50BB8CC5-B1E9-4730-91CF-ACF0ECCA3CCC}"/>
              </a:ext>
            </a:extLst>
          </p:cNvPr>
          <p:cNvGrpSpPr>
            <a:grpSpLocks/>
          </p:cNvGrpSpPr>
          <p:nvPr/>
        </p:nvGrpSpPr>
        <p:grpSpPr bwMode="auto">
          <a:xfrm>
            <a:off x="5910830" y="4024060"/>
            <a:ext cx="719719" cy="719719"/>
            <a:chOff x="1631950" y="2165351"/>
            <a:chExt cx="1116013" cy="1116013"/>
          </a:xfrm>
        </p:grpSpPr>
        <p:sp>
          <p:nvSpPr>
            <p:cNvPr id="304" name="Freeform 138">
              <a:extLst>
                <a:ext uri="{FF2B5EF4-FFF2-40B4-BE49-F238E27FC236}">
                  <a16:creationId xmlns:a16="http://schemas.microsoft.com/office/drawing/2014/main" id="{41968379-A4C2-4A90-84DB-A92257225A5D}"/>
                </a:ext>
              </a:extLst>
            </p:cNvPr>
            <p:cNvSpPr>
              <a:spLocks/>
            </p:cNvSpPr>
            <p:nvPr/>
          </p:nvSpPr>
          <p:spPr bwMode="auto">
            <a:xfrm>
              <a:off x="1631950" y="2165351"/>
              <a:ext cx="1116013" cy="1116013"/>
            </a:xfrm>
            <a:custGeom>
              <a:avLst/>
              <a:gdLst>
                <a:gd name="T0" fmla="*/ 2147483647 w 2658"/>
                <a:gd name="T1" fmla="*/ 2147483647 h 2659"/>
                <a:gd name="T2" fmla="*/ 2147483647 w 2658"/>
                <a:gd name="T3" fmla="*/ 2147483647 h 2659"/>
                <a:gd name="T4" fmla="*/ 2147483647 w 2658"/>
                <a:gd name="T5" fmla="*/ 2147483647 h 2659"/>
                <a:gd name="T6" fmla="*/ 0 w 2658"/>
                <a:gd name="T7" fmla="*/ 2147483647 h 2659"/>
                <a:gd name="T8" fmla="*/ 2147483647 w 2658"/>
                <a:gd name="T9" fmla="*/ 0 h 2659"/>
                <a:gd name="T10" fmla="*/ 2147483647 w 2658"/>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8" h="2659">
                  <a:moveTo>
                    <a:pt x="2658" y="1330"/>
                  </a:moveTo>
                  <a:lnTo>
                    <a:pt x="2658" y="1330"/>
                  </a:lnTo>
                  <a:cubicBezTo>
                    <a:pt x="2658" y="2064"/>
                    <a:pt x="2063" y="2659"/>
                    <a:pt x="1329" y="2659"/>
                  </a:cubicBezTo>
                  <a:cubicBezTo>
                    <a:pt x="595" y="2659"/>
                    <a:pt x="0" y="2064"/>
                    <a:pt x="0" y="1330"/>
                  </a:cubicBezTo>
                  <a:cubicBezTo>
                    <a:pt x="0" y="596"/>
                    <a:pt x="595" y="0"/>
                    <a:pt x="1329" y="0"/>
                  </a:cubicBezTo>
                  <a:cubicBezTo>
                    <a:pt x="2063" y="0"/>
                    <a:pt x="2658" y="596"/>
                    <a:pt x="2658"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305" name="组合 44283">
              <a:extLst>
                <a:ext uri="{FF2B5EF4-FFF2-40B4-BE49-F238E27FC236}">
                  <a16:creationId xmlns:a16="http://schemas.microsoft.com/office/drawing/2014/main" id="{1B971DEB-D763-4DC6-A565-5FD2A4C32159}"/>
                </a:ext>
              </a:extLst>
            </p:cNvPr>
            <p:cNvGrpSpPr>
              <a:grpSpLocks/>
            </p:cNvGrpSpPr>
            <p:nvPr/>
          </p:nvGrpSpPr>
          <p:grpSpPr bwMode="auto">
            <a:xfrm>
              <a:off x="1874838" y="2401888"/>
              <a:ext cx="631825" cy="644526"/>
              <a:chOff x="1874838" y="2401888"/>
              <a:chExt cx="631825" cy="644526"/>
            </a:xfrm>
          </p:grpSpPr>
          <p:sp>
            <p:nvSpPr>
              <p:cNvPr id="306" name="Freeform 139">
                <a:extLst>
                  <a:ext uri="{FF2B5EF4-FFF2-40B4-BE49-F238E27FC236}">
                    <a16:creationId xmlns:a16="http://schemas.microsoft.com/office/drawing/2014/main" id="{6CC4FF8E-F073-4300-A805-2001A73E2833}"/>
                  </a:ext>
                </a:extLst>
              </p:cNvPr>
              <p:cNvSpPr>
                <a:spLocks/>
              </p:cNvSpPr>
              <p:nvPr/>
            </p:nvSpPr>
            <p:spPr bwMode="auto">
              <a:xfrm>
                <a:off x="2092325" y="2486026"/>
                <a:ext cx="28575" cy="107950"/>
              </a:xfrm>
              <a:custGeom>
                <a:avLst/>
                <a:gdLst>
                  <a:gd name="T0" fmla="*/ 2147483647 w 67"/>
                  <a:gd name="T1" fmla="*/ 2147483647 h 256"/>
                  <a:gd name="T2" fmla="*/ 2147483647 w 67"/>
                  <a:gd name="T3" fmla="*/ 2147483647 h 256"/>
                  <a:gd name="T4" fmla="*/ 0 w 67"/>
                  <a:gd name="T5" fmla="*/ 2147483647 h 256"/>
                  <a:gd name="T6" fmla="*/ 0 w 67"/>
                  <a:gd name="T7" fmla="*/ 2147483647 h 256"/>
                  <a:gd name="T8" fmla="*/ 2147483647 w 67"/>
                  <a:gd name="T9" fmla="*/ 0 h 256"/>
                  <a:gd name="T10" fmla="*/ 2147483647 w 67"/>
                  <a:gd name="T11" fmla="*/ 2147483647 h 256"/>
                  <a:gd name="T12" fmla="*/ 2147483647 w 67"/>
                  <a:gd name="T13" fmla="*/ 2147483647 h 256"/>
                  <a:gd name="T14" fmla="*/ 2147483647 w 67"/>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256">
                    <a:moveTo>
                      <a:pt x="34" y="256"/>
                    </a:moveTo>
                    <a:lnTo>
                      <a:pt x="34" y="256"/>
                    </a:lnTo>
                    <a:cubicBezTo>
                      <a:pt x="15" y="256"/>
                      <a:pt x="0" y="241"/>
                      <a:pt x="0" y="223"/>
                    </a:cubicBezTo>
                    <a:lnTo>
                      <a:pt x="0" y="34"/>
                    </a:lnTo>
                    <a:cubicBezTo>
                      <a:pt x="0" y="15"/>
                      <a:pt x="15" y="0"/>
                      <a:pt x="34" y="0"/>
                    </a:cubicBezTo>
                    <a:cubicBezTo>
                      <a:pt x="52" y="0"/>
                      <a:pt x="67" y="15"/>
                      <a:pt x="67" y="34"/>
                    </a:cubicBezTo>
                    <a:lnTo>
                      <a:pt x="67" y="223"/>
                    </a:lnTo>
                    <a:cubicBezTo>
                      <a:pt x="67" y="241"/>
                      <a:pt x="52" y="256"/>
                      <a:pt x="34" y="256"/>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07" name="Freeform 140">
                <a:extLst>
                  <a:ext uri="{FF2B5EF4-FFF2-40B4-BE49-F238E27FC236}">
                    <a16:creationId xmlns:a16="http://schemas.microsoft.com/office/drawing/2014/main" id="{43CE68F0-B428-4820-B03B-F82FE0AC7687}"/>
                  </a:ext>
                </a:extLst>
              </p:cNvPr>
              <p:cNvSpPr>
                <a:spLocks/>
              </p:cNvSpPr>
              <p:nvPr/>
            </p:nvSpPr>
            <p:spPr bwMode="auto">
              <a:xfrm>
                <a:off x="1981200" y="2662238"/>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08" name="Freeform 141">
                <a:extLst>
                  <a:ext uri="{FF2B5EF4-FFF2-40B4-BE49-F238E27FC236}">
                    <a16:creationId xmlns:a16="http://schemas.microsoft.com/office/drawing/2014/main" id="{C3DB5725-F529-4AD9-8B44-0D90766C5388}"/>
                  </a:ext>
                </a:extLst>
              </p:cNvPr>
              <p:cNvSpPr>
                <a:spLocks/>
              </p:cNvSpPr>
              <p:nvPr/>
            </p:nvSpPr>
            <p:spPr bwMode="auto">
              <a:xfrm>
                <a:off x="2036763" y="2662238"/>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09" name="Freeform 142">
                <a:extLst>
                  <a:ext uri="{FF2B5EF4-FFF2-40B4-BE49-F238E27FC236}">
                    <a16:creationId xmlns:a16="http://schemas.microsoft.com/office/drawing/2014/main" id="{395FD9F8-DF9F-4028-8E9D-82EA12492E25}"/>
                  </a:ext>
                </a:extLst>
              </p:cNvPr>
              <p:cNvSpPr>
                <a:spLocks/>
              </p:cNvSpPr>
              <p:nvPr/>
            </p:nvSpPr>
            <p:spPr bwMode="auto">
              <a:xfrm>
                <a:off x="2090738" y="266223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0" name="Freeform 143">
                <a:extLst>
                  <a:ext uri="{FF2B5EF4-FFF2-40B4-BE49-F238E27FC236}">
                    <a16:creationId xmlns:a16="http://schemas.microsoft.com/office/drawing/2014/main" id="{75F01B27-9F78-4AC9-8724-6110A3556BE8}"/>
                  </a:ext>
                </a:extLst>
              </p:cNvPr>
              <p:cNvSpPr>
                <a:spLocks/>
              </p:cNvSpPr>
              <p:nvPr/>
            </p:nvSpPr>
            <p:spPr bwMode="auto">
              <a:xfrm>
                <a:off x="1981200" y="2717801"/>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1" name="Freeform 144">
                <a:extLst>
                  <a:ext uri="{FF2B5EF4-FFF2-40B4-BE49-F238E27FC236}">
                    <a16:creationId xmlns:a16="http://schemas.microsoft.com/office/drawing/2014/main" id="{F9FB507F-3952-4A70-A493-6CD54D0C255B}"/>
                  </a:ext>
                </a:extLst>
              </p:cNvPr>
              <p:cNvSpPr>
                <a:spLocks/>
              </p:cNvSpPr>
              <p:nvPr/>
            </p:nvSpPr>
            <p:spPr bwMode="auto">
              <a:xfrm>
                <a:off x="2036763" y="2717801"/>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2" name="Freeform 145">
                <a:extLst>
                  <a:ext uri="{FF2B5EF4-FFF2-40B4-BE49-F238E27FC236}">
                    <a16:creationId xmlns:a16="http://schemas.microsoft.com/office/drawing/2014/main" id="{EEACB07E-A872-418E-8915-144393A92053}"/>
                  </a:ext>
                </a:extLst>
              </p:cNvPr>
              <p:cNvSpPr>
                <a:spLocks/>
              </p:cNvSpPr>
              <p:nvPr/>
            </p:nvSpPr>
            <p:spPr bwMode="auto">
              <a:xfrm>
                <a:off x="2090738" y="271780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3" name="Freeform 146">
                <a:extLst>
                  <a:ext uri="{FF2B5EF4-FFF2-40B4-BE49-F238E27FC236}">
                    <a16:creationId xmlns:a16="http://schemas.microsoft.com/office/drawing/2014/main" id="{2E7C8D3C-478E-47FA-AA34-872BBA6908E7}"/>
                  </a:ext>
                </a:extLst>
              </p:cNvPr>
              <p:cNvSpPr>
                <a:spLocks/>
              </p:cNvSpPr>
              <p:nvPr/>
            </p:nvSpPr>
            <p:spPr bwMode="auto">
              <a:xfrm>
                <a:off x="1981200" y="2773363"/>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4" name="Freeform 147">
                <a:extLst>
                  <a:ext uri="{FF2B5EF4-FFF2-40B4-BE49-F238E27FC236}">
                    <a16:creationId xmlns:a16="http://schemas.microsoft.com/office/drawing/2014/main" id="{8A2D72AF-E088-4919-8A03-29BE9938BD72}"/>
                  </a:ext>
                </a:extLst>
              </p:cNvPr>
              <p:cNvSpPr>
                <a:spLocks/>
              </p:cNvSpPr>
              <p:nvPr/>
            </p:nvSpPr>
            <p:spPr bwMode="auto">
              <a:xfrm>
                <a:off x="2036763" y="2773363"/>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5" name="Freeform 148">
                <a:extLst>
                  <a:ext uri="{FF2B5EF4-FFF2-40B4-BE49-F238E27FC236}">
                    <a16:creationId xmlns:a16="http://schemas.microsoft.com/office/drawing/2014/main" id="{DAEAFDDE-47D7-45C7-9BE0-CB34B9748D46}"/>
                  </a:ext>
                </a:extLst>
              </p:cNvPr>
              <p:cNvSpPr>
                <a:spLocks/>
              </p:cNvSpPr>
              <p:nvPr/>
            </p:nvSpPr>
            <p:spPr bwMode="auto">
              <a:xfrm>
                <a:off x="2090738" y="2773363"/>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6" name="Freeform 149">
                <a:extLst>
                  <a:ext uri="{FF2B5EF4-FFF2-40B4-BE49-F238E27FC236}">
                    <a16:creationId xmlns:a16="http://schemas.microsoft.com/office/drawing/2014/main" id="{6338F0E1-2D63-4D5A-AD94-6B5D0CD58A26}"/>
                  </a:ext>
                </a:extLst>
              </p:cNvPr>
              <p:cNvSpPr>
                <a:spLocks/>
              </p:cNvSpPr>
              <p:nvPr/>
            </p:nvSpPr>
            <p:spPr bwMode="auto">
              <a:xfrm>
                <a:off x="1981200" y="2828926"/>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7" name="Freeform 150">
                <a:extLst>
                  <a:ext uri="{FF2B5EF4-FFF2-40B4-BE49-F238E27FC236}">
                    <a16:creationId xmlns:a16="http://schemas.microsoft.com/office/drawing/2014/main" id="{ED569996-631D-4D0C-98B9-A5A53700FC50}"/>
                  </a:ext>
                </a:extLst>
              </p:cNvPr>
              <p:cNvSpPr>
                <a:spLocks/>
              </p:cNvSpPr>
              <p:nvPr/>
            </p:nvSpPr>
            <p:spPr bwMode="auto">
              <a:xfrm>
                <a:off x="2036763" y="2828926"/>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8" name="Freeform 151">
                <a:extLst>
                  <a:ext uri="{FF2B5EF4-FFF2-40B4-BE49-F238E27FC236}">
                    <a16:creationId xmlns:a16="http://schemas.microsoft.com/office/drawing/2014/main" id="{92F071BB-49BA-471C-AD82-742EA07F32D0}"/>
                  </a:ext>
                </a:extLst>
              </p:cNvPr>
              <p:cNvSpPr>
                <a:spLocks/>
              </p:cNvSpPr>
              <p:nvPr/>
            </p:nvSpPr>
            <p:spPr bwMode="auto">
              <a:xfrm>
                <a:off x="2090738" y="28289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19" name="Freeform 152">
                <a:extLst>
                  <a:ext uri="{FF2B5EF4-FFF2-40B4-BE49-F238E27FC236}">
                    <a16:creationId xmlns:a16="http://schemas.microsoft.com/office/drawing/2014/main" id="{5DC09193-C3BD-4C3F-A146-2791E6CD800A}"/>
                  </a:ext>
                </a:extLst>
              </p:cNvPr>
              <p:cNvSpPr>
                <a:spLocks/>
              </p:cNvSpPr>
              <p:nvPr/>
            </p:nvSpPr>
            <p:spPr bwMode="auto">
              <a:xfrm>
                <a:off x="2259013" y="24907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0" name="Freeform 153">
                <a:extLst>
                  <a:ext uri="{FF2B5EF4-FFF2-40B4-BE49-F238E27FC236}">
                    <a16:creationId xmlns:a16="http://schemas.microsoft.com/office/drawing/2014/main" id="{A251ED7D-C285-4882-AA82-9EA71B5CB484}"/>
                  </a:ext>
                </a:extLst>
              </p:cNvPr>
              <p:cNvSpPr>
                <a:spLocks/>
              </p:cNvSpPr>
              <p:nvPr/>
            </p:nvSpPr>
            <p:spPr bwMode="auto">
              <a:xfrm>
                <a:off x="2314575" y="24907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1" name="Freeform 154">
                <a:extLst>
                  <a:ext uri="{FF2B5EF4-FFF2-40B4-BE49-F238E27FC236}">
                    <a16:creationId xmlns:a16="http://schemas.microsoft.com/office/drawing/2014/main" id="{5C1A8831-FD8F-4D34-A194-C7D5BAE0B201}"/>
                  </a:ext>
                </a:extLst>
              </p:cNvPr>
              <p:cNvSpPr>
                <a:spLocks/>
              </p:cNvSpPr>
              <p:nvPr/>
            </p:nvSpPr>
            <p:spPr bwMode="auto">
              <a:xfrm>
                <a:off x="2370138" y="24907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2" name="Freeform 155">
                <a:extLst>
                  <a:ext uri="{FF2B5EF4-FFF2-40B4-BE49-F238E27FC236}">
                    <a16:creationId xmlns:a16="http://schemas.microsoft.com/office/drawing/2014/main" id="{A8D52B68-4185-457D-B692-22C135A0DA8F}"/>
                  </a:ext>
                </a:extLst>
              </p:cNvPr>
              <p:cNvSpPr>
                <a:spLocks/>
              </p:cNvSpPr>
              <p:nvPr/>
            </p:nvSpPr>
            <p:spPr bwMode="auto">
              <a:xfrm>
                <a:off x="2259013" y="25463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3" name="Freeform 156">
                <a:extLst>
                  <a:ext uri="{FF2B5EF4-FFF2-40B4-BE49-F238E27FC236}">
                    <a16:creationId xmlns:a16="http://schemas.microsoft.com/office/drawing/2014/main" id="{92F938EA-8C79-48DE-9083-66697A37F2FB}"/>
                  </a:ext>
                </a:extLst>
              </p:cNvPr>
              <p:cNvSpPr>
                <a:spLocks/>
              </p:cNvSpPr>
              <p:nvPr/>
            </p:nvSpPr>
            <p:spPr bwMode="auto">
              <a:xfrm>
                <a:off x="2314575" y="25463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4" name="Freeform 157">
                <a:extLst>
                  <a:ext uri="{FF2B5EF4-FFF2-40B4-BE49-F238E27FC236}">
                    <a16:creationId xmlns:a16="http://schemas.microsoft.com/office/drawing/2014/main" id="{CAC3F50F-2DFA-44CA-BC20-2AC11C638769}"/>
                  </a:ext>
                </a:extLst>
              </p:cNvPr>
              <p:cNvSpPr>
                <a:spLocks/>
              </p:cNvSpPr>
              <p:nvPr/>
            </p:nvSpPr>
            <p:spPr bwMode="auto">
              <a:xfrm>
                <a:off x="2370138" y="25463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5" name="Freeform 158">
                <a:extLst>
                  <a:ext uri="{FF2B5EF4-FFF2-40B4-BE49-F238E27FC236}">
                    <a16:creationId xmlns:a16="http://schemas.microsoft.com/office/drawing/2014/main" id="{FFCED200-50F2-48CF-B389-6AFA896B9559}"/>
                  </a:ext>
                </a:extLst>
              </p:cNvPr>
              <p:cNvSpPr>
                <a:spLocks/>
              </p:cNvSpPr>
              <p:nvPr/>
            </p:nvSpPr>
            <p:spPr bwMode="auto">
              <a:xfrm>
                <a:off x="2259013" y="26003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6" name="Freeform 159">
                <a:extLst>
                  <a:ext uri="{FF2B5EF4-FFF2-40B4-BE49-F238E27FC236}">
                    <a16:creationId xmlns:a16="http://schemas.microsoft.com/office/drawing/2014/main" id="{EEC1F61C-DC33-4B86-BB02-7F517F224AF8}"/>
                  </a:ext>
                </a:extLst>
              </p:cNvPr>
              <p:cNvSpPr>
                <a:spLocks/>
              </p:cNvSpPr>
              <p:nvPr/>
            </p:nvSpPr>
            <p:spPr bwMode="auto">
              <a:xfrm>
                <a:off x="2314575" y="26003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7" name="Freeform 160">
                <a:extLst>
                  <a:ext uri="{FF2B5EF4-FFF2-40B4-BE49-F238E27FC236}">
                    <a16:creationId xmlns:a16="http://schemas.microsoft.com/office/drawing/2014/main" id="{5E975DBC-278D-4F48-B6D0-4A7A61A11EE2}"/>
                  </a:ext>
                </a:extLst>
              </p:cNvPr>
              <p:cNvSpPr>
                <a:spLocks/>
              </p:cNvSpPr>
              <p:nvPr/>
            </p:nvSpPr>
            <p:spPr bwMode="auto">
              <a:xfrm>
                <a:off x="2370138" y="26003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8" name="Freeform 161">
                <a:extLst>
                  <a:ext uri="{FF2B5EF4-FFF2-40B4-BE49-F238E27FC236}">
                    <a16:creationId xmlns:a16="http://schemas.microsoft.com/office/drawing/2014/main" id="{C0B0E762-15FF-4C5C-9310-0495D054BC22}"/>
                  </a:ext>
                </a:extLst>
              </p:cNvPr>
              <p:cNvSpPr>
                <a:spLocks/>
              </p:cNvSpPr>
              <p:nvPr/>
            </p:nvSpPr>
            <p:spPr bwMode="auto">
              <a:xfrm>
                <a:off x="2259013" y="26558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29" name="Freeform 162">
                <a:extLst>
                  <a:ext uri="{FF2B5EF4-FFF2-40B4-BE49-F238E27FC236}">
                    <a16:creationId xmlns:a16="http://schemas.microsoft.com/office/drawing/2014/main" id="{A94F0C9A-573A-479C-8B19-ECBD2350A529}"/>
                  </a:ext>
                </a:extLst>
              </p:cNvPr>
              <p:cNvSpPr>
                <a:spLocks/>
              </p:cNvSpPr>
              <p:nvPr/>
            </p:nvSpPr>
            <p:spPr bwMode="auto">
              <a:xfrm>
                <a:off x="2314575" y="26558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0" name="Freeform 163">
                <a:extLst>
                  <a:ext uri="{FF2B5EF4-FFF2-40B4-BE49-F238E27FC236}">
                    <a16:creationId xmlns:a16="http://schemas.microsoft.com/office/drawing/2014/main" id="{585E3183-6A83-451F-A377-16E982CB6856}"/>
                  </a:ext>
                </a:extLst>
              </p:cNvPr>
              <p:cNvSpPr>
                <a:spLocks/>
              </p:cNvSpPr>
              <p:nvPr/>
            </p:nvSpPr>
            <p:spPr bwMode="auto">
              <a:xfrm>
                <a:off x="2370138" y="2655888"/>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1" name="Freeform 164">
                <a:extLst>
                  <a:ext uri="{FF2B5EF4-FFF2-40B4-BE49-F238E27FC236}">
                    <a16:creationId xmlns:a16="http://schemas.microsoft.com/office/drawing/2014/main" id="{3FF61797-DC1B-4766-9884-A8344B9F6975}"/>
                  </a:ext>
                </a:extLst>
              </p:cNvPr>
              <p:cNvSpPr>
                <a:spLocks/>
              </p:cNvSpPr>
              <p:nvPr/>
            </p:nvSpPr>
            <p:spPr bwMode="auto">
              <a:xfrm>
                <a:off x="2259013" y="27114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2" name="Freeform 165">
                <a:extLst>
                  <a:ext uri="{FF2B5EF4-FFF2-40B4-BE49-F238E27FC236}">
                    <a16:creationId xmlns:a16="http://schemas.microsoft.com/office/drawing/2014/main" id="{21E45FD7-0806-4448-B8DF-88B7707AFD50}"/>
                  </a:ext>
                </a:extLst>
              </p:cNvPr>
              <p:cNvSpPr>
                <a:spLocks/>
              </p:cNvSpPr>
              <p:nvPr/>
            </p:nvSpPr>
            <p:spPr bwMode="auto">
              <a:xfrm>
                <a:off x="2314575" y="27114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3" name="Freeform 166">
                <a:extLst>
                  <a:ext uri="{FF2B5EF4-FFF2-40B4-BE49-F238E27FC236}">
                    <a16:creationId xmlns:a16="http://schemas.microsoft.com/office/drawing/2014/main" id="{0A8D50D0-D667-4853-8F9B-06BA24816598}"/>
                  </a:ext>
                </a:extLst>
              </p:cNvPr>
              <p:cNvSpPr>
                <a:spLocks/>
              </p:cNvSpPr>
              <p:nvPr/>
            </p:nvSpPr>
            <p:spPr bwMode="auto">
              <a:xfrm>
                <a:off x="2370138" y="27114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4" name="Freeform 167">
                <a:extLst>
                  <a:ext uri="{FF2B5EF4-FFF2-40B4-BE49-F238E27FC236}">
                    <a16:creationId xmlns:a16="http://schemas.microsoft.com/office/drawing/2014/main" id="{2BCBB298-2843-4DDB-85E2-F8A62DCBCC7B}"/>
                  </a:ext>
                </a:extLst>
              </p:cNvPr>
              <p:cNvSpPr>
                <a:spLocks/>
              </p:cNvSpPr>
              <p:nvPr/>
            </p:nvSpPr>
            <p:spPr bwMode="auto">
              <a:xfrm>
                <a:off x="2259013" y="2767013"/>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5" name="Freeform 168">
                <a:extLst>
                  <a:ext uri="{FF2B5EF4-FFF2-40B4-BE49-F238E27FC236}">
                    <a16:creationId xmlns:a16="http://schemas.microsoft.com/office/drawing/2014/main" id="{9096DE06-C959-4F85-AEEC-66B71CA65232}"/>
                  </a:ext>
                </a:extLst>
              </p:cNvPr>
              <p:cNvSpPr>
                <a:spLocks/>
              </p:cNvSpPr>
              <p:nvPr/>
            </p:nvSpPr>
            <p:spPr bwMode="auto">
              <a:xfrm>
                <a:off x="2314575" y="2767013"/>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6" name="Freeform 169">
                <a:extLst>
                  <a:ext uri="{FF2B5EF4-FFF2-40B4-BE49-F238E27FC236}">
                    <a16:creationId xmlns:a16="http://schemas.microsoft.com/office/drawing/2014/main" id="{B462A400-F062-4B0F-8FD0-02064FA9ABCE}"/>
                  </a:ext>
                </a:extLst>
              </p:cNvPr>
              <p:cNvSpPr>
                <a:spLocks/>
              </p:cNvSpPr>
              <p:nvPr/>
            </p:nvSpPr>
            <p:spPr bwMode="auto">
              <a:xfrm>
                <a:off x="2370138" y="2767013"/>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7" name="Freeform 170">
                <a:extLst>
                  <a:ext uri="{FF2B5EF4-FFF2-40B4-BE49-F238E27FC236}">
                    <a16:creationId xmlns:a16="http://schemas.microsoft.com/office/drawing/2014/main" id="{CACE2263-1C1E-44AC-B8B8-5F5A4A6074CE}"/>
                  </a:ext>
                </a:extLst>
              </p:cNvPr>
              <p:cNvSpPr>
                <a:spLocks/>
              </p:cNvSpPr>
              <p:nvPr/>
            </p:nvSpPr>
            <p:spPr bwMode="auto">
              <a:xfrm>
                <a:off x="2259013" y="282257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8" name="Freeform 171">
                <a:extLst>
                  <a:ext uri="{FF2B5EF4-FFF2-40B4-BE49-F238E27FC236}">
                    <a16:creationId xmlns:a16="http://schemas.microsoft.com/office/drawing/2014/main" id="{995C6FF8-2133-4250-ABBD-C3BCE2CFC6B0}"/>
                  </a:ext>
                </a:extLst>
              </p:cNvPr>
              <p:cNvSpPr>
                <a:spLocks/>
              </p:cNvSpPr>
              <p:nvPr/>
            </p:nvSpPr>
            <p:spPr bwMode="auto">
              <a:xfrm>
                <a:off x="2314575" y="282257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39" name="Freeform 172">
                <a:extLst>
                  <a:ext uri="{FF2B5EF4-FFF2-40B4-BE49-F238E27FC236}">
                    <a16:creationId xmlns:a16="http://schemas.microsoft.com/office/drawing/2014/main" id="{6E22BB28-F702-485B-B2FA-11A8387EB046}"/>
                  </a:ext>
                </a:extLst>
              </p:cNvPr>
              <p:cNvSpPr>
                <a:spLocks/>
              </p:cNvSpPr>
              <p:nvPr/>
            </p:nvSpPr>
            <p:spPr bwMode="auto">
              <a:xfrm>
                <a:off x="2370138" y="282257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0" name="Freeform 173">
                <a:extLst>
                  <a:ext uri="{FF2B5EF4-FFF2-40B4-BE49-F238E27FC236}">
                    <a16:creationId xmlns:a16="http://schemas.microsoft.com/office/drawing/2014/main" id="{DFC09363-2D64-4C8E-9E7E-BD1EAC661A7D}"/>
                  </a:ext>
                </a:extLst>
              </p:cNvPr>
              <p:cNvSpPr>
                <a:spLocks/>
              </p:cNvSpPr>
              <p:nvPr/>
            </p:nvSpPr>
            <p:spPr bwMode="auto">
              <a:xfrm>
                <a:off x="2259013" y="287813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1" name="Freeform 174">
                <a:extLst>
                  <a:ext uri="{FF2B5EF4-FFF2-40B4-BE49-F238E27FC236}">
                    <a16:creationId xmlns:a16="http://schemas.microsoft.com/office/drawing/2014/main" id="{4251489D-49E6-47D9-9E1D-2E95C725453E}"/>
                  </a:ext>
                </a:extLst>
              </p:cNvPr>
              <p:cNvSpPr>
                <a:spLocks/>
              </p:cNvSpPr>
              <p:nvPr/>
            </p:nvSpPr>
            <p:spPr bwMode="auto">
              <a:xfrm>
                <a:off x="2314575" y="287813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2" name="Freeform 175">
                <a:extLst>
                  <a:ext uri="{FF2B5EF4-FFF2-40B4-BE49-F238E27FC236}">
                    <a16:creationId xmlns:a16="http://schemas.microsoft.com/office/drawing/2014/main" id="{D9569F39-44A1-4C92-957B-7078F90EF039}"/>
                  </a:ext>
                </a:extLst>
              </p:cNvPr>
              <p:cNvSpPr>
                <a:spLocks/>
              </p:cNvSpPr>
              <p:nvPr/>
            </p:nvSpPr>
            <p:spPr bwMode="auto">
              <a:xfrm>
                <a:off x="2370138" y="287813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3" name="Freeform 176">
                <a:extLst>
                  <a:ext uri="{FF2B5EF4-FFF2-40B4-BE49-F238E27FC236}">
                    <a16:creationId xmlns:a16="http://schemas.microsoft.com/office/drawing/2014/main" id="{A3C38930-8DEB-45DE-8C54-0CC39B703994}"/>
                  </a:ext>
                </a:extLst>
              </p:cNvPr>
              <p:cNvSpPr>
                <a:spLocks/>
              </p:cNvSpPr>
              <p:nvPr/>
            </p:nvSpPr>
            <p:spPr bwMode="auto">
              <a:xfrm>
                <a:off x="1874838" y="2401888"/>
                <a:ext cx="631825" cy="628650"/>
              </a:xfrm>
              <a:custGeom>
                <a:avLst/>
                <a:gdLst>
                  <a:gd name="T0" fmla="*/ 2147483647 w 1505"/>
                  <a:gd name="T1" fmla="*/ 2147483647 h 1499"/>
                  <a:gd name="T2" fmla="*/ 2147483647 w 1505"/>
                  <a:gd name="T3" fmla="*/ 2147483647 h 1499"/>
                  <a:gd name="T4" fmla="*/ 2147483647 w 1505"/>
                  <a:gd name="T5" fmla="*/ 2147483647 h 1499"/>
                  <a:gd name="T6" fmla="*/ 2147483647 w 1505"/>
                  <a:gd name="T7" fmla="*/ 2147483647 h 1499"/>
                  <a:gd name="T8" fmla="*/ 2147483647 w 1505"/>
                  <a:gd name="T9" fmla="*/ 2147483647 h 1499"/>
                  <a:gd name="T10" fmla="*/ 2147483647 w 1505"/>
                  <a:gd name="T11" fmla="*/ 2147483647 h 1499"/>
                  <a:gd name="T12" fmla="*/ 2147483647 w 1505"/>
                  <a:gd name="T13" fmla="*/ 2147483647 h 1499"/>
                  <a:gd name="T14" fmla="*/ 2147483647 w 1505"/>
                  <a:gd name="T15" fmla="*/ 2147483647 h 1499"/>
                  <a:gd name="T16" fmla="*/ 2147483647 w 1505"/>
                  <a:gd name="T17" fmla="*/ 2147483647 h 1499"/>
                  <a:gd name="T18" fmla="*/ 2147483647 w 1505"/>
                  <a:gd name="T19" fmla="*/ 2147483647 h 1499"/>
                  <a:gd name="T20" fmla="*/ 2147483647 w 1505"/>
                  <a:gd name="T21" fmla="*/ 2147483647 h 1499"/>
                  <a:gd name="T22" fmla="*/ 2147483647 w 1505"/>
                  <a:gd name="T23" fmla="*/ 2147483647 h 1499"/>
                  <a:gd name="T24" fmla="*/ 2147483647 w 1505"/>
                  <a:gd name="T25" fmla="*/ 2147483647 h 1499"/>
                  <a:gd name="T26" fmla="*/ 2147483647 w 1505"/>
                  <a:gd name="T27" fmla="*/ 2147483647 h 1499"/>
                  <a:gd name="T28" fmla="*/ 2147483647 w 1505"/>
                  <a:gd name="T29" fmla="*/ 2147483647 h 1499"/>
                  <a:gd name="T30" fmla="*/ 2147483647 w 1505"/>
                  <a:gd name="T31" fmla="*/ 2147483647 h 1499"/>
                  <a:gd name="T32" fmla="*/ 2147483647 w 1505"/>
                  <a:gd name="T33" fmla="*/ 2147483647 h 1499"/>
                  <a:gd name="T34" fmla="*/ 2147483647 w 1505"/>
                  <a:gd name="T35" fmla="*/ 2147483647 h 1499"/>
                  <a:gd name="T36" fmla="*/ 2147483647 w 1505"/>
                  <a:gd name="T37" fmla="*/ 2147483647 h 1499"/>
                  <a:gd name="T38" fmla="*/ 2147483647 w 1505"/>
                  <a:gd name="T39" fmla="*/ 2147483647 h 1499"/>
                  <a:gd name="T40" fmla="*/ 2147483647 w 1505"/>
                  <a:gd name="T41" fmla="*/ 2147483647 h 1499"/>
                  <a:gd name="T42" fmla="*/ 2147483647 w 1505"/>
                  <a:gd name="T43" fmla="*/ 2147483647 h 1499"/>
                  <a:gd name="T44" fmla="*/ 2147483647 w 1505"/>
                  <a:gd name="T45" fmla="*/ 2147483647 h 1499"/>
                  <a:gd name="T46" fmla="*/ 2147483647 w 1505"/>
                  <a:gd name="T47" fmla="*/ 2147483647 h 1499"/>
                  <a:gd name="T48" fmla="*/ 0 w 1505"/>
                  <a:gd name="T49" fmla="*/ 2147483647 h 1499"/>
                  <a:gd name="T50" fmla="*/ 0 w 1505"/>
                  <a:gd name="T51" fmla="*/ 2147483647 h 1499"/>
                  <a:gd name="T52" fmla="*/ 2147483647 w 1505"/>
                  <a:gd name="T53" fmla="*/ 2147483647 h 1499"/>
                  <a:gd name="T54" fmla="*/ 2147483647 w 1505"/>
                  <a:gd name="T55" fmla="*/ 2147483647 h 1499"/>
                  <a:gd name="T56" fmla="*/ 2147483647 w 1505"/>
                  <a:gd name="T57" fmla="*/ 2147483647 h 1499"/>
                  <a:gd name="T58" fmla="*/ 2147483647 w 1505"/>
                  <a:gd name="T59" fmla="*/ 2147483647 h 1499"/>
                  <a:gd name="T60" fmla="*/ 2147483647 w 1505"/>
                  <a:gd name="T61" fmla="*/ 2147483647 h 1499"/>
                  <a:gd name="T62" fmla="*/ 2147483647 w 1505"/>
                  <a:gd name="T63" fmla="*/ 2147483647 h 1499"/>
                  <a:gd name="T64" fmla="*/ 2147483647 w 1505"/>
                  <a:gd name="T65" fmla="*/ 2147483647 h 1499"/>
                  <a:gd name="T66" fmla="*/ 2147483647 w 1505"/>
                  <a:gd name="T67" fmla="*/ 2147483647 h 1499"/>
                  <a:gd name="T68" fmla="*/ 2147483647 w 1505"/>
                  <a:gd name="T69" fmla="*/ 0 h 1499"/>
                  <a:gd name="T70" fmla="*/ 2147483647 w 1505"/>
                  <a:gd name="T71" fmla="*/ 0 h 1499"/>
                  <a:gd name="T72" fmla="*/ 2147483647 w 1505"/>
                  <a:gd name="T73" fmla="*/ 2147483647 h 1499"/>
                  <a:gd name="T74" fmla="*/ 2147483647 w 1505"/>
                  <a:gd name="T75" fmla="*/ 2147483647 h 1499"/>
                  <a:gd name="T76" fmla="*/ 2147483647 w 1505"/>
                  <a:gd name="T77" fmla="*/ 2147483647 h 1499"/>
                  <a:gd name="T78" fmla="*/ 2147483647 w 1505"/>
                  <a:gd name="T79" fmla="*/ 2147483647 h 14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505" h="1499">
                    <a:moveTo>
                      <a:pt x="1505" y="1499"/>
                    </a:moveTo>
                    <a:lnTo>
                      <a:pt x="1505" y="1499"/>
                    </a:lnTo>
                    <a:lnTo>
                      <a:pt x="1218" y="1499"/>
                    </a:lnTo>
                    <a:cubicBezTo>
                      <a:pt x="1200" y="1499"/>
                      <a:pt x="1185" y="1484"/>
                      <a:pt x="1185" y="1466"/>
                    </a:cubicBezTo>
                    <a:cubicBezTo>
                      <a:pt x="1185" y="1447"/>
                      <a:pt x="1200" y="1432"/>
                      <a:pt x="1218" y="1432"/>
                    </a:cubicBezTo>
                    <a:lnTo>
                      <a:pt x="1438" y="1432"/>
                    </a:lnTo>
                    <a:lnTo>
                      <a:pt x="1438" y="1340"/>
                    </a:lnTo>
                    <a:lnTo>
                      <a:pt x="1309" y="1340"/>
                    </a:lnTo>
                    <a:lnTo>
                      <a:pt x="1309" y="118"/>
                    </a:lnTo>
                    <a:cubicBezTo>
                      <a:pt x="1309" y="90"/>
                      <a:pt x="1286" y="67"/>
                      <a:pt x="1258" y="67"/>
                    </a:cubicBezTo>
                    <a:lnTo>
                      <a:pt x="927" y="67"/>
                    </a:lnTo>
                    <a:cubicBezTo>
                      <a:pt x="899" y="67"/>
                      <a:pt x="876" y="90"/>
                      <a:pt x="876" y="118"/>
                    </a:cubicBezTo>
                    <a:lnTo>
                      <a:pt x="876" y="1340"/>
                    </a:lnTo>
                    <a:lnTo>
                      <a:pt x="644" y="1340"/>
                    </a:lnTo>
                    <a:lnTo>
                      <a:pt x="644" y="509"/>
                    </a:lnTo>
                    <a:cubicBezTo>
                      <a:pt x="644" y="480"/>
                      <a:pt x="621" y="457"/>
                      <a:pt x="593" y="457"/>
                    </a:cubicBezTo>
                    <a:lnTo>
                      <a:pt x="263" y="457"/>
                    </a:lnTo>
                    <a:cubicBezTo>
                      <a:pt x="234" y="457"/>
                      <a:pt x="211" y="480"/>
                      <a:pt x="211" y="509"/>
                    </a:cubicBezTo>
                    <a:lnTo>
                      <a:pt x="211" y="1340"/>
                    </a:lnTo>
                    <a:lnTo>
                      <a:pt x="66" y="1340"/>
                    </a:lnTo>
                    <a:lnTo>
                      <a:pt x="66" y="1432"/>
                    </a:lnTo>
                    <a:lnTo>
                      <a:pt x="984" y="1432"/>
                    </a:lnTo>
                    <a:cubicBezTo>
                      <a:pt x="1002" y="1432"/>
                      <a:pt x="1017" y="1447"/>
                      <a:pt x="1017" y="1466"/>
                    </a:cubicBezTo>
                    <a:cubicBezTo>
                      <a:pt x="1017" y="1484"/>
                      <a:pt x="1002" y="1499"/>
                      <a:pt x="984" y="1499"/>
                    </a:cubicBezTo>
                    <a:lnTo>
                      <a:pt x="0" y="1499"/>
                    </a:lnTo>
                    <a:lnTo>
                      <a:pt x="0" y="1274"/>
                    </a:lnTo>
                    <a:lnTo>
                      <a:pt x="145" y="1274"/>
                    </a:lnTo>
                    <a:lnTo>
                      <a:pt x="145" y="509"/>
                    </a:lnTo>
                    <a:cubicBezTo>
                      <a:pt x="145" y="444"/>
                      <a:pt x="198" y="391"/>
                      <a:pt x="263" y="391"/>
                    </a:cubicBezTo>
                    <a:lnTo>
                      <a:pt x="593" y="391"/>
                    </a:lnTo>
                    <a:cubicBezTo>
                      <a:pt x="658" y="391"/>
                      <a:pt x="711" y="444"/>
                      <a:pt x="711" y="509"/>
                    </a:cubicBezTo>
                    <a:lnTo>
                      <a:pt x="711" y="1274"/>
                    </a:lnTo>
                    <a:lnTo>
                      <a:pt x="809" y="1274"/>
                    </a:lnTo>
                    <a:lnTo>
                      <a:pt x="809" y="118"/>
                    </a:lnTo>
                    <a:cubicBezTo>
                      <a:pt x="809" y="53"/>
                      <a:pt x="862" y="0"/>
                      <a:pt x="927" y="0"/>
                    </a:cubicBezTo>
                    <a:lnTo>
                      <a:pt x="1258" y="0"/>
                    </a:lnTo>
                    <a:cubicBezTo>
                      <a:pt x="1323" y="0"/>
                      <a:pt x="1376" y="53"/>
                      <a:pt x="1376" y="118"/>
                    </a:cubicBezTo>
                    <a:lnTo>
                      <a:pt x="1376" y="1274"/>
                    </a:lnTo>
                    <a:lnTo>
                      <a:pt x="1505" y="1274"/>
                    </a:lnTo>
                    <a:lnTo>
                      <a:pt x="1505" y="1499"/>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4" name="Freeform 177">
                <a:extLst>
                  <a:ext uri="{FF2B5EF4-FFF2-40B4-BE49-F238E27FC236}">
                    <a16:creationId xmlns:a16="http://schemas.microsoft.com/office/drawing/2014/main" id="{0BE59393-FECE-49D1-B15F-0E24643DE47D}"/>
                  </a:ext>
                </a:extLst>
              </p:cNvPr>
              <p:cNvSpPr>
                <a:spLocks/>
              </p:cNvSpPr>
              <p:nvPr/>
            </p:nvSpPr>
            <p:spPr bwMode="auto">
              <a:xfrm>
                <a:off x="2257425" y="2987676"/>
                <a:ext cx="58738" cy="58738"/>
              </a:xfrm>
              <a:custGeom>
                <a:avLst/>
                <a:gdLst>
                  <a:gd name="T0" fmla="*/ 2147483647 w 139"/>
                  <a:gd name="T1" fmla="*/ 2147483647 h 139"/>
                  <a:gd name="T2" fmla="*/ 2147483647 w 139"/>
                  <a:gd name="T3" fmla="*/ 2147483647 h 139"/>
                  <a:gd name="T4" fmla="*/ 2147483647 w 139"/>
                  <a:gd name="T5" fmla="*/ 2147483647 h 139"/>
                  <a:gd name="T6" fmla="*/ 0 w 139"/>
                  <a:gd name="T7" fmla="*/ 2147483647 h 139"/>
                  <a:gd name="T8" fmla="*/ 2147483647 w 139"/>
                  <a:gd name="T9" fmla="*/ 0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139" y="70"/>
                    </a:moveTo>
                    <a:lnTo>
                      <a:pt x="139" y="70"/>
                    </a:lnTo>
                    <a:cubicBezTo>
                      <a:pt x="139" y="108"/>
                      <a:pt x="107" y="139"/>
                      <a:pt x="69" y="139"/>
                    </a:cubicBezTo>
                    <a:cubicBezTo>
                      <a:pt x="31" y="139"/>
                      <a:pt x="0" y="108"/>
                      <a:pt x="0" y="70"/>
                    </a:cubicBezTo>
                    <a:cubicBezTo>
                      <a:pt x="0" y="31"/>
                      <a:pt x="31" y="0"/>
                      <a:pt x="69" y="0"/>
                    </a:cubicBezTo>
                    <a:cubicBezTo>
                      <a:pt x="107" y="0"/>
                      <a:pt x="139" y="31"/>
                      <a:pt x="139"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45" name="Freeform 178">
                <a:extLst>
                  <a:ext uri="{FF2B5EF4-FFF2-40B4-BE49-F238E27FC236}">
                    <a16:creationId xmlns:a16="http://schemas.microsoft.com/office/drawing/2014/main" id="{B512D6C8-0FDA-4BF8-83C1-FDDDA784F331}"/>
                  </a:ext>
                </a:extLst>
              </p:cNvPr>
              <p:cNvSpPr>
                <a:spLocks/>
              </p:cNvSpPr>
              <p:nvPr/>
            </p:nvSpPr>
            <p:spPr bwMode="auto">
              <a:xfrm>
                <a:off x="2354263" y="2987676"/>
                <a:ext cx="58738" cy="58738"/>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grpSp>
        <p:nvGrpSpPr>
          <p:cNvPr id="346" name="组合 44296">
            <a:extLst>
              <a:ext uri="{FF2B5EF4-FFF2-40B4-BE49-F238E27FC236}">
                <a16:creationId xmlns:a16="http://schemas.microsoft.com/office/drawing/2014/main" id="{5525003C-811A-478F-83FE-824922910A8E}"/>
              </a:ext>
            </a:extLst>
          </p:cNvPr>
          <p:cNvGrpSpPr>
            <a:grpSpLocks/>
          </p:cNvGrpSpPr>
          <p:nvPr/>
        </p:nvGrpSpPr>
        <p:grpSpPr bwMode="auto">
          <a:xfrm>
            <a:off x="7158018" y="5317553"/>
            <a:ext cx="719719" cy="719719"/>
            <a:chOff x="2830513" y="2165351"/>
            <a:chExt cx="1116013" cy="1116013"/>
          </a:xfrm>
        </p:grpSpPr>
        <p:sp>
          <p:nvSpPr>
            <p:cNvPr id="347" name="Freeform 195">
              <a:extLst>
                <a:ext uri="{FF2B5EF4-FFF2-40B4-BE49-F238E27FC236}">
                  <a16:creationId xmlns:a16="http://schemas.microsoft.com/office/drawing/2014/main" id="{0EFE98BA-8744-49DD-90BA-135FEDE6FC78}"/>
                </a:ext>
              </a:extLst>
            </p:cNvPr>
            <p:cNvSpPr>
              <a:spLocks/>
            </p:cNvSpPr>
            <p:nvPr/>
          </p:nvSpPr>
          <p:spPr bwMode="auto">
            <a:xfrm>
              <a:off x="2830513" y="2165351"/>
              <a:ext cx="1116013"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30"/>
                  </a:moveTo>
                  <a:lnTo>
                    <a:pt x="2659" y="1330"/>
                  </a:lnTo>
                  <a:cubicBezTo>
                    <a:pt x="2659" y="2064"/>
                    <a:pt x="2063" y="2659"/>
                    <a:pt x="1329" y="2659"/>
                  </a:cubicBezTo>
                  <a:cubicBezTo>
                    <a:pt x="595" y="2659"/>
                    <a:pt x="0" y="2064"/>
                    <a:pt x="0" y="1330"/>
                  </a:cubicBezTo>
                  <a:cubicBezTo>
                    <a:pt x="0" y="596"/>
                    <a:pt x="595" y="0"/>
                    <a:pt x="1329" y="0"/>
                  </a:cubicBezTo>
                  <a:cubicBezTo>
                    <a:pt x="2063" y="0"/>
                    <a:pt x="2659" y="596"/>
                    <a:pt x="2659"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348" name="组合 44284">
              <a:extLst>
                <a:ext uri="{FF2B5EF4-FFF2-40B4-BE49-F238E27FC236}">
                  <a16:creationId xmlns:a16="http://schemas.microsoft.com/office/drawing/2014/main" id="{AC545CE4-53A7-4E3B-8D7D-3510FC915F41}"/>
                </a:ext>
              </a:extLst>
            </p:cNvPr>
            <p:cNvGrpSpPr>
              <a:grpSpLocks/>
            </p:cNvGrpSpPr>
            <p:nvPr/>
          </p:nvGrpSpPr>
          <p:grpSpPr bwMode="auto">
            <a:xfrm>
              <a:off x="2974975" y="2452688"/>
              <a:ext cx="827088" cy="541338"/>
              <a:chOff x="2974975" y="2452688"/>
              <a:chExt cx="827088" cy="541338"/>
            </a:xfrm>
          </p:grpSpPr>
          <p:sp>
            <p:nvSpPr>
              <p:cNvPr id="349" name="Freeform 196">
                <a:extLst>
                  <a:ext uri="{FF2B5EF4-FFF2-40B4-BE49-F238E27FC236}">
                    <a16:creationId xmlns:a16="http://schemas.microsoft.com/office/drawing/2014/main" id="{033B11E4-12B1-45F0-8816-77356BED5AE9}"/>
                  </a:ext>
                </a:extLst>
              </p:cNvPr>
              <p:cNvSpPr>
                <a:spLocks/>
              </p:cNvSpPr>
              <p:nvPr/>
            </p:nvSpPr>
            <p:spPr bwMode="auto">
              <a:xfrm>
                <a:off x="3084513" y="2655888"/>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0" name="Freeform 197">
                <a:extLst>
                  <a:ext uri="{FF2B5EF4-FFF2-40B4-BE49-F238E27FC236}">
                    <a16:creationId xmlns:a16="http://schemas.microsoft.com/office/drawing/2014/main" id="{A26647EA-04F3-4B15-B51D-C8EB5BCF7735}"/>
                  </a:ext>
                </a:extLst>
              </p:cNvPr>
              <p:cNvSpPr>
                <a:spLocks/>
              </p:cNvSpPr>
              <p:nvPr/>
            </p:nvSpPr>
            <p:spPr bwMode="auto">
              <a:xfrm>
                <a:off x="3278188" y="2778126"/>
                <a:ext cx="22225" cy="36513"/>
              </a:xfrm>
              <a:custGeom>
                <a:avLst/>
                <a:gdLst>
                  <a:gd name="T0" fmla="*/ 2147483647 w 54"/>
                  <a:gd name="T1" fmla="*/ 2147483647 h 87"/>
                  <a:gd name="T2" fmla="*/ 2147483647 w 54"/>
                  <a:gd name="T3" fmla="*/ 2147483647 h 87"/>
                  <a:gd name="T4" fmla="*/ 0 w 54"/>
                  <a:gd name="T5" fmla="*/ 2147483647 h 87"/>
                  <a:gd name="T6" fmla="*/ 0 w 54"/>
                  <a:gd name="T7" fmla="*/ 0 h 87"/>
                  <a:gd name="T8" fmla="*/ 2147483647 w 54"/>
                  <a:gd name="T9" fmla="*/ 0 h 87"/>
                  <a:gd name="T10" fmla="*/ 2147483647 w 54"/>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 h="87">
                    <a:moveTo>
                      <a:pt x="54" y="87"/>
                    </a:moveTo>
                    <a:lnTo>
                      <a:pt x="54" y="87"/>
                    </a:lnTo>
                    <a:lnTo>
                      <a:pt x="0" y="87"/>
                    </a:lnTo>
                    <a:lnTo>
                      <a:pt x="0" y="0"/>
                    </a:lnTo>
                    <a:lnTo>
                      <a:pt x="54" y="0"/>
                    </a:lnTo>
                    <a:lnTo>
                      <a:pt x="54"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1" name="Freeform 198">
                <a:extLst>
                  <a:ext uri="{FF2B5EF4-FFF2-40B4-BE49-F238E27FC236}">
                    <a16:creationId xmlns:a16="http://schemas.microsoft.com/office/drawing/2014/main" id="{1A154C8F-EB75-4ACC-A21A-300344274CA2}"/>
                  </a:ext>
                </a:extLst>
              </p:cNvPr>
              <p:cNvSpPr>
                <a:spLocks/>
              </p:cNvSpPr>
              <p:nvPr/>
            </p:nvSpPr>
            <p:spPr bwMode="auto">
              <a:xfrm>
                <a:off x="3517900" y="2519363"/>
                <a:ext cx="19050" cy="346075"/>
              </a:xfrm>
              <a:custGeom>
                <a:avLst/>
                <a:gdLst>
                  <a:gd name="T0" fmla="*/ 2147483647 w 42"/>
                  <a:gd name="T1" fmla="*/ 2147483647 h 827"/>
                  <a:gd name="T2" fmla="*/ 2147483647 w 42"/>
                  <a:gd name="T3" fmla="*/ 2147483647 h 827"/>
                  <a:gd name="T4" fmla="*/ 0 w 42"/>
                  <a:gd name="T5" fmla="*/ 2147483647 h 827"/>
                  <a:gd name="T6" fmla="*/ 0 w 42"/>
                  <a:gd name="T7" fmla="*/ 0 h 827"/>
                  <a:gd name="T8" fmla="*/ 2147483647 w 42"/>
                  <a:gd name="T9" fmla="*/ 0 h 827"/>
                  <a:gd name="T10" fmla="*/ 2147483647 w 42"/>
                  <a:gd name="T11" fmla="*/ 2147483647 h 8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7">
                    <a:moveTo>
                      <a:pt x="42" y="827"/>
                    </a:moveTo>
                    <a:lnTo>
                      <a:pt x="42" y="827"/>
                    </a:lnTo>
                    <a:lnTo>
                      <a:pt x="0" y="827"/>
                    </a:lnTo>
                    <a:lnTo>
                      <a:pt x="0" y="0"/>
                    </a:lnTo>
                    <a:lnTo>
                      <a:pt x="42" y="0"/>
                    </a:lnTo>
                    <a:lnTo>
                      <a:pt x="42" y="82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2" name="Freeform 199">
                <a:extLst>
                  <a:ext uri="{FF2B5EF4-FFF2-40B4-BE49-F238E27FC236}">
                    <a16:creationId xmlns:a16="http://schemas.microsoft.com/office/drawing/2014/main" id="{3AB41CEC-4007-41F0-970C-77E88B9FDE57}"/>
                  </a:ext>
                </a:extLst>
              </p:cNvPr>
              <p:cNvSpPr>
                <a:spLocks/>
              </p:cNvSpPr>
              <p:nvPr/>
            </p:nvSpPr>
            <p:spPr bwMode="auto">
              <a:xfrm>
                <a:off x="3556000" y="2519363"/>
                <a:ext cx="17463" cy="346075"/>
              </a:xfrm>
              <a:custGeom>
                <a:avLst/>
                <a:gdLst>
                  <a:gd name="T0" fmla="*/ 2147483647 w 42"/>
                  <a:gd name="T1" fmla="*/ 2147483647 h 827"/>
                  <a:gd name="T2" fmla="*/ 2147483647 w 42"/>
                  <a:gd name="T3" fmla="*/ 2147483647 h 827"/>
                  <a:gd name="T4" fmla="*/ 0 w 42"/>
                  <a:gd name="T5" fmla="*/ 2147483647 h 827"/>
                  <a:gd name="T6" fmla="*/ 0 w 42"/>
                  <a:gd name="T7" fmla="*/ 0 h 827"/>
                  <a:gd name="T8" fmla="*/ 2147483647 w 42"/>
                  <a:gd name="T9" fmla="*/ 0 h 827"/>
                  <a:gd name="T10" fmla="*/ 2147483647 w 42"/>
                  <a:gd name="T11" fmla="*/ 2147483647 h 8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7">
                    <a:moveTo>
                      <a:pt x="42" y="827"/>
                    </a:moveTo>
                    <a:lnTo>
                      <a:pt x="42" y="827"/>
                    </a:lnTo>
                    <a:lnTo>
                      <a:pt x="0" y="827"/>
                    </a:lnTo>
                    <a:lnTo>
                      <a:pt x="0" y="0"/>
                    </a:lnTo>
                    <a:lnTo>
                      <a:pt x="42" y="0"/>
                    </a:lnTo>
                    <a:lnTo>
                      <a:pt x="42" y="82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3" name="Freeform 200">
                <a:extLst>
                  <a:ext uri="{FF2B5EF4-FFF2-40B4-BE49-F238E27FC236}">
                    <a16:creationId xmlns:a16="http://schemas.microsoft.com/office/drawing/2014/main" id="{AC26237D-8518-44A4-AAC1-9973EF08E2C7}"/>
                  </a:ext>
                </a:extLst>
              </p:cNvPr>
              <p:cNvSpPr>
                <a:spLocks/>
              </p:cNvSpPr>
              <p:nvPr/>
            </p:nvSpPr>
            <p:spPr bwMode="auto">
              <a:xfrm>
                <a:off x="3592513" y="2519363"/>
                <a:ext cx="17463" cy="346075"/>
              </a:xfrm>
              <a:custGeom>
                <a:avLst/>
                <a:gdLst>
                  <a:gd name="T0" fmla="*/ 2147483647 w 42"/>
                  <a:gd name="T1" fmla="*/ 2147483647 h 827"/>
                  <a:gd name="T2" fmla="*/ 2147483647 w 42"/>
                  <a:gd name="T3" fmla="*/ 2147483647 h 827"/>
                  <a:gd name="T4" fmla="*/ 0 w 42"/>
                  <a:gd name="T5" fmla="*/ 2147483647 h 827"/>
                  <a:gd name="T6" fmla="*/ 0 w 42"/>
                  <a:gd name="T7" fmla="*/ 0 h 827"/>
                  <a:gd name="T8" fmla="*/ 2147483647 w 42"/>
                  <a:gd name="T9" fmla="*/ 0 h 827"/>
                  <a:gd name="T10" fmla="*/ 2147483647 w 42"/>
                  <a:gd name="T11" fmla="*/ 2147483647 h 8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7">
                    <a:moveTo>
                      <a:pt x="42" y="827"/>
                    </a:moveTo>
                    <a:lnTo>
                      <a:pt x="42" y="827"/>
                    </a:lnTo>
                    <a:lnTo>
                      <a:pt x="0" y="827"/>
                    </a:lnTo>
                    <a:lnTo>
                      <a:pt x="0" y="0"/>
                    </a:lnTo>
                    <a:lnTo>
                      <a:pt x="42" y="0"/>
                    </a:lnTo>
                    <a:lnTo>
                      <a:pt x="42" y="82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4" name="Freeform 201">
                <a:extLst>
                  <a:ext uri="{FF2B5EF4-FFF2-40B4-BE49-F238E27FC236}">
                    <a16:creationId xmlns:a16="http://schemas.microsoft.com/office/drawing/2014/main" id="{326FC9C0-A447-4ACA-8917-D0EC808BDFC4}"/>
                  </a:ext>
                </a:extLst>
              </p:cNvPr>
              <p:cNvSpPr>
                <a:spLocks/>
              </p:cNvSpPr>
              <p:nvPr/>
            </p:nvSpPr>
            <p:spPr bwMode="auto">
              <a:xfrm>
                <a:off x="3309938" y="2778126"/>
                <a:ext cx="38100" cy="36513"/>
              </a:xfrm>
              <a:custGeom>
                <a:avLst/>
                <a:gdLst>
                  <a:gd name="T0" fmla="*/ 2147483647 w 92"/>
                  <a:gd name="T1" fmla="*/ 2147483647 h 87"/>
                  <a:gd name="T2" fmla="*/ 2147483647 w 92"/>
                  <a:gd name="T3" fmla="*/ 2147483647 h 87"/>
                  <a:gd name="T4" fmla="*/ 0 w 92"/>
                  <a:gd name="T5" fmla="*/ 2147483647 h 87"/>
                  <a:gd name="T6" fmla="*/ 0 w 92"/>
                  <a:gd name="T7" fmla="*/ 0 h 87"/>
                  <a:gd name="T8" fmla="*/ 2147483647 w 92"/>
                  <a:gd name="T9" fmla="*/ 0 h 87"/>
                  <a:gd name="T10" fmla="*/ 2147483647 w 92"/>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87">
                    <a:moveTo>
                      <a:pt x="92" y="87"/>
                    </a:moveTo>
                    <a:lnTo>
                      <a:pt x="92" y="87"/>
                    </a:lnTo>
                    <a:lnTo>
                      <a:pt x="0" y="87"/>
                    </a:lnTo>
                    <a:lnTo>
                      <a:pt x="0" y="0"/>
                    </a:lnTo>
                    <a:lnTo>
                      <a:pt x="92" y="0"/>
                    </a:lnTo>
                    <a:lnTo>
                      <a:pt x="92"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5" name="Freeform 202">
                <a:extLst>
                  <a:ext uri="{FF2B5EF4-FFF2-40B4-BE49-F238E27FC236}">
                    <a16:creationId xmlns:a16="http://schemas.microsoft.com/office/drawing/2014/main" id="{F5869384-13BA-4F84-AA01-C43C34A30C6A}"/>
                  </a:ext>
                </a:extLst>
              </p:cNvPr>
              <p:cNvSpPr>
                <a:spLocks/>
              </p:cNvSpPr>
              <p:nvPr/>
            </p:nvSpPr>
            <p:spPr bwMode="auto">
              <a:xfrm>
                <a:off x="3360738" y="2778126"/>
                <a:ext cx="50800" cy="36513"/>
              </a:xfrm>
              <a:custGeom>
                <a:avLst/>
                <a:gdLst>
                  <a:gd name="T0" fmla="*/ 2147483647 w 123"/>
                  <a:gd name="T1" fmla="*/ 2147483647 h 87"/>
                  <a:gd name="T2" fmla="*/ 2147483647 w 123"/>
                  <a:gd name="T3" fmla="*/ 2147483647 h 87"/>
                  <a:gd name="T4" fmla="*/ 0 w 123"/>
                  <a:gd name="T5" fmla="*/ 2147483647 h 87"/>
                  <a:gd name="T6" fmla="*/ 0 w 123"/>
                  <a:gd name="T7" fmla="*/ 0 h 87"/>
                  <a:gd name="T8" fmla="*/ 2147483647 w 123"/>
                  <a:gd name="T9" fmla="*/ 0 h 87"/>
                  <a:gd name="T10" fmla="*/ 2147483647 w 123"/>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 h="87">
                    <a:moveTo>
                      <a:pt x="123" y="87"/>
                    </a:moveTo>
                    <a:lnTo>
                      <a:pt x="123" y="87"/>
                    </a:lnTo>
                    <a:lnTo>
                      <a:pt x="0" y="87"/>
                    </a:lnTo>
                    <a:lnTo>
                      <a:pt x="0" y="0"/>
                    </a:lnTo>
                    <a:lnTo>
                      <a:pt x="123" y="0"/>
                    </a:lnTo>
                    <a:lnTo>
                      <a:pt x="123"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6" name="Freeform 203">
                <a:extLst>
                  <a:ext uri="{FF2B5EF4-FFF2-40B4-BE49-F238E27FC236}">
                    <a16:creationId xmlns:a16="http://schemas.microsoft.com/office/drawing/2014/main" id="{F6AF84D3-E649-481F-A5FE-04EDFA311F75}"/>
                  </a:ext>
                </a:extLst>
              </p:cNvPr>
              <p:cNvSpPr>
                <a:spLocks/>
              </p:cNvSpPr>
              <p:nvPr/>
            </p:nvSpPr>
            <p:spPr bwMode="auto">
              <a:xfrm>
                <a:off x="3084513" y="27749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7" name="Freeform 204">
                <a:extLst>
                  <a:ext uri="{FF2B5EF4-FFF2-40B4-BE49-F238E27FC236}">
                    <a16:creationId xmlns:a16="http://schemas.microsoft.com/office/drawing/2014/main" id="{D638B8D2-7442-4A6B-9B0F-20B2C9726EDF}"/>
                  </a:ext>
                </a:extLst>
              </p:cNvPr>
              <p:cNvSpPr>
                <a:spLocks/>
              </p:cNvSpPr>
              <p:nvPr/>
            </p:nvSpPr>
            <p:spPr bwMode="auto">
              <a:xfrm>
                <a:off x="3141663" y="27241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8" name="Freeform 205">
                <a:extLst>
                  <a:ext uri="{FF2B5EF4-FFF2-40B4-BE49-F238E27FC236}">
                    <a16:creationId xmlns:a16="http://schemas.microsoft.com/office/drawing/2014/main" id="{D75A02DE-7F0B-46DD-A42E-58A44004D373}"/>
                  </a:ext>
                </a:extLst>
              </p:cNvPr>
              <p:cNvSpPr>
                <a:spLocks/>
              </p:cNvSpPr>
              <p:nvPr/>
            </p:nvSpPr>
            <p:spPr bwMode="auto">
              <a:xfrm>
                <a:off x="3141663" y="2843213"/>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59" name="Freeform 206">
                <a:extLst>
                  <a:ext uri="{FF2B5EF4-FFF2-40B4-BE49-F238E27FC236}">
                    <a16:creationId xmlns:a16="http://schemas.microsoft.com/office/drawing/2014/main" id="{BCC1DDA5-8DC9-4DF1-83C5-0EF48304A82A}"/>
                  </a:ext>
                </a:extLst>
              </p:cNvPr>
              <p:cNvSpPr>
                <a:spLocks/>
              </p:cNvSpPr>
              <p:nvPr/>
            </p:nvSpPr>
            <p:spPr bwMode="auto">
              <a:xfrm>
                <a:off x="2974975" y="2452688"/>
                <a:ext cx="827088" cy="527050"/>
              </a:xfrm>
              <a:custGeom>
                <a:avLst/>
                <a:gdLst>
                  <a:gd name="T0" fmla="*/ 2147483647 w 1972"/>
                  <a:gd name="T1" fmla="*/ 2147483647 h 1255"/>
                  <a:gd name="T2" fmla="*/ 2147483647 w 1972"/>
                  <a:gd name="T3" fmla="*/ 2147483647 h 1255"/>
                  <a:gd name="T4" fmla="*/ 2147483647 w 1972"/>
                  <a:gd name="T5" fmla="*/ 2147483647 h 1255"/>
                  <a:gd name="T6" fmla="*/ 2147483647 w 1972"/>
                  <a:gd name="T7" fmla="*/ 2147483647 h 1255"/>
                  <a:gd name="T8" fmla="*/ 2147483647 w 1972"/>
                  <a:gd name="T9" fmla="*/ 2147483647 h 1255"/>
                  <a:gd name="T10" fmla="*/ 2147483647 w 1972"/>
                  <a:gd name="T11" fmla="*/ 2147483647 h 1255"/>
                  <a:gd name="T12" fmla="*/ 2147483647 w 1972"/>
                  <a:gd name="T13" fmla="*/ 2147483647 h 1255"/>
                  <a:gd name="T14" fmla="*/ 2147483647 w 1972"/>
                  <a:gd name="T15" fmla="*/ 2147483647 h 1255"/>
                  <a:gd name="T16" fmla="*/ 2147483647 w 1972"/>
                  <a:gd name="T17" fmla="*/ 2147483647 h 1255"/>
                  <a:gd name="T18" fmla="*/ 2147483647 w 1972"/>
                  <a:gd name="T19" fmla="*/ 2147483647 h 1255"/>
                  <a:gd name="T20" fmla="*/ 2147483647 w 1972"/>
                  <a:gd name="T21" fmla="*/ 2147483647 h 1255"/>
                  <a:gd name="T22" fmla="*/ 2147483647 w 1972"/>
                  <a:gd name="T23" fmla="*/ 2147483647 h 1255"/>
                  <a:gd name="T24" fmla="*/ 2147483647 w 1972"/>
                  <a:gd name="T25" fmla="*/ 2147483647 h 1255"/>
                  <a:gd name="T26" fmla="*/ 2147483647 w 1972"/>
                  <a:gd name="T27" fmla="*/ 2147483647 h 1255"/>
                  <a:gd name="T28" fmla="*/ 2147483647 w 1972"/>
                  <a:gd name="T29" fmla="*/ 2147483647 h 1255"/>
                  <a:gd name="T30" fmla="*/ 2147483647 w 1972"/>
                  <a:gd name="T31" fmla="*/ 2147483647 h 1255"/>
                  <a:gd name="T32" fmla="*/ 2147483647 w 1972"/>
                  <a:gd name="T33" fmla="*/ 2147483647 h 1255"/>
                  <a:gd name="T34" fmla="*/ 2147483647 w 1972"/>
                  <a:gd name="T35" fmla="*/ 2147483647 h 1255"/>
                  <a:gd name="T36" fmla="*/ 2147483647 w 1972"/>
                  <a:gd name="T37" fmla="*/ 2147483647 h 1255"/>
                  <a:gd name="T38" fmla="*/ 2147483647 w 1972"/>
                  <a:gd name="T39" fmla="*/ 2147483647 h 1255"/>
                  <a:gd name="T40" fmla="*/ 2147483647 w 1972"/>
                  <a:gd name="T41" fmla="*/ 2147483647 h 1255"/>
                  <a:gd name="T42" fmla="*/ 2147483647 w 1972"/>
                  <a:gd name="T43" fmla="*/ 2147483647 h 1255"/>
                  <a:gd name="T44" fmla="*/ 2147483647 w 1972"/>
                  <a:gd name="T45" fmla="*/ 2147483647 h 1255"/>
                  <a:gd name="T46" fmla="*/ 2147483647 w 1972"/>
                  <a:gd name="T47" fmla="*/ 2147483647 h 1255"/>
                  <a:gd name="T48" fmla="*/ 2147483647 w 1972"/>
                  <a:gd name="T49" fmla="*/ 2147483647 h 1255"/>
                  <a:gd name="T50" fmla="*/ 2147483647 w 1972"/>
                  <a:gd name="T51" fmla="*/ 2147483647 h 1255"/>
                  <a:gd name="T52" fmla="*/ 2147483647 w 1972"/>
                  <a:gd name="T53" fmla="*/ 2147483647 h 1255"/>
                  <a:gd name="T54" fmla="*/ 2147483647 w 1972"/>
                  <a:gd name="T55" fmla="*/ 2147483647 h 1255"/>
                  <a:gd name="T56" fmla="*/ 2147483647 w 1972"/>
                  <a:gd name="T57" fmla="*/ 2147483647 h 1255"/>
                  <a:gd name="T58" fmla="*/ 2147483647 w 1972"/>
                  <a:gd name="T59" fmla="*/ 2147483647 h 1255"/>
                  <a:gd name="T60" fmla="*/ 2147483647 w 1972"/>
                  <a:gd name="T61" fmla="*/ 2147483647 h 1255"/>
                  <a:gd name="T62" fmla="*/ 2147483647 w 1972"/>
                  <a:gd name="T63" fmla="*/ 2147483647 h 1255"/>
                  <a:gd name="T64" fmla="*/ 2147483647 w 1972"/>
                  <a:gd name="T65" fmla="*/ 2147483647 h 1255"/>
                  <a:gd name="T66" fmla="*/ 2147483647 w 1972"/>
                  <a:gd name="T67" fmla="*/ 0 h 1255"/>
                  <a:gd name="T68" fmla="*/ 2147483647 w 1972"/>
                  <a:gd name="T69" fmla="*/ 2147483647 h 1255"/>
                  <a:gd name="T70" fmla="*/ 2147483647 w 1972"/>
                  <a:gd name="T71" fmla="*/ 2147483647 h 1255"/>
                  <a:gd name="T72" fmla="*/ 2147483647 w 1972"/>
                  <a:gd name="T73" fmla="*/ 2147483647 h 1255"/>
                  <a:gd name="T74" fmla="*/ 2147483647 w 1972"/>
                  <a:gd name="T75" fmla="*/ 2147483647 h 1255"/>
                  <a:gd name="T76" fmla="*/ 2147483647 w 1972"/>
                  <a:gd name="T77" fmla="*/ 2147483647 h 1255"/>
                  <a:gd name="T78" fmla="*/ 2147483647 w 1972"/>
                  <a:gd name="T79" fmla="*/ 2147483647 h 1255"/>
                  <a:gd name="T80" fmla="*/ 2147483647 w 1972"/>
                  <a:gd name="T81" fmla="*/ 2147483647 h 125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72" h="1255">
                    <a:moveTo>
                      <a:pt x="1937" y="1255"/>
                    </a:moveTo>
                    <a:lnTo>
                      <a:pt x="1937" y="1255"/>
                    </a:lnTo>
                    <a:lnTo>
                      <a:pt x="1515" y="1255"/>
                    </a:lnTo>
                    <a:cubicBezTo>
                      <a:pt x="1497" y="1255"/>
                      <a:pt x="1482" y="1240"/>
                      <a:pt x="1482" y="1222"/>
                    </a:cubicBezTo>
                    <a:cubicBezTo>
                      <a:pt x="1482" y="1203"/>
                      <a:pt x="1497" y="1188"/>
                      <a:pt x="1515" y="1188"/>
                    </a:cubicBezTo>
                    <a:lnTo>
                      <a:pt x="1882" y="1188"/>
                    </a:lnTo>
                    <a:lnTo>
                      <a:pt x="1833" y="1094"/>
                    </a:lnTo>
                    <a:lnTo>
                      <a:pt x="1798" y="1094"/>
                    </a:lnTo>
                    <a:cubicBezTo>
                      <a:pt x="1780" y="1094"/>
                      <a:pt x="1765" y="1079"/>
                      <a:pt x="1765" y="1061"/>
                    </a:cubicBezTo>
                    <a:lnTo>
                      <a:pt x="1765" y="790"/>
                    </a:lnTo>
                    <a:cubicBezTo>
                      <a:pt x="1765" y="782"/>
                      <a:pt x="1765" y="777"/>
                      <a:pt x="1749" y="759"/>
                    </a:cubicBezTo>
                    <a:lnTo>
                      <a:pt x="1717" y="723"/>
                    </a:lnTo>
                    <a:lnTo>
                      <a:pt x="1717" y="1061"/>
                    </a:lnTo>
                    <a:cubicBezTo>
                      <a:pt x="1717" y="1079"/>
                      <a:pt x="1702" y="1094"/>
                      <a:pt x="1684" y="1094"/>
                    </a:cubicBezTo>
                    <a:lnTo>
                      <a:pt x="1593" y="1094"/>
                    </a:lnTo>
                    <a:cubicBezTo>
                      <a:pt x="1574" y="1094"/>
                      <a:pt x="1560" y="1079"/>
                      <a:pt x="1560" y="1061"/>
                    </a:cubicBezTo>
                    <a:lnTo>
                      <a:pt x="1560" y="118"/>
                    </a:lnTo>
                    <a:cubicBezTo>
                      <a:pt x="1560" y="90"/>
                      <a:pt x="1537" y="67"/>
                      <a:pt x="1508" y="67"/>
                    </a:cubicBezTo>
                    <a:lnTo>
                      <a:pt x="1303" y="67"/>
                    </a:lnTo>
                    <a:cubicBezTo>
                      <a:pt x="1275" y="67"/>
                      <a:pt x="1252" y="90"/>
                      <a:pt x="1252" y="118"/>
                    </a:cubicBezTo>
                    <a:lnTo>
                      <a:pt x="1252" y="1061"/>
                    </a:lnTo>
                    <a:cubicBezTo>
                      <a:pt x="1252" y="1079"/>
                      <a:pt x="1237" y="1094"/>
                      <a:pt x="1218" y="1094"/>
                    </a:cubicBezTo>
                    <a:lnTo>
                      <a:pt x="1105" y="1094"/>
                    </a:lnTo>
                    <a:cubicBezTo>
                      <a:pt x="1086" y="1094"/>
                      <a:pt x="1071" y="1079"/>
                      <a:pt x="1071" y="1061"/>
                    </a:cubicBezTo>
                    <a:lnTo>
                      <a:pt x="1071" y="629"/>
                    </a:lnTo>
                    <a:cubicBezTo>
                      <a:pt x="1071" y="614"/>
                      <a:pt x="1067" y="602"/>
                      <a:pt x="1058" y="596"/>
                    </a:cubicBezTo>
                    <a:cubicBezTo>
                      <a:pt x="1048" y="589"/>
                      <a:pt x="1034" y="588"/>
                      <a:pt x="1020" y="592"/>
                    </a:cubicBezTo>
                    <a:lnTo>
                      <a:pt x="772" y="687"/>
                    </a:lnTo>
                    <a:cubicBezTo>
                      <a:pt x="709" y="708"/>
                      <a:pt x="698" y="725"/>
                      <a:pt x="698" y="751"/>
                    </a:cubicBezTo>
                    <a:lnTo>
                      <a:pt x="698" y="1061"/>
                    </a:lnTo>
                    <a:cubicBezTo>
                      <a:pt x="698" y="1079"/>
                      <a:pt x="683" y="1094"/>
                      <a:pt x="665" y="1094"/>
                    </a:cubicBezTo>
                    <a:lnTo>
                      <a:pt x="556" y="1094"/>
                    </a:lnTo>
                    <a:cubicBezTo>
                      <a:pt x="537" y="1094"/>
                      <a:pt x="522" y="1079"/>
                      <a:pt x="522" y="1061"/>
                    </a:cubicBezTo>
                    <a:lnTo>
                      <a:pt x="522" y="329"/>
                    </a:lnTo>
                    <a:cubicBezTo>
                      <a:pt x="522" y="318"/>
                      <a:pt x="519" y="310"/>
                      <a:pt x="513" y="306"/>
                    </a:cubicBezTo>
                    <a:cubicBezTo>
                      <a:pt x="507" y="301"/>
                      <a:pt x="497" y="300"/>
                      <a:pt x="487" y="304"/>
                    </a:cubicBezTo>
                    <a:lnTo>
                      <a:pt x="279" y="383"/>
                    </a:lnTo>
                    <a:cubicBezTo>
                      <a:pt x="226" y="401"/>
                      <a:pt x="222" y="415"/>
                      <a:pt x="222" y="431"/>
                    </a:cubicBezTo>
                    <a:lnTo>
                      <a:pt x="222" y="1061"/>
                    </a:lnTo>
                    <a:cubicBezTo>
                      <a:pt x="222" y="1079"/>
                      <a:pt x="207" y="1094"/>
                      <a:pt x="188" y="1094"/>
                    </a:cubicBezTo>
                    <a:lnTo>
                      <a:pt x="140" y="1094"/>
                    </a:lnTo>
                    <a:lnTo>
                      <a:pt x="90" y="1188"/>
                    </a:lnTo>
                    <a:lnTo>
                      <a:pt x="1292" y="1188"/>
                    </a:lnTo>
                    <a:cubicBezTo>
                      <a:pt x="1310" y="1188"/>
                      <a:pt x="1325" y="1203"/>
                      <a:pt x="1325" y="1222"/>
                    </a:cubicBezTo>
                    <a:cubicBezTo>
                      <a:pt x="1325" y="1240"/>
                      <a:pt x="1310" y="1255"/>
                      <a:pt x="1292" y="1255"/>
                    </a:cubicBezTo>
                    <a:lnTo>
                      <a:pt x="35" y="1255"/>
                    </a:lnTo>
                    <a:cubicBezTo>
                      <a:pt x="24" y="1255"/>
                      <a:pt x="13" y="1249"/>
                      <a:pt x="7" y="1239"/>
                    </a:cubicBezTo>
                    <a:cubicBezTo>
                      <a:pt x="1" y="1229"/>
                      <a:pt x="0" y="1217"/>
                      <a:pt x="6" y="1206"/>
                    </a:cubicBezTo>
                    <a:lnTo>
                      <a:pt x="90" y="1045"/>
                    </a:lnTo>
                    <a:cubicBezTo>
                      <a:pt x="96" y="1034"/>
                      <a:pt x="107" y="1028"/>
                      <a:pt x="120" y="1028"/>
                    </a:cubicBezTo>
                    <a:lnTo>
                      <a:pt x="155" y="1028"/>
                    </a:lnTo>
                    <a:lnTo>
                      <a:pt x="155" y="431"/>
                    </a:lnTo>
                    <a:cubicBezTo>
                      <a:pt x="155" y="354"/>
                      <a:pt x="224" y="331"/>
                      <a:pt x="257" y="320"/>
                    </a:cubicBezTo>
                    <a:lnTo>
                      <a:pt x="464" y="241"/>
                    </a:lnTo>
                    <a:cubicBezTo>
                      <a:pt x="496" y="230"/>
                      <a:pt x="528" y="234"/>
                      <a:pt x="552" y="252"/>
                    </a:cubicBezTo>
                    <a:cubicBezTo>
                      <a:pt x="576" y="269"/>
                      <a:pt x="589" y="296"/>
                      <a:pt x="589" y="329"/>
                    </a:cubicBezTo>
                    <a:lnTo>
                      <a:pt x="589" y="1028"/>
                    </a:lnTo>
                    <a:lnTo>
                      <a:pt x="631" y="1028"/>
                    </a:lnTo>
                    <a:lnTo>
                      <a:pt x="631" y="751"/>
                    </a:lnTo>
                    <a:cubicBezTo>
                      <a:pt x="631" y="664"/>
                      <a:pt x="711" y="637"/>
                      <a:pt x="749" y="624"/>
                    </a:cubicBezTo>
                    <a:lnTo>
                      <a:pt x="998" y="530"/>
                    </a:lnTo>
                    <a:cubicBezTo>
                      <a:pt x="1033" y="518"/>
                      <a:pt x="1070" y="522"/>
                      <a:pt x="1097" y="542"/>
                    </a:cubicBezTo>
                    <a:cubicBezTo>
                      <a:pt x="1123" y="561"/>
                      <a:pt x="1138" y="592"/>
                      <a:pt x="1138" y="629"/>
                    </a:cubicBezTo>
                    <a:lnTo>
                      <a:pt x="1138" y="1028"/>
                    </a:lnTo>
                    <a:lnTo>
                      <a:pt x="1185" y="1028"/>
                    </a:lnTo>
                    <a:lnTo>
                      <a:pt x="1185" y="118"/>
                    </a:lnTo>
                    <a:cubicBezTo>
                      <a:pt x="1185" y="53"/>
                      <a:pt x="1238" y="0"/>
                      <a:pt x="1303" y="0"/>
                    </a:cubicBezTo>
                    <a:lnTo>
                      <a:pt x="1508" y="0"/>
                    </a:lnTo>
                    <a:cubicBezTo>
                      <a:pt x="1573" y="0"/>
                      <a:pt x="1626" y="53"/>
                      <a:pt x="1626" y="118"/>
                    </a:cubicBezTo>
                    <a:lnTo>
                      <a:pt x="1626" y="1028"/>
                    </a:lnTo>
                    <a:lnTo>
                      <a:pt x="1650" y="1028"/>
                    </a:lnTo>
                    <a:lnTo>
                      <a:pt x="1650" y="681"/>
                    </a:lnTo>
                    <a:cubicBezTo>
                      <a:pt x="1650" y="656"/>
                      <a:pt x="1663" y="636"/>
                      <a:pt x="1682" y="628"/>
                    </a:cubicBezTo>
                    <a:cubicBezTo>
                      <a:pt x="1700" y="621"/>
                      <a:pt x="1720" y="626"/>
                      <a:pt x="1733" y="641"/>
                    </a:cubicBezTo>
                    <a:lnTo>
                      <a:pt x="1799" y="714"/>
                    </a:lnTo>
                    <a:cubicBezTo>
                      <a:pt x="1829" y="749"/>
                      <a:pt x="1832" y="769"/>
                      <a:pt x="1832" y="790"/>
                    </a:cubicBezTo>
                    <a:lnTo>
                      <a:pt x="1832" y="1028"/>
                    </a:lnTo>
                    <a:lnTo>
                      <a:pt x="1853" y="1028"/>
                    </a:lnTo>
                    <a:cubicBezTo>
                      <a:pt x="1865" y="1028"/>
                      <a:pt x="1877" y="1034"/>
                      <a:pt x="1882" y="1045"/>
                    </a:cubicBezTo>
                    <a:lnTo>
                      <a:pt x="1967" y="1206"/>
                    </a:lnTo>
                    <a:cubicBezTo>
                      <a:pt x="1972" y="1217"/>
                      <a:pt x="1972" y="1229"/>
                      <a:pt x="1966" y="1239"/>
                    </a:cubicBezTo>
                    <a:cubicBezTo>
                      <a:pt x="1960" y="1249"/>
                      <a:pt x="1949" y="1255"/>
                      <a:pt x="1937" y="1255"/>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0" name="Freeform 207">
                <a:extLst>
                  <a:ext uri="{FF2B5EF4-FFF2-40B4-BE49-F238E27FC236}">
                    <a16:creationId xmlns:a16="http://schemas.microsoft.com/office/drawing/2014/main" id="{4D883BE3-19C6-4969-BED4-E229411A8794}"/>
                  </a:ext>
                </a:extLst>
              </p:cNvPr>
              <p:cNvSpPr>
                <a:spLocks/>
              </p:cNvSpPr>
              <p:nvPr/>
            </p:nvSpPr>
            <p:spPr bwMode="auto">
              <a:xfrm>
                <a:off x="3486150" y="2936876"/>
                <a:ext cx="58738" cy="57150"/>
              </a:xfrm>
              <a:custGeom>
                <a:avLst/>
                <a:gdLst>
                  <a:gd name="T0" fmla="*/ 2147483647 w 139"/>
                  <a:gd name="T1" fmla="*/ 2147483647 h 139"/>
                  <a:gd name="T2" fmla="*/ 2147483647 w 139"/>
                  <a:gd name="T3" fmla="*/ 2147483647 h 139"/>
                  <a:gd name="T4" fmla="*/ 2147483647 w 139"/>
                  <a:gd name="T5" fmla="*/ 2147483647 h 139"/>
                  <a:gd name="T6" fmla="*/ 0 w 139"/>
                  <a:gd name="T7" fmla="*/ 2147483647 h 139"/>
                  <a:gd name="T8" fmla="*/ 2147483647 w 139"/>
                  <a:gd name="T9" fmla="*/ 0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139" y="70"/>
                    </a:moveTo>
                    <a:lnTo>
                      <a:pt x="139" y="70"/>
                    </a:lnTo>
                    <a:cubicBezTo>
                      <a:pt x="139" y="108"/>
                      <a:pt x="107" y="139"/>
                      <a:pt x="69" y="139"/>
                    </a:cubicBezTo>
                    <a:cubicBezTo>
                      <a:pt x="31" y="139"/>
                      <a:pt x="0" y="108"/>
                      <a:pt x="0" y="70"/>
                    </a:cubicBezTo>
                    <a:cubicBezTo>
                      <a:pt x="0" y="31"/>
                      <a:pt x="31" y="0"/>
                      <a:pt x="69" y="0"/>
                    </a:cubicBezTo>
                    <a:cubicBezTo>
                      <a:pt x="107" y="0"/>
                      <a:pt x="139" y="31"/>
                      <a:pt x="139"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1" name="Freeform 208">
                <a:extLst>
                  <a:ext uri="{FF2B5EF4-FFF2-40B4-BE49-F238E27FC236}">
                    <a16:creationId xmlns:a16="http://schemas.microsoft.com/office/drawing/2014/main" id="{01427134-9141-4712-BDA0-A9AA7EF7CB75}"/>
                  </a:ext>
                </a:extLst>
              </p:cNvPr>
              <p:cNvSpPr>
                <a:spLocks/>
              </p:cNvSpPr>
              <p:nvPr/>
            </p:nvSpPr>
            <p:spPr bwMode="auto">
              <a:xfrm>
                <a:off x="3584575" y="2936876"/>
                <a:ext cx="57150" cy="57150"/>
              </a:xfrm>
              <a:custGeom>
                <a:avLst/>
                <a:gdLst>
                  <a:gd name="T0" fmla="*/ 2147483647 w 138"/>
                  <a:gd name="T1" fmla="*/ 2147483647 h 139"/>
                  <a:gd name="T2" fmla="*/ 2147483647 w 138"/>
                  <a:gd name="T3" fmla="*/ 2147483647 h 139"/>
                  <a:gd name="T4" fmla="*/ 2147483647 w 138"/>
                  <a:gd name="T5" fmla="*/ 2147483647 h 139"/>
                  <a:gd name="T6" fmla="*/ 0 w 138"/>
                  <a:gd name="T7" fmla="*/ 2147483647 h 139"/>
                  <a:gd name="T8" fmla="*/ 2147483647 w 138"/>
                  <a:gd name="T9" fmla="*/ 0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138" y="70"/>
                    </a:moveTo>
                    <a:lnTo>
                      <a:pt x="138" y="70"/>
                    </a:lnTo>
                    <a:cubicBezTo>
                      <a:pt x="138" y="108"/>
                      <a:pt x="107" y="139"/>
                      <a:pt x="69" y="139"/>
                    </a:cubicBezTo>
                    <a:cubicBezTo>
                      <a:pt x="31" y="139"/>
                      <a:pt x="0" y="108"/>
                      <a:pt x="0" y="70"/>
                    </a:cubicBezTo>
                    <a:cubicBezTo>
                      <a:pt x="0" y="31"/>
                      <a:pt x="31" y="0"/>
                      <a:pt x="69" y="0"/>
                    </a:cubicBezTo>
                    <a:cubicBezTo>
                      <a:pt x="107" y="0"/>
                      <a:pt x="138" y="31"/>
                      <a:pt x="138" y="7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grpSp>
        <p:nvGrpSpPr>
          <p:cNvPr id="362" name="组合 44298">
            <a:extLst>
              <a:ext uri="{FF2B5EF4-FFF2-40B4-BE49-F238E27FC236}">
                <a16:creationId xmlns:a16="http://schemas.microsoft.com/office/drawing/2014/main" id="{D7C9830A-7DF9-4473-B62F-13CEA5731919}"/>
              </a:ext>
            </a:extLst>
          </p:cNvPr>
          <p:cNvGrpSpPr>
            <a:grpSpLocks/>
          </p:cNvGrpSpPr>
          <p:nvPr/>
        </p:nvGrpSpPr>
        <p:grpSpPr bwMode="auto">
          <a:xfrm>
            <a:off x="2477678" y="4502167"/>
            <a:ext cx="719719" cy="719719"/>
            <a:chOff x="5226050" y="2165351"/>
            <a:chExt cx="1116013" cy="1116013"/>
          </a:xfrm>
        </p:grpSpPr>
        <p:sp>
          <p:nvSpPr>
            <p:cNvPr id="363" name="Freeform 209">
              <a:extLst>
                <a:ext uri="{FF2B5EF4-FFF2-40B4-BE49-F238E27FC236}">
                  <a16:creationId xmlns:a16="http://schemas.microsoft.com/office/drawing/2014/main" id="{7E733E84-E831-47BB-9716-633D31B78633}"/>
                </a:ext>
              </a:extLst>
            </p:cNvPr>
            <p:cNvSpPr>
              <a:spLocks/>
            </p:cNvSpPr>
            <p:nvPr/>
          </p:nvSpPr>
          <p:spPr bwMode="auto">
            <a:xfrm>
              <a:off x="5226050" y="2165351"/>
              <a:ext cx="1116013"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30"/>
                  </a:moveTo>
                  <a:lnTo>
                    <a:pt x="2659" y="1330"/>
                  </a:lnTo>
                  <a:cubicBezTo>
                    <a:pt x="2659" y="2064"/>
                    <a:pt x="2064" y="2659"/>
                    <a:pt x="1330" y="2659"/>
                  </a:cubicBezTo>
                  <a:cubicBezTo>
                    <a:pt x="595" y="2659"/>
                    <a:pt x="0" y="2064"/>
                    <a:pt x="0" y="1330"/>
                  </a:cubicBezTo>
                  <a:cubicBezTo>
                    <a:pt x="0" y="596"/>
                    <a:pt x="595" y="0"/>
                    <a:pt x="1330" y="0"/>
                  </a:cubicBezTo>
                  <a:cubicBezTo>
                    <a:pt x="2064" y="0"/>
                    <a:pt x="2659" y="596"/>
                    <a:pt x="2659"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364" name="组合 44286">
              <a:extLst>
                <a:ext uri="{FF2B5EF4-FFF2-40B4-BE49-F238E27FC236}">
                  <a16:creationId xmlns:a16="http://schemas.microsoft.com/office/drawing/2014/main" id="{8323F296-F64C-4388-8EDD-1A917B8B6C40}"/>
                </a:ext>
              </a:extLst>
            </p:cNvPr>
            <p:cNvGrpSpPr>
              <a:grpSpLocks/>
            </p:cNvGrpSpPr>
            <p:nvPr/>
          </p:nvGrpSpPr>
          <p:grpSpPr bwMode="auto">
            <a:xfrm>
              <a:off x="5467350" y="2454276"/>
              <a:ext cx="633413" cy="539750"/>
              <a:chOff x="5467350" y="2454276"/>
              <a:chExt cx="633413" cy="539750"/>
            </a:xfrm>
          </p:grpSpPr>
          <p:sp>
            <p:nvSpPr>
              <p:cNvPr id="365" name="Freeform 210">
                <a:extLst>
                  <a:ext uri="{FF2B5EF4-FFF2-40B4-BE49-F238E27FC236}">
                    <a16:creationId xmlns:a16="http://schemas.microsoft.com/office/drawing/2014/main" id="{93F38B01-8FBA-4DB5-A07A-EC9FD50C6B7C}"/>
                  </a:ext>
                </a:extLst>
              </p:cNvPr>
              <p:cNvSpPr>
                <a:spLocks/>
              </p:cNvSpPr>
              <p:nvPr/>
            </p:nvSpPr>
            <p:spPr bwMode="auto">
              <a:xfrm>
                <a:off x="5807075" y="2454276"/>
                <a:ext cx="293688" cy="523875"/>
              </a:xfrm>
              <a:custGeom>
                <a:avLst/>
                <a:gdLst>
                  <a:gd name="T0" fmla="*/ 2147483647 w 698"/>
                  <a:gd name="T1" fmla="*/ 2147483647 h 1249"/>
                  <a:gd name="T2" fmla="*/ 2147483647 w 698"/>
                  <a:gd name="T3" fmla="*/ 2147483647 h 1249"/>
                  <a:gd name="T4" fmla="*/ 2147483647 w 698"/>
                  <a:gd name="T5" fmla="*/ 2147483647 h 1249"/>
                  <a:gd name="T6" fmla="*/ 2147483647 w 698"/>
                  <a:gd name="T7" fmla="*/ 2147483647 h 1249"/>
                  <a:gd name="T8" fmla="*/ 2147483647 w 698"/>
                  <a:gd name="T9" fmla="*/ 2147483647 h 1249"/>
                  <a:gd name="T10" fmla="*/ 2147483647 w 698"/>
                  <a:gd name="T11" fmla="*/ 2147483647 h 1249"/>
                  <a:gd name="T12" fmla="*/ 2147483647 w 698"/>
                  <a:gd name="T13" fmla="*/ 2147483647 h 1249"/>
                  <a:gd name="T14" fmla="*/ 2147483647 w 698"/>
                  <a:gd name="T15" fmla="*/ 2147483647 h 1249"/>
                  <a:gd name="T16" fmla="*/ 2147483647 w 698"/>
                  <a:gd name="T17" fmla="*/ 2147483647 h 1249"/>
                  <a:gd name="T18" fmla="*/ 2147483647 w 698"/>
                  <a:gd name="T19" fmla="*/ 2147483647 h 1249"/>
                  <a:gd name="T20" fmla="*/ 2147483647 w 698"/>
                  <a:gd name="T21" fmla="*/ 2147483647 h 1249"/>
                  <a:gd name="T22" fmla="*/ 2147483647 w 698"/>
                  <a:gd name="T23" fmla="*/ 2147483647 h 1249"/>
                  <a:gd name="T24" fmla="*/ 2147483647 w 698"/>
                  <a:gd name="T25" fmla="*/ 2147483647 h 1249"/>
                  <a:gd name="T26" fmla="*/ 0 w 698"/>
                  <a:gd name="T27" fmla="*/ 2147483647 h 1249"/>
                  <a:gd name="T28" fmla="*/ 0 w 698"/>
                  <a:gd name="T29" fmla="*/ 2147483647 h 1249"/>
                  <a:gd name="T30" fmla="*/ 2147483647 w 698"/>
                  <a:gd name="T31" fmla="*/ 0 h 1249"/>
                  <a:gd name="T32" fmla="*/ 2147483647 w 698"/>
                  <a:gd name="T33" fmla="*/ 0 h 1249"/>
                  <a:gd name="T34" fmla="*/ 2147483647 w 698"/>
                  <a:gd name="T35" fmla="*/ 2147483647 h 1249"/>
                  <a:gd name="T36" fmla="*/ 2147483647 w 698"/>
                  <a:gd name="T37" fmla="*/ 2147483647 h 1249"/>
                  <a:gd name="T38" fmla="*/ 2147483647 w 698"/>
                  <a:gd name="T39" fmla="*/ 2147483647 h 12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8" h="1249">
                    <a:moveTo>
                      <a:pt x="665" y="1249"/>
                    </a:moveTo>
                    <a:lnTo>
                      <a:pt x="665" y="1249"/>
                    </a:lnTo>
                    <a:lnTo>
                      <a:pt x="451" y="1249"/>
                    </a:lnTo>
                    <a:cubicBezTo>
                      <a:pt x="432" y="1249"/>
                      <a:pt x="417" y="1234"/>
                      <a:pt x="417" y="1215"/>
                    </a:cubicBezTo>
                    <a:cubicBezTo>
                      <a:pt x="417" y="1197"/>
                      <a:pt x="432" y="1182"/>
                      <a:pt x="451" y="1182"/>
                    </a:cubicBezTo>
                    <a:lnTo>
                      <a:pt x="631" y="1182"/>
                    </a:lnTo>
                    <a:lnTo>
                      <a:pt x="631" y="67"/>
                    </a:lnTo>
                    <a:lnTo>
                      <a:pt x="66" y="67"/>
                    </a:lnTo>
                    <a:lnTo>
                      <a:pt x="66" y="1182"/>
                    </a:lnTo>
                    <a:lnTo>
                      <a:pt x="247" y="1182"/>
                    </a:lnTo>
                    <a:cubicBezTo>
                      <a:pt x="266" y="1182"/>
                      <a:pt x="281" y="1197"/>
                      <a:pt x="281" y="1215"/>
                    </a:cubicBezTo>
                    <a:cubicBezTo>
                      <a:pt x="281" y="1234"/>
                      <a:pt x="266" y="1249"/>
                      <a:pt x="247" y="1249"/>
                    </a:cubicBezTo>
                    <a:lnTo>
                      <a:pt x="33" y="1249"/>
                    </a:lnTo>
                    <a:cubicBezTo>
                      <a:pt x="15" y="1249"/>
                      <a:pt x="0" y="1234"/>
                      <a:pt x="0" y="1215"/>
                    </a:cubicBezTo>
                    <a:lnTo>
                      <a:pt x="0" y="34"/>
                    </a:lnTo>
                    <a:cubicBezTo>
                      <a:pt x="0" y="15"/>
                      <a:pt x="15" y="0"/>
                      <a:pt x="33" y="0"/>
                    </a:cubicBezTo>
                    <a:lnTo>
                      <a:pt x="665" y="0"/>
                    </a:lnTo>
                    <a:cubicBezTo>
                      <a:pt x="683" y="0"/>
                      <a:pt x="698" y="15"/>
                      <a:pt x="698" y="34"/>
                    </a:cubicBezTo>
                    <a:lnTo>
                      <a:pt x="698" y="1215"/>
                    </a:lnTo>
                    <a:cubicBezTo>
                      <a:pt x="698" y="1234"/>
                      <a:pt x="683" y="1249"/>
                      <a:pt x="665" y="124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6" name="Freeform 211">
                <a:extLst>
                  <a:ext uri="{FF2B5EF4-FFF2-40B4-BE49-F238E27FC236}">
                    <a16:creationId xmlns:a16="http://schemas.microsoft.com/office/drawing/2014/main" id="{1F417662-C194-4C07-89FE-EDD1E504B064}"/>
                  </a:ext>
                </a:extLst>
              </p:cNvPr>
              <p:cNvSpPr>
                <a:spLocks/>
              </p:cNvSpPr>
              <p:nvPr/>
            </p:nvSpPr>
            <p:spPr bwMode="auto">
              <a:xfrm>
                <a:off x="5467350" y="2495551"/>
                <a:ext cx="368300" cy="482600"/>
              </a:xfrm>
              <a:custGeom>
                <a:avLst/>
                <a:gdLst>
                  <a:gd name="T0" fmla="*/ 2147483647 w 875"/>
                  <a:gd name="T1" fmla="*/ 2147483647 h 1149"/>
                  <a:gd name="T2" fmla="*/ 2147483647 w 875"/>
                  <a:gd name="T3" fmla="*/ 2147483647 h 1149"/>
                  <a:gd name="T4" fmla="*/ 2147483647 w 875"/>
                  <a:gd name="T5" fmla="*/ 2147483647 h 1149"/>
                  <a:gd name="T6" fmla="*/ 2147483647 w 875"/>
                  <a:gd name="T7" fmla="*/ 2147483647 h 1149"/>
                  <a:gd name="T8" fmla="*/ 2147483647 w 875"/>
                  <a:gd name="T9" fmla="*/ 2147483647 h 1149"/>
                  <a:gd name="T10" fmla="*/ 2147483647 w 875"/>
                  <a:gd name="T11" fmla="*/ 2147483647 h 1149"/>
                  <a:gd name="T12" fmla="*/ 2147483647 w 875"/>
                  <a:gd name="T13" fmla="*/ 2147483647 h 1149"/>
                  <a:gd name="T14" fmla="*/ 2147483647 w 875"/>
                  <a:gd name="T15" fmla="*/ 2147483647 h 1149"/>
                  <a:gd name="T16" fmla="*/ 2147483647 w 875"/>
                  <a:gd name="T17" fmla="*/ 2147483647 h 1149"/>
                  <a:gd name="T18" fmla="*/ 2147483647 w 875"/>
                  <a:gd name="T19" fmla="*/ 2147483647 h 1149"/>
                  <a:gd name="T20" fmla="*/ 2147483647 w 875"/>
                  <a:gd name="T21" fmla="*/ 2147483647 h 1149"/>
                  <a:gd name="T22" fmla="*/ 2147483647 w 875"/>
                  <a:gd name="T23" fmla="*/ 2147483647 h 1149"/>
                  <a:gd name="T24" fmla="*/ 2147483647 w 875"/>
                  <a:gd name="T25" fmla="*/ 2147483647 h 1149"/>
                  <a:gd name="T26" fmla="*/ 2147483647 w 875"/>
                  <a:gd name="T27" fmla="*/ 2147483647 h 1149"/>
                  <a:gd name="T28" fmla="*/ 2147483647 w 875"/>
                  <a:gd name="T29" fmla="*/ 2147483647 h 1149"/>
                  <a:gd name="T30" fmla="*/ 2147483647 w 875"/>
                  <a:gd name="T31" fmla="*/ 2147483647 h 1149"/>
                  <a:gd name="T32" fmla="*/ 2147483647 w 875"/>
                  <a:gd name="T33" fmla="*/ 2147483647 h 1149"/>
                  <a:gd name="T34" fmla="*/ 2147483647 w 875"/>
                  <a:gd name="T35" fmla="*/ 2147483647 h 1149"/>
                  <a:gd name="T36" fmla="*/ 2147483647 w 875"/>
                  <a:gd name="T37" fmla="*/ 2147483647 h 1149"/>
                  <a:gd name="T38" fmla="*/ 2147483647 w 875"/>
                  <a:gd name="T39" fmla="*/ 2147483647 h 1149"/>
                  <a:gd name="T40" fmla="*/ 2147483647 w 875"/>
                  <a:gd name="T41" fmla="*/ 2147483647 h 1149"/>
                  <a:gd name="T42" fmla="*/ 2147483647 w 875"/>
                  <a:gd name="T43" fmla="*/ 2147483647 h 1149"/>
                  <a:gd name="T44" fmla="*/ 2147483647 w 875"/>
                  <a:gd name="T45" fmla="*/ 2147483647 h 1149"/>
                  <a:gd name="T46" fmla="*/ 2147483647 w 875"/>
                  <a:gd name="T47" fmla="*/ 2147483647 h 1149"/>
                  <a:gd name="T48" fmla="*/ 2147483647 w 875"/>
                  <a:gd name="T49" fmla="*/ 2147483647 h 1149"/>
                  <a:gd name="T50" fmla="*/ 2147483647 w 875"/>
                  <a:gd name="T51" fmla="*/ 2147483647 h 1149"/>
                  <a:gd name="T52" fmla="*/ 2147483647 w 875"/>
                  <a:gd name="T53" fmla="*/ 2147483647 h 11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75" h="1149">
                    <a:moveTo>
                      <a:pt x="842" y="1149"/>
                    </a:moveTo>
                    <a:lnTo>
                      <a:pt x="842" y="1149"/>
                    </a:lnTo>
                    <a:lnTo>
                      <a:pt x="660" y="1149"/>
                    </a:lnTo>
                    <a:cubicBezTo>
                      <a:pt x="641" y="1149"/>
                      <a:pt x="626" y="1134"/>
                      <a:pt x="626" y="1115"/>
                    </a:cubicBezTo>
                    <a:cubicBezTo>
                      <a:pt x="626" y="1097"/>
                      <a:pt x="641" y="1082"/>
                      <a:pt x="660" y="1082"/>
                    </a:cubicBezTo>
                    <a:lnTo>
                      <a:pt x="809" y="1082"/>
                    </a:lnTo>
                    <a:lnTo>
                      <a:pt x="809" y="240"/>
                    </a:lnTo>
                    <a:lnTo>
                      <a:pt x="628" y="81"/>
                    </a:lnTo>
                    <a:lnTo>
                      <a:pt x="124" y="527"/>
                    </a:lnTo>
                    <a:lnTo>
                      <a:pt x="249" y="527"/>
                    </a:lnTo>
                    <a:cubicBezTo>
                      <a:pt x="267" y="527"/>
                      <a:pt x="282" y="542"/>
                      <a:pt x="282" y="560"/>
                    </a:cubicBezTo>
                    <a:lnTo>
                      <a:pt x="282" y="1082"/>
                    </a:lnTo>
                    <a:lnTo>
                      <a:pt x="470" y="1082"/>
                    </a:lnTo>
                    <a:cubicBezTo>
                      <a:pt x="489" y="1082"/>
                      <a:pt x="503" y="1097"/>
                      <a:pt x="503" y="1115"/>
                    </a:cubicBezTo>
                    <a:cubicBezTo>
                      <a:pt x="503" y="1134"/>
                      <a:pt x="489" y="1149"/>
                      <a:pt x="470" y="1149"/>
                    </a:cubicBezTo>
                    <a:lnTo>
                      <a:pt x="249" y="1149"/>
                    </a:lnTo>
                    <a:cubicBezTo>
                      <a:pt x="230" y="1149"/>
                      <a:pt x="215" y="1134"/>
                      <a:pt x="215" y="1115"/>
                    </a:cubicBezTo>
                    <a:lnTo>
                      <a:pt x="215" y="594"/>
                    </a:lnTo>
                    <a:lnTo>
                      <a:pt x="36" y="594"/>
                    </a:lnTo>
                    <a:cubicBezTo>
                      <a:pt x="22" y="594"/>
                      <a:pt x="9" y="585"/>
                      <a:pt x="4" y="572"/>
                    </a:cubicBezTo>
                    <a:cubicBezTo>
                      <a:pt x="0" y="559"/>
                      <a:pt x="3" y="545"/>
                      <a:pt x="14" y="535"/>
                    </a:cubicBezTo>
                    <a:lnTo>
                      <a:pt x="606" y="11"/>
                    </a:lnTo>
                    <a:cubicBezTo>
                      <a:pt x="619" y="0"/>
                      <a:pt x="638" y="0"/>
                      <a:pt x="650" y="11"/>
                    </a:cubicBezTo>
                    <a:lnTo>
                      <a:pt x="864" y="200"/>
                    </a:lnTo>
                    <a:cubicBezTo>
                      <a:pt x="871" y="207"/>
                      <a:pt x="875" y="216"/>
                      <a:pt x="875" y="225"/>
                    </a:cubicBezTo>
                    <a:lnTo>
                      <a:pt x="875" y="1115"/>
                    </a:lnTo>
                    <a:cubicBezTo>
                      <a:pt x="875" y="1134"/>
                      <a:pt x="860" y="1149"/>
                      <a:pt x="842" y="114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7" name="Freeform 212">
                <a:extLst>
                  <a:ext uri="{FF2B5EF4-FFF2-40B4-BE49-F238E27FC236}">
                    <a16:creationId xmlns:a16="http://schemas.microsoft.com/office/drawing/2014/main" id="{F23939E7-AF67-4CE4-930F-1335FD04723F}"/>
                  </a:ext>
                </a:extLst>
              </p:cNvPr>
              <p:cNvSpPr>
                <a:spLocks/>
              </p:cNvSpPr>
              <p:nvPr/>
            </p:nvSpPr>
            <p:spPr bwMode="auto">
              <a:xfrm>
                <a:off x="5651500" y="2806701"/>
                <a:ext cx="107950" cy="171450"/>
              </a:xfrm>
              <a:custGeom>
                <a:avLst/>
                <a:gdLst>
                  <a:gd name="T0" fmla="*/ 2147483647 w 256"/>
                  <a:gd name="T1" fmla="*/ 2147483647 h 408"/>
                  <a:gd name="T2" fmla="*/ 2147483647 w 256"/>
                  <a:gd name="T3" fmla="*/ 2147483647 h 408"/>
                  <a:gd name="T4" fmla="*/ 2147483647 w 256"/>
                  <a:gd name="T5" fmla="*/ 2147483647 h 408"/>
                  <a:gd name="T6" fmla="*/ 2147483647 w 256"/>
                  <a:gd name="T7" fmla="*/ 2147483647 h 408"/>
                  <a:gd name="T8" fmla="*/ 2147483647 w 256"/>
                  <a:gd name="T9" fmla="*/ 2147483647 h 408"/>
                  <a:gd name="T10" fmla="*/ 2147483647 w 256"/>
                  <a:gd name="T11" fmla="*/ 2147483647 h 408"/>
                  <a:gd name="T12" fmla="*/ 2147483647 w 256"/>
                  <a:gd name="T13" fmla="*/ 2147483647 h 408"/>
                  <a:gd name="T14" fmla="*/ 0 w 256"/>
                  <a:gd name="T15" fmla="*/ 2147483647 h 408"/>
                  <a:gd name="T16" fmla="*/ 0 w 256"/>
                  <a:gd name="T17" fmla="*/ 2147483647 h 408"/>
                  <a:gd name="T18" fmla="*/ 2147483647 w 256"/>
                  <a:gd name="T19" fmla="*/ 0 h 408"/>
                  <a:gd name="T20" fmla="*/ 2147483647 w 256"/>
                  <a:gd name="T21" fmla="*/ 0 h 408"/>
                  <a:gd name="T22" fmla="*/ 2147483647 w 256"/>
                  <a:gd name="T23" fmla="*/ 2147483647 h 408"/>
                  <a:gd name="T24" fmla="*/ 2147483647 w 256"/>
                  <a:gd name="T25" fmla="*/ 2147483647 h 408"/>
                  <a:gd name="T26" fmla="*/ 2147483647 w 256"/>
                  <a:gd name="T27" fmla="*/ 2147483647 h 4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408">
                    <a:moveTo>
                      <a:pt x="222" y="408"/>
                    </a:moveTo>
                    <a:lnTo>
                      <a:pt x="222" y="408"/>
                    </a:lnTo>
                    <a:cubicBezTo>
                      <a:pt x="204" y="408"/>
                      <a:pt x="189" y="393"/>
                      <a:pt x="189" y="374"/>
                    </a:cubicBezTo>
                    <a:lnTo>
                      <a:pt x="189" y="66"/>
                    </a:lnTo>
                    <a:lnTo>
                      <a:pt x="66" y="66"/>
                    </a:lnTo>
                    <a:lnTo>
                      <a:pt x="66" y="374"/>
                    </a:lnTo>
                    <a:cubicBezTo>
                      <a:pt x="66" y="393"/>
                      <a:pt x="52" y="408"/>
                      <a:pt x="33" y="408"/>
                    </a:cubicBezTo>
                    <a:cubicBezTo>
                      <a:pt x="15" y="408"/>
                      <a:pt x="0" y="393"/>
                      <a:pt x="0" y="374"/>
                    </a:cubicBezTo>
                    <a:lnTo>
                      <a:pt x="0" y="33"/>
                    </a:lnTo>
                    <a:cubicBezTo>
                      <a:pt x="0" y="15"/>
                      <a:pt x="15" y="0"/>
                      <a:pt x="33" y="0"/>
                    </a:cubicBezTo>
                    <a:lnTo>
                      <a:pt x="222" y="0"/>
                    </a:lnTo>
                    <a:cubicBezTo>
                      <a:pt x="241" y="0"/>
                      <a:pt x="256" y="15"/>
                      <a:pt x="256" y="33"/>
                    </a:cubicBezTo>
                    <a:lnTo>
                      <a:pt x="256" y="374"/>
                    </a:lnTo>
                    <a:cubicBezTo>
                      <a:pt x="256" y="393"/>
                      <a:pt x="241" y="408"/>
                      <a:pt x="222" y="408"/>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8" name="Freeform 213">
                <a:extLst>
                  <a:ext uri="{FF2B5EF4-FFF2-40B4-BE49-F238E27FC236}">
                    <a16:creationId xmlns:a16="http://schemas.microsoft.com/office/drawing/2014/main" id="{3E747C4C-F3DF-4C2F-9E63-37C772B4B226}"/>
                  </a:ext>
                </a:extLst>
              </p:cNvPr>
              <p:cNvSpPr>
                <a:spLocks/>
              </p:cNvSpPr>
              <p:nvPr/>
            </p:nvSpPr>
            <p:spPr bwMode="auto">
              <a:xfrm>
                <a:off x="5889625" y="2540001"/>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69" name="Freeform 214">
                <a:extLst>
                  <a:ext uri="{FF2B5EF4-FFF2-40B4-BE49-F238E27FC236}">
                    <a16:creationId xmlns:a16="http://schemas.microsoft.com/office/drawing/2014/main" id="{4FED91FE-8634-461D-8E6B-C29E6701AAE5}"/>
                  </a:ext>
                </a:extLst>
              </p:cNvPr>
              <p:cNvSpPr>
                <a:spLocks/>
              </p:cNvSpPr>
              <p:nvPr/>
            </p:nvSpPr>
            <p:spPr bwMode="auto">
              <a:xfrm>
                <a:off x="5889625" y="261778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0" name="Freeform 215">
                <a:extLst>
                  <a:ext uri="{FF2B5EF4-FFF2-40B4-BE49-F238E27FC236}">
                    <a16:creationId xmlns:a16="http://schemas.microsoft.com/office/drawing/2014/main" id="{51C580DE-8BF5-48AE-B430-535D44A24199}"/>
                  </a:ext>
                </a:extLst>
              </p:cNvPr>
              <p:cNvSpPr>
                <a:spLocks/>
              </p:cNvSpPr>
              <p:nvPr/>
            </p:nvSpPr>
            <p:spPr bwMode="auto">
              <a:xfrm>
                <a:off x="5889625" y="2697163"/>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1" name="Freeform 216">
                <a:extLst>
                  <a:ext uri="{FF2B5EF4-FFF2-40B4-BE49-F238E27FC236}">
                    <a16:creationId xmlns:a16="http://schemas.microsoft.com/office/drawing/2014/main" id="{DB8740E8-8A81-43BC-AF7A-8D64FE5AA4DC}"/>
                  </a:ext>
                </a:extLst>
              </p:cNvPr>
              <p:cNvSpPr>
                <a:spLocks/>
              </p:cNvSpPr>
              <p:nvPr/>
            </p:nvSpPr>
            <p:spPr bwMode="auto">
              <a:xfrm>
                <a:off x="5889625" y="277653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2" name="Freeform 217">
                <a:extLst>
                  <a:ext uri="{FF2B5EF4-FFF2-40B4-BE49-F238E27FC236}">
                    <a16:creationId xmlns:a16="http://schemas.microsoft.com/office/drawing/2014/main" id="{0091D4B5-1A8D-4A96-A917-DDD61ADBE888}"/>
                  </a:ext>
                </a:extLst>
              </p:cNvPr>
              <p:cNvSpPr>
                <a:spLocks/>
              </p:cNvSpPr>
              <p:nvPr/>
            </p:nvSpPr>
            <p:spPr bwMode="auto">
              <a:xfrm>
                <a:off x="5975350" y="2540001"/>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3" name="Freeform 218">
                <a:extLst>
                  <a:ext uri="{FF2B5EF4-FFF2-40B4-BE49-F238E27FC236}">
                    <a16:creationId xmlns:a16="http://schemas.microsoft.com/office/drawing/2014/main" id="{03EEA2D4-54D4-467A-A62E-A5CDCFEEA487}"/>
                  </a:ext>
                </a:extLst>
              </p:cNvPr>
              <p:cNvSpPr>
                <a:spLocks/>
              </p:cNvSpPr>
              <p:nvPr/>
            </p:nvSpPr>
            <p:spPr bwMode="auto">
              <a:xfrm>
                <a:off x="5975350" y="261778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4" name="Freeform 220">
                <a:extLst>
                  <a:ext uri="{FF2B5EF4-FFF2-40B4-BE49-F238E27FC236}">
                    <a16:creationId xmlns:a16="http://schemas.microsoft.com/office/drawing/2014/main" id="{80B79675-EF98-4CE6-9411-770B392DD6C2}"/>
                  </a:ext>
                </a:extLst>
              </p:cNvPr>
              <p:cNvSpPr>
                <a:spLocks/>
              </p:cNvSpPr>
              <p:nvPr/>
            </p:nvSpPr>
            <p:spPr bwMode="auto">
              <a:xfrm>
                <a:off x="5975350" y="2697163"/>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5" name="Freeform 221">
                <a:extLst>
                  <a:ext uri="{FF2B5EF4-FFF2-40B4-BE49-F238E27FC236}">
                    <a16:creationId xmlns:a16="http://schemas.microsoft.com/office/drawing/2014/main" id="{2E1917B9-B248-4124-BF31-21CD7746F44B}"/>
                  </a:ext>
                </a:extLst>
              </p:cNvPr>
              <p:cNvSpPr>
                <a:spLocks/>
              </p:cNvSpPr>
              <p:nvPr/>
            </p:nvSpPr>
            <p:spPr bwMode="auto">
              <a:xfrm>
                <a:off x="5975350" y="2776538"/>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6" name="Freeform 222">
                <a:extLst>
                  <a:ext uri="{FF2B5EF4-FFF2-40B4-BE49-F238E27FC236}">
                    <a16:creationId xmlns:a16="http://schemas.microsoft.com/office/drawing/2014/main" id="{D74BC37F-7FC6-44D5-B968-38B5B93F7C62}"/>
                  </a:ext>
                </a:extLst>
              </p:cNvPr>
              <p:cNvSpPr>
                <a:spLocks/>
              </p:cNvSpPr>
              <p:nvPr/>
            </p:nvSpPr>
            <p:spPr bwMode="auto">
              <a:xfrm>
                <a:off x="5889625" y="2857500"/>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7" name="Freeform 223">
                <a:extLst>
                  <a:ext uri="{FF2B5EF4-FFF2-40B4-BE49-F238E27FC236}">
                    <a16:creationId xmlns:a16="http://schemas.microsoft.com/office/drawing/2014/main" id="{92D48857-AE7A-41B1-8EB4-9835A13B567A}"/>
                  </a:ext>
                </a:extLst>
              </p:cNvPr>
              <p:cNvSpPr>
                <a:spLocks/>
              </p:cNvSpPr>
              <p:nvPr/>
            </p:nvSpPr>
            <p:spPr bwMode="auto">
              <a:xfrm>
                <a:off x="5975350" y="2857500"/>
                <a:ext cx="42863" cy="42863"/>
              </a:xfrm>
              <a:custGeom>
                <a:avLst/>
                <a:gdLst>
                  <a:gd name="T0" fmla="*/ 2147483647 w 103"/>
                  <a:gd name="T1" fmla="*/ 2147483647 h 103"/>
                  <a:gd name="T2" fmla="*/ 2147483647 w 103"/>
                  <a:gd name="T3" fmla="*/ 2147483647 h 103"/>
                  <a:gd name="T4" fmla="*/ 0 w 103"/>
                  <a:gd name="T5" fmla="*/ 2147483647 h 103"/>
                  <a:gd name="T6" fmla="*/ 0 w 103"/>
                  <a:gd name="T7" fmla="*/ 0 h 103"/>
                  <a:gd name="T8" fmla="*/ 2147483647 w 103"/>
                  <a:gd name="T9" fmla="*/ 0 h 103"/>
                  <a:gd name="T10" fmla="*/ 2147483647 w 103"/>
                  <a:gd name="T11" fmla="*/ 2147483647 h 1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103">
                    <a:moveTo>
                      <a:pt x="103" y="103"/>
                    </a:moveTo>
                    <a:lnTo>
                      <a:pt x="103" y="103"/>
                    </a:lnTo>
                    <a:lnTo>
                      <a:pt x="0" y="103"/>
                    </a:lnTo>
                    <a:lnTo>
                      <a:pt x="0" y="0"/>
                    </a:lnTo>
                    <a:lnTo>
                      <a:pt x="103" y="0"/>
                    </a:lnTo>
                    <a:lnTo>
                      <a:pt x="103" y="10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8" name="Freeform 224">
                <a:extLst>
                  <a:ext uri="{FF2B5EF4-FFF2-40B4-BE49-F238E27FC236}">
                    <a16:creationId xmlns:a16="http://schemas.microsoft.com/office/drawing/2014/main" id="{0CD07E95-0CA8-4992-8158-5EA02BD2F9CA}"/>
                  </a:ext>
                </a:extLst>
              </p:cNvPr>
              <p:cNvSpPr>
                <a:spLocks/>
              </p:cNvSpPr>
              <p:nvPr/>
            </p:nvSpPr>
            <p:spPr bwMode="auto">
              <a:xfrm>
                <a:off x="5880100" y="2935288"/>
                <a:ext cx="57150"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9">
                    <a:moveTo>
                      <a:pt x="69" y="139"/>
                    </a:moveTo>
                    <a:lnTo>
                      <a:pt x="69" y="139"/>
                    </a:lnTo>
                    <a:cubicBezTo>
                      <a:pt x="30" y="139"/>
                      <a:pt x="0" y="108"/>
                      <a:pt x="0" y="70"/>
                    </a:cubicBezTo>
                    <a:cubicBezTo>
                      <a:pt x="0" y="31"/>
                      <a:pt x="30" y="0"/>
                      <a:pt x="69" y="0"/>
                    </a:cubicBezTo>
                    <a:cubicBezTo>
                      <a:pt x="107" y="0"/>
                      <a:pt x="138" y="31"/>
                      <a:pt x="138" y="70"/>
                    </a:cubicBezTo>
                    <a:cubicBezTo>
                      <a:pt x="138" y="108"/>
                      <a:pt x="107" y="139"/>
                      <a:pt x="69" y="13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79" name="Freeform 225">
                <a:extLst>
                  <a:ext uri="{FF2B5EF4-FFF2-40B4-BE49-F238E27FC236}">
                    <a16:creationId xmlns:a16="http://schemas.microsoft.com/office/drawing/2014/main" id="{7E30DCBE-0B89-4101-8438-0CC8EAE7ECAB}"/>
                  </a:ext>
                </a:extLst>
              </p:cNvPr>
              <p:cNvSpPr>
                <a:spLocks/>
              </p:cNvSpPr>
              <p:nvPr/>
            </p:nvSpPr>
            <p:spPr bwMode="auto">
              <a:xfrm>
                <a:off x="5969000" y="2935288"/>
                <a:ext cx="58738" cy="57150"/>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70" y="139"/>
                    </a:moveTo>
                    <a:lnTo>
                      <a:pt x="70" y="139"/>
                    </a:lnTo>
                    <a:cubicBezTo>
                      <a:pt x="31" y="139"/>
                      <a:pt x="0" y="108"/>
                      <a:pt x="0" y="70"/>
                    </a:cubicBezTo>
                    <a:cubicBezTo>
                      <a:pt x="0" y="32"/>
                      <a:pt x="31" y="0"/>
                      <a:pt x="70" y="0"/>
                    </a:cubicBezTo>
                    <a:cubicBezTo>
                      <a:pt x="108" y="0"/>
                      <a:pt x="139" y="32"/>
                      <a:pt x="139" y="70"/>
                    </a:cubicBezTo>
                    <a:cubicBezTo>
                      <a:pt x="139" y="108"/>
                      <a:pt x="108" y="139"/>
                      <a:pt x="70" y="13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grpSp>
        <p:nvGrpSpPr>
          <p:cNvPr id="380" name="组合 45400">
            <a:extLst>
              <a:ext uri="{FF2B5EF4-FFF2-40B4-BE49-F238E27FC236}">
                <a16:creationId xmlns:a16="http://schemas.microsoft.com/office/drawing/2014/main" id="{CD99F740-4AEC-40BE-831C-18FEF618C550}"/>
              </a:ext>
            </a:extLst>
          </p:cNvPr>
          <p:cNvGrpSpPr>
            <a:grpSpLocks/>
          </p:cNvGrpSpPr>
          <p:nvPr/>
        </p:nvGrpSpPr>
        <p:grpSpPr bwMode="auto">
          <a:xfrm>
            <a:off x="9612731" y="3621843"/>
            <a:ext cx="719719" cy="719719"/>
            <a:chOff x="4065588" y="1998663"/>
            <a:chExt cx="1114425" cy="1116013"/>
          </a:xfrm>
        </p:grpSpPr>
        <p:sp>
          <p:nvSpPr>
            <p:cNvPr id="381" name="Freeform 170">
              <a:extLst>
                <a:ext uri="{FF2B5EF4-FFF2-40B4-BE49-F238E27FC236}">
                  <a16:creationId xmlns:a16="http://schemas.microsoft.com/office/drawing/2014/main" id="{83FEC6F4-471A-46E7-BCB9-B9E763B04AC0}"/>
                </a:ext>
              </a:extLst>
            </p:cNvPr>
            <p:cNvSpPr>
              <a:spLocks/>
            </p:cNvSpPr>
            <p:nvPr/>
          </p:nvSpPr>
          <p:spPr bwMode="auto">
            <a:xfrm>
              <a:off x="4065588" y="1998663"/>
              <a:ext cx="1114425"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29"/>
                  </a:moveTo>
                  <a:lnTo>
                    <a:pt x="2659" y="1329"/>
                  </a:lnTo>
                  <a:cubicBezTo>
                    <a:pt x="2659" y="2064"/>
                    <a:pt x="2064" y="2659"/>
                    <a:pt x="1330" y="2659"/>
                  </a:cubicBezTo>
                  <a:cubicBezTo>
                    <a:pt x="596" y="2659"/>
                    <a:pt x="0" y="2064"/>
                    <a:pt x="0" y="1329"/>
                  </a:cubicBezTo>
                  <a:cubicBezTo>
                    <a:pt x="0" y="595"/>
                    <a:pt x="596" y="0"/>
                    <a:pt x="1330" y="0"/>
                  </a:cubicBezTo>
                  <a:cubicBezTo>
                    <a:pt x="2064"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382" name="组合 45382">
              <a:extLst>
                <a:ext uri="{FF2B5EF4-FFF2-40B4-BE49-F238E27FC236}">
                  <a16:creationId xmlns:a16="http://schemas.microsoft.com/office/drawing/2014/main" id="{BE86D901-A60E-45AE-A939-FE6C62FF0F14}"/>
                </a:ext>
              </a:extLst>
            </p:cNvPr>
            <p:cNvGrpSpPr>
              <a:grpSpLocks/>
            </p:cNvGrpSpPr>
            <p:nvPr/>
          </p:nvGrpSpPr>
          <p:grpSpPr bwMode="auto">
            <a:xfrm>
              <a:off x="4284663" y="2336801"/>
              <a:ext cx="676275" cy="439737"/>
              <a:chOff x="4284663" y="2336801"/>
              <a:chExt cx="676275" cy="439737"/>
            </a:xfrm>
          </p:grpSpPr>
          <p:sp>
            <p:nvSpPr>
              <p:cNvPr id="383" name="Freeform 171">
                <a:extLst>
                  <a:ext uri="{FF2B5EF4-FFF2-40B4-BE49-F238E27FC236}">
                    <a16:creationId xmlns:a16="http://schemas.microsoft.com/office/drawing/2014/main" id="{EA22720F-CDC1-4C97-AE25-812063DD56AF}"/>
                  </a:ext>
                </a:extLst>
              </p:cNvPr>
              <p:cNvSpPr>
                <a:spLocks noEditPoints="1"/>
              </p:cNvSpPr>
              <p:nvPr/>
            </p:nvSpPr>
            <p:spPr bwMode="auto">
              <a:xfrm>
                <a:off x="4284663" y="2336801"/>
                <a:ext cx="623888" cy="417513"/>
              </a:xfrm>
              <a:custGeom>
                <a:avLst/>
                <a:gdLst>
                  <a:gd name="T0" fmla="*/ 2147483647 w 1486"/>
                  <a:gd name="T1" fmla="*/ 2147483647 h 997"/>
                  <a:gd name="T2" fmla="*/ 2147483647 w 1486"/>
                  <a:gd name="T3" fmla="*/ 2147483647 h 997"/>
                  <a:gd name="T4" fmla="*/ 2147483647 w 1486"/>
                  <a:gd name="T5" fmla="*/ 2147483647 h 997"/>
                  <a:gd name="T6" fmla="*/ 2147483647 w 1486"/>
                  <a:gd name="T7" fmla="*/ 2147483647 h 997"/>
                  <a:gd name="T8" fmla="*/ 2147483647 w 1486"/>
                  <a:gd name="T9" fmla="*/ 2147483647 h 997"/>
                  <a:gd name="T10" fmla="*/ 2147483647 w 1486"/>
                  <a:gd name="T11" fmla="*/ 2147483647 h 997"/>
                  <a:gd name="T12" fmla="*/ 2147483647 w 1486"/>
                  <a:gd name="T13" fmla="*/ 2147483647 h 997"/>
                  <a:gd name="T14" fmla="*/ 2147483647 w 1486"/>
                  <a:gd name="T15" fmla="*/ 2147483647 h 997"/>
                  <a:gd name="T16" fmla="*/ 2147483647 w 1486"/>
                  <a:gd name="T17" fmla="*/ 2147483647 h 997"/>
                  <a:gd name="T18" fmla="*/ 2147483647 w 1486"/>
                  <a:gd name="T19" fmla="*/ 2147483647 h 997"/>
                  <a:gd name="T20" fmla="*/ 2147483647 w 1486"/>
                  <a:gd name="T21" fmla="*/ 2147483647 h 997"/>
                  <a:gd name="T22" fmla="*/ 2147483647 w 1486"/>
                  <a:gd name="T23" fmla="*/ 2147483647 h 997"/>
                  <a:gd name="T24" fmla="*/ 2147483647 w 1486"/>
                  <a:gd name="T25" fmla="*/ 2147483647 h 997"/>
                  <a:gd name="T26" fmla="*/ 2147483647 w 1486"/>
                  <a:gd name="T27" fmla="*/ 2147483647 h 997"/>
                  <a:gd name="T28" fmla="*/ 2147483647 w 1486"/>
                  <a:gd name="T29" fmla="*/ 2147483647 h 997"/>
                  <a:gd name="T30" fmla="*/ 2147483647 w 1486"/>
                  <a:gd name="T31" fmla="*/ 2147483647 h 997"/>
                  <a:gd name="T32" fmla="*/ 2147483647 w 1486"/>
                  <a:gd name="T33" fmla="*/ 2147483647 h 997"/>
                  <a:gd name="T34" fmla="*/ 2147483647 w 1486"/>
                  <a:gd name="T35" fmla="*/ 2147483647 h 997"/>
                  <a:gd name="T36" fmla="*/ 2147483647 w 1486"/>
                  <a:gd name="T37" fmla="*/ 2147483647 h 997"/>
                  <a:gd name="T38" fmla="*/ 2147483647 w 1486"/>
                  <a:gd name="T39" fmla="*/ 2147483647 h 997"/>
                  <a:gd name="T40" fmla="*/ 2147483647 w 1486"/>
                  <a:gd name="T41" fmla="*/ 2147483647 h 997"/>
                  <a:gd name="T42" fmla="*/ 2147483647 w 1486"/>
                  <a:gd name="T43" fmla="*/ 2147483647 h 997"/>
                  <a:gd name="T44" fmla="*/ 2147483647 w 1486"/>
                  <a:gd name="T45" fmla="*/ 2147483647 h 997"/>
                  <a:gd name="T46" fmla="*/ 2147483647 w 1486"/>
                  <a:gd name="T47" fmla="*/ 2147483647 h 997"/>
                  <a:gd name="T48" fmla="*/ 2147483647 w 1486"/>
                  <a:gd name="T49" fmla="*/ 2147483647 h 997"/>
                  <a:gd name="T50" fmla="*/ 2147483647 w 1486"/>
                  <a:gd name="T51" fmla="*/ 2147483647 h 997"/>
                  <a:gd name="T52" fmla="*/ 2147483647 w 1486"/>
                  <a:gd name="T53" fmla="*/ 2147483647 h 997"/>
                  <a:gd name="T54" fmla="*/ 2147483647 w 1486"/>
                  <a:gd name="T55" fmla="*/ 2147483647 h 997"/>
                  <a:gd name="T56" fmla="*/ 2147483647 w 1486"/>
                  <a:gd name="T57" fmla="*/ 2147483647 h 997"/>
                  <a:gd name="T58" fmla="*/ 2147483647 w 1486"/>
                  <a:gd name="T59" fmla="*/ 2147483647 h 997"/>
                  <a:gd name="T60" fmla="*/ 2147483647 w 1486"/>
                  <a:gd name="T61" fmla="*/ 2147483647 h 997"/>
                  <a:gd name="T62" fmla="*/ 2147483647 w 1486"/>
                  <a:gd name="T63" fmla="*/ 2147483647 h 997"/>
                  <a:gd name="T64" fmla="*/ 2147483647 w 1486"/>
                  <a:gd name="T65" fmla="*/ 2147483647 h 997"/>
                  <a:gd name="T66" fmla="*/ 2147483647 w 1486"/>
                  <a:gd name="T67" fmla="*/ 2147483647 h 997"/>
                  <a:gd name="T68" fmla="*/ 2147483647 w 1486"/>
                  <a:gd name="T69" fmla="*/ 2147483647 h 997"/>
                  <a:gd name="T70" fmla="*/ 2147483647 w 1486"/>
                  <a:gd name="T71" fmla="*/ 2147483647 h 9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486" h="997">
                    <a:moveTo>
                      <a:pt x="1257" y="389"/>
                    </a:moveTo>
                    <a:lnTo>
                      <a:pt x="1257" y="389"/>
                    </a:lnTo>
                    <a:lnTo>
                      <a:pt x="1079" y="420"/>
                    </a:lnTo>
                    <a:lnTo>
                      <a:pt x="779" y="472"/>
                    </a:lnTo>
                    <a:lnTo>
                      <a:pt x="498" y="520"/>
                    </a:lnTo>
                    <a:cubicBezTo>
                      <a:pt x="516" y="465"/>
                      <a:pt x="504" y="397"/>
                      <a:pt x="493" y="355"/>
                    </a:cubicBezTo>
                    <a:lnTo>
                      <a:pt x="1377" y="185"/>
                    </a:lnTo>
                    <a:cubicBezTo>
                      <a:pt x="1396" y="329"/>
                      <a:pt x="1275" y="382"/>
                      <a:pt x="1257" y="389"/>
                    </a:cubicBezTo>
                    <a:close/>
                    <a:moveTo>
                      <a:pt x="935" y="740"/>
                    </a:moveTo>
                    <a:lnTo>
                      <a:pt x="935" y="740"/>
                    </a:lnTo>
                    <a:cubicBezTo>
                      <a:pt x="871" y="740"/>
                      <a:pt x="818" y="688"/>
                      <a:pt x="818" y="623"/>
                    </a:cubicBezTo>
                    <a:lnTo>
                      <a:pt x="818" y="533"/>
                    </a:lnTo>
                    <a:lnTo>
                      <a:pt x="1052" y="492"/>
                    </a:lnTo>
                    <a:lnTo>
                      <a:pt x="1052" y="623"/>
                    </a:lnTo>
                    <a:cubicBezTo>
                      <a:pt x="1052" y="688"/>
                      <a:pt x="999" y="740"/>
                      <a:pt x="935" y="740"/>
                    </a:cubicBezTo>
                    <a:close/>
                    <a:moveTo>
                      <a:pt x="305" y="515"/>
                    </a:moveTo>
                    <a:lnTo>
                      <a:pt x="305" y="515"/>
                    </a:lnTo>
                    <a:cubicBezTo>
                      <a:pt x="268" y="481"/>
                      <a:pt x="259" y="416"/>
                      <a:pt x="258" y="371"/>
                    </a:cubicBezTo>
                    <a:cubicBezTo>
                      <a:pt x="272" y="372"/>
                      <a:pt x="287" y="373"/>
                      <a:pt x="302" y="373"/>
                    </a:cubicBezTo>
                    <a:cubicBezTo>
                      <a:pt x="301" y="380"/>
                      <a:pt x="300" y="386"/>
                      <a:pt x="300" y="393"/>
                    </a:cubicBezTo>
                    <a:cubicBezTo>
                      <a:pt x="300" y="449"/>
                      <a:pt x="345" y="494"/>
                      <a:pt x="401" y="494"/>
                    </a:cubicBezTo>
                    <a:cubicBezTo>
                      <a:pt x="414" y="494"/>
                      <a:pt x="427" y="492"/>
                      <a:pt x="438" y="487"/>
                    </a:cubicBezTo>
                    <a:cubicBezTo>
                      <a:pt x="436" y="495"/>
                      <a:pt x="434" y="503"/>
                      <a:pt x="431" y="509"/>
                    </a:cubicBezTo>
                    <a:cubicBezTo>
                      <a:pt x="425" y="523"/>
                      <a:pt x="415" y="532"/>
                      <a:pt x="402" y="537"/>
                    </a:cubicBezTo>
                    <a:cubicBezTo>
                      <a:pt x="360" y="544"/>
                      <a:pt x="328" y="537"/>
                      <a:pt x="305" y="515"/>
                    </a:cubicBezTo>
                    <a:close/>
                    <a:moveTo>
                      <a:pt x="1394" y="69"/>
                    </a:moveTo>
                    <a:lnTo>
                      <a:pt x="1394" y="69"/>
                    </a:lnTo>
                    <a:cubicBezTo>
                      <a:pt x="1405" y="75"/>
                      <a:pt x="1407" y="81"/>
                      <a:pt x="1408" y="83"/>
                    </a:cubicBezTo>
                    <a:cubicBezTo>
                      <a:pt x="1411" y="92"/>
                      <a:pt x="1408" y="103"/>
                      <a:pt x="1405" y="112"/>
                    </a:cubicBezTo>
                    <a:lnTo>
                      <a:pt x="1397" y="114"/>
                    </a:lnTo>
                    <a:cubicBezTo>
                      <a:pt x="1397" y="114"/>
                      <a:pt x="1397" y="114"/>
                      <a:pt x="1397" y="114"/>
                    </a:cubicBezTo>
                    <a:lnTo>
                      <a:pt x="1393" y="114"/>
                    </a:lnTo>
                    <a:lnTo>
                      <a:pt x="374" y="302"/>
                    </a:lnTo>
                    <a:cubicBezTo>
                      <a:pt x="353" y="305"/>
                      <a:pt x="331" y="307"/>
                      <a:pt x="309" y="307"/>
                    </a:cubicBezTo>
                    <a:cubicBezTo>
                      <a:pt x="252" y="307"/>
                      <a:pt x="200" y="297"/>
                      <a:pt x="157" y="284"/>
                    </a:cubicBezTo>
                    <a:lnTo>
                      <a:pt x="1394" y="69"/>
                    </a:lnTo>
                    <a:close/>
                    <a:moveTo>
                      <a:pt x="435" y="400"/>
                    </a:moveTo>
                    <a:lnTo>
                      <a:pt x="435" y="400"/>
                    </a:lnTo>
                    <a:cubicBezTo>
                      <a:pt x="431" y="416"/>
                      <a:pt x="418" y="427"/>
                      <a:pt x="401" y="427"/>
                    </a:cubicBezTo>
                    <a:cubicBezTo>
                      <a:pt x="382" y="427"/>
                      <a:pt x="367" y="412"/>
                      <a:pt x="367" y="393"/>
                    </a:cubicBezTo>
                    <a:cubicBezTo>
                      <a:pt x="367" y="384"/>
                      <a:pt x="371" y="375"/>
                      <a:pt x="377" y="369"/>
                    </a:cubicBezTo>
                    <a:cubicBezTo>
                      <a:pt x="380" y="369"/>
                      <a:pt x="382" y="368"/>
                      <a:pt x="385" y="368"/>
                    </a:cubicBezTo>
                    <a:lnTo>
                      <a:pt x="425" y="361"/>
                    </a:lnTo>
                    <a:cubicBezTo>
                      <a:pt x="428" y="372"/>
                      <a:pt x="432" y="386"/>
                      <a:pt x="435" y="400"/>
                    </a:cubicBezTo>
                    <a:close/>
                    <a:moveTo>
                      <a:pt x="1442" y="172"/>
                    </a:moveTo>
                    <a:lnTo>
                      <a:pt x="1442" y="172"/>
                    </a:lnTo>
                    <a:cubicBezTo>
                      <a:pt x="1448" y="169"/>
                      <a:pt x="1453" y="165"/>
                      <a:pt x="1456" y="160"/>
                    </a:cubicBezTo>
                    <a:cubicBezTo>
                      <a:pt x="1459" y="154"/>
                      <a:pt x="1486" y="108"/>
                      <a:pt x="1471" y="62"/>
                    </a:cubicBezTo>
                    <a:cubicBezTo>
                      <a:pt x="1465" y="44"/>
                      <a:pt x="1449" y="18"/>
                      <a:pt x="1410" y="3"/>
                    </a:cubicBezTo>
                    <a:cubicBezTo>
                      <a:pt x="1404" y="1"/>
                      <a:pt x="1398" y="0"/>
                      <a:pt x="1392" y="1"/>
                    </a:cubicBezTo>
                    <a:lnTo>
                      <a:pt x="29" y="239"/>
                    </a:lnTo>
                    <a:cubicBezTo>
                      <a:pt x="16" y="242"/>
                      <a:pt x="5" y="252"/>
                      <a:pt x="2" y="266"/>
                    </a:cubicBezTo>
                    <a:cubicBezTo>
                      <a:pt x="0" y="280"/>
                      <a:pt x="7" y="294"/>
                      <a:pt x="19" y="301"/>
                    </a:cubicBezTo>
                    <a:cubicBezTo>
                      <a:pt x="23" y="303"/>
                      <a:pt x="92" y="341"/>
                      <a:pt x="192" y="361"/>
                    </a:cubicBezTo>
                    <a:cubicBezTo>
                      <a:pt x="191" y="411"/>
                      <a:pt x="199" y="508"/>
                      <a:pt x="259" y="564"/>
                    </a:cubicBezTo>
                    <a:cubicBezTo>
                      <a:pt x="289" y="592"/>
                      <a:pt x="327" y="606"/>
                      <a:pt x="373" y="606"/>
                    </a:cubicBezTo>
                    <a:cubicBezTo>
                      <a:pt x="387" y="606"/>
                      <a:pt x="402" y="605"/>
                      <a:pt x="417" y="602"/>
                    </a:cubicBezTo>
                    <a:lnTo>
                      <a:pt x="752" y="544"/>
                    </a:lnTo>
                    <a:lnTo>
                      <a:pt x="752" y="623"/>
                    </a:lnTo>
                    <a:cubicBezTo>
                      <a:pt x="752" y="714"/>
                      <a:pt x="818" y="790"/>
                      <a:pt x="905" y="804"/>
                    </a:cubicBezTo>
                    <a:cubicBezTo>
                      <a:pt x="917" y="865"/>
                      <a:pt x="965" y="945"/>
                      <a:pt x="1089" y="959"/>
                    </a:cubicBezTo>
                    <a:cubicBezTo>
                      <a:pt x="1101" y="981"/>
                      <a:pt x="1124" y="997"/>
                      <a:pt x="1151" y="997"/>
                    </a:cubicBezTo>
                    <a:cubicBezTo>
                      <a:pt x="1190" y="997"/>
                      <a:pt x="1221" y="966"/>
                      <a:pt x="1221" y="928"/>
                    </a:cubicBezTo>
                    <a:cubicBezTo>
                      <a:pt x="1221" y="889"/>
                      <a:pt x="1190" y="858"/>
                      <a:pt x="1151" y="858"/>
                    </a:cubicBezTo>
                    <a:cubicBezTo>
                      <a:pt x="1126" y="858"/>
                      <a:pt x="1104" y="872"/>
                      <a:pt x="1092" y="892"/>
                    </a:cubicBezTo>
                    <a:cubicBezTo>
                      <a:pt x="1011" y="881"/>
                      <a:pt x="983" y="834"/>
                      <a:pt x="973" y="803"/>
                    </a:cubicBezTo>
                    <a:cubicBezTo>
                      <a:pt x="1056" y="785"/>
                      <a:pt x="1118" y="711"/>
                      <a:pt x="1118" y="623"/>
                    </a:cubicBezTo>
                    <a:lnTo>
                      <a:pt x="1118" y="481"/>
                    </a:lnTo>
                    <a:lnTo>
                      <a:pt x="1271" y="454"/>
                    </a:lnTo>
                    <a:cubicBezTo>
                      <a:pt x="1273" y="454"/>
                      <a:pt x="1275" y="454"/>
                      <a:pt x="1276" y="453"/>
                    </a:cubicBezTo>
                    <a:cubicBezTo>
                      <a:pt x="1348" y="428"/>
                      <a:pt x="1468" y="339"/>
                      <a:pt x="1442" y="17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84" name="Freeform 172">
                <a:extLst>
                  <a:ext uri="{FF2B5EF4-FFF2-40B4-BE49-F238E27FC236}">
                    <a16:creationId xmlns:a16="http://schemas.microsoft.com/office/drawing/2014/main" id="{D0959E54-FBD5-4B04-8255-2680E5386A81}"/>
                  </a:ext>
                </a:extLst>
              </p:cNvPr>
              <p:cNvSpPr>
                <a:spLocks/>
              </p:cNvSpPr>
              <p:nvPr/>
            </p:nvSpPr>
            <p:spPr bwMode="auto">
              <a:xfrm>
                <a:off x="4827588" y="2671763"/>
                <a:ext cx="133350" cy="104775"/>
              </a:xfrm>
              <a:custGeom>
                <a:avLst/>
                <a:gdLst>
                  <a:gd name="T0" fmla="*/ 2147483647 w 319"/>
                  <a:gd name="T1" fmla="*/ 2147483647 h 253"/>
                  <a:gd name="T2" fmla="*/ 2147483647 w 319"/>
                  <a:gd name="T3" fmla="*/ 2147483647 h 253"/>
                  <a:gd name="T4" fmla="*/ 2147483647 w 319"/>
                  <a:gd name="T5" fmla="*/ 2147483647 h 253"/>
                  <a:gd name="T6" fmla="*/ 2147483647 w 319"/>
                  <a:gd name="T7" fmla="*/ 2147483647 h 253"/>
                  <a:gd name="T8" fmla="*/ 2147483647 w 319"/>
                  <a:gd name="T9" fmla="*/ 2147483647 h 253"/>
                  <a:gd name="T10" fmla="*/ 0 w 319"/>
                  <a:gd name="T11" fmla="*/ 2147483647 h 253"/>
                  <a:gd name="T12" fmla="*/ 2147483647 w 319"/>
                  <a:gd name="T13" fmla="*/ 2147483647 h 253"/>
                  <a:gd name="T14" fmla="*/ 2147483647 w 319"/>
                  <a:gd name="T15" fmla="*/ 2147483647 h 253"/>
                  <a:gd name="T16" fmla="*/ 2147483647 w 319"/>
                  <a:gd name="T17" fmla="*/ 2147483647 h 253"/>
                  <a:gd name="T18" fmla="*/ 2147483647 w 319"/>
                  <a:gd name="T19" fmla="*/ 2147483647 h 253"/>
                  <a:gd name="T20" fmla="*/ 2147483647 w 319"/>
                  <a:gd name="T21" fmla="*/ 2147483647 h 253"/>
                  <a:gd name="T22" fmla="*/ 2147483647 w 319"/>
                  <a:gd name="T23" fmla="*/ 0 h 253"/>
                  <a:gd name="T24" fmla="*/ 2147483647 w 319"/>
                  <a:gd name="T25" fmla="*/ 2147483647 h 2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9" h="253">
                    <a:moveTo>
                      <a:pt x="217" y="98"/>
                    </a:moveTo>
                    <a:lnTo>
                      <a:pt x="217" y="98"/>
                    </a:lnTo>
                    <a:cubicBezTo>
                      <a:pt x="215" y="98"/>
                      <a:pt x="214" y="97"/>
                      <a:pt x="213" y="97"/>
                    </a:cubicBezTo>
                    <a:lnTo>
                      <a:pt x="130" y="97"/>
                    </a:lnTo>
                    <a:cubicBezTo>
                      <a:pt x="118" y="76"/>
                      <a:pt x="96" y="61"/>
                      <a:pt x="70" y="61"/>
                    </a:cubicBezTo>
                    <a:cubicBezTo>
                      <a:pt x="31" y="61"/>
                      <a:pt x="0" y="92"/>
                      <a:pt x="0" y="131"/>
                    </a:cubicBezTo>
                    <a:cubicBezTo>
                      <a:pt x="0" y="169"/>
                      <a:pt x="31" y="200"/>
                      <a:pt x="70" y="200"/>
                    </a:cubicBezTo>
                    <a:cubicBezTo>
                      <a:pt x="96" y="200"/>
                      <a:pt x="118" y="186"/>
                      <a:pt x="130" y="164"/>
                    </a:cubicBezTo>
                    <a:lnTo>
                      <a:pt x="213" y="164"/>
                    </a:lnTo>
                    <a:cubicBezTo>
                      <a:pt x="215" y="164"/>
                      <a:pt x="217" y="164"/>
                      <a:pt x="219" y="164"/>
                    </a:cubicBezTo>
                    <a:cubicBezTo>
                      <a:pt x="232" y="215"/>
                      <a:pt x="272" y="253"/>
                      <a:pt x="319" y="253"/>
                    </a:cubicBezTo>
                    <a:lnTo>
                      <a:pt x="319" y="0"/>
                    </a:lnTo>
                    <a:cubicBezTo>
                      <a:pt x="269" y="0"/>
                      <a:pt x="227" y="42"/>
                      <a:pt x="217" y="98"/>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grpSp>
        <p:nvGrpSpPr>
          <p:cNvPr id="385" name="组合 236">
            <a:extLst>
              <a:ext uri="{FF2B5EF4-FFF2-40B4-BE49-F238E27FC236}">
                <a16:creationId xmlns:a16="http://schemas.microsoft.com/office/drawing/2014/main" id="{D7024C55-BB2C-4DDF-A430-75E077EDBBB3}"/>
              </a:ext>
            </a:extLst>
          </p:cNvPr>
          <p:cNvGrpSpPr>
            <a:grpSpLocks/>
          </p:cNvGrpSpPr>
          <p:nvPr/>
        </p:nvGrpSpPr>
        <p:grpSpPr bwMode="auto">
          <a:xfrm>
            <a:off x="2940043" y="1545489"/>
            <a:ext cx="594809" cy="594809"/>
            <a:chOff x="677863" y="2097088"/>
            <a:chExt cx="1114425" cy="1117600"/>
          </a:xfrm>
        </p:grpSpPr>
        <p:sp>
          <p:nvSpPr>
            <p:cNvPr id="386" name="Freeform 24">
              <a:extLst>
                <a:ext uri="{FF2B5EF4-FFF2-40B4-BE49-F238E27FC236}">
                  <a16:creationId xmlns:a16="http://schemas.microsoft.com/office/drawing/2014/main" id="{C96A10EF-CC27-40C5-B5FE-6FE1DE1D4596}"/>
                </a:ext>
              </a:extLst>
            </p:cNvPr>
            <p:cNvSpPr>
              <a:spLocks/>
            </p:cNvSpPr>
            <p:nvPr/>
          </p:nvSpPr>
          <p:spPr bwMode="auto">
            <a:xfrm>
              <a:off x="677863" y="2097088"/>
              <a:ext cx="1114425" cy="1117600"/>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 name="T18" fmla="*/ 0 w 2659"/>
                <a:gd name="T19" fmla="*/ 0 h 2659"/>
                <a:gd name="T20" fmla="*/ 2659 w 2659"/>
                <a:gd name="T21" fmla="*/ 2659 h 2659"/>
              </a:gdLst>
              <a:ahLst/>
              <a:cxnLst>
                <a:cxn ang="T12">
                  <a:pos x="T0" y="T1"/>
                </a:cxn>
                <a:cxn ang="T13">
                  <a:pos x="T2" y="T3"/>
                </a:cxn>
                <a:cxn ang="T14">
                  <a:pos x="T4" y="T5"/>
                </a:cxn>
                <a:cxn ang="T15">
                  <a:pos x="T6" y="T7"/>
                </a:cxn>
                <a:cxn ang="T16">
                  <a:pos x="T8" y="T9"/>
                </a:cxn>
                <a:cxn ang="T17">
                  <a:pos x="T10" y="T11"/>
                </a:cxn>
              </a:cxnLst>
              <a:rect l="T18" t="T19" r="T20" b="T21"/>
              <a:pathLst>
                <a:path w="2659" h="2659">
                  <a:moveTo>
                    <a:pt x="2659" y="1329"/>
                  </a:moveTo>
                  <a:lnTo>
                    <a:pt x="2659" y="1329"/>
                  </a:lnTo>
                  <a:cubicBezTo>
                    <a:pt x="2659" y="2064"/>
                    <a:pt x="2063" y="2659"/>
                    <a:pt x="1329" y="2659"/>
                  </a:cubicBezTo>
                  <a:cubicBezTo>
                    <a:pt x="595" y="2659"/>
                    <a:pt x="0" y="2064"/>
                    <a:pt x="0" y="1329"/>
                  </a:cubicBezTo>
                  <a:cubicBezTo>
                    <a:pt x="0" y="595"/>
                    <a:pt x="595" y="0"/>
                    <a:pt x="1329" y="0"/>
                  </a:cubicBezTo>
                  <a:cubicBezTo>
                    <a:pt x="2063"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387" name="组合 222">
              <a:extLst>
                <a:ext uri="{FF2B5EF4-FFF2-40B4-BE49-F238E27FC236}">
                  <a16:creationId xmlns:a16="http://schemas.microsoft.com/office/drawing/2014/main" id="{CC248BFA-EB62-456F-8FBF-8663610F895A}"/>
                </a:ext>
              </a:extLst>
            </p:cNvPr>
            <p:cNvGrpSpPr>
              <a:grpSpLocks/>
            </p:cNvGrpSpPr>
            <p:nvPr/>
          </p:nvGrpSpPr>
          <p:grpSpPr bwMode="auto">
            <a:xfrm>
              <a:off x="862013" y="2378076"/>
              <a:ext cx="744538" cy="555625"/>
              <a:chOff x="862013" y="2378076"/>
              <a:chExt cx="744538" cy="555625"/>
            </a:xfrm>
          </p:grpSpPr>
          <p:sp>
            <p:nvSpPr>
              <p:cNvPr id="388" name="Freeform 36">
                <a:extLst>
                  <a:ext uri="{FF2B5EF4-FFF2-40B4-BE49-F238E27FC236}">
                    <a16:creationId xmlns:a16="http://schemas.microsoft.com/office/drawing/2014/main" id="{D92C750B-42A5-44E3-8530-604551B1351F}"/>
                  </a:ext>
                </a:extLst>
              </p:cNvPr>
              <p:cNvSpPr>
                <a:spLocks noEditPoints="1"/>
              </p:cNvSpPr>
              <p:nvPr/>
            </p:nvSpPr>
            <p:spPr bwMode="auto">
              <a:xfrm>
                <a:off x="1401763" y="2406651"/>
                <a:ext cx="204788" cy="498475"/>
              </a:xfrm>
              <a:custGeom>
                <a:avLst/>
                <a:gdLst>
                  <a:gd name="T0" fmla="*/ 2147483647 w 488"/>
                  <a:gd name="T1" fmla="*/ 2147483647 h 1185"/>
                  <a:gd name="T2" fmla="*/ 2147483647 w 488"/>
                  <a:gd name="T3" fmla="*/ 2147483647 h 1185"/>
                  <a:gd name="T4" fmla="*/ 2147483647 w 488"/>
                  <a:gd name="T5" fmla="*/ 2147483647 h 1185"/>
                  <a:gd name="T6" fmla="*/ 2147483647 w 488"/>
                  <a:gd name="T7" fmla="*/ 2147483647 h 1185"/>
                  <a:gd name="T8" fmla="*/ 2147483647 w 488"/>
                  <a:gd name="T9" fmla="*/ 2147483647 h 1185"/>
                  <a:gd name="T10" fmla="*/ 2147483647 w 488"/>
                  <a:gd name="T11" fmla="*/ 2147483647 h 1185"/>
                  <a:gd name="T12" fmla="*/ 2147483647 w 488"/>
                  <a:gd name="T13" fmla="*/ 2147483647 h 1185"/>
                  <a:gd name="T14" fmla="*/ 2147483647 w 488"/>
                  <a:gd name="T15" fmla="*/ 2147483647 h 1185"/>
                  <a:gd name="T16" fmla="*/ 2147483647 w 488"/>
                  <a:gd name="T17" fmla="*/ 2147483647 h 1185"/>
                  <a:gd name="T18" fmla="*/ 2147483647 w 488"/>
                  <a:gd name="T19" fmla="*/ 2147483647 h 1185"/>
                  <a:gd name="T20" fmla="*/ 2147483647 w 488"/>
                  <a:gd name="T21" fmla="*/ 2147483647 h 1185"/>
                  <a:gd name="T22" fmla="*/ 2147483647 w 488"/>
                  <a:gd name="T23" fmla="*/ 2147483647 h 1185"/>
                  <a:gd name="T24" fmla="*/ 2147483647 w 488"/>
                  <a:gd name="T25" fmla="*/ 2147483647 h 1185"/>
                  <a:gd name="T26" fmla="*/ 2147483647 w 488"/>
                  <a:gd name="T27" fmla="*/ 2147483647 h 1185"/>
                  <a:gd name="T28" fmla="*/ 2147483647 w 488"/>
                  <a:gd name="T29" fmla="*/ 2147483647 h 1185"/>
                  <a:gd name="T30" fmla="*/ 2147483647 w 488"/>
                  <a:gd name="T31" fmla="*/ 2147483647 h 1185"/>
                  <a:gd name="T32" fmla="*/ 2147483647 w 488"/>
                  <a:gd name="T33" fmla="*/ 2147483647 h 1185"/>
                  <a:gd name="T34" fmla="*/ 2147483647 w 488"/>
                  <a:gd name="T35" fmla="*/ 2147483647 h 1185"/>
                  <a:gd name="T36" fmla="*/ 2147483647 w 488"/>
                  <a:gd name="T37" fmla="*/ 2147483647 h 1185"/>
                  <a:gd name="T38" fmla="*/ 2147483647 w 488"/>
                  <a:gd name="T39" fmla="*/ 2147483647 h 1185"/>
                  <a:gd name="T40" fmla="*/ 2147483647 w 488"/>
                  <a:gd name="T41" fmla="*/ 2147483647 h 1185"/>
                  <a:gd name="T42" fmla="*/ 2147483647 w 488"/>
                  <a:gd name="T43" fmla="*/ 2147483647 h 1185"/>
                  <a:gd name="T44" fmla="*/ 2147483647 w 488"/>
                  <a:gd name="T45" fmla="*/ 2147483647 h 1185"/>
                  <a:gd name="T46" fmla="*/ 2147483647 w 488"/>
                  <a:gd name="T47" fmla="*/ 2147483647 h 1185"/>
                  <a:gd name="T48" fmla="*/ 2147483647 w 488"/>
                  <a:gd name="T49" fmla="*/ 0 h 1185"/>
                  <a:gd name="T50" fmla="*/ 2147483647 w 488"/>
                  <a:gd name="T51" fmla="*/ 0 h 1185"/>
                  <a:gd name="T52" fmla="*/ 2147483647 w 488"/>
                  <a:gd name="T53" fmla="*/ 0 h 1185"/>
                  <a:gd name="T54" fmla="*/ 0 w 488"/>
                  <a:gd name="T55" fmla="*/ 2147483647 h 1185"/>
                  <a:gd name="T56" fmla="*/ 0 w 488"/>
                  <a:gd name="T57" fmla="*/ 2147483647 h 1185"/>
                  <a:gd name="T58" fmla="*/ 2147483647 w 488"/>
                  <a:gd name="T59" fmla="*/ 2147483647 h 1185"/>
                  <a:gd name="T60" fmla="*/ 2147483647 w 488"/>
                  <a:gd name="T61" fmla="*/ 2147483647 h 1185"/>
                  <a:gd name="T62" fmla="*/ 2147483647 w 488"/>
                  <a:gd name="T63" fmla="*/ 2147483647 h 1185"/>
                  <a:gd name="T64" fmla="*/ 2147483647 w 488"/>
                  <a:gd name="T65" fmla="*/ 2147483647 h 1185"/>
                  <a:gd name="T66" fmla="*/ 2147483647 w 488"/>
                  <a:gd name="T67" fmla="*/ 0 h 11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8"/>
                  <a:gd name="T103" fmla="*/ 0 h 1185"/>
                  <a:gd name="T104" fmla="*/ 488 w 488"/>
                  <a:gd name="T105" fmla="*/ 1185 h 11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8" h="1185">
                    <a:moveTo>
                      <a:pt x="66" y="841"/>
                    </a:moveTo>
                    <a:lnTo>
                      <a:pt x="66" y="841"/>
                    </a:lnTo>
                    <a:lnTo>
                      <a:pt x="421" y="841"/>
                    </a:lnTo>
                    <a:lnTo>
                      <a:pt x="421" y="1118"/>
                    </a:lnTo>
                    <a:lnTo>
                      <a:pt x="66" y="1118"/>
                    </a:lnTo>
                    <a:lnTo>
                      <a:pt x="66" y="841"/>
                    </a:lnTo>
                    <a:close/>
                    <a:moveTo>
                      <a:pt x="421" y="828"/>
                    </a:moveTo>
                    <a:lnTo>
                      <a:pt x="421" y="828"/>
                    </a:lnTo>
                    <a:lnTo>
                      <a:pt x="66" y="828"/>
                    </a:lnTo>
                    <a:lnTo>
                      <a:pt x="66" y="589"/>
                    </a:lnTo>
                    <a:lnTo>
                      <a:pt x="421" y="589"/>
                    </a:lnTo>
                    <a:lnTo>
                      <a:pt x="421" y="828"/>
                    </a:lnTo>
                    <a:close/>
                    <a:moveTo>
                      <a:pt x="66" y="346"/>
                    </a:moveTo>
                    <a:lnTo>
                      <a:pt x="66" y="346"/>
                    </a:lnTo>
                    <a:lnTo>
                      <a:pt x="421" y="346"/>
                    </a:lnTo>
                    <a:lnTo>
                      <a:pt x="421" y="576"/>
                    </a:lnTo>
                    <a:lnTo>
                      <a:pt x="66" y="576"/>
                    </a:lnTo>
                    <a:lnTo>
                      <a:pt x="66" y="346"/>
                    </a:lnTo>
                    <a:close/>
                    <a:moveTo>
                      <a:pt x="421" y="332"/>
                    </a:moveTo>
                    <a:lnTo>
                      <a:pt x="421" y="332"/>
                    </a:lnTo>
                    <a:lnTo>
                      <a:pt x="66" y="332"/>
                    </a:lnTo>
                    <a:lnTo>
                      <a:pt x="66" y="67"/>
                    </a:lnTo>
                    <a:lnTo>
                      <a:pt x="421" y="67"/>
                    </a:lnTo>
                    <a:lnTo>
                      <a:pt x="421" y="332"/>
                    </a:lnTo>
                    <a:close/>
                    <a:moveTo>
                      <a:pt x="455" y="0"/>
                    </a:moveTo>
                    <a:lnTo>
                      <a:pt x="455" y="0"/>
                    </a:lnTo>
                    <a:lnTo>
                      <a:pt x="33" y="0"/>
                    </a:lnTo>
                    <a:cubicBezTo>
                      <a:pt x="14" y="0"/>
                      <a:pt x="0" y="15"/>
                      <a:pt x="0" y="34"/>
                    </a:cubicBezTo>
                    <a:lnTo>
                      <a:pt x="0" y="1152"/>
                    </a:lnTo>
                    <a:cubicBezTo>
                      <a:pt x="0" y="1170"/>
                      <a:pt x="14" y="1185"/>
                      <a:pt x="33" y="1185"/>
                    </a:cubicBezTo>
                    <a:lnTo>
                      <a:pt x="455" y="1185"/>
                    </a:lnTo>
                    <a:cubicBezTo>
                      <a:pt x="473" y="1185"/>
                      <a:pt x="488" y="1170"/>
                      <a:pt x="488" y="1152"/>
                    </a:cubicBezTo>
                    <a:lnTo>
                      <a:pt x="488" y="34"/>
                    </a:lnTo>
                    <a:cubicBezTo>
                      <a:pt x="488" y="15"/>
                      <a:pt x="473" y="0"/>
                      <a:pt x="4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89" name="Freeform 37">
                <a:extLst>
                  <a:ext uri="{FF2B5EF4-FFF2-40B4-BE49-F238E27FC236}">
                    <a16:creationId xmlns:a16="http://schemas.microsoft.com/office/drawing/2014/main" id="{7EA64359-1014-4C1C-B2B0-38A644EF9E37}"/>
                  </a:ext>
                </a:extLst>
              </p:cNvPr>
              <p:cNvSpPr>
                <a:spLocks noEditPoints="1"/>
              </p:cNvSpPr>
              <p:nvPr/>
            </p:nvSpPr>
            <p:spPr bwMode="auto">
              <a:xfrm>
                <a:off x="1444625" y="246062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0" name="Freeform 38">
                <a:extLst>
                  <a:ext uri="{FF2B5EF4-FFF2-40B4-BE49-F238E27FC236}">
                    <a16:creationId xmlns:a16="http://schemas.microsoft.com/office/drawing/2014/main" id="{C8BF6DFF-BFC7-47D8-9C97-54AB63CF4F1F}"/>
                  </a:ext>
                </a:extLst>
              </p:cNvPr>
              <p:cNvSpPr>
                <a:spLocks noEditPoints="1"/>
              </p:cNvSpPr>
              <p:nvPr/>
            </p:nvSpPr>
            <p:spPr bwMode="auto">
              <a:xfrm>
                <a:off x="1444625" y="2568576"/>
                <a:ext cx="119063" cy="63500"/>
              </a:xfrm>
              <a:custGeom>
                <a:avLst/>
                <a:gdLst>
                  <a:gd name="T0" fmla="*/ 2147483647 w 283"/>
                  <a:gd name="T1" fmla="*/ 2147483647 h 149"/>
                  <a:gd name="T2" fmla="*/ 2147483647 w 283"/>
                  <a:gd name="T3" fmla="*/ 2147483647 h 149"/>
                  <a:gd name="T4" fmla="*/ 2147483647 w 283"/>
                  <a:gd name="T5" fmla="*/ 2147483647 h 149"/>
                  <a:gd name="T6" fmla="*/ 2147483647 w 283"/>
                  <a:gd name="T7" fmla="*/ 2147483647 h 149"/>
                  <a:gd name="T8" fmla="*/ 2010577754 w 283"/>
                  <a:gd name="T9" fmla="*/ 2147483647 h 149"/>
                  <a:gd name="T10" fmla="*/ 2010577754 w 283"/>
                  <a:gd name="T11" fmla="*/ 2147483647 h 149"/>
                  <a:gd name="T12" fmla="*/ 2147483647 w 283"/>
                  <a:gd name="T13" fmla="*/ 2089955470 h 149"/>
                  <a:gd name="T14" fmla="*/ 2147483647 w 283"/>
                  <a:gd name="T15" fmla="*/ 2089955470 h 149"/>
                  <a:gd name="T16" fmla="*/ 2147483647 w 283"/>
                  <a:gd name="T17" fmla="*/ 2147483647 h 149"/>
                  <a:gd name="T18" fmla="*/ 2147483647 w 283"/>
                  <a:gd name="T19" fmla="*/ 2147483647 h 149"/>
                  <a:gd name="T20" fmla="*/ 2147483647 w 283"/>
                  <a:gd name="T21" fmla="*/ 0 h 149"/>
                  <a:gd name="T22" fmla="*/ 2147483647 w 283"/>
                  <a:gd name="T23" fmla="*/ 0 h 149"/>
                  <a:gd name="T24" fmla="*/ 2147483647 w 283"/>
                  <a:gd name="T25" fmla="*/ 0 h 149"/>
                  <a:gd name="T26" fmla="*/ 0 w 283"/>
                  <a:gd name="T27" fmla="*/ 2147483647 h 149"/>
                  <a:gd name="T28" fmla="*/ 0 w 283"/>
                  <a:gd name="T29" fmla="*/ 2147483647 h 149"/>
                  <a:gd name="T30" fmla="*/ 2147483647 w 283"/>
                  <a:gd name="T31" fmla="*/ 2147483647 h 149"/>
                  <a:gd name="T32" fmla="*/ 2147483647 w 283"/>
                  <a:gd name="T33" fmla="*/ 2147483647 h 149"/>
                  <a:gd name="T34" fmla="*/ 2147483647 w 283"/>
                  <a:gd name="T35" fmla="*/ 2147483647 h 149"/>
                  <a:gd name="T36" fmla="*/ 2147483647 w 283"/>
                  <a:gd name="T37" fmla="*/ 2147483647 h 149"/>
                  <a:gd name="T38" fmla="*/ 2147483647 w 283"/>
                  <a:gd name="T39" fmla="*/ 0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57" y="114"/>
                    </a:moveTo>
                    <a:lnTo>
                      <a:pt x="257" y="114"/>
                    </a:lnTo>
                    <a:cubicBezTo>
                      <a:pt x="257" y="119"/>
                      <a:pt x="255" y="122"/>
                      <a:pt x="254" y="123"/>
                    </a:cubicBezTo>
                    <a:lnTo>
                      <a:pt x="30" y="123"/>
                    </a:lnTo>
                    <a:cubicBezTo>
                      <a:pt x="29" y="122"/>
                      <a:pt x="27" y="119"/>
                      <a:pt x="27" y="114"/>
                    </a:cubicBezTo>
                    <a:lnTo>
                      <a:pt x="27" y="36"/>
                    </a:lnTo>
                    <a:cubicBezTo>
                      <a:pt x="27" y="30"/>
                      <a:pt x="29" y="27"/>
                      <a:pt x="30" y="27"/>
                    </a:cubicBezTo>
                    <a:lnTo>
                      <a:pt x="254" y="27"/>
                    </a:lnTo>
                    <a:cubicBezTo>
                      <a:pt x="254" y="27"/>
                      <a:pt x="257" y="30"/>
                      <a:pt x="257" y="36"/>
                    </a:cubicBezTo>
                    <a:lnTo>
                      <a:pt x="257" y="114"/>
                    </a:lnTo>
                    <a:close/>
                    <a:moveTo>
                      <a:pt x="254" y="0"/>
                    </a:moveTo>
                    <a:lnTo>
                      <a:pt x="254" y="0"/>
                    </a:lnTo>
                    <a:lnTo>
                      <a:pt x="30" y="0"/>
                    </a:lnTo>
                    <a:cubicBezTo>
                      <a:pt x="13" y="0"/>
                      <a:pt x="0" y="16"/>
                      <a:pt x="0" y="36"/>
                    </a:cubicBezTo>
                    <a:lnTo>
                      <a:pt x="0" y="114"/>
                    </a:lnTo>
                    <a:cubicBezTo>
                      <a:pt x="0" y="134"/>
                      <a:pt x="13" y="149"/>
                      <a:pt x="30" y="149"/>
                    </a:cubicBezTo>
                    <a:lnTo>
                      <a:pt x="254" y="149"/>
                    </a:lnTo>
                    <a:cubicBezTo>
                      <a:pt x="270" y="149"/>
                      <a:pt x="283" y="134"/>
                      <a:pt x="283" y="114"/>
                    </a:cubicBezTo>
                    <a:lnTo>
                      <a:pt x="283" y="36"/>
                    </a:lnTo>
                    <a:cubicBezTo>
                      <a:pt x="283" y="16"/>
                      <a:pt x="270" y="0"/>
                      <a:pt x="254"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1" name="Freeform 39">
                <a:extLst>
                  <a:ext uri="{FF2B5EF4-FFF2-40B4-BE49-F238E27FC236}">
                    <a16:creationId xmlns:a16="http://schemas.microsoft.com/office/drawing/2014/main" id="{222AFBE8-F06B-45D9-81A1-2054433A863F}"/>
                  </a:ext>
                </a:extLst>
              </p:cNvPr>
              <p:cNvSpPr>
                <a:spLocks noEditPoints="1"/>
              </p:cNvSpPr>
              <p:nvPr/>
            </p:nvSpPr>
            <p:spPr bwMode="auto">
              <a:xfrm>
                <a:off x="1444625" y="267017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2" name="Freeform 40">
                <a:extLst>
                  <a:ext uri="{FF2B5EF4-FFF2-40B4-BE49-F238E27FC236}">
                    <a16:creationId xmlns:a16="http://schemas.microsoft.com/office/drawing/2014/main" id="{D166B90E-2162-473F-B2E3-6DB2142B65DC}"/>
                  </a:ext>
                </a:extLst>
              </p:cNvPr>
              <p:cNvSpPr>
                <a:spLocks noEditPoints="1"/>
              </p:cNvSpPr>
              <p:nvPr/>
            </p:nvSpPr>
            <p:spPr bwMode="auto">
              <a:xfrm>
                <a:off x="862013" y="2378076"/>
                <a:ext cx="500063" cy="555625"/>
              </a:xfrm>
              <a:custGeom>
                <a:avLst/>
                <a:gdLst>
                  <a:gd name="T0" fmla="*/ 2147483647 w 1191"/>
                  <a:gd name="T1" fmla="*/ 2147483647 h 1321"/>
                  <a:gd name="T2" fmla="*/ 2147483647 w 1191"/>
                  <a:gd name="T3" fmla="*/ 2147483647 h 1321"/>
                  <a:gd name="T4" fmla="*/ 2147483647 w 1191"/>
                  <a:gd name="T5" fmla="*/ 2147483647 h 1321"/>
                  <a:gd name="T6" fmla="*/ 2147483647 w 1191"/>
                  <a:gd name="T7" fmla="*/ 2147483647 h 1321"/>
                  <a:gd name="T8" fmla="*/ 2147483647 w 1191"/>
                  <a:gd name="T9" fmla="*/ 2147483647 h 1321"/>
                  <a:gd name="T10" fmla="*/ 2147483647 w 1191"/>
                  <a:gd name="T11" fmla="*/ 2147483647 h 1321"/>
                  <a:gd name="T12" fmla="*/ 2147483647 w 1191"/>
                  <a:gd name="T13" fmla="*/ 2147483647 h 1321"/>
                  <a:gd name="T14" fmla="*/ 2147483647 w 1191"/>
                  <a:gd name="T15" fmla="*/ 2147483647 h 1321"/>
                  <a:gd name="T16" fmla="*/ 2147483647 w 1191"/>
                  <a:gd name="T17" fmla="*/ 2147483647 h 1321"/>
                  <a:gd name="T18" fmla="*/ 2147483647 w 1191"/>
                  <a:gd name="T19" fmla="*/ 2147483647 h 1321"/>
                  <a:gd name="T20" fmla="*/ 2147483647 w 1191"/>
                  <a:gd name="T21" fmla="*/ 2147483647 h 1321"/>
                  <a:gd name="T22" fmla="*/ 2147483647 w 1191"/>
                  <a:gd name="T23" fmla="*/ 2147483647 h 1321"/>
                  <a:gd name="T24" fmla="*/ 2147483647 w 1191"/>
                  <a:gd name="T25" fmla="*/ 2147483647 h 1321"/>
                  <a:gd name="T26" fmla="*/ 2147483647 w 1191"/>
                  <a:gd name="T27" fmla="*/ 2147483647 h 1321"/>
                  <a:gd name="T28" fmla="*/ 2147483647 w 1191"/>
                  <a:gd name="T29" fmla="*/ 2147483647 h 1321"/>
                  <a:gd name="T30" fmla="*/ 2147483647 w 1191"/>
                  <a:gd name="T31" fmla="*/ 2147483647 h 1321"/>
                  <a:gd name="T32" fmla="*/ 2147483647 w 1191"/>
                  <a:gd name="T33" fmla="*/ 2147483647 h 1321"/>
                  <a:gd name="T34" fmla="*/ 2147483647 w 1191"/>
                  <a:gd name="T35" fmla="*/ 2147483647 h 1321"/>
                  <a:gd name="T36" fmla="*/ 2147483647 w 1191"/>
                  <a:gd name="T37" fmla="*/ 2147483647 h 1321"/>
                  <a:gd name="T38" fmla="*/ 2147483647 w 1191"/>
                  <a:gd name="T39" fmla="*/ 2147483647 h 1321"/>
                  <a:gd name="T40" fmla="*/ 2147483647 w 1191"/>
                  <a:gd name="T41" fmla="*/ 2147483647 h 1321"/>
                  <a:gd name="T42" fmla="*/ 2147483647 w 1191"/>
                  <a:gd name="T43" fmla="*/ 2147483647 h 1321"/>
                  <a:gd name="T44" fmla="*/ 2147483647 w 1191"/>
                  <a:gd name="T45" fmla="*/ 2147483647 h 1321"/>
                  <a:gd name="T46" fmla="*/ 2147483647 w 1191"/>
                  <a:gd name="T47" fmla="*/ 2147483647 h 1321"/>
                  <a:gd name="T48" fmla="*/ 2147483647 w 1191"/>
                  <a:gd name="T49" fmla="*/ 2147483647 h 1321"/>
                  <a:gd name="T50" fmla="*/ 2147483647 w 1191"/>
                  <a:gd name="T51" fmla="*/ 2147483647 h 1321"/>
                  <a:gd name="T52" fmla="*/ 2147483647 w 1191"/>
                  <a:gd name="T53" fmla="*/ 2147483647 h 1321"/>
                  <a:gd name="T54" fmla="*/ 2147483647 w 1191"/>
                  <a:gd name="T55" fmla="*/ 2147483647 h 1321"/>
                  <a:gd name="T56" fmla="*/ 2147483647 w 1191"/>
                  <a:gd name="T57" fmla="*/ 2147483647 h 1321"/>
                  <a:gd name="T58" fmla="*/ 2147483647 w 1191"/>
                  <a:gd name="T59" fmla="*/ 2147483647 h 1321"/>
                  <a:gd name="T60" fmla="*/ 2147483647 w 1191"/>
                  <a:gd name="T61" fmla="*/ 2147483647 h 1321"/>
                  <a:gd name="T62" fmla="*/ 2147483647 w 1191"/>
                  <a:gd name="T63" fmla="*/ 2147483647 h 1321"/>
                  <a:gd name="T64" fmla="*/ 2147483647 w 1191"/>
                  <a:gd name="T65" fmla="*/ 2147483647 h 1321"/>
                  <a:gd name="T66" fmla="*/ 2147483647 w 1191"/>
                  <a:gd name="T67" fmla="*/ 2147483647 h 1321"/>
                  <a:gd name="T68" fmla="*/ 2147483647 w 1191"/>
                  <a:gd name="T69" fmla="*/ 0 h 1321"/>
                  <a:gd name="T70" fmla="*/ 2147483647 w 1191"/>
                  <a:gd name="T71" fmla="*/ 2147483647 h 1321"/>
                  <a:gd name="T72" fmla="*/ 2147483647 w 1191"/>
                  <a:gd name="T73" fmla="*/ 2147483647 h 1321"/>
                  <a:gd name="T74" fmla="*/ 2147483647 w 1191"/>
                  <a:gd name="T75" fmla="*/ 2147483647 h 1321"/>
                  <a:gd name="T76" fmla="*/ 2147483647 w 1191"/>
                  <a:gd name="T77" fmla="*/ 2147483647 h 1321"/>
                  <a:gd name="T78" fmla="*/ 2147483647 w 1191"/>
                  <a:gd name="T79" fmla="*/ 2147483647 h 1321"/>
                  <a:gd name="T80" fmla="*/ 2147483647 w 1191"/>
                  <a:gd name="T81" fmla="*/ 2147483647 h 1321"/>
                  <a:gd name="T82" fmla="*/ 2147483647 w 1191"/>
                  <a:gd name="T83" fmla="*/ 2147483647 h 1321"/>
                  <a:gd name="T84" fmla="*/ 2147483647 w 1191"/>
                  <a:gd name="T85" fmla="*/ 2147483647 h 1321"/>
                  <a:gd name="T86" fmla="*/ 2147483647 w 1191"/>
                  <a:gd name="T87" fmla="*/ 2147483647 h 13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1"/>
                  <a:gd name="T133" fmla="*/ 0 h 1321"/>
                  <a:gd name="T134" fmla="*/ 1191 w 1191"/>
                  <a:gd name="T135" fmla="*/ 1321 h 13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1" h="1321">
                    <a:moveTo>
                      <a:pt x="371" y="1252"/>
                    </a:moveTo>
                    <a:lnTo>
                      <a:pt x="371" y="1252"/>
                    </a:lnTo>
                    <a:lnTo>
                      <a:pt x="371" y="973"/>
                    </a:lnTo>
                    <a:lnTo>
                      <a:pt x="625" y="950"/>
                    </a:lnTo>
                    <a:lnTo>
                      <a:pt x="625" y="1209"/>
                    </a:lnTo>
                    <a:lnTo>
                      <a:pt x="371" y="1252"/>
                    </a:lnTo>
                    <a:close/>
                    <a:moveTo>
                      <a:pt x="841" y="186"/>
                    </a:moveTo>
                    <a:lnTo>
                      <a:pt x="841" y="186"/>
                    </a:lnTo>
                    <a:lnTo>
                      <a:pt x="841" y="439"/>
                    </a:lnTo>
                    <a:lnTo>
                      <a:pt x="665" y="412"/>
                    </a:lnTo>
                    <a:lnTo>
                      <a:pt x="665" y="142"/>
                    </a:lnTo>
                    <a:lnTo>
                      <a:pt x="841" y="186"/>
                    </a:lnTo>
                    <a:close/>
                    <a:moveTo>
                      <a:pt x="1045" y="912"/>
                    </a:moveTo>
                    <a:lnTo>
                      <a:pt x="1045" y="912"/>
                    </a:lnTo>
                    <a:lnTo>
                      <a:pt x="1137" y="903"/>
                    </a:lnTo>
                    <a:lnTo>
                      <a:pt x="1137" y="1121"/>
                    </a:lnTo>
                    <a:lnTo>
                      <a:pt x="1045" y="1137"/>
                    </a:lnTo>
                    <a:lnTo>
                      <a:pt x="1045" y="912"/>
                    </a:lnTo>
                    <a:close/>
                    <a:moveTo>
                      <a:pt x="881" y="927"/>
                    </a:moveTo>
                    <a:lnTo>
                      <a:pt x="881" y="927"/>
                    </a:lnTo>
                    <a:lnTo>
                      <a:pt x="1005" y="916"/>
                    </a:lnTo>
                    <a:lnTo>
                      <a:pt x="1005" y="1144"/>
                    </a:lnTo>
                    <a:lnTo>
                      <a:pt x="881" y="1165"/>
                    </a:lnTo>
                    <a:lnTo>
                      <a:pt x="881" y="927"/>
                    </a:lnTo>
                    <a:close/>
                    <a:moveTo>
                      <a:pt x="841" y="930"/>
                    </a:moveTo>
                    <a:lnTo>
                      <a:pt x="841" y="930"/>
                    </a:lnTo>
                    <a:lnTo>
                      <a:pt x="841" y="1172"/>
                    </a:lnTo>
                    <a:lnTo>
                      <a:pt x="665" y="1202"/>
                    </a:lnTo>
                    <a:lnTo>
                      <a:pt x="665" y="946"/>
                    </a:lnTo>
                    <a:lnTo>
                      <a:pt x="841" y="930"/>
                    </a:lnTo>
                    <a:close/>
                    <a:moveTo>
                      <a:pt x="665" y="690"/>
                    </a:moveTo>
                    <a:lnTo>
                      <a:pt x="665" y="690"/>
                    </a:lnTo>
                    <a:lnTo>
                      <a:pt x="841" y="691"/>
                    </a:lnTo>
                    <a:lnTo>
                      <a:pt x="841" y="917"/>
                    </a:lnTo>
                    <a:lnTo>
                      <a:pt x="665" y="933"/>
                    </a:lnTo>
                    <a:lnTo>
                      <a:pt x="665" y="690"/>
                    </a:lnTo>
                    <a:close/>
                    <a:moveTo>
                      <a:pt x="371" y="689"/>
                    </a:moveTo>
                    <a:lnTo>
                      <a:pt x="371" y="689"/>
                    </a:lnTo>
                    <a:lnTo>
                      <a:pt x="625" y="690"/>
                    </a:lnTo>
                    <a:lnTo>
                      <a:pt x="625" y="937"/>
                    </a:lnTo>
                    <a:lnTo>
                      <a:pt x="371" y="960"/>
                    </a:lnTo>
                    <a:lnTo>
                      <a:pt x="371" y="689"/>
                    </a:lnTo>
                    <a:close/>
                    <a:moveTo>
                      <a:pt x="841" y="678"/>
                    </a:moveTo>
                    <a:lnTo>
                      <a:pt x="841" y="678"/>
                    </a:lnTo>
                    <a:lnTo>
                      <a:pt x="665" y="677"/>
                    </a:lnTo>
                    <a:lnTo>
                      <a:pt x="665" y="426"/>
                    </a:lnTo>
                    <a:lnTo>
                      <a:pt x="841" y="453"/>
                    </a:lnTo>
                    <a:lnTo>
                      <a:pt x="841" y="678"/>
                    </a:lnTo>
                    <a:close/>
                    <a:moveTo>
                      <a:pt x="1005" y="478"/>
                    </a:moveTo>
                    <a:lnTo>
                      <a:pt x="1005" y="478"/>
                    </a:lnTo>
                    <a:lnTo>
                      <a:pt x="1005" y="679"/>
                    </a:lnTo>
                    <a:lnTo>
                      <a:pt x="881" y="678"/>
                    </a:lnTo>
                    <a:lnTo>
                      <a:pt x="881" y="459"/>
                    </a:lnTo>
                    <a:lnTo>
                      <a:pt x="1005" y="478"/>
                    </a:lnTo>
                    <a:close/>
                    <a:moveTo>
                      <a:pt x="1005" y="465"/>
                    </a:moveTo>
                    <a:lnTo>
                      <a:pt x="1005" y="465"/>
                    </a:lnTo>
                    <a:lnTo>
                      <a:pt x="881" y="445"/>
                    </a:lnTo>
                    <a:lnTo>
                      <a:pt x="881" y="195"/>
                    </a:lnTo>
                    <a:lnTo>
                      <a:pt x="1005" y="226"/>
                    </a:lnTo>
                    <a:lnTo>
                      <a:pt x="1005" y="465"/>
                    </a:lnTo>
                    <a:close/>
                    <a:moveTo>
                      <a:pt x="1137" y="485"/>
                    </a:moveTo>
                    <a:lnTo>
                      <a:pt x="1137" y="485"/>
                    </a:lnTo>
                    <a:lnTo>
                      <a:pt x="1045" y="471"/>
                    </a:lnTo>
                    <a:lnTo>
                      <a:pt x="1045" y="236"/>
                    </a:lnTo>
                    <a:lnTo>
                      <a:pt x="1137" y="259"/>
                    </a:lnTo>
                    <a:lnTo>
                      <a:pt x="1137" y="485"/>
                    </a:lnTo>
                    <a:close/>
                    <a:moveTo>
                      <a:pt x="1045" y="679"/>
                    </a:moveTo>
                    <a:lnTo>
                      <a:pt x="1045" y="679"/>
                    </a:lnTo>
                    <a:lnTo>
                      <a:pt x="1045" y="484"/>
                    </a:lnTo>
                    <a:lnTo>
                      <a:pt x="1137" y="498"/>
                    </a:lnTo>
                    <a:lnTo>
                      <a:pt x="1137" y="679"/>
                    </a:lnTo>
                    <a:lnTo>
                      <a:pt x="1045" y="679"/>
                    </a:lnTo>
                    <a:close/>
                    <a:moveTo>
                      <a:pt x="1005" y="902"/>
                    </a:moveTo>
                    <a:lnTo>
                      <a:pt x="1005" y="902"/>
                    </a:lnTo>
                    <a:lnTo>
                      <a:pt x="881" y="913"/>
                    </a:lnTo>
                    <a:lnTo>
                      <a:pt x="881" y="691"/>
                    </a:lnTo>
                    <a:lnTo>
                      <a:pt x="1005" y="692"/>
                    </a:lnTo>
                    <a:lnTo>
                      <a:pt x="1005" y="902"/>
                    </a:lnTo>
                    <a:close/>
                    <a:moveTo>
                      <a:pt x="1045" y="692"/>
                    </a:moveTo>
                    <a:lnTo>
                      <a:pt x="1045" y="692"/>
                    </a:lnTo>
                    <a:lnTo>
                      <a:pt x="1137" y="693"/>
                    </a:lnTo>
                    <a:lnTo>
                      <a:pt x="1137" y="890"/>
                    </a:lnTo>
                    <a:lnTo>
                      <a:pt x="1045" y="899"/>
                    </a:lnTo>
                    <a:lnTo>
                      <a:pt x="1045" y="692"/>
                    </a:lnTo>
                    <a:close/>
                    <a:moveTo>
                      <a:pt x="625" y="420"/>
                    </a:moveTo>
                    <a:lnTo>
                      <a:pt x="625" y="420"/>
                    </a:lnTo>
                    <a:lnTo>
                      <a:pt x="625" y="677"/>
                    </a:lnTo>
                    <a:lnTo>
                      <a:pt x="371" y="675"/>
                    </a:lnTo>
                    <a:lnTo>
                      <a:pt x="371" y="381"/>
                    </a:lnTo>
                    <a:lnTo>
                      <a:pt x="625" y="420"/>
                    </a:lnTo>
                    <a:close/>
                    <a:moveTo>
                      <a:pt x="625" y="133"/>
                    </a:moveTo>
                    <a:lnTo>
                      <a:pt x="625" y="133"/>
                    </a:lnTo>
                    <a:lnTo>
                      <a:pt x="625" y="406"/>
                    </a:lnTo>
                    <a:lnTo>
                      <a:pt x="371" y="367"/>
                    </a:lnTo>
                    <a:lnTo>
                      <a:pt x="371" y="70"/>
                    </a:lnTo>
                    <a:lnTo>
                      <a:pt x="625" y="133"/>
                    </a:lnTo>
                    <a:close/>
                    <a:moveTo>
                      <a:pt x="1180" y="210"/>
                    </a:moveTo>
                    <a:lnTo>
                      <a:pt x="1180" y="210"/>
                    </a:lnTo>
                    <a:cubicBezTo>
                      <a:pt x="1176" y="203"/>
                      <a:pt x="1169" y="198"/>
                      <a:pt x="1160" y="196"/>
                    </a:cubicBezTo>
                    <a:lnTo>
                      <a:pt x="665" y="74"/>
                    </a:lnTo>
                    <a:lnTo>
                      <a:pt x="665" y="72"/>
                    </a:lnTo>
                    <a:lnTo>
                      <a:pt x="657" y="72"/>
                    </a:lnTo>
                    <a:lnTo>
                      <a:pt x="363" y="0"/>
                    </a:lnTo>
                    <a:lnTo>
                      <a:pt x="359" y="0"/>
                    </a:lnTo>
                    <a:lnTo>
                      <a:pt x="70" y="0"/>
                    </a:lnTo>
                    <a:cubicBezTo>
                      <a:pt x="52" y="0"/>
                      <a:pt x="37" y="14"/>
                      <a:pt x="37" y="33"/>
                    </a:cubicBezTo>
                    <a:lnTo>
                      <a:pt x="37" y="829"/>
                    </a:lnTo>
                    <a:cubicBezTo>
                      <a:pt x="15" y="841"/>
                      <a:pt x="0" y="863"/>
                      <a:pt x="0" y="890"/>
                    </a:cubicBezTo>
                    <a:cubicBezTo>
                      <a:pt x="0" y="928"/>
                      <a:pt x="32" y="959"/>
                      <a:pt x="70" y="959"/>
                    </a:cubicBezTo>
                    <a:cubicBezTo>
                      <a:pt x="108" y="959"/>
                      <a:pt x="139" y="928"/>
                      <a:pt x="139" y="890"/>
                    </a:cubicBezTo>
                    <a:cubicBezTo>
                      <a:pt x="139" y="863"/>
                      <a:pt x="125" y="841"/>
                      <a:pt x="104" y="829"/>
                    </a:cubicBezTo>
                    <a:lnTo>
                      <a:pt x="104" y="66"/>
                    </a:lnTo>
                    <a:lnTo>
                      <a:pt x="305" y="66"/>
                    </a:lnTo>
                    <a:cubicBezTo>
                      <a:pt x="305" y="67"/>
                      <a:pt x="305" y="68"/>
                      <a:pt x="305" y="69"/>
                    </a:cubicBezTo>
                    <a:lnTo>
                      <a:pt x="305" y="1252"/>
                    </a:lnTo>
                    <a:cubicBezTo>
                      <a:pt x="305" y="1253"/>
                      <a:pt x="305" y="1254"/>
                      <a:pt x="305" y="1254"/>
                    </a:cubicBezTo>
                    <a:lnTo>
                      <a:pt x="104" y="1254"/>
                    </a:lnTo>
                    <a:lnTo>
                      <a:pt x="104" y="1151"/>
                    </a:lnTo>
                    <a:cubicBezTo>
                      <a:pt x="125" y="1139"/>
                      <a:pt x="140" y="1116"/>
                      <a:pt x="140" y="1090"/>
                    </a:cubicBezTo>
                    <a:cubicBezTo>
                      <a:pt x="140" y="1052"/>
                      <a:pt x="109" y="1021"/>
                      <a:pt x="71" y="1021"/>
                    </a:cubicBezTo>
                    <a:cubicBezTo>
                      <a:pt x="32" y="1021"/>
                      <a:pt x="1" y="1052"/>
                      <a:pt x="1" y="1090"/>
                    </a:cubicBezTo>
                    <a:cubicBezTo>
                      <a:pt x="1" y="1116"/>
                      <a:pt x="16" y="1138"/>
                      <a:pt x="37" y="1150"/>
                    </a:cubicBezTo>
                    <a:lnTo>
                      <a:pt x="37" y="1288"/>
                    </a:lnTo>
                    <a:cubicBezTo>
                      <a:pt x="37" y="1306"/>
                      <a:pt x="52" y="1321"/>
                      <a:pt x="70" y="1321"/>
                    </a:cubicBezTo>
                    <a:lnTo>
                      <a:pt x="338" y="1321"/>
                    </a:lnTo>
                    <a:cubicBezTo>
                      <a:pt x="341" y="1321"/>
                      <a:pt x="344" y="1320"/>
                      <a:pt x="347" y="1320"/>
                    </a:cubicBezTo>
                    <a:cubicBezTo>
                      <a:pt x="351" y="1321"/>
                      <a:pt x="355" y="1321"/>
                      <a:pt x="359" y="1321"/>
                    </a:cubicBezTo>
                    <a:lnTo>
                      <a:pt x="362" y="1321"/>
                    </a:lnTo>
                    <a:lnTo>
                      <a:pt x="1158" y="1185"/>
                    </a:lnTo>
                    <a:cubicBezTo>
                      <a:pt x="1162" y="1184"/>
                      <a:pt x="1166" y="1183"/>
                      <a:pt x="1169" y="1181"/>
                    </a:cubicBezTo>
                    <a:cubicBezTo>
                      <a:pt x="1181" y="1179"/>
                      <a:pt x="1191" y="1168"/>
                      <a:pt x="1191" y="1155"/>
                    </a:cubicBezTo>
                    <a:lnTo>
                      <a:pt x="1191" y="231"/>
                    </a:lnTo>
                    <a:cubicBezTo>
                      <a:pt x="1191" y="222"/>
                      <a:pt x="1187" y="215"/>
                      <a:pt x="1180" y="21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3" name="Freeform 41">
                <a:extLst>
                  <a:ext uri="{FF2B5EF4-FFF2-40B4-BE49-F238E27FC236}">
                    <a16:creationId xmlns:a16="http://schemas.microsoft.com/office/drawing/2014/main" id="{A6CF1AF7-449B-4659-9DB7-B4360DBDC577}"/>
                  </a:ext>
                </a:extLst>
              </p:cNvPr>
              <p:cNvSpPr>
                <a:spLocks noEditPoints="1"/>
              </p:cNvSpPr>
              <p:nvPr/>
            </p:nvSpPr>
            <p:spPr bwMode="auto">
              <a:xfrm>
                <a:off x="1039813" y="2449513"/>
                <a:ext cx="66675" cy="74613"/>
              </a:xfrm>
              <a:custGeom>
                <a:avLst/>
                <a:gdLst>
                  <a:gd name="T0" fmla="*/ 1990925145 w 159"/>
                  <a:gd name="T1" fmla="*/ 2147483647 h 180"/>
                  <a:gd name="T2" fmla="*/ 1990925145 w 159"/>
                  <a:gd name="T3" fmla="*/ 2147483647 h 180"/>
                  <a:gd name="T4" fmla="*/ 2064780497 w 159"/>
                  <a:gd name="T5" fmla="*/ 1923055151 h 180"/>
                  <a:gd name="T6" fmla="*/ 2147483647 w 159"/>
                  <a:gd name="T7" fmla="*/ 2147483647 h 180"/>
                  <a:gd name="T8" fmla="*/ 2147483647 w 159"/>
                  <a:gd name="T9" fmla="*/ 2147483647 h 180"/>
                  <a:gd name="T10" fmla="*/ 2147483647 w 159"/>
                  <a:gd name="T11" fmla="*/ 2147483647 h 180"/>
                  <a:gd name="T12" fmla="*/ 2147483647 w 159"/>
                  <a:gd name="T13" fmla="*/ 2147483647 h 180"/>
                  <a:gd name="T14" fmla="*/ 2138459727 w 159"/>
                  <a:gd name="T15" fmla="*/ 2147483647 h 180"/>
                  <a:gd name="T16" fmla="*/ 1990925145 w 159"/>
                  <a:gd name="T17" fmla="*/ 2147483647 h 180"/>
                  <a:gd name="T18" fmla="*/ 1990925145 w 159"/>
                  <a:gd name="T19" fmla="*/ 2147483647 h 180"/>
                  <a:gd name="T20" fmla="*/ 1990925145 w 159"/>
                  <a:gd name="T21" fmla="*/ 2147483647 h 180"/>
                  <a:gd name="T22" fmla="*/ 1990925145 w 159"/>
                  <a:gd name="T23" fmla="*/ 2147483647 h 180"/>
                  <a:gd name="T24" fmla="*/ 2147483647 w 159"/>
                  <a:gd name="T25" fmla="*/ 2147483647 h 180"/>
                  <a:gd name="T26" fmla="*/ 2147483647 w 159"/>
                  <a:gd name="T27" fmla="*/ 2147483647 h 180"/>
                  <a:gd name="T28" fmla="*/ 2147483647 w 159"/>
                  <a:gd name="T29" fmla="*/ 2147483647 h 180"/>
                  <a:gd name="T30" fmla="*/ 2147483647 w 159"/>
                  <a:gd name="T31" fmla="*/ 2147483647 h 180"/>
                  <a:gd name="T32" fmla="*/ 2147483647 w 159"/>
                  <a:gd name="T33" fmla="*/ 1851747921 h 180"/>
                  <a:gd name="T34" fmla="*/ 2138459727 w 159"/>
                  <a:gd name="T35" fmla="*/ 0 h 180"/>
                  <a:gd name="T36" fmla="*/ 1917245915 w 159"/>
                  <a:gd name="T37" fmla="*/ 0 h 180"/>
                  <a:gd name="T38" fmla="*/ 0 w 159"/>
                  <a:gd name="T39" fmla="*/ 2147483647 h 180"/>
                  <a:gd name="T40" fmla="*/ 0 w 159"/>
                  <a:gd name="T41" fmla="*/ 2147483647 h 180"/>
                  <a:gd name="T42" fmla="*/ 442427624 w 159"/>
                  <a:gd name="T43" fmla="*/ 2147483647 h 180"/>
                  <a:gd name="T44" fmla="*/ 1990925145 w 159"/>
                  <a:gd name="T45" fmla="*/ 2147483647 h 1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9"/>
                  <a:gd name="T70" fmla="*/ 0 h 180"/>
                  <a:gd name="T71" fmla="*/ 159 w 159"/>
                  <a:gd name="T72" fmla="*/ 180 h 1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9" h="180">
                    <a:moveTo>
                      <a:pt x="27" y="37"/>
                    </a:moveTo>
                    <a:lnTo>
                      <a:pt x="27" y="37"/>
                    </a:lnTo>
                    <a:cubicBezTo>
                      <a:pt x="27" y="32"/>
                      <a:pt x="28" y="29"/>
                      <a:pt x="28" y="27"/>
                    </a:cubicBezTo>
                    <a:lnTo>
                      <a:pt x="128" y="52"/>
                    </a:lnTo>
                    <a:cubicBezTo>
                      <a:pt x="129" y="53"/>
                      <a:pt x="132" y="56"/>
                      <a:pt x="132" y="62"/>
                    </a:cubicBezTo>
                    <a:lnTo>
                      <a:pt x="132" y="145"/>
                    </a:lnTo>
                    <a:cubicBezTo>
                      <a:pt x="132" y="149"/>
                      <a:pt x="131" y="152"/>
                      <a:pt x="130" y="153"/>
                    </a:cubicBezTo>
                    <a:lnTo>
                      <a:pt x="29" y="141"/>
                    </a:lnTo>
                    <a:cubicBezTo>
                      <a:pt x="28" y="140"/>
                      <a:pt x="27" y="136"/>
                      <a:pt x="27" y="130"/>
                    </a:cubicBezTo>
                    <a:lnTo>
                      <a:pt x="27" y="37"/>
                    </a:lnTo>
                    <a:close/>
                    <a:moveTo>
                      <a:pt x="27" y="168"/>
                    </a:moveTo>
                    <a:lnTo>
                      <a:pt x="27" y="168"/>
                    </a:lnTo>
                    <a:lnTo>
                      <a:pt x="131" y="180"/>
                    </a:lnTo>
                    <a:lnTo>
                      <a:pt x="132" y="180"/>
                    </a:lnTo>
                    <a:cubicBezTo>
                      <a:pt x="147" y="179"/>
                      <a:pt x="159" y="164"/>
                      <a:pt x="159" y="145"/>
                    </a:cubicBezTo>
                    <a:lnTo>
                      <a:pt x="159" y="62"/>
                    </a:lnTo>
                    <a:cubicBezTo>
                      <a:pt x="159" y="43"/>
                      <a:pt x="148" y="28"/>
                      <a:pt x="135" y="26"/>
                    </a:cubicBezTo>
                    <a:lnTo>
                      <a:pt x="29" y="0"/>
                    </a:lnTo>
                    <a:lnTo>
                      <a:pt x="26" y="0"/>
                    </a:lnTo>
                    <a:cubicBezTo>
                      <a:pt x="11" y="0"/>
                      <a:pt x="0" y="15"/>
                      <a:pt x="0" y="37"/>
                    </a:cubicBezTo>
                    <a:lnTo>
                      <a:pt x="0" y="130"/>
                    </a:lnTo>
                    <a:cubicBezTo>
                      <a:pt x="0" y="139"/>
                      <a:pt x="2" y="147"/>
                      <a:pt x="6" y="154"/>
                    </a:cubicBezTo>
                    <a:cubicBezTo>
                      <a:pt x="10" y="163"/>
                      <a:pt x="18" y="168"/>
                      <a:pt x="27" y="16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4" name="Freeform 42">
                <a:extLst>
                  <a:ext uri="{FF2B5EF4-FFF2-40B4-BE49-F238E27FC236}">
                    <a16:creationId xmlns:a16="http://schemas.microsoft.com/office/drawing/2014/main" id="{4FFD0751-59BB-417D-88B0-B2257A1B8644}"/>
                  </a:ext>
                </a:extLst>
              </p:cNvPr>
              <p:cNvSpPr>
                <a:spLocks noEditPoints="1"/>
              </p:cNvSpPr>
              <p:nvPr/>
            </p:nvSpPr>
            <p:spPr bwMode="auto">
              <a:xfrm>
                <a:off x="1152525" y="2476501"/>
                <a:ext cx="55563" cy="65088"/>
              </a:xfrm>
              <a:custGeom>
                <a:avLst/>
                <a:gdLst>
                  <a:gd name="T0" fmla="*/ 1983926116 w 131"/>
                  <a:gd name="T1" fmla="*/ 2147483647 h 154"/>
                  <a:gd name="T2" fmla="*/ 1983926116 w 131"/>
                  <a:gd name="T3" fmla="*/ 2147483647 h 154"/>
                  <a:gd name="T4" fmla="*/ 2060203511 w 131"/>
                  <a:gd name="T5" fmla="*/ 2038553624 h 154"/>
                  <a:gd name="T6" fmla="*/ 2147483647 w 131"/>
                  <a:gd name="T7" fmla="*/ 2147483647 h 154"/>
                  <a:gd name="T8" fmla="*/ 2147483647 w 131"/>
                  <a:gd name="T9" fmla="*/ 2147483647 h 154"/>
                  <a:gd name="T10" fmla="*/ 2147483647 w 131"/>
                  <a:gd name="T11" fmla="*/ 2147483647 h 154"/>
                  <a:gd name="T12" fmla="*/ 2147483647 w 131"/>
                  <a:gd name="T13" fmla="*/ 2147483647 h 154"/>
                  <a:gd name="T14" fmla="*/ 2147483647 w 131"/>
                  <a:gd name="T15" fmla="*/ 2147483647 h 154"/>
                  <a:gd name="T16" fmla="*/ 2147483647 w 131"/>
                  <a:gd name="T17" fmla="*/ 2147483647 h 154"/>
                  <a:gd name="T18" fmla="*/ 2136480482 w 131"/>
                  <a:gd name="T19" fmla="*/ 2147483647 h 154"/>
                  <a:gd name="T20" fmla="*/ 1983926116 w 131"/>
                  <a:gd name="T21" fmla="*/ 2147483647 h 154"/>
                  <a:gd name="T22" fmla="*/ 1983926116 w 131"/>
                  <a:gd name="T23" fmla="*/ 2147483647 h 154"/>
                  <a:gd name="T24" fmla="*/ 381565966 w 131"/>
                  <a:gd name="T25" fmla="*/ 2147483647 h 154"/>
                  <a:gd name="T26" fmla="*/ 381565966 w 131"/>
                  <a:gd name="T27" fmla="*/ 2147483647 h 154"/>
                  <a:gd name="T28" fmla="*/ 1907649145 w 131"/>
                  <a:gd name="T29" fmla="*/ 2147483647 h 154"/>
                  <a:gd name="T30" fmla="*/ 2147483647 w 131"/>
                  <a:gd name="T31" fmla="*/ 2147483647 h 154"/>
                  <a:gd name="T32" fmla="*/ 2147483647 w 131"/>
                  <a:gd name="T33" fmla="*/ 2147483647 h 154"/>
                  <a:gd name="T34" fmla="*/ 2147483647 w 131"/>
                  <a:gd name="T35" fmla="*/ 2147483647 h 154"/>
                  <a:gd name="T36" fmla="*/ 2147483647 w 131"/>
                  <a:gd name="T37" fmla="*/ 2147483647 h 154"/>
                  <a:gd name="T38" fmla="*/ 2147483647 w 131"/>
                  <a:gd name="T39" fmla="*/ 1812047807 h 154"/>
                  <a:gd name="T40" fmla="*/ 2147483647 w 131"/>
                  <a:gd name="T41" fmla="*/ 0 h 154"/>
                  <a:gd name="T42" fmla="*/ 1983926116 w 131"/>
                  <a:gd name="T43" fmla="*/ 0 h 154"/>
                  <a:gd name="T44" fmla="*/ 0 w 131"/>
                  <a:gd name="T45" fmla="*/ 2147483647 h 154"/>
                  <a:gd name="T46" fmla="*/ 0 w 131"/>
                  <a:gd name="T47" fmla="*/ 2147483647 h 154"/>
                  <a:gd name="T48" fmla="*/ 381565966 w 131"/>
                  <a:gd name="T49" fmla="*/ 2147483647 h 1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
                  <a:gd name="T76" fmla="*/ 0 h 154"/>
                  <a:gd name="T77" fmla="*/ 131 w 131"/>
                  <a:gd name="T78" fmla="*/ 154 h 1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 h="154">
                    <a:moveTo>
                      <a:pt x="26" y="35"/>
                    </a:moveTo>
                    <a:lnTo>
                      <a:pt x="26" y="35"/>
                    </a:lnTo>
                    <a:cubicBezTo>
                      <a:pt x="26" y="31"/>
                      <a:pt x="27" y="29"/>
                      <a:pt x="27" y="27"/>
                    </a:cubicBezTo>
                    <a:lnTo>
                      <a:pt x="100" y="49"/>
                    </a:lnTo>
                    <a:lnTo>
                      <a:pt x="101" y="50"/>
                    </a:lnTo>
                    <a:cubicBezTo>
                      <a:pt x="102" y="50"/>
                      <a:pt x="104" y="53"/>
                      <a:pt x="104" y="57"/>
                    </a:cubicBezTo>
                    <a:lnTo>
                      <a:pt x="104" y="121"/>
                    </a:lnTo>
                    <a:cubicBezTo>
                      <a:pt x="104" y="124"/>
                      <a:pt x="103" y="126"/>
                      <a:pt x="103" y="127"/>
                    </a:cubicBezTo>
                    <a:lnTo>
                      <a:pt x="29" y="116"/>
                    </a:lnTo>
                    <a:lnTo>
                      <a:pt x="28" y="116"/>
                    </a:lnTo>
                    <a:cubicBezTo>
                      <a:pt x="27" y="115"/>
                      <a:pt x="26" y="112"/>
                      <a:pt x="26" y="107"/>
                    </a:cubicBezTo>
                    <a:lnTo>
                      <a:pt x="26" y="35"/>
                    </a:lnTo>
                    <a:close/>
                    <a:moveTo>
                      <a:pt x="5" y="130"/>
                    </a:moveTo>
                    <a:lnTo>
                      <a:pt x="5" y="130"/>
                    </a:lnTo>
                    <a:cubicBezTo>
                      <a:pt x="10" y="137"/>
                      <a:pt x="16" y="142"/>
                      <a:pt x="25" y="143"/>
                    </a:cubicBezTo>
                    <a:lnTo>
                      <a:pt x="103" y="154"/>
                    </a:lnTo>
                    <a:lnTo>
                      <a:pt x="105" y="154"/>
                    </a:lnTo>
                    <a:cubicBezTo>
                      <a:pt x="119" y="153"/>
                      <a:pt x="131" y="139"/>
                      <a:pt x="131" y="121"/>
                    </a:cubicBezTo>
                    <a:lnTo>
                      <a:pt x="131" y="57"/>
                    </a:lnTo>
                    <a:cubicBezTo>
                      <a:pt x="131" y="40"/>
                      <a:pt x="121" y="26"/>
                      <a:pt x="107" y="24"/>
                    </a:cubicBezTo>
                    <a:lnTo>
                      <a:pt x="31" y="0"/>
                    </a:lnTo>
                    <a:lnTo>
                      <a:pt x="26" y="0"/>
                    </a:lnTo>
                    <a:cubicBezTo>
                      <a:pt x="10" y="0"/>
                      <a:pt x="0" y="14"/>
                      <a:pt x="0" y="35"/>
                    </a:cubicBezTo>
                    <a:lnTo>
                      <a:pt x="0" y="107"/>
                    </a:lnTo>
                    <a:cubicBezTo>
                      <a:pt x="0" y="115"/>
                      <a:pt x="2" y="124"/>
                      <a:pt x="5" y="13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5" name="Freeform 43">
                <a:extLst>
                  <a:ext uri="{FF2B5EF4-FFF2-40B4-BE49-F238E27FC236}">
                    <a16:creationId xmlns:a16="http://schemas.microsoft.com/office/drawing/2014/main" id="{0F96D759-87AD-4388-BC9A-D96C26676DFD}"/>
                  </a:ext>
                </a:extLst>
              </p:cNvPr>
              <p:cNvSpPr>
                <a:spLocks noEditPoints="1"/>
              </p:cNvSpPr>
              <p:nvPr/>
            </p:nvSpPr>
            <p:spPr bwMode="auto">
              <a:xfrm>
                <a:off x="1039813" y="2566988"/>
                <a:ext cx="66675" cy="71438"/>
              </a:xfrm>
              <a:custGeom>
                <a:avLst/>
                <a:gdLst>
                  <a:gd name="T0" fmla="*/ 1990925145 w 159"/>
                  <a:gd name="T1" fmla="*/ 2147483647 h 169"/>
                  <a:gd name="T2" fmla="*/ 1990925145 w 159"/>
                  <a:gd name="T3" fmla="*/ 2147483647 h 169"/>
                  <a:gd name="T4" fmla="*/ 2138459727 w 159"/>
                  <a:gd name="T5" fmla="*/ 2039318182 h 169"/>
                  <a:gd name="T6" fmla="*/ 2147483647 w 159"/>
                  <a:gd name="T7" fmla="*/ 2147483647 h 169"/>
                  <a:gd name="T8" fmla="*/ 2147483647 w 159"/>
                  <a:gd name="T9" fmla="*/ 2147483647 h 169"/>
                  <a:gd name="T10" fmla="*/ 2147483647 w 159"/>
                  <a:gd name="T11" fmla="*/ 2147483647 h 169"/>
                  <a:gd name="T12" fmla="*/ 2147483647 w 159"/>
                  <a:gd name="T13" fmla="*/ 2147483647 h 169"/>
                  <a:gd name="T14" fmla="*/ 2138459727 w 159"/>
                  <a:gd name="T15" fmla="*/ 2147483647 h 169"/>
                  <a:gd name="T16" fmla="*/ 1990925145 w 159"/>
                  <a:gd name="T17" fmla="*/ 2147483647 h 169"/>
                  <a:gd name="T18" fmla="*/ 1990925145 w 159"/>
                  <a:gd name="T19" fmla="*/ 2147483647 h 169"/>
                  <a:gd name="T20" fmla="*/ 1990925145 w 159"/>
                  <a:gd name="T21" fmla="*/ 2147483647 h 169"/>
                  <a:gd name="T22" fmla="*/ 1990925145 w 159"/>
                  <a:gd name="T23" fmla="*/ 2147483647 h 169"/>
                  <a:gd name="T24" fmla="*/ 2147483647 w 159"/>
                  <a:gd name="T25" fmla="*/ 2147483647 h 169"/>
                  <a:gd name="T26" fmla="*/ 2147483647 w 159"/>
                  <a:gd name="T27" fmla="*/ 2147483647 h 169"/>
                  <a:gd name="T28" fmla="*/ 2147483647 w 159"/>
                  <a:gd name="T29" fmla="*/ 2147483647 h 169"/>
                  <a:gd name="T30" fmla="*/ 2147483647 w 159"/>
                  <a:gd name="T31" fmla="*/ 755296220 h 169"/>
                  <a:gd name="T32" fmla="*/ 2138459727 w 159"/>
                  <a:gd name="T33" fmla="*/ 0 h 169"/>
                  <a:gd name="T34" fmla="*/ 1917245915 w 159"/>
                  <a:gd name="T35" fmla="*/ 0 h 169"/>
                  <a:gd name="T36" fmla="*/ 0 w 159"/>
                  <a:gd name="T37" fmla="*/ 2147483647 h 169"/>
                  <a:gd name="T38" fmla="*/ 0 w 159"/>
                  <a:gd name="T39" fmla="*/ 2147483647 h 169"/>
                  <a:gd name="T40" fmla="*/ 1990925145 w 159"/>
                  <a:gd name="T41" fmla="*/ 2147483647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27" y="38"/>
                    </a:moveTo>
                    <a:lnTo>
                      <a:pt x="27" y="38"/>
                    </a:lnTo>
                    <a:cubicBezTo>
                      <a:pt x="27" y="33"/>
                      <a:pt x="28" y="29"/>
                      <a:pt x="29" y="27"/>
                    </a:cubicBezTo>
                    <a:lnTo>
                      <a:pt x="129" y="36"/>
                    </a:lnTo>
                    <a:cubicBezTo>
                      <a:pt x="130" y="37"/>
                      <a:pt x="132" y="41"/>
                      <a:pt x="132" y="46"/>
                    </a:cubicBezTo>
                    <a:lnTo>
                      <a:pt x="132" y="133"/>
                    </a:lnTo>
                    <a:cubicBezTo>
                      <a:pt x="132" y="137"/>
                      <a:pt x="130" y="140"/>
                      <a:pt x="129" y="141"/>
                    </a:cubicBezTo>
                    <a:lnTo>
                      <a:pt x="29" y="142"/>
                    </a:lnTo>
                    <a:cubicBezTo>
                      <a:pt x="28" y="140"/>
                      <a:pt x="27" y="136"/>
                      <a:pt x="27" y="130"/>
                    </a:cubicBezTo>
                    <a:lnTo>
                      <a:pt x="27" y="38"/>
                    </a:lnTo>
                    <a:close/>
                    <a:moveTo>
                      <a:pt x="27" y="169"/>
                    </a:moveTo>
                    <a:lnTo>
                      <a:pt x="27" y="169"/>
                    </a:lnTo>
                    <a:lnTo>
                      <a:pt x="132" y="168"/>
                    </a:lnTo>
                    <a:cubicBezTo>
                      <a:pt x="147" y="167"/>
                      <a:pt x="159" y="152"/>
                      <a:pt x="159" y="133"/>
                    </a:cubicBezTo>
                    <a:lnTo>
                      <a:pt x="159" y="46"/>
                    </a:lnTo>
                    <a:cubicBezTo>
                      <a:pt x="159" y="27"/>
                      <a:pt x="148" y="12"/>
                      <a:pt x="132" y="10"/>
                    </a:cubicBezTo>
                    <a:lnTo>
                      <a:pt x="29" y="0"/>
                    </a:lnTo>
                    <a:lnTo>
                      <a:pt x="26" y="0"/>
                    </a:lnTo>
                    <a:cubicBezTo>
                      <a:pt x="11" y="0"/>
                      <a:pt x="0" y="16"/>
                      <a:pt x="0" y="38"/>
                    </a:cubicBezTo>
                    <a:lnTo>
                      <a:pt x="0" y="130"/>
                    </a:lnTo>
                    <a:cubicBezTo>
                      <a:pt x="0" y="152"/>
                      <a:pt x="11" y="169"/>
                      <a:pt x="27" y="16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6" name="Freeform 44">
                <a:extLst>
                  <a:ext uri="{FF2B5EF4-FFF2-40B4-BE49-F238E27FC236}">
                    <a16:creationId xmlns:a16="http://schemas.microsoft.com/office/drawing/2014/main" id="{916AC10F-0B18-499E-B6AD-65DDE7CDECFF}"/>
                  </a:ext>
                </a:extLst>
              </p:cNvPr>
              <p:cNvSpPr>
                <a:spLocks noEditPoints="1"/>
              </p:cNvSpPr>
              <p:nvPr/>
            </p:nvSpPr>
            <p:spPr bwMode="auto">
              <a:xfrm>
                <a:off x="1152525" y="2579688"/>
                <a:ext cx="55563" cy="61913"/>
              </a:xfrm>
              <a:custGeom>
                <a:avLst/>
                <a:gdLst>
                  <a:gd name="T0" fmla="*/ 1983926116 w 131"/>
                  <a:gd name="T1" fmla="*/ 2147483647 h 147"/>
                  <a:gd name="T2" fmla="*/ 1983926116 w 131"/>
                  <a:gd name="T3" fmla="*/ 2147483647 h 147"/>
                  <a:gd name="T4" fmla="*/ 2060203511 w 131"/>
                  <a:gd name="T5" fmla="*/ 2017278427 h 147"/>
                  <a:gd name="T6" fmla="*/ 2147483647 w 131"/>
                  <a:gd name="T7" fmla="*/ 2147483647 h 147"/>
                  <a:gd name="T8" fmla="*/ 2147483647 w 131"/>
                  <a:gd name="T9" fmla="*/ 2147483647 h 147"/>
                  <a:gd name="T10" fmla="*/ 2147483647 w 131"/>
                  <a:gd name="T11" fmla="*/ 2147483647 h 147"/>
                  <a:gd name="T12" fmla="*/ 2147483647 w 131"/>
                  <a:gd name="T13" fmla="*/ 2147483647 h 147"/>
                  <a:gd name="T14" fmla="*/ 2136480482 w 131"/>
                  <a:gd name="T15" fmla="*/ 2147483647 h 147"/>
                  <a:gd name="T16" fmla="*/ 1983926116 w 131"/>
                  <a:gd name="T17" fmla="*/ 2147483647 h 147"/>
                  <a:gd name="T18" fmla="*/ 1983926116 w 131"/>
                  <a:gd name="T19" fmla="*/ 2147483647 h 147"/>
                  <a:gd name="T20" fmla="*/ 1983926116 w 131"/>
                  <a:gd name="T21" fmla="*/ 2147483647 h 147"/>
                  <a:gd name="T22" fmla="*/ 1983926116 w 131"/>
                  <a:gd name="T23" fmla="*/ 2147483647 h 147"/>
                  <a:gd name="T24" fmla="*/ 2147483647 w 131"/>
                  <a:gd name="T25" fmla="*/ 2147483647 h 147"/>
                  <a:gd name="T26" fmla="*/ 2147483647 w 131"/>
                  <a:gd name="T27" fmla="*/ 2147483647 h 147"/>
                  <a:gd name="T28" fmla="*/ 2147483647 w 131"/>
                  <a:gd name="T29" fmla="*/ 2147483647 h 147"/>
                  <a:gd name="T30" fmla="*/ 2147483647 w 131"/>
                  <a:gd name="T31" fmla="*/ 971209857 h 147"/>
                  <a:gd name="T32" fmla="*/ 2136480482 w 131"/>
                  <a:gd name="T33" fmla="*/ 0 h 147"/>
                  <a:gd name="T34" fmla="*/ 1983926116 w 131"/>
                  <a:gd name="T35" fmla="*/ 0 h 147"/>
                  <a:gd name="T36" fmla="*/ 0 w 131"/>
                  <a:gd name="T37" fmla="*/ 2147483647 h 147"/>
                  <a:gd name="T38" fmla="*/ 0 w 131"/>
                  <a:gd name="T39" fmla="*/ 2147483647 h 147"/>
                  <a:gd name="T40" fmla="*/ 1983926116 w 131"/>
                  <a:gd name="T41" fmla="*/ 2147483647 h 1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47"/>
                  <a:gd name="T65" fmla="*/ 131 w 131"/>
                  <a:gd name="T66" fmla="*/ 147 h 1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47">
                    <a:moveTo>
                      <a:pt x="26" y="34"/>
                    </a:moveTo>
                    <a:lnTo>
                      <a:pt x="26" y="34"/>
                    </a:lnTo>
                    <a:cubicBezTo>
                      <a:pt x="26" y="31"/>
                      <a:pt x="27" y="28"/>
                      <a:pt x="27" y="27"/>
                    </a:cubicBezTo>
                    <a:lnTo>
                      <a:pt x="102" y="39"/>
                    </a:lnTo>
                    <a:cubicBezTo>
                      <a:pt x="102" y="40"/>
                      <a:pt x="104" y="42"/>
                      <a:pt x="104" y="46"/>
                    </a:cubicBezTo>
                    <a:lnTo>
                      <a:pt x="104" y="114"/>
                    </a:lnTo>
                    <a:cubicBezTo>
                      <a:pt x="104" y="117"/>
                      <a:pt x="103" y="119"/>
                      <a:pt x="104" y="120"/>
                    </a:cubicBezTo>
                    <a:lnTo>
                      <a:pt x="28" y="120"/>
                    </a:lnTo>
                    <a:cubicBezTo>
                      <a:pt x="27" y="119"/>
                      <a:pt x="26" y="116"/>
                      <a:pt x="26" y="112"/>
                    </a:cubicBezTo>
                    <a:lnTo>
                      <a:pt x="26" y="34"/>
                    </a:lnTo>
                    <a:close/>
                    <a:moveTo>
                      <a:pt x="26" y="147"/>
                    </a:moveTo>
                    <a:lnTo>
                      <a:pt x="26" y="147"/>
                    </a:lnTo>
                    <a:lnTo>
                      <a:pt x="104" y="146"/>
                    </a:lnTo>
                    <a:cubicBezTo>
                      <a:pt x="119" y="145"/>
                      <a:pt x="131" y="131"/>
                      <a:pt x="131" y="114"/>
                    </a:cubicBezTo>
                    <a:lnTo>
                      <a:pt x="131" y="46"/>
                    </a:lnTo>
                    <a:cubicBezTo>
                      <a:pt x="131" y="29"/>
                      <a:pt x="120" y="15"/>
                      <a:pt x="106" y="13"/>
                    </a:cubicBezTo>
                    <a:lnTo>
                      <a:pt x="28" y="0"/>
                    </a:lnTo>
                    <a:lnTo>
                      <a:pt x="26" y="0"/>
                    </a:lnTo>
                    <a:cubicBezTo>
                      <a:pt x="11" y="0"/>
                      <a:pt x="0" y="15"/>
                      <a:pt x="0" y="34"/>
                    </a:cubicBezTo>
                    <a:lnTo>
                      <a:pt x="0" y="112"/>
                    </a:lnTo>
                    <a:cubicBezTo>
                      <a:pt x="0" y="132"/>
                      <a:pt x="11" y="147"/>
                      <a:pt x="26" y="14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7" name="Freeform 45">
                <a:extLst>
                  <a:ext uri="{FF2B5EF4-FFF2-40B4-BE49-F238E27FC236}">
                    <a16:creationId xmlns:a16="http://schemas.microsoft.com/office/drawing/2014/main" id="{E4E7D17E-BC1A-442C-8FD3-71A631CA72A3}"/>
                  </a:ext>
                </a:extLst>
              </p:cNvPr>
              <p:cNvSpPr>
                <a:spLocks noEditPoints="1"/>
              </p:cNvSpPr>
              <p:nvPr/>
            </p:nvSpPr>
            <p:spPr bwMode="auto">
              <a:xfrm>
                <a:off x="1039813" y="2689226"/>
                <a:ext cx="66675" cy="71438"/>
              </a:xfrm>
              <a:custGeom>
                <a:avLst/>
                <a:gdLst>
                  <a:gd name="T0" fmla="*/ 2147483647 w 159"/>
                  <a:gd name="T1" fmla="*/ 2147483647 h 169"/>
                  <a:gd name="T2" fmla="*/ 2147483647 w 159"/>
                  <a:gd name="T3" fmla="*/ 2147483647 h 169"/>
                  <a:gd name="T4" fmla="*/ 2147483647 w 159"/>
                  <a:gd name="T5" fmla="*/ 2147483647 h 169"/>
                  <a:gd name="T6" fmla="*/ 2138459727 w 159"/>
                  <a:gd name="T7" fmla="*/ 2147483647 h 169"/>
                  <a:gd name="T8" fmla="*/ 1990925145 w 159"/>
                  <a:gd name="T9" fmla="*/ 2147483647 h 169"/>
                  <a:gd name="T10" fmla="*/ 1990925145 w 159"/>
                  <a:gd name="T11" fmla="*/ 2147483647 h 169"/>
                  <a:gd name="T12" fmla="*/ 2138459727 w 159"/>
                  <a:gd name="T13" fmla="*/ 2039318182 h 169"/>
                  <a:gd name="T14" fmla="*/ 2147483647 w 159"/>
                  <a:gd name="T15" fmla="*/ 2147483647 h 169"/>
                  <a:gd name="T16" fmla="*/ 2147483647 w 159"/>
                  <a:gd name="T17" fmla="*/ 2147483647 h 169"/>
                  <a:gd name="T18" fmla="*/ 2147483647 w 159"/>
                  <a:gd name="T19" fmla="*/ 2147483647 h 169"/>
                  <a:gd name="T20" fmla="*/ 2147483647 w 159"/>
                  <a:gd name="T21" fmla="*/ 226570901 h 169"/>
                  <a:gd name="T22" fmla="*/ 2147483647 w 159"/>
                  <a:gd name="T23" fmla="*/ 226570901 h 169"/>
                  <a:gd name="T24" fmla="*/ 2064780497 w 159"/>
                  <a:gd name="T25" fmla="*/ 0 h 169"/>
                  <a:gd name="T26" fmla="*/ 1917245915 w 159"/>
                  <a:gd name="T27" fmla="*/ 0 h 169"/>
                  <a:gd name="T28" fmla="*/ 0 w 159"/>
                  <a:gd name="T29" fmla="*/ 2147483647 h 169"/>
                  <a:gd name="T30" fmla="*/ 0 w 159"/>
                  <a:gd name="T31" fmla="*/ 2147483647 h 169"/>
                  <a:gd name="T32" fmla="*/ 1990925145 w 159"/>
                  <a:gd name="T33" fmla="*/ 2147483647 h 169"/>
                  <a:gd name="T34" fmla="*/ 2147483647 w 159"/>
                  <a:gd name="T35" fmla="*/ 2147483647 h 169"/>
                  <a:gd name="T36" fmla="*/ 2147483647 w 159"/>
                  <a:gd name="T37" fmla="*/ 2147483647 h 169"/>
                  <a:gd name="T38" fmla="*/ 2147483647 w 159"/>
                  <a:gd name="T39" fmla="*/ 2147483647 h 169"/>
                  <a:gd name="T40" fmla="*/ 2147483647 w 159"/>
                  <a:gd name="T41" fmla="*/ 226570901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132" y="126"/>
                    </a:moveTo>
                    <a:lnTo>
                      <a:pt x="132" y="126"/>
                    </a:lnTo>
                    <a:cubicBezTo>
                      <a:pt x="132" y="130"/>
                      <a:pt x="130" y="133"/>
                      <a:pt x="129" y="135"/>
                    </a:cubicBezTo>
                    <a:lnTo>
                      <a:pt x="29" y="142"/>
                    </a:lnTo>
                    <a:cubicBezTo>
                      <a:pt x="28" y="140"/>
                      <a:pt x="27" y="136"/>
                      <a:pt x="27" y="130"/>
                    </a:cubicBezTo>
                    <a:lnTo>
                      <a:pt x="27" y="38"/>
                    </a:lnTo>
                    <a:cubicBezTo>
                      <a:pt x="27" y="32"/>
                      <a:pt x="28" y="29"/>
                      <a:pt x="29" y="27"/>
                    </a:cubicBezTo>
                    <a:lnTo>
                      <a:pt x="129" y="29"/>
                    </a:lnTo>
                    <a:cubicBezTo>
                      <a:pt x="130" y="31"/>
                      <a:pt x="132" y="34"/>
                      <a:pt x="132" y="39"/>
                    </a:cubicBezTo>
                    <a:lnTo>
                      <a:pt x="132" y="126"/>
                    </a:lnTo>
                    <a:close/>
                    <a:moveTo>
                      <a:pt x="133" y="3"/>
                    </a:moveTo>
                    <a:lnTo>
                      <a:pt x="133" y="3"/>
                    </a:lnTo>
                    <a:lnTo>
                      <a:pt x="28" y="0"/>
                    </a:lnTo>
                    <a:lnTo>
                      <a:pt x="26" y="0"/>
                    </a:lnTo>
                    <a:cubicBezTo>
                      <a:pt x="11" y="0"/>
                      <a:pt x="0" y="16"/>
                      <a:pt x="0" y="38"/>
                    </a:cubicBezTo>
                    <a:lnTo>
                      <a:pt x="0" y="130"/>
                    </a:lnTo>
                    <a:cubicBezTo>
                      <a:pt x="0" y="153"/>
                      <a:pt x="11" y="169"/>
                      <a:pt x="27" y="169"/>
                    </a:cubicBezTo>
                    <a:lnTo>
                      <a:pt x="132" y="161"/>
                    </a:lnTo>
                    <a:cubicBezTo>
                      <a:pt x="147" y="160"/>
                      <a:pt x="159" y="145"/>
                      <a:pt x="159" y="126"/>
                    </a:cubicBezTo>
                    <a:lnTo>
                      <a:pt x="159" y="39"/>
                    </a:lnTo>
                    <a:cubicBezTo>
                      <a:pt x="159" y="21"/>
                      <a:pt x="148" y="5"/>
                      <a:pt x="133" y="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8" name="Freeform 46">
                <a:extLst>
                  <a:ext uri="{FF2B5EF4-FFF2-40B4-BE49-F238E27FC236}">
                    <a16:creationId xmlns:a16="http://schemas.microsoft.com/office/drawing/2014/main" id="{B30D46A8-4BAA-400E-B6BD-7215B14A615A}"/>
                  </a:ext>
                </a:extLst>
              </p:cNvPr>
              <p:cNvSpPr>
                <a:spLocks noEditPoints="1"/>
              </p:cNvSpPr>
              <p:nvPr/>
            </p:nvSpPr>
            <p:spPr bwMode="auto">
              <a:xfrm>
                <a:off x="1150938" y="2689226"/>
                <a:ext cx="57150" cy="60325"/>
              </a:xfrm>
              <a:custGeom>
                <a:avLst/>
                <a:gdLst>
                  <a:gd name="T0" fmla="*/ 2147483647 w 136"/>
                  <a:gd name="T1" fmla="*/ 2147483647 h 144"/>
                  <a:gd name="T2" fmla="*/ 2147483647 w 136"/>
                  <a:gd name="T3" fmla="*/ 2147483647 h 144"/>
                  <a:gd name="T4" fmla="*/ 2147483647 w 136"/>
                  <a:gd name="T5" fmla="*/ 2147483647 h 144"/>
                  <a:gd name="T6" fmla="*/ 2077702958 w 136"/>
                  <a:gd name="T7" fmla="*/ 2147483647 h 144"/>
                  <a:gd name="T8" fmla="*/ 2003537386 w 136"/>
                  <a:gd name="T9" fmla="*/ 2147483647 h 144"/>
                  <a:gd name="T10" fmla="*/ 2003537386 w 136"/>
                  <a:gd name="T11" fmla="*/ 2147483647 h 144"/>
                  <a:gd name="T12" fmla="*/ 2077702958 w 136"/>
                  <a:gd name="T13" fmla="*/ 1985046490 h 144"/>
                  <a:gd name="T14" fmla="*/ 2147483647 w 136"/>
                  <a:gd name="T15" fmla="*/ 2132112976 h 144"/>
                  <a:gd name="T16" fmla="*/ 2147483647 w 136"/>
                  <a:gd name="T17" fmla="*/ 2147483647 h 144"/>
                  <a:gd name="T18" fmla="*/ 2147483647 w 136"/>
                  <a:gd name="T19" fmla="*/ 2147483647 h 144"/>
                  <a:gd name="T20" fmla="*/ 2147483647 w 136"/>
                  <a:gd name="T21" fmla="*/ 147066485 h 144"/>
                  <a:gd name="T22" fmla="*/ 2147483647 w 136"/>
                  <a:gd name="T23" fmla="*/ 147066485 h 144"/>
                  <a:gd name="T24" fmla="*/ 1929371393 w 136"/>
                  <a:gd name="T25" fmla="*/ 0 h 144"/>
                  <a:gd name="T26" fmla="*/ 1780863336 w 136"/>
                  <a:gd name="T27" fmla="*/ 0 h 144"/>
                  <a:gd name="T28" fmla="*/ 0 w 136"/>
                  <a:gd name="T29" fmla="*/ 2147483647 h 144"/>
                  <a:gd name="T30" fmla="*/ 0 w 136"/>
                  <a:gd name="T31" fmla="*/ 2147483647 h 144"/>
                  <a:gd name="T32" fmla="*/ 1855205821 w 136"/>
                  <a:gd name="T33" fmla="*/ 2147483647 h 144"/>
                  <a:gd name="T34" fmla="*/ 2147483647 w 136"/>
                  <a:gd name="T35" fmla="*/ 2147483647 h 144"/>
                  <a:gd name="T36" fmla="*/ 2147483647 w 136"/>
                  <a:gd name="T37" fmla="*/ 2147483647 h 144"/>
                  <a:gd name="T38" fmla="*/ 2147483647 w 136"/>
                  <a:gd name="T39" fmla="*/ 2147483647 h 144"/>
                  <a:gd name="T40" fmla="*/ 2147483647 w 136"/>
                  <a:gd name="T41" fmla="*/ 147066485 h 1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6"/>
                  <a:gd name="T64" fmla="*/ 0 h 144"/>
                  <a:gd name="T65" fmla="*/ 136 w 136"/>
                  <a:gd name="T66" fmla="*/ 144 h 1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6" h="144">
                    <a:moveTo>
                      <a:pt x="109" y="106"/>
                    </a:moveTo>
                    <a:lnTo>
                      <a:pt x="109" y="106"/>
                    </a:lnTo>
                    <a:cubicBezTo>
                      <a:pt x="109" y="108"/>
                      <a:pt x="108" y="110"/>
                      <a:pt x="108" y="111"/>
                    </a:cubicBezTo>
                    <a:lnTo>
                      <a:pt x="28" y="117"/>
                    </a:lnTo>
                    <a:cubicBezTo>
                      <a:pt x="27" y="115"/>
                      <a:pt x="27" y="113"/>
                      <a:pt x="27" y="110"/>
                    </a:cubicBezTo>
                    <a:lnTo>
                      <a:pt x="27" y="33"/>
                    </a:lnTo>
                    <a:cubicBezTo>
                      <a:pt x="27" y="30"/>
                      <a:pt x="27" y="28"/>
                      <a:pt x="28" y="27"/>
                    </a:cubicBezTo>
                    <a:lnTo>
                      <a:pt x="107" y="29"/>
                    </a:lnTo>
                    <a:cubicBezTo>
                      <a:pt x="108" y="30"/>
                      <a:pt x="109" y="32"/>
                      <a:pt x="109" y="34"/>
                    </a:cubicBezTo>
                    <a:lnTo>
                      <a:pt x="109" y="106"/>
                    </a:lnTo>
                    <a:close/>
                    <a:moveTo>
                      <a:pt x="113" y="2"/>
                    </a:moveTo>
                    <a:lnTo>
                      <a:pt x="113" y="2"/>
                    </a:lnTo>
                    <a:lnTo>
                      <a:pt x="26" y="0"/>
                    </a:lnTo>
                    <a:lnTo>
                      <a:pt x="24" y="0"/>
                    </a:lnTo>
                    <a:cubicBezTo>
                      <a:pt x="10" y="0"/>
                      <a:pt x="0" y="14"/>
                      <a:pt x="0" y="33"/>
                    </a:cubicBezTo>
                    <a:lnTo>
                      <a:pt x="0" y="110"/>
                    </a:lnTo>
                    <a:cubicBezTo>
                      <a:pt x="0" y="129"/>
                      <a:pt x="10" y="144"/>
                      <a:pt x="25" y="144"/>
                    </a:cubicBezTo>
                    <a:lnTo>
                      <a:pt x="112" y="137"/>
                    </a:lnTo>
                    <a:cubicBezTo>
                      <a:pt x="125" y="136"/>
                      <a:pt x="136" y="123"/>
                      <a:pt x="136" y="106"/>
                    </a:cubicBezTo>
                    <a:lnTo>
                      <a:pt x="136" y="34"/>
                    </a:lnTo>
                    <a:cubicBezTo>
                      <a:pt x="136" y="18"/>
                      <a:pt x="126" y="4"/>
                      <a:pt x="113" y="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399" name="Freeform 47">
                <a:extLst>
                  <a:ext uri="{FF2B5EF4-FFF2-40B4-BE49-F238E27FC236}">
                    <a16:creationId xmlns:a16="http://schemas.microsoft.com/office/drawing/2014/main" id="{8CDE54F8-0772-4481-9174-C2705C5261C4}"/>
                  </a:ext>
                </a:extLst>
              </p:cNvPr>
              <p:cNvSpPr>
                <a:spLocks/>
              </p:cNvSpPr>
              <p:nvPr/>
            </p:nvSpPr>
            <p:spPr bwMode="auto">
              <a:xfrm>
                <a:off x="1036638" y="2806701"/>
                <a:ext cx="73025" cy="25400"/>
              </a:xfrm>
              <a:custGeom>
                <a:avLst/>
                <a:gdLst>
                  <a:gd name="T0" fmla="*/ 1203405568 w 173"/>
                  <a:gd name="T1" fmla="*/ 2147483647 h 58"/>
                  <a:gd name="T2" fmla="*/ 1203405568 w 173"/>
                  <a:gd name="T3" fmla="*/ 2147483647 h 58"/>
                  <a:gd name="T4" fmla="*/ 1203405568 w 173"/>
                  <a:gd name="T5" fmla="*/ 2147483647 h 58"/>
                  <a:gd name="T6" fmla="*/ 2147483647 w 173"/>
                  <a:gd name="T7" fmla="*/ 2147483647 h 58"/>
                  <a:gd name="T8" fmla="*/ 2147483647 w 173"/>
                  <a:gd name="T9" fmla="*/ 1847643297 h 58"/>
                  <a:gd name="T10" fmla="*/ 2147483647 w 173"/>
                  <a:gd name="T11" fmla="*/ 0 h 58"/>
                  <a:gd name="T12" fmla="*/ 1203405568 w 173"/>
                  <a:gd name="T13" fmla="*/ 1259826424 h 58"/>
                  <a:gd name="T14" fmla="*/ 0 w 173"/>
                  <a:gd name="T15" fmla="*/ 2147483647 h 58"/>
                  <a:gd name="T16" fmla="*/ 1203405568 w 173"/>
                  <a:gd name="T17" fmla="*/ 2147483647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
                  <a:gd name="T28" fmla="*/ 0 h 58"/>
                  <a:gd name="T29" fmla="*/ 173 w 173"/>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 h="58">
                    <a:moveTo>
                      <a:pt x="16" y="58"/>
                    </a:moveTo>
                    <a:lnTo>
                      <a:pt x="16" y="58"/>
                    </a:lnTo>
                    <a:lnTo>
                      <a:pt x="157" y="43"/>
                    </a:lnTo>
                    <a:cubicBezTo>
                      <a:pt x="165" y="43"/>
                      <a:pt x="173" y="33"/>
                      <a:pt x="173" y="22"/>
                    </a:cubicBezTo>
                    <a:cubicBezTo>
                      <a:pt x="173" y="10"/>
                      <a:pt x="165" y="0"/>
                      <a:pt x="156" y="0"/>
                    </a:cubicBezTo>
                    <a:lnTo>
                      <a:pt x="16" y="15"/>
                    </a:lnTo>
                    <a:cubicBezTo>
                      <a:pt x="7" y="15"/>
                      <a:pt x="0" y="25"/>
                      <a:pt x="0" y="37"/>
                    </a:cubicBezTo>
                    <a:cubicBezTo>
                      <a:pt x="0" y="48"/>
                      <a:pt x="7" y="58"/>
                      <a:pt x="16" y="5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0" name="Freeform 48">
                <a:extLst>
                  <a:ext uri="{FF2B5EF4-FFF2-40B4-BE49-F238E27FC236}">
                    <a16:creationId xmlns:a16="http://schemas.microsoft.com/office/drawing/2014/main" id="{0530AD80-E693-4EC2-81B7-BD9059AA0470}"/>
                  </a:ext>
                </a:extLst>
              </p:cNvPr>
              <p:cNvSpPr>
                <a:spLocks/>
              </p:cNvSpPr>
              <p:nvPr/>
            </p:nvSpPr>
            <p:spPr bwMode="auto">
              <a:xfrm>
                <a:off x="1036638" y="2840038"/>
                <a:ext cx="73025" cy="26988"/>
              </a:xfrm>
              <a:custGeom>
                <a:avLst/>
                <a:gdLst>
                  <a:gd name="T0" fmla="*/ 2147483647 w 173"/>
                  <a:gd name="T1" fmla="*/ 0 h 63"/>
                  <a:gd name="T2" fmla="*/ 2147483647 w 173"/>
                  <a:gd name="T3" fmla="*/ 0 h 63"/>
                  <a:gd name="T4" fmla="*/ 2147483647 w 173"/>
                  <a:gd name="T5" fmla="*/ 0 h 63"/>
                  <a:gd name="T6" fmla="*/ 1203405568 w 173"/>
                  <a:gd name="T7" fmla="*/ 1572315739 h 63"/>
                  <a:gd name="T8" fmla="*/ 0 w 173"/>
                  <a:gd name="T9" fmla="*/ 2147483647 h 63"/>
                  <a:gd name="T10" fmla="*/ 1203405568 w 173"/>
                  <a:gd name="T11" fmla="*/ 2147483647 h 63"/>
                  <a:gd name="T12" fmla="*/ 1203405568 w 173"/>
                  <a:gd name="T13" fmla="*/ 2147483647 h 63"/>
                  <a:gd name="T14" fmla="*/ 2147483647 w 173"/>
                  <a:gd name="T15" fmla="*/ 2147483647 h 63"/>
                  <a:gd name="T16" fmla="*/ 2147483647 w 173"/>
                  <a:gd name="T17" fmla="*/ 1650858102 h 63"/>
                  <a:gd name="T18" fmla="*/ 2147483647 w 173"/>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63"/>
                  <a:gd name="T32" fmla="*/ 173 w 173"/>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63">
                    <a:moveTo>
                      <a:pt x="156" y="0"/>
                    </a:moveTo>
                    <a:lnTo>
                      <a:pt x="156" y="0"/>
                    </a:lnTo>
                    <a:lnTo>
                      <a:pt x="16" y="20"/>
                    </a:lnTo>
                    <a:cubicBezTo>
                      <a:pt x="7" y="20"/>
                      <a:pt x="0" y="30"/>
                      <a:pt x="0" y="42"/>
                    </a:cubicBezTo>
                    <a:cubicBezTo>
                      <a:pt x="0" y="54"/>
                      <a:pt x="7" y="63"/>
                      <a:pt x="16" y="63"/>
                    </a:cubicBezTo>
                    <a:lnTo>
                      <a:pt x="157" y="43"/>
                    </a:lnTo>
                    <a:cubicBezTo>
                      <a:pt x="165" y="43"/>
                      <a:pt x="173" y="33"/>
                      <a:pt x="173" y="21"/>
                    </a:cubicBezTo>
                    <a:cubicBezTo>
                      <a:pt x="173" y="9"/>
                      <a:pt x="166" y="0"/>
                      <a:pt x="156"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1" name="Freeform 49">
                <a:extLst>
                  <a:ext uri="{FF2B5EF4-FFF2-40B4-BE49-F238E27FC236}">
                    <a16:creationId xmlns:a16="http://schemas.microsoft.com/office/drawing/2014/main" id="{7E70D33C-3007-467E-961E-0FEC794888E1}"/>
                  </a:ext>
                </a:extLst>
              </p:cNvPr>
              <p:cNvSpPr>
                <a:spLocks/>
              </p:cNvSpPr>
              <p:nvPr/>
            </p:nvSpPr>
            <p:spPr bwMode="auto">
              <a:xfrm>
                <a:off x="1150938" y="2797176"/>
                <a:ext cx="55563" cy="19050"/>
              </a:xfrm>
              <a:custGeom>
                <a:avLst/>
                <a:gdLst>
                  <a:gd name="T0" fmla="*/ 894954504 w 132"/>
                  <a:gd name="T1" fmla="*/ 2147483647 h 45"/>
                  <a:gd name="T2" fmla="*/ 894954504 w 132"/>
                  <a:gd name="T3" fmla="*/ 2147483647 h 45"/>
                  <a:gd name="T4" fmla="*/ 894954504 w 132"/>
                  <a:gd name="T5" fmla="*/ 2147483647 h 45"/>
                  <a:gd name="T6" fmla="*/ 2147483647 w 132"/>
                  <a:gd name="T7" fmla="*/ 2147483647 h 45"/>
                  <a:gd name="T8" fmla="*/ 2147483647 w 132"/>
                  <a:gd name="T9" fmla="*/ 1289782367 h 45"/>
                  <a:gd name="T10" fmla="*/ 2147483647 w 132"/>
                  <a:gd name="T11" fmla="*/ 0 h 45"/>
                  <a:gd name="T12" fmla="*/ 894954504 w 132"/>
                  <a:gd name="T13" fmla="*/ 910392303 h 45"/>
                  <a:gd name="T14" fmla="*/ 0 w 132"/>
                  <a:gd name="T15" fmla="*/ 2124189300 h 45"/>
                  <a:gd name="T16" fmla="*/ 894954504 w 132"/>
                  <a:gd name="T17" fmla="*/ 2147483647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2"/>
                  <a:gd name="T28" fmla="*/ 0 h 45"/>
                  <a:gd name="T29" fmla="*/ 132 w 132"/>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2" h="45">
                    <a:moveTo>
                      <a:pt x="12" y="45"/>
                    </a:moveTo>
                    <a:lnTo>
                      <a:pt x="12" y="45"/>
                    </a:lnTo>
                    <a:lnTo>
                      <a:pt x="120" y="33"/>
                    </a:lnTo>
                    <a:cubicBezTo>
                      <a:pt x="127" y="33"/>
                      <a:pt x="132" y="26"/>
                      <a:pt x="132" y="17"/>
                    </a:cubicBezTo>
                    <a:cubicBezTo>
                      <a:pt x="132" y="8"/>
                      <a:pt x="127" y="0"/>
                      <a:pt x="120" y="0"/>
                    </a:cubicBezTo>
                    <a:lnTo>
                      <a:pt x="12" y="12"/>
                    </a:lnTo>
                    <a:cubicBezTo>
                      <a:pt x="5" y="12"/>
                      <a:pt x="0" y="19"/>
                      <a:pt x="0" y="28"/>
                    </a:cubicBezTo>
                    <a:cubicBezTo>
                      <a:pt x="0" y="38"/>
                      <a:pt x="5" y="45"/>
                      <a:pt x="12" y="45"/>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2" name="Freeform 50">
                <a:extLst>
                  <a:ext uri="{FF2B5EF4-FFF2-40B4-BE49-F238E27FC236}">
                    <a16:creationId xmlns:a16="http://schemas.microsoft.com/office/drawing/2014/main" id="{8044311D-C0E4-49C7-9F79-13AC60147AB2}"/>
                  </a:ext>
                </a:extLst>
              </p:cNvPr>
              <p:cNvSpPr>
                <a:spLocks/>
              </p:cNvSpPr>
              <p:nvPr/>
            </p:nvSpPr>
            <p:spPr bwMode="auto">
              <a:xfrm>
                <a:off x="1150938" y="2822576"/>
                <a:ext cx="55563" cy="20638"/>
              </a:xfrm>
              <a:custGeom>
                <a:avLst/>
                <a:gdLst>
                  <a:gd name="T0" fmla="*/ 2147483647 w 132"/>
                  <a:gd name="T1" fmla="*/ 0 h 49"/>
                  <a:gd name="T2" fmla="*/ 2147483647 w 132"/>
                  <a:gd name="T3" fmla="*/ 0 h 49"/>
                  <a:gd name="T4" fmla="*/ 2147483647 w 132"/>
                  <a:gd name="T5" fmla="*/ 0 h 49"/>
                  <a:gd name="T6" fmla="*/ 894954504 w 132"/>
                  <a:gd name="T7" fmla="*/ 1120785760 h 49"/>
                  <a:gd name="T8" fmla="*/ 0 w 132"/>
                  <a:gd name="T9" fmla="*/ 2147483647 h 49"/>
                  <a:gd name="T10" fmla="*/ 894954504 w 132"/>
                  <a:gd name="T11" fmla="*/ 2147483647 h 49"/>
                  <a:gd name="T12" fmla="*/ 894954504 w 132"/>
                  <a:gd name="T13" fmla="*/ 2147483647 h 49"/>
                  <a:gd name="T14" fmla="*/ 2147483647 w 132"/>
                  <a:gd name="T15" fmla="*/ 2147483647 h 49"/>
                  <a:gd name="T16" fmla="*/ 2147483647 w 132"/>
                  <a:gd name="T17" fmla="*/ 1195469628 h 49"/>
                  <a:gd name="T18" fmla="*/ 2147483647 w 132"/>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49"/>
                  <a:gd name="T32" fmla="*/ 132 w 132"/>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49">
                    <a:moveTo>
                      <a:pt x="119" y="0"/>
                    </a:moveTo>
                    <a:lnTo>
                      <a:pt x="119" y="0"/>
                    </a:lnTo>
                    <a:lnTo>
                      <a:pt x="12" y="15"/>
                    </a:lnTo>
                    <a:cubicBezTo>
                      <a:pt x="5" y="15"/>
                      <a:pt x="0" y="23"/>
                      <a:pt x="0" y="32"/>
                    </a:cubicBezTo>
                    <a:cubicBezTo>
                      <a:pt x="0" y="41"/>
                      <a:pt x="5" y="49"/>
                      <a:pt x="12" y="49"/>
                    </a:cubicBezTo>
                    <a:lnTo>
                      <a:pt x="120" y="33"/>
                    </a:lnTo>
                    <a:cubicBezTo>
                      <a:pt x="127" y="33"/>
                      <a:pt x="132" y="25"/>
                      <a:pt x="132" y="16"/>
                    </a:cubicBezTo>
                    <a:cubicBezTo>
                      <a:pt x="132" y="7"/>
                      <a:pt x="127" y="0"/>
                      <a:pt x="11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3" name="Freeform 51">
                <a:extLst>
                  <a:ext uri="{FF2B5EF4-FFF2-40B4-BE49-F238E27FC236}">
                    <a16:creationId xmlns:a16="http://schemas.microsoft.com/office/drawing/2014/main" id="{91BC5BE7-3DB2-451A-8834-8D9A3EE15C19}"/>
                  </a:ext>
                </a:extLst>
              </p:cNvPr>
              <p:cNvSpPr>
                <a:spLocks noEditPoints="1"/>
              </p:cNvSpPr>
              <p:nvPr/>
            </p:nvSpPr>
            <p:spPr bwMode="auto">
              <a:xfrm>
                <a:off x="1239838" y="2497138"/>
                <a:ext cx="38100" cy="50800"/>
              </a:xfrm>
              <a:custGeom>
                <a:avLst/>
                <a:gdLst>
                  <a:gd name="T0" fmla="*/ 1467912195 w 91"/>
                  <a:gd name="T1" fmla="*/ 2147483647 h 121"/>
                  <a:gd name="T2" fmla="*/ 1467912195 w 91"/>
                  <a:gd name="T3" fmla="*/ 2147483647 h 121"/>
                  <a:gd name="T4" fmla="*/ 1541185193 w 91"/>
                  <a:gd name="T5" fmla="*/ 1554095012 h 121"/>
                  <a:gd name="T6" fmla="*/ 2147483647 w 91"/>
                  <a:gd name="T7" fmla="*/ 2147483647 h 121"/>
                  <a:gd name="T8" fmla="*/ 2147483647 w 91"/>
                  <a:gd name="T9" fmla="*/ 2147483647 h 121"/>
                  <a:gd name="T10" fmla="*/ 2147483647 w 91"/>
                  <a:gd name="T11" fmla="*/ 2147483647 h 121"/>
                  <a:gd name="T12" fmla="*/ 2147483647 w 91"/>
                  <a:gd name="T13" fmla="*/ 2147483647 h 121"/>
                  <a:gd name="T14" fmla="*/ 1614633620 w 91"/>
                  <a:gd name="T15" fmla="*/ 2147483647 h 121"/>
                  <a:gd name="T16" fmla="*/ 1467912195 w 91"/>
                  <a:gd name="T17" fmla="*/ 2147483647 h 121"/>
                  <a:gd name="T18" fmla="*/ 1467912195 w 91"/>
                  <a:gd name="T19" fmla="*/ 2147483647 h 121"/>
                  <a:gd name="T20" fmla="*/ 220169433 w 91"/>
                  <a:gd name="T21" fmla="*/ 2147483647 h 121"/>
                  <a:gd name="T22" fmla="*/ 220169433 w 91"/>
                  <a:gd name="T23" fmla="*/ 2147483647 h 121"/>
                  <a:gd name="T24" fmla="*/ 1394464187 w 91"/>
                  <a:gd name="T25" fmla="*/ 2147483647 h 121"/>
                  <a:gd name="T26" fmla="*/ 2147483647 w 91"/>
                  <a:gd name="T27" fmla="*/ 2147483647 h 121"/>
                  <a:gd name="T28" fmla="*/ 2147483647 w 91"/>
                  <a:gd name="T29" fmla="*/ 2147483647 h 121"/>
                  <a:gd name="T30" fmla="*/ 2147483647 w 91"/>
                  <a:gd name="T31" fmla="*/ 2147483647 h 121"/>
                  <a:gd name="T32" fmla="*/ 2147483647 w 91"/>
                  <a:gd name="T33" fmla="*/ 2147483647 h 121"/>
                  <a:gd name="T34" fmla="*/ 2147483647 w 91"/>
                  <a:gd name="T35" fmla="*/ 1257975934 h 121"/>
                  <a:gd name="T36" fmla="*/ 1688081627 w 91"/>
                  <a:gd name="T37" fmla="*/ 74029874 h 121"/>
                  <a:gd name="T38" fmla="*/ 1394464187 w 91"/>
                  <a:gd name="T39" fmla="*/ 0 h 121"/>
                  <a:gd name="T40" fmla="*/ 0 w 91"/>
                  <a:gd name="T41" fmla="*/ 2147483647 h 121"/>
                  <a:gd name="T42" fmla="*/ 0 w 91"/>
                  <a:gd name="T43" fmla="*/ 2147483647 h 121"/>
                  <a:gd name="T44" fmla="*/ 220169433 w 91"/>
                  <a:gd name="T45" fmla="*/ 2147483647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121"/>
                  <a:gd name="T71" fmla="*/ 91 w 91"/>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121">
                    <a:moveTo>
                      <a:pt x="20" y="32"/>
                    </a:moveTo>
                    <a:lnTo>
                      <a:pt x="20" y="32"/>
                    </a:lnTo>
                    <a:cubicBezTo>
                      <a:pt x="20" y="27"/>
                      <a:pt x="20" y="24"/>
                      <a:pt x="21" y="21"/>
                    </a:cubicBezTo>
                    <a:lnTo>
                      <a:pt x="68" y="37"/>
                    </a:lnTo>
                    <a:cubicBezTo>
                      <a:pt x="69" y="38"/>
                      <a:pt x="71" y="42"/>
                      <a:pt x="71" y="48"/>
                    </a:cubicBezTo>
                    <a:lnTo>
                      <a:pt x="71" y="91"/>
                    </a:lnTo>
                    <a:cubicBezTo>
                      <a:pt x="71" y="96"/>
                      <a:pt x="70" y="99"/>
                      <a:pt x="69" y="101"/>
                    </a:cubicBezTo>
                    <a:lnTo>
                      <a:pt x="22" y="97"/>
                    </a:lnTo>
                    <a:cubicBezTo>
                      <a:pt x="21" y="95"/>
                      <a:pt x="20" y="90"/>
                      <a:pt x="20" y="84"/>
                    </a:cubicBezTo>
                    <a:lnTo>
                      <a:pt x="20" y="32"/>
                    </a:lnTo>
                    <a:close/>
                    <a:moveTo>
                      <a:pt x="3" y="104"/>
                    </a:moveTo>
                    <a:lnTo>
                      <a:pt x="3" y="104"/>
                    </a:lnTo>
                    <a:cubicBezTo>
                      <a:pt x="8" y="114"/>
                      <a:pt x="14" y="116"/>
                      <a:pt x="19" y="116"/>
                    </a:cubicBezTo>
                    <a:lnTo>
                      <a:pt x="71" y="121"/>
                    </a:lnTo>
                    <a:lnTo>
                      <a:pt x="72" y="121"/>
                    </a:lnTo>
                    <a:cubicBezTo>
                      <a:pt x="83" y="120"/>
                      <a:pt x="91" y="107"/>
                      <a:pt x="91" y="91"/>
                    </a:cubicBezTo>
                    <a:lnTo>
                      <a:pt x="91" y="48"/>
                    </a:lnTo>
                    <a:cubicBezTo>
                      <a:pt x="91" y="35"/>
                      <a:pt x="85" y="20"/>
                      <a:pt x="73" y="17"/>
                    </a:cubicBezTo>
                    <a:lnTo>
                      <a:pt x="23" y="1"/>
                    </a:lnTo>
                    <a:lnTo>
                      <a:pt x="19" y="0"/>
                    </a:lnTo>
                    <a:cubicBezTo>
                      <a:pt x="7" y="0"/>
                      <a:pt x="0" y="13"/>
                      <a:pt x="0" y="32"/>
                    </a:cubicBezTo>
                    <a:lnTo>
                      <a:pt x="0" y="84"/>
                    </a:lnTo>
                    <a:cubicBezTo>
                      <a:pt x="0" y="91"/>
                      <a:pt x="1" y="98"/>
                      <a:pt x="3" y="104"/>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4" name="Freeform 52">
                <a:extLst>
                  <a:ext uri="{FF2B5EF4-FFF2-40B4-BE49-F238E27FC236}">
                    <a16:creationId xmlns:a16="http://schemas.microsoft.com/office/drawing/2014/main" id="{184BD7DD-F4D6-4B62-960D-A8E174840C0A}"/>
                  </a:ext>
                </a:extLst>
              </p:cNvPr>
              <p:cNvSpPr>
                <a:spLocks noEditPoints="1"/>
              </p:cNvSpPr>
              <p:nvPr/>
            </p:nvSpPr>
            <p:spPr bwMode="auto">
              <a:xfrm>
                <a:off x="1239838" y="2593976"/>
                <a:ext cx="38100" cy="53975"/>
              </a:xfrm>
              <a:custGeom>
                <a:avLst/>
                <a:gdLst>
                  <a:gd name="T0" fmla="*/ 1467912195 w 91"/>
                  <a:gd name="T1" fmla="*/ 2147483647 h 127"/>
                  <a:gd name="T2" fmla="*/ 1467912195 w 91"/>
                  <a:gd name="T3" fmla="*/ 2147483647 h 127"/>
                  <a:gd name="T4" fmla="*/ 1541185193 w 91"/>
                  <a:gd name="T5" fmla="*/ 1612078125 h 127"/>
                  <a:gd name="T6" fmla="*/ 2147483647 w 91"/>
                  <a:gd name="T7" fmla="*/ 2147483647 h 127"/>
                  <a:gd name="T8" fmla="*/ 2147483647 w 91"/>
                  <a:gd name="T9" fmla="*/ 2147483647 h 127"/>
                  <a:gd name="T10" fmla="*/ 2147483647 w 91"/>
                  <a:gd name="T11" fmla="*/ 2147483647 h 127"/>
                  <a:gd name="T12" fmla="*/ 2147483647 w 91"/>
                  <a:gd name="T13" fmla="*/ 2147483647 h 127"/>
                  <a:gd name="T14" fmla="*/ 1614633620 w 91"/>
                  <a:gd name="T15" fmla="*/ 2147483647 h 127"/>
                  <a:gd name="T16" fmla="*/ 1467912195 w 91"/>
                  <a:gd name="T17" fmla="*/ 2147483647 h 127"/>
                  <a:gd name="T18" fmla="*/ 1467912195 w 91"/>
                  <a:gd name="T19" fmla="*/ 2147483647 h 127"/>
                  <a:gd name="T20" fmla="*/ 1394464187 w 91"/>
                  <a:gd name="T21" fmla="*/ 2147483647 h 127"/>
                  <a:gd name="T22" fmla="*/ 1394464187 w 91"/>
                  <a:gd name="T23" fmla="*/ 2147483647 h 127"/>
                  <a:gd name="T24" fmla="*/ 2147483647 w 91"/>
                  <a:gd name="T25" fmla="*/ 2147483647 h 127"/>
                  <a:gd name="T26" fmla="*/ 2147483647 w 91"/>
                  <a:gd name="T27" fmla="*/ 2147483647 h 127"/>
                  <a:gd name="T28" fmla="*/ 2147483647 w 91"/>
                  <a:gd name="T29" fmla="*/ 2147483647 h 127"/>
                  <a:gd name="T30" fmla="*/ 2147483647 w 91"/>
                  <a:gd name="T31" fmla="*/ 997953125 h 127"/>
                  <a:gd name="T32" fmla="*/ 1541185193 w 91"/>
                  <a:gd name="T33" fmla="*/ 0 h 127"/>
                  <a:gd name="T34" fmla="*/ 1394464187 w 91"/>
                  <a:gd name="T35" fmla="*/ 0 h 127"/>
                  <a:gd name="T36" fmla="*/ 0 w 91"/>
                  <a:gd name="T37" fmla="*/ 2147483647 h 127"/>
                  <a:gd name="T38" fmla="*/ 0 w 91"/>
                  <a:gd name="T39" fmla="*/ 2147483647 h 127"/>
                  <a:gd name="T40" fmla="*/ 1394464187 w 91"/>
                  <a:gd name="T41" fmla="*/ 2147483647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127"/>
                  <a:gd name="T65" fmla="*/ 91 w 91"/>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127">
                    <a:moveTo>
                      <a:pt x="20" y="30"/>
                    </a:moveTo>
                    <a:lnTo>
                      <a:pt x="20" y="30"/>
                    </a:lnTo>
                    <a:cubicBezTo>
                      <a:pt x="20" y="26"/>
                      <a:pt x="20" y="23"/>
                      <a:pt x="21" y="21"/>
                    </a:cubicBezTo>
                    <a:lnTo>
                      <a:pt x="68" y="32"/>
                    </a:lnTo>
                    <a:cubicBezTo>
                      <a:pt x="69" y="33"/>
                      <a:pt x="71" y="37"/>
                      <a:pt x="71" y="42"/>
                    </a:cubicBezTo>
                    <a:lnTo>
                      <a:pt x="71" y="97"/>
                    </a:lnTo>
                    <a:cubicBezTo>
                      <a:pt x="71" y="102"/>
                      <a:pt x="70" y="105"/>
                      <a:pt x="69" y="106"/>
                    </a:cubicBezTo>
                    <a:lnTo>
                      <a:pt x="22" y="107"/>
                    </a:lnTo>
                    <a:cubicBezTo>
                      <a:pt x="21" y="105"/>
                      <a:pt x="20" y="101"/>
                      <a:pt x="20" y="95"/>
                    </a:cubicBezTo>
                    <a:lnTo>
                      <a:pt x="20" y="30"/>
                    </a:lnTo>
                    <a:close/>
                    <a:moveTo>
                      <a:pt x="19" y="127"/>
                    </a:moveTo>
                    <a:lnTo>
                      <a:pt x="19" y="127"/>
                    </a:lnTo>
                    <a:lnTo>
                      <a:pt x="72" y="126"/>
                    </a:lnTo>
                    <a:cubicBezTo>
                      <a:pt x="83" y="125"/>
                      <a:pt x="91" y="113"/>
                      <a:pt x="91" y="97"/>
                    </a:cubicBezTo>
                    <a:lnTo>
                      <a:pt x="91" y="42"/>
                    </a:lnTo>
                    <a:cubicBezTo>
                      <a:pt x="91" y="29"/>
                      <a:pt x="85" y="15"/>
                      <a:pt x="73" y="13"/>
                    </a:cubicBezTo>
                    <a:lnTo>
                      <a:pt x="21" y="0"/>
                    </a:lnTo>
                    <a:lnTo>
                      <a:pt x="19" y="0"/>
                    </a:lnTo>
                    <a:cubicBezTo>
                      <a:pt x="7" y="0"/>
                      <a:pt x="0" y="13"/>
                      <a:pt x="0" y="30"/>
                    </a:cubicBezTo>
                    <a:lnTo>
                      <a:pt x="0" y="95"/>
                    </a:lnTo>
                    <a:cubicBezTo>
                      <a:pt x="0" y="114"/>
                      <a:pt x="8" y="127"/>
                      <a:pt x="19" y="12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5" name="Freeform 53">
                <a:extLst>
                  <a:ext uri="{FF2B5EF4-FFF2-40B4-BE49-F238E27FC236}">
                    <a16:creationId xmlns:a16="http://schemas.microsoft.com/office/drawing/2014/main" id="{15D3CA65-2C05-4847-B998-102D9F764A64}"/>
                  </a:ext>
                </a:extLst>
              </p:cNvPr>
              <p:cNvSpPr>
                <a:spLocks noEditPoints="1"/>
              </p:cNvSpPr>
              <p:nvPr/>
            </p:nvSpPr>
            <p:spPr bwMode="auto">
              <a:xfrm>
                <a:off x="1238250" y="2692401"/>
                <a:ext cx="38100" cy="52388"/>
              </a:xfrm>
              <a:custGeom>
                <a:avLst/>
                <a:gdLst>
                  <a:gd name="T0" fmla="*/ 1331682954 w 94"/>
                  <a:gd name="T1" fmla="*/ 2147483647 h 123"/>
                  <a:gd name="T2" fmla="*/ 1331682954 w 94"/>
                  <a:gd name="T3" fmla="*/ 2147483647 h 123"/>
                  <a:gd name="T4" fmla="*/ 1398382273 w 94"/>
                  <a:gd name="T5" fmla="*/ 1545222393 h 123"/>
                  <a:gd name="T6" fmla="*/ 2147483647 w 94"/>
                  <a:gd name="T7" fmla="*/ 1699781048 h 123"/>
                  <a:gd name="T8" fmla="*/ 2147483647 w 94"/>
                  <a:gd name="T9" fmla="*/ 2147483647 h 123"/>
                  <a:gd name="T10" fmla="*/ 2147483647 w 94"/>
                  <a:gd name="T11" fmla="*/ 2147483647 h 123"/>
                  <a:gd name="T12" fmla="*/ 2147483647 w 94"/>
                  <a:gd name="T13" fmla="*/ 2147483647 h 123"/>
                  <a:gd name="T14" fmla="*/ 1398382273 w 94"/>
                  <a:gd name="T15" fmla="*/ 2147483647 h 123"/>
                  <a:gd name="T16" fmla="*/ 1331682954 w 94"/>
                  <a:gd name="T17" fmla="*/ 2147483647 h 123"/>
                  <a:gd name="T18" fmla="*/ 1331682954 w 94"/>
                  <a:gd name="T19" fmla="*/ 2147483647 h 123"/>
                  <a:gd name="T20" fmla="*/ 1198613435 w 94"/>
                  <a:gd name="T21" fmla="*/ 2147483647 h 123"/>
                  <a:gd name="T22" fmla="*/ 1198613435 w 94"/>
                  <a:gd name="T23" fmla="*/ 2147483647 h 123"/>
                  <a:gd name="T24" fmla="*/ 2147483647 w 94"/>
                  <a:gd name="T25" fmla="*/ 2147483647 h 123"/>
                  <a:gd name="T26" fmla="*/ 2147483647 w 94"/>
                  <a:gd name="T27" fmla="*/ 2147483647 h 123"/>
                  <a:gd name="T28" fmla="*/ 2147483647 w 94"/>
                  <a:gd name="T29" fmla="*/ 2147483647 h 123"/>
                  <a:gd name="T30" fmla="*/ 2147483647 w 94"/>
                  <a:gd name="T31" fmla="*/ 154558655 h 123"/>
                  <a:gd name="T32" fmla="*/ 1265148195 w 94"/>
                  <a:gd name="T33" fmla="*/ 0 h 123"/>
                  <a:gd name="T34" fmla="*/ 1131914116 w 94"/>
                  <a:gd name="T35" fmla="*/ 0 h 123"/>
                  <a:gd name="T36" fmla="*/ 0 w 94"/>
                  <a:gd name="T37" fmla="*/ 2147483647 h 123"/>
                  <a:gd name="T38" fmla="*/ 0 w 94"/>
                  <a:gd name="T39" fmla="*/ 2147483647 h 123"/>
                  <a:gd name="T40" fmla="*/ 1198613435 w 94"/>
                  <a:gd name="T41" fmla="*/ 2147483647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123"/>
                  <a:gd name="T65" fmla="*/ 94 w 94"/>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123">
                    <a:moveTo>
                      <a:pt x="20" y="30"/>
                    </a:moveTo>
                    <a:lnTo>
                      <a:pt x="20" y="30"/>
                    </a:lnTo>
                    <a:cubicBezTo>
                      <a:pt x="20" y="25"/>
                      <a:pt x="20" y="22"/>
                      <a:pt x="21" y="20"/>
                    </a:cubicBezTo>
                    <a:lnTo>
                      <a:pt x="72" y="22"/>
                    </a:lnTo>
                    <a:cubicBezTo>
                      <a:pt x="73" y="23"/>
                      <a:pt x="74" y="26"/>
                      <a:pt x="74" y="31"/>
                    </a:cubicBezTo>
                    <a:lnTo>
                      <a:pt x="74" y="89"/>
                    </a:lnTo>
                    <a:cubicBezTo>
                      <a:pt x="74" y="93"/>
                      <a:pt x="73" y="95"/>
                      <a:pt x="72" y="97"/>
                    </a:cubicBezTo>
                    <a:lnTo>
                      <a:pt x="21" y="102"/>
                    </a:lnTo>
                    <a:cubicBezTo>
                      <a:pt x="20" y="100"/>
                      <a:pt x="20" y="97"/>
                      <a:pt x="20" y="92"/>
                    </a:cubicBezTo>
                    <a:lnTo>
                      <a:pt x="20" y="30"/>
                    </a:lnTo>
                    <a:close/>
                    <a:moveTo>
                      <a:pt x="18" y="123"/>
                    </a:moveTo>
                    <a:lnTo>
                      <a:pt x="18" y="123"/>
                    </a:lnTo>
                    <a:lnTo>
                      <a:pt x="77" y="117"/>
                    </a:lnTo>
                    <a:cubicBezTo>
                      <a:pt x="87" y="116"/>
                      <a:pt x="94" y="104"/>
                      <a:pt x="94" y="89"/>
                    </a:cubicBezTo>
                    <a:lnTo>
                      <a:pt x="94" y="31"/>
                    </a:lnTo>
                    <a:cubicBezTo>
                      <a:pt x="94" y="18"/>
                      <a:pt x="89" y="4"/>
                      <a:pt x="78" y="2"/>
                    </a:cubicBezTo>
                    <a:lnTo>
                      <a:pt x="19" y="0"/>
                    </a:lnTo>
                    <a:lnTo>
                      <a:pt x="17" y="0"/>
                    </a:lnTo>
                    <a:cubicBezTo>
                      <a:pt x="7" y="0"/>
                      <a:pt x="0" y="12"/>
                      <a:pt x="0" y="30"/>
                    </a:cubicBezTo>
                    <a:lnTo>
                      <a:pt x="0" y="92"/>
                    </a:lnTo>
                    <a:cubicBezTo>
                      <a:pt x="0" y="111"/>
                      <a:pt x="7" y="123"/>
                      <a:pt x="18" y="12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6" name="Freeform 54">
                <a:extLst>
                  <a:ext uri="{FF2B5EF4-FFF2-40B4-BE49-F238E27FC236}">
                    <a16:creationId xmlns:a16="http://schemas.microsoft.com/office/drawing/2014/main" id="{5C125007-D9A5-42C6-BEB7-701587AA2580}"/>
                  </a:ext>
                </a:extLst>
              </p:cNvPr>
              <p:cNvSpPr>
                <a:spLocks/>
              </p:cNvSpPr>
              <p:nvPr/>
            </p:nvSpPr>
            <p:spPr bwMode="auto">
              <a:xfrm>
                <a:off x="1238250" y="2787651"/>
                <a:ext cx="38100" cy="15875"/>
              </a:xfrm>
              <a:custGeom>
                <a:avLst/>
                <a:gdLst>
                  <a:gd name="T0" fmla="*/ 649325744 w 88"/>
                  <a:gd name="T1" fmla="*/ 2147483647 h 38"/>
                  <a:gd name="T2" fmla="*/ 649325744 w 88"/>
                  <a:gd name="T3" fmla="*/ 2147483647 h 38"/>
                  <a:gd name="T4" fmla="*/ 649325744 w 88"/>
                  <a:gd name="T5" fmla="*/ 2147483647 h 38"/>
                  <a:gd name="T6" fmla="*/ 2147483647 w 88"/>
                  <a:gd name="T7" fmla="*/ 2147483647 h 38"/>
                  <a:gd name="T8" fmla="*/ 2147483647 w 88"/>
                  <a:gd name="T9" fmla="*/ 1093580289 h 38"/>
                  <a:gd name="T10" fmla="*/ 2147483647 w 88"/>
                  <a:gd name="T11" fmla="*/ 0 h 38"/>
                  <a:gd name="T12" fmla="*/ 649325744 w 88"/>
                  <a:gd name="T13" fmla="*/ 583265882 h 38"/>
                  <a:gd name="T14" fmla="*/ 0 w 88"/>
                  <a:gd name="T15" fmla="*/ 1677020796 h 38"/>
                  <a:gd name="T16" fmla="*/ 649325744 w 88"/>
                  <a:gd name="T17" fmla="*/ 2147483647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38"/>
                  <a:gd name="T29" fmla="*/ 88 w 88"/>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38">
                    <a:moveTo>
                      <a:pt x="8" y="38"/>
                    </a:moveTo>
                    <a:lnTo>
                      <a:pt x="8" y="38"/>
                    </a:lnTo>
                    <a:lnTo>
                      <a:pt x="81" y="31"/>
                    </a:lnTo>
                    <a:cubicBezTo>
                      <a:pt x="85" y="31"/>
                      <a:pt x="88" y="24"/>
                      <a:pt x="88" y="15"/>
                    </a:cubicBezTo>
                    <a:cubicBezTo>
                      <a:pt x="88" y="7"/>
                      <a:pt x="85" y="0"/>
                      <a:pt x="80" y="0"/>
                    </a:cubicBezTo>
                    <a:lnTo>
                      <a:pt x="8" y="8"/>
                    </a:lnTo>
                    <a:cubicBezTo>
                      <a:pt x="4" y="8"/>
                      <a:pt x="0" y="14"/>
                      <a:pt x="0" y="23"/>
                    </a:cubicBezTo>
                    <a:cubicBezTo>
                      <a:pt x="0" y="31"/>
                      <a:pt x="4" y="38"/>
                      <a:pt x="8" y="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7" name="Freeform 55">
                <a:extLst>
                  <a:ext uri="{FF2B5EF4-FFF2-40B4-BE49-F238E27FC236}">
                    <a16:creationId xmlns:a16="http://schemas.microsoft.com/office/drawing/2014/main" id="{C92616A5-D986-4652-B728-BA32D041521D}"/>
                  </a:ext>
                </a:extLst>
              </p:cNvPr>
              <p:cNvSpPr>
                <a:spLocks/>
              </p:cNvSpPr>
              <p:nvPr/>
            </p:nvSpPr>
            <p:spPr bwMode="auto">
              <a:xfrm>
                <a:off x="1239838" y="2809876"/>
                <a:ext cx="36513" cy="17463"/>
              </a:xfrm>
              <a:custGeom>
                <a:avLst/>
                <a:gdLst>
                  <a:gd name="T0" fmla="*/ 2147483647 w 87"/>
                  <a:gd name="T1" fmla="*/ 0 h 42"/>
                  <a:gd name="T2" fmla="*/ 2147483647 w 87"/>
                  <a:gd name="T3" fmla="*/ 0 h 42"/>
                  <a:gd name="T4" fmla="*/ 517497490 w 87"/>
                  <a:gd name="T5" fmla="*/ 862487175 h 42"/>
                  <a:gd name="T6" fmla="*/ 0 w 87"/>
                  <a:gd name="T7" fmla="*/ 1940725558 h 42"/>
                  <a:gd name="T8" fmla="*/ 517497490 w 87"/>
                  <a:gd name="T9" fmla="*/ 2147483647 h 42"/>
                  <a:gd name="T10" fmla="*/ 591476185 w 87"/>
                  <a:gd name="T11" fmla="*/ 2147483647 h 42"/>
                  <a:gd name="T12" fmla="*/ 2147483647 w 87"/>
                  <a:gd name="T13" fmla="*/ 2147483647 h 42"/>
                  <a:gd name="T14" fmla="*/ 2147483647 w 87"/>
                  <a:gd name="T15" fmla="*/ 1078238798 h 42"/>
                  <a:gd name="T16" fmla="*/ 2147483647 w 87"/>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42"/>
                  <a:gd name="T29" fmla="*/ 87 w 87"/>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42">
                    <a:moveTo>
                      <a:pt x="79" y="0"/>
                    </a:moveTo>
                    <a:lnTo>
                      <a:pt x="79" y="0"/>
                    </a:lnTo>
                    <a:lnTo>
                      <a:pt x="7" y="12"/>
                    </a:lnTo>
                    <a:cubicBezTo>
                      <a:pt x="3" y="12"/>
                      <a:pt x="0" y="18"/>
                      <a:pt x="0" y="27"/>
                    </a:cubicBezTo>
                    <a:cubicBezTo>
                      <a:pt x="0" y="35"/>
                      <a:pt x="3" y="42"/>
                      <a:pt x="7" y="42"/>
                    </a:cubicBezTo>
                    <a:lnTo>
                      <a:pt x="8" y="42"/>
                    </a:lnTo>
                    <a:lnTo>
                      <a:pt x="80" y="31"/>
                    </a:lnTo>
                    <a:cubicBezTo>
                      <a:pt x="84" y="31"/>
                      <a:pt x="87" y="24"/>
                      <a:pt x="87" y="15"/>
                    </a:cubicBezTo>
                    <a:cubicBezTo>
                      <a:pt x="87" y="7"/>
                      <a:pt x="84" y="0"/>
                      <a:pt x="7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8" name="Freeform 56">
                <a:extLst>
                  <a:ext uri="{FF2B5EF4-FFF2-40B4-BE49-F238E27FC236}">
                    <a16:creationId xmlns:a16="http://schemas.microsoft.com/office/drawing/2014/main" id="{FD7DB85F-7883-47BC-A898-50EA78FAAC20}"/>
                  </a:ext>
                </a:extLst>
              </p:cNvPr>
              <p:cNvSpPr>
                <a:spLocks/>
              </p:cNvSpPr>
              <p:nvPr/>
            </p:nvSpPr>
            <p:spPr bwMode="auto">
              <a:xfrm>
                <a:off x="1306513" y="2787651"/>
                <a:ext cx="25400" cy="11113"/>
              </a:xfrm>
              <a:custGeom>
                <a:avLst/>
                <a:gdLst>
                  <a:gd name="T0" fmla="*/ 455196363 w 60"/>
                  <a:gd name="T1" fmla="*/ 2030239527 h 26"/>
                  <a:gd name="T2" fmla="*/ 455196363 w 60"/>
                  <a:gd name="T3" fmla="*/ 2030239527 h 26"/>
                  <a:gd name="T4" fmla="*/ 455196363 w 60"/>
                  <a:gd name="T5" fmla="*/ 2030239527 h 26"/>
                  <a:gd name="T6" fmla="*/ 2147483647 w 60"/>
                  <a:gd name="T7" fmla="*/ 1639830006 h 26"/>
                  <a:gd name="T8" fmla="*/ 2147483647 w 60"/>
                  <a:gd name="T9" fmla="*/ 859010537 h 26"/>
                  <a:gd name="T10" fmla="*/ 2147483647 w 60"/>
                  <a:gd name="T11" fmla="*/ 0 h 26"/>
                  <a:gd name="T12" fmla="*/ 455196363 w 60"/>
                  <a:gd name="T13" fmla="*/ 390409521 h 26"/>
                  <a:gd name="T14" fmla="*/ 0 w 60"/>
                  <a:gd name="T15" fmla="*/ 1249420058 h 26"/>
                  <a:gd name="T16" fmla="*/ 455196363 w 60"/>
                  <a:gd name="T17" fmla="*/ 2030239527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26"/>
                  <a:gd name="T29" fmla="*/ 60 w 60"/>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26">
                    <a:moveTo>
                      <a:pt x="6" y="26"/>
                    </a:moveTo>
                    <a:lnTo>
                      <a:pt x="6" y="26"/>
                    </a:lnTo>
                    <a:lnTo>
                      <a:pt x="55" y="21"/>
                    </a:lnTo>
                    <a:cubicBezTo>
                      <a:pt x="58" y="21"/>
                      <a:pt x="60" y="16"/>
                      <a:pt x="60" y="11"/>
                    </a:cubicBezTo>
                    <a:cubicBezTo>
                      <a:pt x="60" y="5"/>
                      <a:pt x="58" y="0"/>
                      <a:pt x="55" y="0"/>
                    </a:cubicBezTo>
                    <a:lnTo>
                      <a:pt x="6" y="5"/>
                    </a:lnTo>
                    <a:cubicBezTo>
                      <a:pt x="3" y="5"/>
                      <a:pt x="0" y="10"/>
                      <a:pt x="0" y="16"/>
                    </a:cubicBezTo>
                    <a:cubicBezTo>
                      <a:pt x="0" y="21"/>
                      <a:pt x="3" y="26"/>
                      <a:pt x="6" y="2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09" name="Freeform 57">
                <a:extLst>
                  <a:ext uri="{FF2B5EF4-FFF2-40B4-BE49-F238E27FC236}">
                    <a16:creationId xmlns:a16="http://schemas.microsoft.com/office/drawing/2014/main" id="{6DBFD00F-DCEE-4DB0-9D10-8B0C34564662}"/>
                  </a:ext>
                </a:extLst>
              </p:cNvPr>
              <p:cNvSpPr>
                <a:spLocks/>
              </p:cNvSpPr>
              <p:nvPr/>
            </p:nvSpPr>
            <p:spPr bwMode="auto">
              <a:xfrm>
                <a:off x="1306513" y="2803526"/>
                <a:ext cx="25400" cy="11113"/>
              </a:xfrm>
              <a:custGeom>
                <a:avLst/>
                <a:gdLst>
                  <a:gd name="T0" fmla="*/ 2147483647 w 60"/>
                  <a:gd name="T1" fmla="*/ 0 h 28"/>
                  <a:gd name="T2" fmla="*/ 2147483647 w 60"/>
                  <a:gd name="T3" fmla="*/ 0 h 28"/>
                  <a:gd name="T4" fmla="*/ 2147483647 w 60"/>
                  <a:gd name="T5" fmla="*/ 0 h 28"/>
                  <a:gd name="T6" fmla="*/ 455196363 w 60"/>
                  <a:gd name="T7" fmla="*/ 437601364 h 28"/>
                  <a:gd name="T8" fmla="*/ 0 w 60"/>
                  <a:gd name="T9" fmla="*/ 1125351198 h 28"/>
                  <a:gd name="T10" fmla="*/ 455196363 w 60"/>
                  <a:gd name="T11" fmla="*/ 1750563418 h 28"/>
                  <a:gd name="T12" fmla="*/ 455196363 w 60"/>
                  <a:gd name="T13" fmla="*/ 1750563418 h 28"/>
                  <a:gd name="T14" fmla="*/ 2147483647 w 60"/>
                  <a:gd name="T15" fmla="*/ 1250425235 h 28"/>
                  <a:gd name="T16" fmla="*/ 2147483647 w 60"/>
                  <a:gd name="T17" fmla="*/ 625212617 h 28"/>
                  <a:gd name="T18" fmla="*/ 2147483647 w 6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28"/>
                  <a:gd name="T32" fmla="*/ 60 w 6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28">
                    <a:moveTo>
                      <a:pt x="55" y="0"/>
                    </a:moveTo>
                    <a:lnTo>
                      <a:pt x="55" y="0"/>
                    </a:lnTo>
                    <a:lnTo>
                      <a:pt x="6" y="7"/>
                    </a:lnTo>
                    <a:cubicBezTo>
                      <a:pt x="3" y="7"/>
                      <a:pt x="0" y="12"/>
                      <a:pt x="0" y="18"/>
                    </a:cubicBezTo>
                    <a:cubicBezTo>
                      <a:pt x="0" y="23"/>
                      <a:pt x="3" y="28"/>
                      <a:pt x="6" y="28"/>
                    </a:cubicBezTo>
                    <a:lnTo>
                      <a:pt x="55" y="20"/>
                    </a:lnTo>
                    <a:cubicBezTo>
                      <a:pt x="58" y="20"/>
                      <a:pt x="60" y="16"/>
                      <a:pt x="60" y="10"/>
                    </a:cubicBezTo>
                    <a:cubicBezTo>
                      <a:pt x="60" y="4"/>
                      <a:pt x="58" y="0"/>
                      <a:pt x="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0" name="Freeform 58">
                <a:extLst>
                  <a:ext uri="{FF2B5EF4-FFF2-40B4-BE49-F238E27FC236}">
                    <a16:creationId xmlns:a16="http://schemas.microsoft.com/office/drawing/2014/main" id="{AC8F524C-FAB2-416C-80C1-D94F08EC8A91}"/>
                  </a:ext>
                </a:extLst>
              </p:cNvPr>
              <p:cNvSpPr>
                <a:spLocks noEditPoints="1"/>
              </p:cNvSpPr>
              <p:nvPr/>
            </p:nvSpPr>
            <p:spPr bwMode="auto">
              <a:xfrm>
                <a:off x="1306513" y="2517776"/>
                <a:ext cx="26988" cy="34925"/>
              </a:xfrm>
              <a:custGeom>
                <a:avLst/>
                <a:gdLst>
                  <a:gd name="T0" fmla="*/ 1100511095 w 63"/>
                  <a:gd name="T1" fmla="*/ 1639029829 h 83"/>
                  <a:gd name="T2" fmla="*/ 1100511095 w 63"/>
                  <a:gd name="T3" fmla="*/ 1639029829 h 83"/>
                  <a:gd name="T4" fmla="*/ 1179236805 w 63"/>
                  <a:gd name="T5" fmla="*/ 1043051115 h 83"/>
                  <a:gd name="T6" fmla="*/ 2147483647 w 63"/>
                  <a:gd name="T7" fmla="*/ 1862655025 h 83"/>
                  <a:gd name="T8" fmla="*/ 2147483647 w 63"/>
                  <a:gd name="T9" fmla="*/ 2147483647 h 83"/>
                  <a:gd name="T10" fmla="*/ 2147483647 w 63"/>
                  <a:gd name="T11" fmla="*/ 2147483647 h 83"/>
                  <a:gd name="T12" fmla="*/ 2147483647 w 63"/>
                  <a:gd name="T13" fmla="*/ 2147483647 h 83"/>
                  <a:gd name="T14" fmla="*/ 1257779167 w 63"/>
                  <a:gd name="T15" fmla="*/ 2147483647 h 83"/>
                  <a:gd name="T16" fmla="*/ 1100511095 w 63"/>
                  <a:gd name="T17" fmla="*/ 2147483647 h 83"/>
                  <a:gd name="T18" fmla="*/ 1100511095 w 63"/>
                  <a:gd name="T19" fmla="*/ 1639029829 h 83"/>
                  <a:gd name="T20" fmla="*/ 235810863 w 63"/>
                  <a:gd name="T21" fmla="*/ 2147483647 h 83"/>
                  <a:gd name="T22" fmla="*/ 235810863 w 63"/>
                  <a:gd name="T23" fmla="*/ 2147483647 h 83"/>
                  <a:gd name="T24" fmla="*/ 1100511095 w 63"/>
                  <a:gd name="T25" fmla="*/ 2147483647 h 83"/>
                  <a:gd name="T26" fmla="*/ 2147483647 w 63"/>
                  <a:gd name="T27" fmla="*/ 2147483647 h 83"/>
                  <a:gd name="T28" fmla="*/ 2147483647 w 63"/>
                  <a:gd name="T29" fmla="*/ 2147483647 h 83"/>
                  <a:gd name="T30" fmla="*/ 2147483647 w 63"/>
                  <a:gd name="T31" fmla="*/ 2147483647 h 83"/>
                  <a:gd name="T32" fmla="*/ 2147483647 w 63"/>
                  <a:gd name="T33" fmla="*/ 2147483647 h 83"/>
                  <a:gd name="T34" fmla="*/ 2147483647 w 63"/>
                  <a:gd name="T35" fmla="*/ 893968072 h 83"/>
                  <a:gd name="T36" fmla="*/ 1179236805 w 63"/>
                  <a:gd name="T37" fmla="*/ 0 h 83"/>
                  <a:gd name="T38" fmla="*/ 1100511095 w 63"/>
                  <a:gd name="T39" fmla="*/ 0 h 83"/>
                  <a:gd name="T40" fmla="*/ 0 w 63"/>
                  <a:gd name="T41" fmla="*/ 1639029829 h 83"/>
                  <a:gd name="T42" fmla="*/ 0 w 63"/>
                  <a:gd name="T43" fmla="*/ 2147483647 h 83"/>
                  <a:gd name="T44" fmla="*/ 235810863 w 63"/>
                  <a:gd name="T45" fmla="*/ 2147483647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3"/>
                  <a:gd name="T70" fmla="*/ 0 h 83"/>
                  <a:gd name="T71" fmla="*/ 63 w 63"/>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3" h="83">
                    <a:moveTo>
                      <a:pt x="14" y="22"/>
                    </a:moveTo>
                    <a:lnTo>
                      <a:pt x="14" y="22"/>
                    </a:lnTo>
                    <a:cubicBezTo>
                      <a:pt x="14" y="18"/>
                      <a:pt x="14" y="16"/>
                      <a:pt x="15" y="14"/>
                    </a:cubicBezTo>
                    <a:lnTo>
                      <a:pt x="48" y="25"/>
                    </a:lnTo>
                    <a:cubicBezTo>
                      <a:pt x="48" y="25"/>
                      <a:pt x="50" y="28"/>
                      <a:pt x="50" y="33"/>
                    </a:cubicBezTo>
                    <a:lnTo>
                      <a:pt x="50" y="63"/>
                    </a:lnTo>
                    <a:cubicBezTo>
                      <a:pt x="50" y="66"/>
                      <a:pt x="49" y="69"/>
                      <a:pt x="48" y="70"/>
                    </a:cubicBezTo>
                    <a:lnTo>
                      <a:pt x="16" y="67"/>
                    </a:lnTo>
                    <a:cubicBezTo>
                      <a:pt x="15" y="66"/>
                      <a:pt x="14" y="62"/>
                      <a:pt x="14" y="58"/>
                    </a:cubicBezTo>
                    <a:lnTo>
                      <a:pt x="14" y="22"/>
                    </a:lnTo>
                    <a:close/>
                    <a:moveTo>
                      <a:pt x="3" y="72"/>
                    </a:moveTo>
                    <a:lnTo>
                      <a:pt x="3" y="72"/>
                    </a:lnTo>
                    <a:cubicBezTo>
                      <a:pt x="6" y="79"/>
                      <a:pt x="11" y="80"/>
                      <a:pt x="14" y="80"/>
                    </a:cubicBezTo>
                    <a:lnTo>
                      <a:pt x="50" y="83"/>
                    </a:lnTo>
                    <a:cubicBezTo>
                      <a:pt x="58" y="82"/>
                      <a:pt x="63" y="74"/>
                      <a:pt x="63" y="63"/>
                    </a:cubicBezTo>
                    <a:lnTo>
                      <a:pt x="63" y="33"/>
                    </a:lnTo>
                    <a:cubicBezTo>
                      <a:pt x="63" y="24"/>
                      <a:pt x="59" y="13"/>
                      <a:pt x="52" y="12"/>
                    </a:cubicBezTo>
                    <a:lnTo>
                      <a:pt x="15" y="0"/>
                    </a:lnTo>
                    <a:lnTo>
                      <a:pt x="14" y="0"/>
                    </a:lnTo>
                    <a:cubicBezTo>
                      <a:pt x="6" y="0"/>
                      <a:pt x="0" y="9"/>
                      <a:pt x="0" y="22"/>
                    </a:cubicBezTo>
                    <a:lnTo>
                      <a:pt x="0" y="58"/>
                    </a:lnTo>
                    <a:cubicBezTo>
                      <a:pt x="0" y="63"/>
                      <a:pt x="1" y="68"/>
                      <a:pt x="3" y="7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1" name="Freeform 59">
                <a:extLst>
                  <a:ext uri="{FF2B5EF4-FFF2-40B4-BE49-F238E27FC236}">
                    <a16:creationId xmlns:a16="http://schemas.microsoft.com/office/drawing/2014/main" id="{9337C74F-F2D7-4F1F-92FD-5250BD97ACD1}"/>
                  </a:ext>
                </a:extLst>
              </p:cNvPr>
              <p:cNvSpPr>
                <a:spLocks noEditPoints="1"/>
              </p:cNvSpPr>
              <p:nvPr/>
            </p:nvSpPr>
            <p:spPr bwMode="auto">
              <a:xfrm>
                <a:off x="1306513" y="2611438"/>
                <a:ext cx="25400" cy="34925"/>
              </a:xfrm>
              <a:custGeom>
                <a:avLst/>
                <a:gdLst>
                  <a:gd name="T0" fmla="*/ 2147483647 w 59"/>
                  <a:gd name="T1" fmla="*/ 2147483647 h 81"/>
                  <a:gd name="T2" fmla="*/ 2147483647 w 59"/>
                  <a:gd name="T3" fmla="*/ 2147483647 h 81"/>
                  <a:gd name="T4" fmla="*/ 2147483647 w 59"/>
                  <a:gd name="T5" fmla="*/ 2147483647 h 81"/>
                  <a:gd name="T6" fmla="*/ 1196909993 w 59"/>
                  <a:gd name="T7" fmla="*/ 2147483647 h 81"/>
                  <a:gd name="T8" fmla="*/ 1117029576 w 59"/>
                  <a:gd name="T9" fmla="*/ 2147483647 h 81"/>
                  <a:gd name="T10" fmla="*/ 1117029576 w 59"/>
                  <a:gd name="T11" fmla="*/ 1522974906 h 81"/>
                  <a:gd name="T12" fmla="*/ 1196909993 w 59"/>
                  <a:gd name="T13" fmla="*/ 1042025749 h 81"/>
                  <a:gd name="T14" fmla="*/ 2147483647 w 59"/>
                  <a:gd name="T15" fmla="*/ 1683415182 h 81"/>
                  <a:gd name="T16" fmla="*/ 2147483647 w 59"/>
                  <a:gd name="T17" fmla="*/ 2147483647 h 81"/>
                  <a:gd name="T18" fmla="*/ 2147483647 w 59"/>
                  <a:gd name="T19" fmla="*/ 2147483647 h 81"/>
                  <a:gd name="T20" fmla="*/ 2147483647 w 59"/>
                  <a:gd name="T21" fmla="*/ 641203597 h 81"/>
                  <a:gd name="T22" fmla="*/ 2147483647 w 59"/>
                  <a:gd name="T23" fmla="*/ 641203597 h 81"/>
                  <a:gd name="T24" fmla="*/ 1196909993 w 59"/>
                  <a:gd name="T25" fmla="*/ 0 h 81"/>
                  <a:gd name="T26" fmla="*/ 1037334278 w 59"/>
                  <a:gd name="T27" fmla="*/ 0 h 81"/>
                  <a:gd name="T28" fmla="*/ 0 w 59"/>
                  <a:gd name="T29" fmla="*/ 1522974906 h 81"/>
                  <a:gd name="T30" fmla="*/ 0 w 59"/>
                  <a:gd name="T31" fmla="*/ 2147483647 h 81"/>
                  <a:gd name="T32" fmla="*/ 1037334278 w 59"/>
                  <a:gd name="T33" fmla="*/ 2147483647 h 81"/>
                  <a:gd name="T34" fmla="*/ 2147483647 w 59"/>
                  <a:gd name="T35" fmla="*/ 2147483647 h 81"/>
                  <a:gd name="T36" fmla="*/ 2147483647 w 59"/>
                  <a:gd name="T37" fmla="*/ 2147483647 h 81"/>
                  <a:gd name="T38" fmla="*/ 2147483647 w 59"/>
                  <a:gd name="T39" fmla="*/ 2147483647 h 81"/>
                  <a:gd name="T40" fmla="*/ 2147483647 w 59"/>
                  <a:gd name="T41" fmla="*/ 641203597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81"/>
                  <a:gd name="T65" fmla="*/ 59 w 59"/>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81">
                    <a:moveTo>
                      <a:pt x="46" y="62"/>
                    </a:moveTo>
                    <a:lnTo>
                      <a:pt x="46" y="62"/>
                    </a:lnTo>
                    <a:cubicBezTo>
                      <a:pt x="46" y="64"/>
                      <a:pt x="45" y="66"/>
                      <a:pt x="45" y="67"/>
                    </a:cubicBezTo>
                    <a:lnTo>
                      <a:pt x="15" y="67"/>
                    </a:lnTo>
                    <a:cubicBezTo>
                      <a:pt x="14" y="66"/>
                      <a:pt x="14" y="64"/>
                      <a:pt x="14" y="61"/>
                    </a:cubicBezTo>
                    <a:lnTo>
                      <a:pt x="14" y="19"/>
                    </a:lnTo>
                    <a:cubicBezTo>
                      <a:pt x="14" y="16"/>
                      <a:pt x="14" y="15"/>
                      <a:pt x="15" y="13"/>
                    </a:cubicBezTo>
                    <a:lnTo>
                      <a:pt x="44" y="21"/>
                    </a:lnTo>
                    <a:cubicBezTo>
                      <a:pt x="45" y="21"/>
                      <a:pt x="46" y="23"/>
                      <a:pt x="46" y="27"/>
                    </a:cubicBezTo>
                    <a:lnTo>
                      <a:pt x="46" y="62"/>
                    </a:lnTo>
                    <a:close/>
                    <a:moveTo>
                      <a:pt x="48" y="8"/>
                    </a:moveTo>
                    <a:lnTo>
                      <a:pt x="48" y="8"/>
                    </a:lnTo>
                    <a:lnTo>
                      <a:pt x="15" y="0"/>
                    </a:lnTo>
                    <a:lnTo>
                      <a:pt x="13" y="0"/>
                    </a:lnTo>
                    <a:cubicBezTo>
                      <a:pt x="6" y="0"/>
                      <a:pt x="0" y="8"/>
                      <a:pt x="0" y="19"/>
                    </a:cubicBezTo>
                    <a:lnTo>
                      <a:pt x="0" y="61"/>
                    </a:lnTo>
                    <a:cubicBezTo>
                      <a:pt x="0" y="72"/>
                      <a:pt x="6" y="81"/>
                      <a:pt x="13" y="81"/>
                    </a:cubicBezTo>
                    <a:lnTo>
                      <a:pt x="47" y="80"/>
                    </a:lnTo>
                    <a:cubicBezTo>
                      <a:pt x="54" y="80"/>
                      <a:pt x="59" y="72"/>
                      <a:pt x="59" y="62"/>
                    </a:cubicBezTo>
                    <a:lnTo>
                      <a:pt x="59" y="27"/>
                    </a:lnTo>
                    <a:cubicBezTo>
                      <a:pt x="59" y="17"/>
                      <a:pt x="54" y="9"/>
                      <a:pt x="48" y="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2" name="Freeform 60">
                <a:extLst>
                  <a:ext uri="{FF2B5EF4-FFF2-40B4-BE49-F238E27FC236}">
                    <a16:creationId xmlns:a16="http://schemas.microsoft.com/office/drawing/2014/main" id="{197ED2D7-9F5E-46A5-AA80-00744ED4E667}"/>
                  </a:ext>
                </a:extLst>
              </p:cNvPr>
              <p:cNvSpPr>
                <a:spLocks noEditPoints="1"/>
              </p:cNvSpPr>
              <p:nvPr/>
            </p:nvSpPr>
            <p:spPr bwMode="auto">
              <a:xfrm>
                <a:off x="1306513" y="2698751"/>
                <a:ext cx="25400" cy="33338"/>
              </a:xfrm>
              <a:custGeom>
                <a:avLst/>
                <a:gdLst>
                  <a:gd name="T0" fmla="*/ 2147483647 w 61"/>
                  <a:gd name="T1" fmla="*/ 2147483647 h 79"/>
                  <a:gd name="T2" fmla="*/ 2147483647 w 61"/>
                  <a:gd name="T3" fmla="*/ 2147483647 h 79"/>
                  <a:gd name="T4" fmla="*/ 2147483647 w 61"/>
                  <a:gd name="T5" fmla="*/ 2147483647 h 79"/>
                  <a:gd name="T6" fmla="*/ 1010825895 w 61"/>
                  <a:gd name="T7" fmla="*/ 2147483647 h 79"/>
                  <a:gd name="T8" fmla="*/ 938525003 w 61"/>
                  <a:gd name="T9" fmla="*/ 2147483647 h 79"/>
                  <a:gd name="T10" fmla="*/ 938525003 w 61"/>
                  <a:gd name="T11" fmla="*/ 1427877512 h 79"/>
                  <a:gd name="T12" fmla="*/ 1010825895 w 61"/>
                  <a:gd name="T13" fmla="*/ 976968824 h 79"/>
                  <a:gd name="T14" fmla="*/ 2147483647 w 61"/>
                  <a:gd name="T15" fmla="*/ 1052120272 h 79"/>
                  <a:gd name="T16" fmla="*/ 2147483647 w 61"/>
                  <a:gd name="T17" fmla="*/ 1503028960 h 79"/>
                  <a:gd name="T18" fmla="*/ 2147483647 w 61"/>
                  <a:gd name="T19" fmla="*/ 2147483647 h 79"/>
                  <a:gd name="T20" fmla="*/ 2147483647 w 61"/>
                  <a:gd name="T21" fmla="*/ 75151448 h 79"/>
                  <a:gd name="T22" fmla="*/ 2147483647 w 61"/>
                  <a:gd name="T23" fmla="*/ 75151448 h 79"/>
                  <a:gd name="T24" fmla="*/ 938525003 w 61"/>
                  <a:gd name="T25" fmla="*/ 0 h 79"/>
                  <a:gd name="T26" fmla="*/ 794096439 w 61"/>
                  <a:gd name="T27" fmla="*/ 0 h 79"/>
                  <a:gd name="T28" fmla="*/ 0 w 61"/>
                  <a:gd name="T29" fmla="*/ 1427877512 h 79"/>
                  <a:gd name="T30" fmla="*/ 0 w 61"/>
                  <a:gd name="T31" fmla="*/ 2147483647 h 79"/>
                  <a:gd name="T32" fmla="*/ 866397331 w 61"/>
                  <a:gd name="T33" fmla="*/ 2147483647 h 79"/>
                  <a:gd name="T34" fmla="*/ 2147483647 w 61"/>
                  <a:gd name="T35" fmla="*/ 2147483647 h 79"/>
                  <a:gd name="T36" fmla="*/ 2147483647 w 61"/>
                  <a:gd name="T37" fmla="*/ 2147483647 h 79"/>
                  <a:gd name="T38" fmla="*/ 2147483647 w 61"/>
                  <a:gd name="T39" fmla="*/ 1503028960 h 79"/>
                  <a:gd name="T40" fmla="*/ 2147483647 w 61"/>
                  <a:gd name="T41" fmla="*/ 75151448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79"/>
                  <a:gd name="T65" fmla="*/ 61 w 61"/>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79">
                    <a:moveTo>
                      <a:pt x="48" y="57"/>
                    </a:moveTo>
                    <a:lnTo>
                      <a:pt x="48" y="57"/>
                    </a:lnTo>
                    <a:cubicBezTo>
                      <a:pt x="48" y="60"/>
                      <a:pt x="47" y="61"/>
                      <a:pt x="47" y="62"/>
                    </a:cubicBezTo>
                    <a:lnTo>
                      <a:pt x="14" y="66"/>
                    </a:lnTo>
                    <a:cubicBezTo>
                      <a:pt x="14" y="64"/>
                      <a:pt x="13" y="62"/>
                      <a:pt x="13" y="59"/>
                    </a:cubicBezTo>
                    <a:lnTo>
                      <a:pt x="13" y="19"/>
                    </a:lnTo>
                    <a:cubicBezTo>
                      <a:pt x="13" y="16"/>
                      <a:pt x="13" y="14"/>
                      <a:pt x="14" y="13"/>
                    </a:cubicBezTo>
                    <a:lnTo>
                      <a:pt x="47" y="14"/>
                    </a:lnTo>
                    <a:cubicBezTo>
                      <a:pt x="47" y="15"/>
                      <a:pt x="48" y="17"/>
                      <a:pt x="48" y="20"/>
                    </a:cubicBezTo>
                    <a:lnTo>
                      <a:pt x="48" y="57"/>
                    </a:lnTo>
                    <a:close/>
                    <a:moveTo>
                      <a:pt x="49" y="1"/>
                    </a:moveTo>
                    <a:lnTo>
                      <a:pt x="49" y="1"/>
                    </a:lnTo>
                    <a:lnTo>
                      <a:pt x="13" y="0"/>
                    </a:lnTo>
                    <a:lnTo>
                      <a:pt x="11" y="0"/>
                    </a:lnTo>
                    <a:cubicBezTo>
                      <a:pt x="4" y="0"/>
                      <a:pt x="0" y="7"/>
                      <a:pt x="0" y="19"/>
                    </a:cubicBezTo>
                    <a:lnTo>
                      <a:pt x="0" y="59"/>
                    </a:lnTo>
                    <a:cubicBezTo>
                      <a:pt x="0" y="72"/>
                      <a:pt x="4" y="79"/>
                      <a:pt x="12" y="79"/>
                    </a:cubicBezTo>
                    <a:lnTo>
                      <a:pt x="50" y="75"/>
                    </a:lnTo>
                    <a:cubicBezTo>
                      <a:pt x="56" y="75"/>
                      <a:pt x="61" y="67"/>
                      <a:pt x="61" y="57"/>
                    </a:cubicBezTo>
                    <a:lnTo>
                      <a:pt x="61" y="20"/>
                    </a:lnTo>
                    <a:cubicBezTo>
                      <a:pt x="61" y="12"/>
                      <a:pt x="58" y="3"/>
                      <a:pt x="49" y="1"/>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3" name="Freeform 61">
                <a:extLst>
                  <a:ext uri="{FF2B5EF4-FFF2-40B4-BE49-F238E27FC236}">
                    <a16:creationId xmlns:a16="http://schemas.microsoft.com/office/drawing/2014/main" id="{2DFB88CC-B56E-44A6-A281-6DDB82899645}"/>
                  </a:ext>
                </a:extLst>
              </p:cNvPr>
              <p:cNvSpPr>
                <a:spLocks/>
              </p:cNvSpPr>
              <p:nvPr/>
            </p:nvSpPr>
            <p:spPr bwMode="auto">
              <a:xfrm>
                <a:off x="1450975" y="2792413"/>
                <a:ext cx="106363" cy="20638"/>
              </a:xfrm>
              <a:custGeom>
                <a:avLst/>
                <a:gdLst>
                  <a:gd name="T0" fmla="*/ 2147483647 w 256"/>
                  <a:gd name="T1" fmla="*/ 0 h 50"/>
                  <a:gd name="T2" fmla="*/ 2147483647 w 256"/>
                  <a:gd name="T3" fmla="*/ 0 h 50"/>
                  <a:gd name="T4" fmla="*/ 1291054868 w 256"/>
                  <a:gd name="T5" fmla="*/ 0 h 50"/>
                  <a:gd name="T6" fmla="*/ 0 w 256"/>
                  <a:gd name="T7" fmla="*/ 1758056285 h 50"/>
                  <a:gd name="T8" fmla="*/ 1291054868 w 256"/>
                  <a:gd name="T9" fmla="*/ 2147483647 h 50"/>
                  <a:gd name="T10" fmla="*/ 2147483647 w 256"/>
                  <a:gd name="T11" fmla="*/ 2147483647 h 50"/>
                  <a:gd name="T12" fmla="*/ 2147483647 w 256"/>
                  <a:gd name="T13" fmla="*/ 1758056285 h 50"/>
                  <a:gd name="T14" fmla="*/ 2147483647 w 256"/>
                  <a:gd name="T15" fmla="*/ 0 h 50"/>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0"/>
                  <a:gd name="T26" fmla="*/ 256 w 256"/>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0">
                    <a:moveTo>
                      <a:pt x="237" y="0"/>
                    </a:moveTo>
                    <a:lnTo>
                      <a:pt x="237" y="0"/>
                    </a:lnTo>
                    <a:lnTo>
                      <a:pt x="18" y="0"/>
                    </a:lnTo>
                    <a:cubicBezTo>
                      <a:pt x="8" y="0"/>
                      <a:pt x="0" y="11"/>
                      <a:pt x="0" y="25"/>
                    </a:cubicBezTo>
                    <a:cubicBezTo>
                      <a:pt x="0" y="39"/>
                      <a:pt x="8" y="50"/>
                      <a:pt x="18" y="50"/>
                    </a:cubicBezTo>
                    <a:lnTo>
                      <a:pt x="237" y="50"/>
                    </a:lnTo>
                    <a:cubicBezTo>
                      <a:pt x="248" y="50"/>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4" name="Freeform 62">
                <a:extLst>
                  <a:ext uri="{FF2B5EF4-FFF2-40B4-BE49-F238E27FC236}">
                    <a16:creationId xmlns:a16="http://schemas.microsoft.com/office/drawing/2014/main" id="{80F2D105-7AAD-4003-BE6D-887EC60D7F74}"/>
                  </a:ext>
                </a:extLst>
              </p:cNvPr>
              <p:cNvSpPr>
                <a:spLocks/>
              </p:cNvSpPr>
              <p:nvPr/>
            </p:nvSpPr>
            <p:spPr bwMode="auto">
              <a:xfrm>
                <a:off x="1450975" y="2835276"/>
                <a:ext cx="106363" cy="20638"/>
              </a:xfrm>
              <a:custGeom>
                <a:avLst/>
                <a:gdLst>
                  <a:gd name="T0" fmla="*/ 2147483647 w 256"/>
                  <a:gd name="T1" fmla="*/ 0 h 51"/>
                  <a:gd name="T2" fmla="*/ 2147483647 w 256"/>
                  <a:gd name="T3" fmla="*/ 0 h 51"/>
                  <a:gd name="T4" fmla="*/ 1291054868 w 256"/>
                  <a:gd name="T5" fmla="*/ 0 h 51"/>
                  <a:gd name="T6" fmla="*/ 0 w 256"/>
                  <a:gd name="T7" fmla="*/ 1656710594 h 51"/>
                  <a:gd name="T8" fmla="*/ 1291054868 w 256"/>
                  <a:gd name="T9" fmla="*/ 2147483647 h 51"/>
                  <a:gd name="T10" fmla="*/ 2147483647 w 256"/>
                  <a:gd name="T11" fmla="*/ 2147483647 h 51"/>
                  <a:gd name="T12" fmla="*/ 2147483647 w 256"/>
                  <a:gd name="T13" fmla="*/ 1656710594 h 51"/>
                  <a:gd name="T14" fmla="*/ 2147483647 w 256"/>
                  <a:gd name="T15" fmla="*/ 0 h 51"/>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1"/>
                  <a:gd name="T26" fmla="*/ 256 w 256"/>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1">
                    <a:moveTo>
                      <a:pt x="237" y="0"/>
                    </a:moveTo>
                    <a:lnTo>
                      <a:pt x="237" y="0"/>
                    </a:lnTo>
                    <a:lnTo>
                      <a:pt x="18" y="0"/>
                    </a:lnTo>
                    <a:cubicBezTo>
                      <a:pt x="8" y="0"/>
                      <a:pt x="0" y="11"/>
                      <a:pt x="0" y="25"/>
                    </a:cubicBezTo>
                    <a:cubicBezTo>
                      <a:pt x="0" y="39"/>
                      <a:pt x="8" y="51"/>
                      <a:pt x="18" y="51"/>
                    </a:cubicBezTo>
                    <a:lnTo>
                      <a:pt x="237" y="51"/>
                    </a:lnTo>
                    <a:cubicBezTo>
                      <a:pt x="248" y="51"/>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grpSp>
        <p:nvGrpSpPr>
          <p:cNvPr id="415" name="组合 236">
            <a:extLst>
              <a:ext uri="{FF2B5EF4-FFF2-40B4-BE49-F238E27FC236}">
                <a16:creationId xmlns:a16="http://schemas.microsoft.com/office/drawing/2014/main" id="{85A4983F-4677-49EF-94B1-103AC81174C3}"/>
              </a:ext>
            </a:extLst>
          </p:cNvPr>
          <p:cNvGrpSpPr>
            <a:grpSpLocks/>
          </p:cNvGrpSpPr>
          <p:nvPr/>
        </p:nvGrpSpPr>
        <p:grpSpPr bwMode="auto">
          <a:xfrm>
            <a:off x="6843001" y="1545489"/>
            <a:ext cx="594809" cy="594809"/>
            <a:chOff x="677863" y="2097088"/>
            <a:chExt cx="1114425" cy="1117600"/>
          </a:xfrm>
        </p:grpSpPr>
        <p:sp>
          <p:nvSpPr>
            <p:cNvPr id="416" name="Freeform 24">
              <a:extLst>
                <a:ext uri="{FF2B5EF4-FFF2-40B4-BE49-F238E27FC236}">
                  <a16:creationId xmlns:a16="http://schemas.microsoft.com/office/drawing/2014/main" id="{0F2B0C1C-1967-4A26-A793-F6BDBEDE4DFD}"/>
                </a:ext>
              </a:extLst>
            </p:cNvPr>
            <p:cNvSpPr>
              <a:spLocks/>
            </p:cNvSpPr>
            <p:nvPr/>
          </p:nvSpPr>
          <p:spPr bwMode="auto">
            <a:xfrm>
              <a:off x="677863" y="2097088"/>
              <a:ext cx="1114425" cy="1117600"/>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 name="T18" fmla="*/ 0 w 2659"/>
                <a:gd name="T19" fmla="*/ 0 h 2659"/>
                <a:gd name="T20" fmla="*/ 2659 w 2659"/>
                <a:gd name="T21" fmla="*/ 2659 h 2659"/>
              </a:gdLst>
              <a:ahLst/>
              <a:cxnLst>
                <a:cxn ang="T12">
                  <a:pos x="T0" y="T1"/>
                </a:cxn>
                <a:cxn ang="T13">
                  <a:pos x="T2" y="T3"/>
                </a:cxn>
                <a:cxn ang="T14">
                  <a:pos x="T4" y="T5"/>
                </a:cxn>
                <a:cxn ang="T15">
                  <a:pos x="T6" y="T7"/>
                </a:cxn>
                <a:cxn ang="T16">
                  <a:pos x="T8" y="T9"/>
                </a:cxn>
                <a:cxn ang="T17">
                  <a:pos x="T10" y="T11"/>
                </a:cxn>
              </a:cxnLst>
              <a:rect l="T18" t="T19" r="T20" b="T21"/>
              <a:pathLst>
                <a:path w="2659" h="2659">
                  <a:moveTo>
                    <a:pt x="2659" y="1329"/>
                  </a:moveTo>
                  <a:lnTo>
                    <a:pt x="2659" y="1329"/>
                  </a:lnTo>
                  <a:cubicBezTo>
                    <a:pt x="2659" y="2064"/>
                    <a:pt x="2063" y="2659"/>
                    <a:pt x="1329" y="2659"/>
                  </a:cubicBezTo>
                  <a:cubicBezTo>
                    <a:pt x="595" y="2659"/>
                    <a:pt x="0" y="2064"/>
                    <a:pt x="0" y="1329"/>
                  </a:cubicBezTo>
                  <a:cubicBezTo>
                    <a:pt x="0" y="595"/>
                    <a:pt x="595" y="0"/>
                    <a:pt x="1329" y="0"/>
                  </a:cubicBezTo>
                  <a:cubicBezTo>
                    <a:pt x="2063"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417" name="组合 222">
              <a:extLst>
                <a:ext uri="{FF2B5EF4-FFF2-40B4-BE49-F238E27FC236}">
                  <a16:creationId xmlns:a16="http://schemas.microsoft.com/office/drawing/2014/main" id="{67EC82BC-27F7-4AD2-B3CC-A24F849D0A44}"/>
                </a:ext>
              </a:extLst>
            </p:cNvPr>
            <p:cNvGrpSpPr>
              <a:grpSpLocks/>
            </p:cNvGrpSpPr>
            <p:nvPr/>
          </p:nvGrpSpPr>
          <p:grpSpPr bwMode="auto">
            <a:xfrm>
              <a:off x="862013" y="2378076"/>
              <a:ext cx="744538" cy="555625"/>
              <a:chOff x="862013" y="2378076"/>
              <a:chExt cx="744538" cy="555625"/>
            </a:xfrm>
          </p:grpSpPr>
          <p:sp>
            <p:nvSpPr>
              <p:cNvPr id="418" name="Freeform 36">
                <a:extLst>
                  <a:ext uri="{FF2B5EF4-FFF2-40B4-BE49-F238E27FC236}">
                    <a16:creationId xmlns:a16="http://schemas.microsoft.com/office/drawing/2014/main" id="{AE3D5164-2E8A-4026-8936-4B86AA62742D}"/>
                  </a:ext>
                </a:extLst>
              </p:cNvPr>
              <p:cNvSpPr>
                <a:spLocks noEditPoints="1"/>
              </p:cNvSpPr>
              <p:nvPr/>
            </p:nvSpPr>
            <p:spPr bwMode="auto">
              <a:xfrm>
                <a:off x="1401763" y="2406651"/>
                <a:ext cx="204788" cy="498475"/>
              </a:xfrm>
              <a:custGeom>
                <a:avLst/>
                <a:gdLst>
                  <a:gd name="T0" fmla="*/ 2147483647 w 488"/>
                  <a:gd name="T1" fmla="*/ 2147483647 h 1185"/>
                  <a:gd name="T2" fmla="*/ 2147483647 w 488"/>
                  <a:gd name="T3" fmla="*/ 2147483647 h 1185"/>
                  <a:gd name="T4" fmla="*/ 2147483647 w 488"/>
                  <a:gd name="T5" fmla="*/ 2147483647 h 1185"/>
                  <a:gd name="T6" fmla="*/ 2147483647 w 488"/>
                  <a:gd name="T7" fmla="*/ 2147483647 h 1185"/>
                  <a:gd name="T8" fmla="*/ 2147483647 w 488"/>
                  <a:gd name="T9" fmla="*/ 2147483647 h 1185"/>
                  <a:gd name="T10" fmla="*/ 2147483647 w 488"/>
                  <a:gd name="T11" fmla="*/ 2147483647 h 1185"/>
                  <a:gd name="T12" fmla="*/ 2147483647 w 488"/>
                  <a:gd name="T13" fmla="*/ 2147483647 h 1185"/>
                  <a:gd name="T14" fmla="*/ 2147483647 w 488"/>
                  <a:gd name="T15" fmla="*/ 2147483647 h 1185"/>
                  <a:gd name="T16" fmla="*/ 2147483647 w 488"/>
                  <a:gd name="T17" fmla="*/ 2147483647 h 1185"/>
                  <a:gd name="T18" fmla="*/ 2147483647 w 488"/>
                  <a:gd name="T19" fmla="*/ 2147483647 h 1185"/>
                  <a:gd name="T20" fmla="*/ 2147483647 w 488"/>
                  <a:gd name="T21" fmla="*/ 2147483647 h 1185"/>
                  <a:gd name="T22" fmla="*/ 2147483647 w 488"/>
                  <a:gd name="T23" fmla="*/ 2147483647 h 1185"/>
                  <a:gd name="T24" fmla="*/ 2147483647 w 488"/>
                  <a:gd name="T25" fmla="*/ 2147483647 h 1185"/>
                  <a:gd name="T26" fmla="*/ 2147483647 w 488"/>
                  <a:gd name="T27" fmla="*/ 2147483647 h 1185"/>
                  <a:gd name="T28" fmla="*/ 2147483647 w 488"/>
                  <a:gd name="T29" fmla="*/ 2147483647 h 1185"/>
                  <a:gd name="T30" fmla="*/ 2147483647 w 488"/>
                  <a:gd name="T31" fmla="*/ 2147483647 h 1185"/>
                  <a:gd name="T32" fmla="*/ 2147483647 w 488"/>
                  <a:gd name="T33" fmla="*/ 2147483647 h 1185"/>
                  <a:gd name="T34" fmla="*/ 2147483647 w 488"/>
                  <a:gd name="T35" fmla="*/ 2147483647 h 1185"/>
                  <a:gd name="T36" fmla="*/ 2147483647 w 488"/>
                  <a:gd name="T37" fmla="*/ 2147483647 h 1185"/>
                  <a:gd name="T38" fmla="*/ 2147483647 w 488"/>
                  <a:gd name="T39" fmla="*/ 2147483647 h 1185"/>
                  <a:gd name="T40" fmla="*/ 2147483647 w 488"/>
                  <a:gd name="T41" fmla="*/ 2147483647 h 1185"/>
                  <a:gd name="T42" fmla="*/ 2147483647 w 488"/>
                  <a:gd name="T43" fmla="*/ 2147483647 h 1185"/>
                  <a:gd name="T44" fmla="*/ 2147483647 w 488"/>
                  <a:gd name="T45" fmla="*/ 2147483647 h 1185"/>
                  <a:gd name="T46" fmla="*/ 2147483647 w 488"/>
                  <a:gd name="T47" fmla="*/ 2147483647 h 1185"/>
                  <a:gd name="T48" fmla="*/ 2147483647 w 488"/>
                  <a:gd name="T49" fmla="*/ 0 h 1185"/>
                  <a:gd name="T50" fmla="*/ 2147483647 w 488"/>
                  <a:gd name="T51" fmla="*/ 0 h 1185"/>
                  <a:gd name="T52" fmla="*/ 2147483647 w 488"/>
                  <a:gd name="T53" fmla="*/ 0 h 1185"/>
                  <a:gd name="T54" fmla="*/ 0 w 488"/>
                  <a:gd name="T55" fmla="*/ 2147483647 h 1185"/>
                  <a:gd name="T56" fmla="*/ 0 w 488"/>
                  <a:gd name="T57" fmla="*/ 2147483647 h 1185"/>
                  <a:gd name="T58" fmla="*/ 2147483647 w 488"/>
                  <a:gd name="T59" fmla="*/ 2147483647 h 1185"/>
                  <a:gd name="T60" fmla="*/ 2147483647 w 488"/>
                  <a:gd name="T61" fmla="*/ 2147483647 h 1185"/>
                  <a:gd name="T62" fmla="*/ 2147483647 w 488"/>
                  <a:gd name="T63" fmla="*/ 2147483647 h 1185"/>
                  <a:gd name="T64" fmla="*/ 2147483647 w 488"/>
                  <a:gd name="T65" fmla="*/ 2147483647 h 1185"/>
                  <a:gd name="T66" fmla="*/ 2147483647 w 488"/>
                  <a:gd name="T67" fmla="*/ 0 h 11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8"/>
                  <a:gd name="T103" fmla="*/ 0 h 1185"/>
                  <a:gd name="T104" fmla="*/ 488 w 488"/>
                  <a:gd name="T105" fmla="*/ 1185 h 11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8" h="1185">
                    <a:moveTo>
                      <a:pt x="66" y="841"/>
                    </a:moveTo>
                    <a:lnTo>
                      <a:pt x="66" y="841"/>
                    </a:lnTo>
                    <a:lnTo>
                      <a:pt x="421" y="841"/>
                    </a:lnTo>
                    <a:lnTo>
                      <a:pt x="421" y="1118"/>
                    </a:lnTo>
                    <a:lnTo>
                      <a:pt x="66" y="1118"/>
                    </a:lnTo>
                    <a:lnTo>
                      <a:pt x="66" y="841"/>
                    </a:lnTo>
                    <a:close/>
                    <a:moveTo>
                      <a:pt x="421" y="828"/>
                    </a:moveTo>
                    <a:lnTo>
                      <a:pt x="421" y="828"/>
                    </a:lnTo>
                    <a:lnTo>
                      <a:pt x="66" y="828"/>
                    </a:lnTo>
                    <a:lnTo>
                      <a:pt x="66" y="589"/>
                    </a:lnTo>
                    <a:lnTo>
                      <a:pt x="421" y="589"/>
                    </a:lnTo>
                    <a:lnTo>
                      <a:pt x="421" y="828"/>
                    </a:lnTo>
                    <a:close/>
                    <a:moveTo>
                      <a:pt x="66" y="346"/>
                    </a:moveTo>
                    <a:lnTo>
                      <a:pt x="66" y="346"/>
                    </a:lnTo>
                    <a:lnTo>
                      <a:pt x="421" y="346"/>
                    </a:lnTo>
                    <a:lnTo>
                      <a:pt x="421" y="576"/>
                    </a:lnTo>
                    <a:lnTo>
                      <a:pt x="66" y="576"/>
                    </a:lnTo>
                    <a:lnTo>
                      <a:pt x="66" y="346"/>
                    </a:lnTo>
                    <a:close/>
                    <a:moveTo>
                      <a:pt x="421" y="332"/>
                    </a:moveTo>
                    <a:lnTo>
                      <a:pt x="421" y="332"/>
                    </a:lnTo>
                    <a:lnTo>
                      <a:pt x="66" y="332"/>
                    </a:lnTo>
                    <a:lnTo>
                      <a:pt x="66" y="67"/>
                    </a:lnTo>
                    <a:lnTo>
                      <a:pt x="421" y="67"/>
                    </a:lnTo>
                    <a:lnTo>
                      <a:pt x="421" y="332"/>
                    </a:lnTo>
                    <a:close/>
                    <a:moveTo>
                      <a:pt x="455" y="0"/>
                    </a:moveTo>
                    <a:lnTo>
                      <a:pt x="455" y="0"/>
                    </a:lnTo>
                    <a:lnTo>
                      <a:pt x="33" y="0"/>
                    </a:lnTo>
                    <a:cubicBezTo>
                      <a:pt x="14" y="0"/>
                      <a:pt x="0" y="15"/>
                      <a:pt x="0" y="34"/>
                    </a:cubicBezTo>
                    <a:lnTo>
                      <a:pt x="0" y="1152"/>
                    </a:lnTo>
                    <a:cubicBezTo>
                      <a:pt x="0" y="1170"/>
                      <a:pt x="14" y="1185"/>
                      <a:pt x="33" y="1185"/>
                    </a:cubicBezTo>
                    <a:lnTo>
                      <a:pt x="455" y="1185"/>
                    </a:lnTo>
                    <a:cubicBezTo>
                      <a:pt x="473" y="1185"/>
                      <a:pt x="488" y="1170"/>
                      <a:pt x="488" y="1152"/>
                    </a:cubicBezTo>
                    <a:lnTo>
                      <a:pt x="488" y="34"/>
                    </a:lnTo>
                    <a:cubicBezTo>
                      <a:pt x="488" y="15"/>
                      <a:pt x="473" y="0"/>
                      <a:pt x="4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19" name="Freeform 37">
                <a:extLst>
                  <a:ext uri="{FF2B5EF4-FFF2-40B4-BE49-F238E27FC236}">
                    <a16:creationId xmlns:a16="http://schemas.microsoft.com/office/drawing/2014/main" id="{5FF87B03-DB73-445D-B9A7-2CCDD05CB4D1}"/>
                  </a:ext>
                </a:extLst>
              </p:cNvPr>
              <p:cNvSpPr>
                <a:spLocks noEditPoints="1"/>
              </p:cNvSpPr>
              <p:nvPr/>
            </p:nvSpPr>
            <p:spPr bwMode="auto">
              <a:xfrm>
                <a:off x="1444625" y="246062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0" name="Freeform 38">
                <a:extLst>
                  <a:ext uri="{FF2B5EF4-FFF2-40B4-BE49-F238E27FC236}">
                    <a16:creationId xmlns:a16="http://schemas.microsoft.com/office/drawing/2014/main" id="{5C198FF3-E8FC-40A1-A96F-33B95B8B980D}"/>
                  </a:ext>
                </a:extLst>
              </p:cNvPr>
              <p:cNvSpPr>
                <a:spLocks noEditPoints="1"/>
              </p:cNvSpPr>
              <p:nvPr/>
            </p:nvSpPr>
            <p:spPr bwMode="auto">
              <a:xfrm>
                <a:off x="1444625" y="2568576"/>
                <a:ext cx="119063" cy="63500"/>
              </a:xfrm>
              <a:custGeom>
                <a:avLst/>
                <a:gdLst>
                  <a:gd name="T0" fmla="*/ 2147483647 w 283"/>
                  <a:gd name="T1" fmla="*/ 2147483647 h 149"/>
                  <a:gd name="T2" fmla="*/ 2147483647 w 283"/>
                  <a:gd name="T3" fmla="*/ 2147483647 h 149"/>
                  <a:gd name="T4" fmla="*/ 2147483647 w 283"/>
                  <a:gd name="T5" fmla="*/ 2147483647 h 149"/>
                  <a:gd name="T6" fmla="*/ 2147483647 w 283"/>
                  <a:gd name="T7" fmla="*/ 2147483647 h 149"/>
                  <a:gd name="T8" fmla="*/ 2010577754 w 283"/>
                  <a:gd name="T9" fmla="*/ 2147483647 h 149"/>
                  <a:gd name="T10" fmla="*/ 2010577754 w 283"/>
                  <a:gd name="T11" fmla="*/ 2147483647 h 149"/>
                  <a:gd name="T12" fmla="*/ 2147483647 w 283"/>
                  <a:gd name="T13" fmla="*/ 2089955470 h 149"/>
                  <a:gd name="T14" fmla="*/ 2147483647 w 283"/>
                  <a:gd name="T15" fmla="*/ 2089955470 h 149"/>
                  <a:gd name="T16" fmla="*/ 2147483647 w 283"/>
                  <a:gd name="T17" fmla="*/ 2147483647 h 149"/>
                  <a:gd name="T18" fmla="*/ 2147483647 w 283"/>
                  <a:gd name="T19" fmla="*/ 2147483647 h 149"/>
                  <a:gd name="T20" fmla="*/ 2147483647 w 283"/>
                  <a:gd name="T21" fmla="*/ 0 h 149"/>
                  <a:gd name="T22" fmla="*/ 2147483647 w 283"/>
                  <a:gd name="T23" fmla="*/ 0 h 149"/>
                  <a:gd name="T24" fmla="*/ 2147483647 w 283"/>
                  <a:gd name="T25" fmla="*/ 0 h 149"/>
                  <a:gd name="T26" fmla="*/ 0 w 283"/>
                  <a:gd name="T27" fmla="*/ 2147483647 h 149"/>
                  <a:gd name="T28" fmla="*/ 0 w 283"/>
                  <a:gd name="T29" fmla="*/ 2147483647 h 149"/>
                  <a:gd name="T30" fmla="*/ 2147483647 w 283"/>
                  <a:gd name="T31" fmla="*/ 2147483647 h 149"/>
                  <a:gd name="T32" fmla="*/ 2147483647 w 283"/>
                  <a:gd name="T33" fmla="*/ 2147483647 h 149"/>
                  <a:gd name="T34" fmla="*/ 2147483647 w 283"/>
                  <a:gd name="T35" fmla="*/ 2147483647 h 149"/>
                  <a:gd name="T36" fmla="*/ 2147483647 w 283"/>
                  <a:gd name="T37" fmla="*/ 2147483647 h 149"/>
                  <a:gd name="T38" fmla="*/ 2147483647 w 283"/>
                  <a:gd name="T39" fmla="*/ 0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57" y="114"/>
                    </a:moveTo>
                    <a:lnTo>
                      <a:pt x="257" y="114"/>
                    </a:lnTo>
                    <a:cubicBezTo>
                      <a:pt x="257" y="119"/>
                      <a:pt x="255" y="122"/>
                      <a:pt x="254" y="123"/>
                    </a:cubicBezTo>
                    <a:lnTo>
                      <a:pt x="30" y="123"/>
                    </a:lnTo>
                    <a:cubicBezTo>
                      <a:pt x="29" y="122"/>
                      <a:pt x="27" y="119"/>
                      <a:pt x="27" y="114"/>
                    </a:cubicBezTo>
                    <a:lnTo>
                      <a:pt x="27" y="36"/>
                    </a:lnTo>
                    <a:cubicBezTo>
                      <a:pt x="27" y="30"/>
                      <a:pt x="29" y="27"/>
                      <a:pt x="30" y="27"/>
                    </a:cubicBezTo>
                    <a:lnTo>
                      <a:pt x="254" y="27"/>
                    </a:lnTo>
                    <a:cubicBezTo>
                      <a:pt x="254" y="27"/>
                      <a:pt x="257" y="30"/>
                      <a:pt x="257" y="36"/>
                    </a:cubicBezTo>
                    <a:lnTo>
                      <a:pt x="257" y="114"/>
                    </a:lnTo>
                    <a:close/>
                    <a:moveTo>
                      <a:pt x="254" y="0"/>
                    </a:moveTo>
                    <a:lnTo>
                      <a:pt x="254" y="0"/>
                    </a:lnTo>
                    <a:lnTo>
                      <a:pt x="30" y="0"/>
                    </a:lnTo>
                    <a:cubicBezTo>
                      <a:pt x="13" y="0"/>
                      <a:pt x="0" y="16"/>
                      <a:pt x="0" y="36"/>
                    </a:cubicBezTo>
                    <a:lnTo>
                      <a:pt x="0" y="114"/>
                    </a:lnTo>
                    <a:cubicBezTo>
                      <a:pt x="0" y="134"/>
                      <a:pt x="13" y="149"/>
                      <a:pt x="30" y="149"/>
                    </a:cubicBezTo>
                    <a:lnTo>
                      <a:pt x="254" y="149"/>
                    </a:lnTo>
                    <a:cubicBezTo>
                      <a:pt x="270" y="149"/>
                      <a:pt x="283" y="134"/>
                      <a:pt x="283" y="114"/>
                    </a:cubicBezTo>
                    <a:lnTo>
                      <a:pt x="283" y="36"/>
                    </a:lnTo>
                    <a:cubicBezTo>
                      <a:pt x="283" y="16"/>
                      <a:pt x="270" y="0"/>
                      <a:pt x="254"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1" name="Freeform 39">
                <a:extLst>
                  <a:ext uri="{FF2B5EF4-FFF2-40B4-BE49-F238E27FC236}">
                    <a16:creationId xmlns:a16="http://schemas.microsoft.com/office/drawing/2014/main" id="{D6AB3E18-9A28-4CB2-A4BE-D76E90287DE6}"/>
                  </a:ext>
                </a:extLst>
              </p:cNvPr>
              <p:cNvSpPr>
                <a:spLocks noEditPoints="1"/>
              </p:cNvSpPr>
              <p:nvPr/>
            </p:nvSpPr>
            <p:spPr bwMode="auto">
              <a:xfrm>
                <a:off x="1444625" y="2670176"/>
                <a:ext cx="119063" cy="63500"/>
              </a:xfrm>
              <a:custGeom>
                <a:avLst/>
                <a:gdLst>
                  <a:gd name="T0" fmla="*/ 2010577754 w 283"/>
                  <a:gd name="T1" fmla="*/ 2147483647 h 149"/>
                  <a:gd name="T2" fmla="*/ 2010577754 w 283"/>
                  <a:gd name="T3" fmla="*/ 2147483647 h 149"/>
                  <a:gd name="T4" fmla="*/ 2147483647 w 283"/>
                  <a:gd name="T5" fmla="*/ 2089955470 h 149"/>
                  <a:gd name="T6" fmla="*/ 2147483647 w 283"/>
                  <a:gd name="T7" fmla="*/ 2089955470 h 149"/>
                  <a:gd name="T8" fmla="*/ 2147483647 w 283"/>
                  <a:gd name="T9" fmla="*/ 2147483647 h 149"/>
                  <a:gd name="T10" fmla="*/ 2147483647 w 283"/>
                  <a:gd name="T11" fmla="*/ 2147483647 h 149"/>
                  <a:gd name="T12" fmla="*/ 2147483647 w 283"/>
                  <a:gd name="T13" fmla="*/ 2147483647 h 149"/>
                  <a:gd name="T14" fmla="*/ 2147483647 w 283"/>
                  <a:gd name="T15" fmla="*/ 2147483647 h 149"/>
                  <a:gd name="T16" fmla="*/ 2010577754 w 283"/>
                  <a:gd name="T17" fmla="*/ 2147483647 h 149"/>
                  <a:gd name="T18" fmla="*/ 2010577754 w 283"/>
                  <a:gd name="T19" fmla="*/ 2147483647 h 149"/>
                  <a:gd name="T20" fmla="*/ 2147483647 w 283"/>
                  <a:gd name="T21" fmla="*/ 2147483647 h 149"/>
                  <a:gd name="T22" fmla="*/ 2147483647 w 283"/>
                  <a:gd name="T23" fmla="*/ 2147483647 h 149"/>
                  <a:gd name="T24" fmla="*/ 2147483647 w 283"/>
                  <a:gd name="T25" fmla="*/ 2147483647 h 149"/>
                  <a:gd name="T26" fmla="*/ 2147483647 w 283"/>
                  <a:gd name="T27" fmla="*/ 2147483647 h 149"/>
                  <a:gd name="T28" fmla="*/ 2147483647 w 283"/>
                  <a:gd name="T29" fmla="*/ 2147483647 h 149"/>
                  <a:gd name="T30" fmla="*/ 2147483647 w 283"/>
                  <a:gd name="T31" fmla="*/ 0 h 149"/>
                  <a:gd name="T32" fmla="*/ 2147483647 w 283"/>
                  <a:gd name="T33" fmla="*/ 0 h 149"/>
                  <a:gd name="T34" fmla="*/ 0 w 283"/>
                  <a:gd name="T35" fmla="*/ 2147483647 h 149"/>
                  <a:gd name="T36" fmla="*/ 0 w 283"/>
                  <a:gd name="T37" fmla="*/ 2147483647 h 149"/>
                  <a:gd name="T38" fmla="*/ 2147483647 w 283"/>
                  <a:gd name="T39" fmla="*/ 2147483647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7" y="35"/>
                    </a:moveTo>
                    <a:lnTo>
                      <a:pt x="27" y="35"/>
                    </a:lnTo>
                    <a:cubicBezTo>
                      <a:pt x="27" y="30"/>
                      <a:pt x="29" y="27"/>
                      <a:pt x="30" y="27"/>
                    </a:cubicBezTo>
                    <a:lnTo>
                      <a:pt x="254" y="27"/>
                    </a:lnTo>
                    <a:cubicBezTo>
                      <a:pt x="254" y="27"/>
                      <a:pt x="257" y="30"/>
                      <a:pt x="257" y="35"/>
                    </a:cubicBezTo>
                    <a:lnTo>
                      <a:pt x="257" y="114"/>
                    </a:lnTo>
                    <a:cubicBezTo>
                      <a:pt x="257" y="119"/>
                      <a:pt x="255" y="122"/>
                      <a:pt x="254" y="123"/>
                    </a:cubicBezTo>
                    <a:lnTo>
                      <a:pt x="30" y="123"/>
                    </a:lnTo>
                    <a:cubicBezTo>
                      <a:pt x="29" y="122"/>
                      <a:pt x="27" y="119"/>
                      <a:pt x="27" y="114"/>
                    </a:cubicBezTo>
                    <a:lnTo>
                      <a:pt x="27" y="35"/>
                    </a:lnTo>
                    <a:close/>
                    <a:moveTo>
                      <a:pt x="30" y="149"/>
                    </a:moveTo>
                    <a:lnTo>
                      <a:pt x="30" y="149"/>
                    </a:lnTo>
                    <a:lnTo>
                      <a:pt x="254" y="149"/>
                    </a:lnTo>
                    <a:cubicBezTo>
                      <a:pt x="270" y="149"/>
                      <a:pt x="283" y="134"/>
                      <a:pt x="283" y="114"/>
                    </a:cubicBezTo>
                    <a:lnTo>
                      <a:pt x="283" y="35"/>
                    </a:lnTo>
                    <a:cubicBezTo>
                      <a:pt x="283" y="16"/>
                      <a:pt x="270" y="0"/>
                      <a:pt x="254" y="0"/>
                    </a:cubicBezTo>
                    <a:lnTo>
                      <a:pt x="30" y="0"/>
                    </a:lnTo>
                    <a:cubicBezTo>
                      <a:pt x="13" y="0"/>
                      <a:pt x="0" y="16"/>
                      <a:pt x="0" y="35"/>
                    </a:cubicBezTo>
                    <a:lnTo>
                      <a:pt x="0" y="114"/>
                    </a:lnTo>
                    <a:cubicBezTo>
                      <a:pt x="0" y="134"/>
                      <a:pt x="13" y="149"/>
                      <a:pt x="30" y="1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2" name="Freeform 40">
                <a:extLst>
                  <a:ext uri="{FF2B5EF4-FFF2-40B4-BE49-F238E27FC236}">
                    <a16:creationId xmlns:a16="http://schemas.microsoft.com/office/drawing/2014/main" id="{039818FB-51BE-4A07-ACDE-1A90F77B8F32}"/>
                  </a:ext>
                </a:extLst>
              </p:cNvPr>
              <p:cNvSpPr>
                <a:spLocks noEditPoints="1"/>
              </p:cNvSpPr>
              <p:nvPr/>
            </p:nvSpPr>
            <p:spPr bwMode="auto">
              <a:xfrm>
                <a:off x="862013" y="2378076"/>
                <a:ext cx="500063" cy="555625"/>
              </a:xfrm>
              <a:custGeom>
                <a:avLst/>
                <a:gdLst>
                  <a:gd name="T0" fmla="*/ 2147483647 w 1191"/>
                  <a:gd name="T1" fmla="*/ 2147483647 h 1321"/>
                  <a:gd name="T2" fmla="*/ 2147483647 w 1191"/>
                  <a:gd name="T3" fmla="*/ 2147483647 h 1321"/>
                  <a:gd name="T4" fmla="*/ 2147483647 w 1191"/>
                  <a:gd name="T5" fmla="*/ 2147483647 h 1321"/>
                  <a:gd name="T6" fmla="*/ 2147483647 w 1191"/>
                  <a:gd name="T7" fmla="*/ 2147483647 h 1321"/>
                  <a:gd name="T8" fmla="*/ 2147483647 w 1191"/>
                  <a:gd name="T9" fmla="*/ 2147483647 h 1321"/>
                  <a:gd name="T10" fmla="*/ 2147483647 w 1191"/>
                  <a:gd name="T11" fmla="*/ 2147483647 h 1321"/>
                  <a:gd name="T12" fmla="*/ 2147483647 w 1191"/>
                  <a:gd name="T13" fmla="*/ 2147483647 h 1321"/>
                  <a:gd name="T14" fmla="*/ 2147483647 w 1191"/>
                  <a:gd name="T15" fmla="*/ 2147483647 h 1321"/>
                  <a:gd name="T16" fmla="*/ 2147483647 w 1191"/>
                  <a:gd name="T17" fmla="*/ 2147483647 h 1321"/>
                  <a:gd name="T18" fmla="*/ 2147483647 w 1191"/>
                  <a:gd name="T19" fmla="*/ 2147483647 h 1321"/>
                  <a:gd name="T20" fmla="*/ 2147483647 w 1191"/>
                  <a:gd name="T21" fmla="*/ 2147483647 h 1321"/>
                  <a:gd name="T22" fmla="*/ 2147483647 w 1191"/>
                  <a:gd name="T23" fmla="*/ 2147483647 h 1321"/>
                  <a:gd name="T24" fmla="*/ 2147483647 w 1191"/>
                  <a:gd name="T25" fmla="*/ 2147483647 h 1321"/>
                  <a:gd name="T26" fmla="*/ 2147483647 w 1191"/>
                  <a:gd name="T27" fmla="*/ 2147483647 h 1321"/>
                  <a:gd name="T28" fmla="*/ 2147483647 w 1191"/>
                  <a:gd name="T29" fmla="*/ 2147483647 h 1321"/>
                  <a:gd name="T30" fmla="*/ 2147483647 w 1191"/>
                  <a:gd name="T31" fmla="*/ 2147483647 h 1321"/>
                  <a:gd name="T32" fmla="*/ 2147483647 w 1191"/>
                  <a:gd name="T33" fmla="*/ 2147483647 h 1321"/>
                  <a:gd name="T34" fmla="*/ 2147483647 w 1191"/>
                  <a:gd name="T35" fmla="*/ 2147483647 h 1321"/>
                  <a:gd name="T36" fmla="*/ 2147483647 w 1191"/>
                  <a:gd name="T37" fmla="*/ 2147483647 h 1321"/>
                  <a:gd name="T38" fmla="*/ 2147483647 w 1191"/>
                  <a:gd name="T39" fmla="*/ 2147483647 h 1321"/>
                  <a:gd name="T40" fmla="*/ 2147483647 w 1191"/>
                  <a:gd name="T41" fmla="*/ 2147483647 h 1321"/>
                  <a:gd name="T42" fmla="*/ 2147483647 w 1191"/>
                  <a:gd name="T43" fmla="*/ 2147483647 h 1321"/>
                  <a:gd name="T44" fmla="*/ 2147483647 w 1191"/>
                  <a:gd name="T45" fmla="*/ 2147483647 h 1321"/>
                  <a:gd name="T46" fmla="*/ 2147483647 w 1191"/>
                  <a:gd name="T47" fmla="*/ 2147483647 h 1321"/>
                  <a:gd name="T48" fmla="*/ 2147483647 w 1191"/>
                  <a:gd name="T49" fmla="*/ 2147483647 h 1321"/>
                  <a:gd name="T50" fmla="*/ 2147483647 w 1191"/>
                  <a:gd name="T51" fmla="*/ 2147483647 h 1321"/>
                  <a:gd name="T52" fmla="*/ 2147483647 w 1191"/>
                  <a:gd name="T53" fmla="*/ 2147483647 h 1321"/>
                  <a:gd name="T54" fmla="*/ 2147483647 w 1191"/>
                  <a:gd name="T55" fmla="*/ 2147483647 h 1321"/>
                  <a:gd name="T56" fmla="*/ 2147483647 w 1191"/>
                  <a:gd name="T57" fmla="*/ 2147483647 h 1321"/>
                  <a:gd name="T58" fmla="*/ 2147483647 w 1191"/>
                  <a:gd name="T59" fmla="*/ 2147483647 h 1321"/>
                  <a:gd name="T60" fmla="*/ 2147483647 w 1191"/>
                  <a:gd name="T61" fmla="*/ 2147483647 h 1321"/>
                  <a:gd name="T62" fmla="*/ 2147483647 w 1191"/>
                  <a:gd name="T63" fmla="*/ 2147483647 h 1321"/>
                  <a:gd name="T64" fmla="*/ 2147483647 w 1191"/>
                  <a:gd name="T65" fmla="*/ 2147483647 h 1321"/>
                  <a:gd name="T66" fmla="*/ 2147483647 w 1191"/>
                  <a:gd name="T67" fmla="*/ 2147483647 h 1321"/>
                  <a:gd name="T68" fmla="*/ 2147483647 w 1191"/>
                  <a:gd name="T69" fmla="*/ 0 h 1321"/>
                  <a:gd name="T70" fmla="*/ 2147483647 w 1191"/>
                  <a:gd name="T71" fmla="*/ 2147483647 h 1321"/>
                  <a:gd name="T72" fmla="*/ 2147483647 w 1191"/>
                  <a:gd name="T73" fmla="*/ 2147483647 h 1321"/>
                  <a:gd name="T74" fmla="*/ 2147483647 w 1191"/>
                  <a:gd name="T75" fmla="*/ 2147483647 h 1321"/>
                  <a:gd name="T76" fmla="*/ 2147483647 w 1191"/>
                  <a:gd name="T77" fmla="*/ 2147483647 h 1321"/>
                  <a:gd name="T78" fmla="*/ 2147483647 w 1191"/>
                  <a:gd name="T79" fmla="*/ 2147483647 h 1321"/>
                  <a:gd name="T80" fmla="*/ 2147483647 w 1191"/>
                  <a:gd name="T81" fmla="*/ 2147483647 h 1321"/>
                  <a:gd name="T82" fmla="*/ 2147483647 w 1191"/>
                  <a:gd name="T83" fmla="*/ 2147483647 h 1321"/>
                  <a:gd name="T84" fmla="*/ 2147483647 w 1191"/>
                  <a:gd name="T85" fmla="*/ 2147483647 h 1321"/>
                  <a:gd name="T86" fmla="*/ 2147483647 w 1191"/>
                  <a:gd name="T87" fmla="*/ 2147483647 h 13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1"/>
                  <a:gd name="T133" fmla="*/ 0 h 1321"/>
                  <a:gd name="T134" fmla="*/ 1191 w 1191"/>
                  <a:gd name="T135" fmla="*/ 1321 h 13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1" h="1321">
                    <a:moveTo>
                      <a:pt x="371" y="1252"/>
                    </a:moveTo>
                    <a:lnTo>
                      <a:pt x="371" y="1252"/>
                    </a:lnTo>
                    <a:lnTo>
                      <a:pt x="371" y="973"/>
                    </a:lnTo>
                    <a:lnTo>
                      <a:pt x="625" y="950"/>
                    </a:lnTo>
                    <a:lnTo>
                      <a:pt x="625" y="1209"/>
                    </a:lnTo>
                    <a:lnTo>
                      <a:pt x="371" y="1252"/>
                    </a:lnTo>
                    <a:close/>
                    <a:moveTo>
                      <a:pt x="841" y="186"/>
                    </a:moveTo>
                    <a:lnTo>
                      <a:pt x="841" y="186"/>
                    </a:lnTo>
                    <a:lnTo>
                      <a:pt x="841" y="439"/>
                    </a:lnTo>
                    <a:lnTo>
                      <a:pt x="665" y="412"/>
                    </a:lnTo>
                    <a:lnTo>
                      <a:pt x="665" y="142"/>
                    </a:lnTo>
                    <a:lnTo>
                      <a:pt x="841" y="186"/>
                    </a:lnTo>
                    <a:close/>
                    <a:moveTo>
                      <a:pt x="1045" y="912"/>
                    </a:moveTo>
                    <a:lnTo>
                      <a:pt x="1045" y="912"/>
                    </a:lnTo>
                    <a:lnTo>
                      <a:pt x="1137" y="903"/>
                    </a:lnTo>
                    <a:lnTo>
                      <a:pt x="1137" y="1121"/>
                    </a:lnTo>
                    <a:lnTo>
                      <a:pt x="1045" y="1137"/>
                    </a:lnTo>
                    <a:lnTo>
                      <a:pt x="1045" y="912"/>
                    </a:lnTo>
                    <a:close/>
                    <a:moveTo>
                      <a:pt x="881" y="927"/>
                    </a:moveTo>
                    <a:lnTo>
                      <a:pt x="881" y="927"/>
                    </a:lnTo>
                    <a:lnTo>
                      <a:pt x="1005" y="916"/>
                    </a:lnTo>
                    <a:lnTo>
                      <a:pt x="1005" y="1144"/>
                    </a:lnTo>
                    <a:lnTo>
                      <a:pt x="881" y="1165"/>
                    </a:lnTo>
                    <a:lnTo>
                      <a:pt x="881" y="927"/>
                    </a:lnTo>
                    <a:close/>
                    <a:moveTo>
                      <a:pt x="841" y="930"/>
                    </a:moveTo>
                    <a:lnTo>
                      <a:pt x="841" y="930"/>
                    </a:lnTo>
                    <a:lnTo>
                      <a:pt x="841" y="1172"/>
                    </a:lnTo>
                    <a:lnTo>
                      <a:pt x="665" y="1202"/>
                    </a:lnTo>
                    <a:lnTo>
                      <a:pt x="665" y="946"/>
                    </a:lnTo>
                    <a:lnTo>
                      <a:pt x="841" y="930"/>
                    </a:lnTo>
                    <a:close/>
                    <a:moveTo>
                      <a:pt x="665" y="690"/>
                    </a:moveTo>
                    <a:lnTo>
                      <a:pt x="665" y="690"/>
                    </a:lnTo>
                    <a:lnTo>
                      <a:pt x="841" y="691"/>
                    </a:lnTo>
                    <a:lnTo>
                      <a:pt x="841" y="917"/>
                    </a:lnTo>
                    <a:lnTo>
                      <a:pt x="665" y="933"/>
                    </a:lnTo>
                    <a:lnTo>
                      <a:pt x="665" y="690"/>
                    </a:lnTo>
                    <a:close/>
                    <a:moveTo>
                      <a:pt x="371" y="689"/>
                    </a:moveTo>
                    <a:lnTo>
                      <a:pt x="371" y="689"/>
                    </a:lnTo>
                    <a:lnTo>
                      <a:pt x="625" y="690"/>
                    </a:lnTo>
                    <a:lnTo>
                      <a:pt x="625" y="937"/>
                    </a:lnTo>
                    <a:lnTo>
                      <a:pt x="371" y="960"/>
                    </a:lnTo>
                    <a:lnTo>
                      <a:pt x="371" y="689"/>
                    </a:lnTo>
                    <a:close/>
                    <a:moveTo>
                      <a:pt x="841" y="678"/>
                    </a:moveTo>
                    <a:lnTo>
                      <a:pt x="841" y="678"/>
                    </a:lnTo>
                    <a:lnTo>
                      <a:pt x="665" y="677"/>
                    </a:lnTo>
                    <a:lnTo>
                      <a:pt x="665" y="426"/>
                    </a:lnTo>
                    <a:lnTo>
                      <a:pt x="841" y="453"/>
                    </a:lnTo>
                    <a:lnTo>
                      <a:pt x="841" y="678"/>
                    </a:lnTo>
                    <a:close/>
                    <a:moveTo>
                      <a:pt x="1005" y="478"/>
                    </a:moveTo>
                    <a:lnTo>
                      <a:pt x="1005" y="478"/>
                    </a:lnTo>
                    <a:lnTo>
                      <a:pt x="1005" y="679"/>
                    </a:lnTo>
                    <a:lnTo>
                      <a:pt x="881" y="678"/>
                    </a:lnTo>
                    <a:lnTo>
                      <a:pt x="881" y="459"/>
                    </a:lnTo>
                    <a:lnTo>
                      <a:pt x="1005" y="478"/>
                    </a:lnTo>
                    <a:close/>
                    <a:moveTo>
                      <a:pt x="1005" y="465"/>
                    </a:moveTo>
                    <a:lnTo>
                      <a:pt x="1005" y="465"/>
                    </a:lnTo>
                    <a:lnTo>
                      <a:pt x="881" y="445"/>
                    </a:lnTo>
                    <a:lnTo>
                      <a:pt x="881" y="195"/>
                    </a:lnTo>
                    <a:lnTo>
                      <a:pt x="1005" y="226"/>
                    </a:lnTo>
                    <a:lnTo>
                      <a:pt x="1005" y="465"/>
                    </a:lnTo>
                    <a:close/>
                    <a:moveTo>
                      <a:pt x="1137" y="485"/>
                    </a:moveTo>
                    <a:lnTo>
                      <a:pt x="1137" y="485"/>
                    </a:lnTo>
                    <a:lnTo>
                      <a:pt x="1045" y="471"/>
                    </a:lnTo>
                    <a:lnTo>
                      <a:pt x="1045" y="236"/>
                    </a:lnTo>
                    <a:lnTo>
                      <a:pt x="1137" y="259"/>
                    </a:lnTo>
                    <a:lnTo>
                      <a:pt x="1137" y="485"/>
                    </a:lnTo>
                    <a:close/>
                    <a:moveTo>
                      <a:pt x="1045" y="679"/>
                    </a:moveTo>
                    <a:lnTo>
                      <a:pt x="1045" y="679"/>
                    </a:lnTo>
                    <a:lnTo>
                      <a:pt x="1045" y="484"/>
                    </a:lnTo>
                    <a:lnTo>
                      <a:pt x="1137" y="498"/>
                    </a:lnTo>
                    <a:lnTo>
                      <a:pt x="1137" y="679"/>
                    </a:lnTo>
                    <a:lnTo>
                      <a:pt x="1045" y="679"/>
                    </a:lnTo>
                    <a:close/>
                    <a:moveTo>
                      <a:pt x="1005" y="902"/>
                    </a:moveTo>
                    <a:lnTo>
                      <a:pt x="1005" y="902"/>
                    </a:lnTo>
                    <a:lnTo>
                      <a:pt x="881" y="913"/>
                    </a:lnTo>
                    <a:lnTo>
                      <a:pt x="881" y="691"/>
                    </a:lnTo>
                    <a:lnTo>
                      <a:pt x="1005" y="692"/>
                    </a:lnTo>
                    <a:lnTo>
                      <a:pt x="1005" y="902"/>
                    </a:lnTo>
                    <a:close/>
                    <a:moveTo>
                      <a:pt x="1045" y="692"/>
                    </a:moveTo>
                    <a:lnTo>
                      <a:pt x="1045" y="692"/>
                    </a:lnTo>
                    <a:lnTo>
                      <a:pt x="1137" y="693"/>
                    </a:lnTo>
                    <a:lnTo>
                      <a:pt x="1137" y="890"/>
                    </a:lnTo>
                    <a:lnTo>
                      <a:pt x="1045" y="899"/>
                    </a:lnTo>
                    <a:lnTo>
                      <a:pt x="1045" y="692"/>
                    </a:lnTo>
                    <a:close/>
                    <a:moveTo>
                      <a:pt x="625" y="420"/>
                    </a:moveTo>
                    <a:lnTo>
                      <a:pt x="625" y="420"/>
                    </a:lnTo>
                    <a:lnTo>
                      <a:pt x="625" y="677"/>
                    </a:lnTo>
                    <a:lnTo>
                      <a:pt x="371" y="675"/>
                    </a:lnTo>
                    <a:lnTo>
                      <a:pt x="371" y="381"/>
                    </a:lnTo>
                    <a:lnTo>
                      <a:pt x="625" y="420"/>
                    </a:lnTo>
                    <a:close/>
                    <a:moveTo>
                      <a:pt x="625" y="133"/>
                    </a:moveTo>
                    <a:lnTo>
                      <a:pt x="625" y="133"/>
                    </a:lnTo>
                    <a:lnTo>
                      <a:pt x="625" y="406"/>
                    </a:lnTo>
                    <a:lnTo>
                      <a:pt x="371" y="367"/>
                    </a:lnTo>
                    <a:lnTo>
                      <a:pt x="371" y="70"/>
                    </a:lnTo>
                    <a:lnTo>
                      <a:pt x="625" y="133"/>
                    </a:lnTo>
                    <a:close/>
                    <a:moveTo>
                      <a:pt x="1180" y="210"/>
                    </a:moveTo>
                    <a:lnTo>
                      <a:pt x="1180" y="210"/>
                    </a:lnTo>
                    <a:cubicBezTo>
                      <a:pt x="1176" y="203"/>
                      <a:pt x="1169" y="198"/>
                      <a:pt x="1160" y="196"/>
                    </a:cubicBezTo>
                    <a:lnTo>
                      <a:pt x="665" y="74"/>
                    </a:lnTo>
                    <a:lnTo>
                      <a:pt x="665" y="72"/>
                    </a:lnTo>
                    <a:lnTo>
                      <a:pt x="657" y="72"/>
                    </a:lnTo>
                    <a:lnTo>
                      <a:pt x="363" y="0"/>
                    </a:lnTo>
                    <a:lnTo>
                      <a:pt x="359" y="0"/>
                    </a:lnTo>
                    <a:lnTo>
                      <a:pt x="70" y="0"/>
                    </a:lnTo>
                    <a:cubicBezTo>
                      <a:pt x="52" y="0"/>
                      <a:pt x="37" y="14"/>
                      <a:pt x="37" y="33"/>
                    </a:cubicBezTo>
                    <a:lnTo>
                      <a:pt x="37" y="829"/>
                    </a:lnTo>
                    <a:cubicBezTo>
                      <a:pt x="15" y="841"/>
                      <a:pt x="0" y="863"/>
                      <a:pt x="0" y="890"/>
                    </a:cubicBezTo>
                    <a:cubicBezTo>
                      <a:pt x="0" y="928"/>
                      <a:pt x="32" y="959"/>
                      <a:pt x="70" y="959"/>
                    </a:cubicBezTo>
                    <a:cubicBezTo>
                      <a:pt x="108" y="959"/>
                      <a:pt x="139" y="928"/>
                      <a:pt x="139" y="890"/>
                    </a:cubicBezTo>
                    <a:cubicBezTo>
                      <a:pt x="139" y="863"/>
                      <a:pt x="125" y="841"/>
                      <a:pt x="104" y="829"/>
                    </a:cubicBezTo>
                    <a:lnTo>
                      <a:pt x="104" y="66"/>
                    </a:lnTo>
                    <a:lnTo>
                      <a:pt x="305" y="66"/>
                    </a:lnTo>
                    <a:cubicBezTo>
                      <a:pt x="305" y="67"/>
                      <a:pt x="305" y="68"/>
                      <a:pt x="305" y="69"/>
                    </a:cubicBezTo>
                    <a:lnTo>
                      <a:pt x="305" y="1252"/>
                    </a:lnTo>
                    <a:cubicBezTo>
                      <a:pt x="305" y="1253"/>
                      <a:pt x="305" y="1254"/>
                      <a:pt x="305" y="1254"/>
                    </a:cubicBezTo>
                    <a:lnTo>
                      <a:pt x="104" y="1254"/>
                    </a:lnTo>
                    <a:lnTo>
                      <a:pt x="104" y="1151"/>
                    </a:lnTo>
                    <a:cubicBezTo>
                      <a:pt x="125" y="1139"/>
                      <a:pt x="140" y="1116"/>
                      <a:pt x="140" y="1090"/>
                    </a:cubicBezTo>
                    <a:cubicBezTo>
                      <a:pt x="140" y="1052"/>
                      <a:pt x="109" y="1021"/>
                      <a:pt x="71" y="1021"/>
                    </a:cubicBezTo>
                    <a:cubicBezTo>
                      <a:pt x="32" y="1021"/>
                      <a:pt x="1" y="1052"/>
                      <a:pt x="1" y="1090"/>
                    </a:cubicBezTo>
                    <a:cubicBezTo>
                      <a:pt x="1" y="1116"/>
                      <a:pt x="16" y="1138"/>
                      <a:pt x="37" y="1150"/>
                    </a:cubicBezTo>
                    <a:lnTo>
                      <a:pt x="37" y="1288"/>
                    </a:lnTo>
                    <a:cubicBezTo>
                      <a:pt x="37" y="1306"/>
                      <a:pt x="52" y="1321"/>
                      <a:pt x="70" y="1321"/>
                    </a:cubicBezTo>
                    <a:lnTo>
                      <a:pt x="338" y="1321"/>
                    </a:lnTo>
                    <a:cubicBezTo>
                      <a:pt x="341" y="1321"/>
                      <a:pt x="344" y="1320"/>
                      <a:pt x="347" y="1320"/>
                    </a:cubicBezTo>
                    <a:cubicBezTo>
                      <a:pt x="351" y="1321"/>
                      <a:pt x="355" y="1321"/>
                      <a:pt x="359" y="1321"/>
                    </a:cubicBezTo>
                    <a:lnTo>
                      <a:pt x="362" y="1321"/>
                    </a:lnTo>
                    <a:lnTo>
                      <a:pt x="1158" y="1185"/>
                    </a:lnTo>
                    <a:cubicBezTo>
                      <a:pt x="1162" y="1184"/>
                      <a:pt x="1166" y="1183"/>
                      <a:pt x="1169" y="1181"/>
                    </a:cubicBezTo>
                    <a:cubicBezTo>
                      <a:pt x="1181" y="1179"/>
                      <a:pt x="1191" y="1168"/>
                      <a:pt x="1191" y="1155"/>
                    </a:cubicBezTo>
                    <a:lnTo>
                      <a:pt x="1191" y="231"/>
                    </a:lnTo>
                    <a:cubicBezTo>
                      <a:pt x="1191" y="222"/>
                      <a:pt x="1187" y="215"/>
                      <a:pt x="1180" y="21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3" name="Freeform 41">
                <a:extLst>
                  <a:ext uri="{FF2B5EF4-FFF2-40B4-BE49-F238E27FC236}">
                    <a16:creationId xmlns:a16="http://schemas.microsoft.com/office/drawing/2014/main" id="{DC397DE7-DCB4-4DC8-900F-3B8EEA1816DE}"/>
                  </a:ext>
                </a:extLst>
              </p:cNvPr>
              <p:cNvSpPr>
                <a:spLocks noEditPoints="1"/>
              </p:cNvSpPr>
              <p:nvPr/>
            </p:nvSpPr>
            <p:spPr bwMode="auto">
              <a:xfrm>
                <a:off x="1039813" y="2449513"/>
                <a:ext cx="66675" cy="74613"/>
              </a:xfrm>
              <a:custGeom>
                <a:avLst/>
                <a:gdLst>
                  <a:gd name="T0" fmla="*/ 1990925145 w 159"/>
                  <a:gd name="T1" fmla="*/ 2147483647 h 180"/>
                  <a:gd name="T2" fmla="*/ 1990925145 w 159"/>
                  <a:gd name="T3" fmla="*/ 2147483647 h 180"/>
                  <a:gd name="T4" fmla="*/ 2064780497 w 159"/>
                  <a:gd name="T5" fmla="*/ 1923055151 h 180"/>
                  <a:gd name="T6" fmla="*/ 2147483647 w 159"/>
                  <a:gd name="T7" fmla="*/ 2147483647 h 180"/>
                  <a:gd name="T8" fmla="*/ 2147483647 w 159"/>
                  <a:gd name="T9" fmla="*/ 2147483647 h 180"/>
                  <a:gd name="T10" fmla="*/ 2147483647 w 159"/>
                  <a:gd name="T11" fmla="*/ 2147483647 h 180"/>
                  <a:gd name="T12" fmla="*/ 2147483647 w 159"/>
                  <a:gd name="T13" fmla="*/ 2147483647 h 180"/>
                  <a:gd name="T14" fmla="*/ 2138459727 w 159"/>
                  <a:gd name="T15" fmla="*/ 2147483647 h 180"/>
                  <a:gd name="T16" fmla="*/ 1990925145 w 159"/>
                  <a:gd name="T17" fmla="*/ 2147483647 h 180"/>
                  <a:gd name="T18" fmla="*/ 1990925145 w 159"/>
                  <a:gd name="T19" fmla="*/ 2147483647 h 180"/>
                  <a:gd name="T20" fmla="*/ 1990925145 w 159"/>
                  <a:gd name="T21" fmla="*/ 2147483647 h 180"/>
                  <a:gd name="T22" fmla="*/ 1990925145 w 159"/>
                  <a:gd name="T23" fmla="*/ 2147483647 h 180"/>
                  <a:gd name="T24" fmla="*/ 2147483647 w 159"/>
                  <a:gd name="T25" fmla="*/ 2147483647 h 180"/>
                  <a:gd name="T26" fmla="*/ 2147483647 w 159"/>
                  <a:gd name="T27" fmla="*/ 2147483647 h 180"/>
                  <a:gd name="T28" fmla="*/ 2147483647 w 159"/>
                  <a:gd name="T29" fmla="*/ 2147483647 h 180"/>
                  <a:gd name="T30" fmla="*/ 2147483647 w 159"/>
                  <a:gd name="T31" fmla="*/ 2147483647 h 180"/>
                  <a:gd name="T32" fmla="*/ 2147483647 w 159"/>
                  <a:gd name="T33" fmla="*/ 1851747921 h 180"/>
                  <a:gd name="T34" fmla="*/ 2138459727 w 159"/>
                  <a:gd name="T35" fmla="*/ 0 h 180"/>
                  <a:gd name="T36" fmla="*/ 1917245915 w 159"/>
                  <a:gd name="T37" fmla="*/ 0 h 180"/>
                  <a:gd name="T38" fmla="*/ 0 w 159"/>
                  <a:gd name="T39" fmla="*/ 2147483647 h 180"/>
                  <a:gd name="T40" fmla="*/ 0 w 159"/>
                  <a:gd name="T41" fmla="*/ 2147483647 h 180"/>
                  <a:gd name="T42" fmla="*/ 442427624 w 159"/>
                  <a:gd name="T43" fmla="*/ 2147483647 h 180"/>
                  <a:gd name="T44" fmla="*/ 1990925145 w 159"/>
                  <a:gd name="T45" fmla="*/ 2147483647 h 1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9"/>
                  <a:gd name="T70" fmla="*/ 0 h 180"/>
                  <a:gd name="T71" fmla="*/ 159 w 159"/>
                  <a:gd name="T72" fmla="*/ 180 h 1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9" h="180">
                    <a:moveTo>
                      <a:pt x="27" y="37"/>
                    </a:moveTo>
                    <a:lnTo>
                      <a:pt x="27" y="37"/>
                    </a:lnTo>
                    <a:cubicBezTo>
                      <a:pt x="27" y="32"/>
                      <a:pt x="28" y="29"/>
                      <a:pt x="28" y="27"/>
                    </a:cubicBezTo>
                    <a:lnTo>
                      <a:pt x="128" y="52"/>
                    </a:lnTo>
                    <a:cubicBezTo>
                      <a:pt x="129" y="53"/>
                      <a:pt x="132" y="56"/>
                      <a:pt x="132" y="62"/>
                    </a:cubicBezTo>
                    <a:lnTo>
                      <a:pt x="132" y="145"/>
                    </a:lnTo>
                    <a:cubicBezTo>
                      <a:pt x="132" y="149"/>
                      <a:pt x="131" y="152"/>
                      <a:pt x="130" y="153"/>
                    </a:cubicBezTo>
                    <a:lnTo>
                      <a:pt x="29" y="141"/>
                    </a:lnTo>
                    <a:cubicBezTo>
                      <a:pt x="28" y="140"/>
                      <a:pt x="27" y="136"/>
                      <a:pt x="27" y="130"/>
                    </a:cubicBezTo>
                    <a:lnTo>
                      <a:pt x="27" y="37"/>
                    </a:lnTo>
                    <a:close/>
                    <a:moveTo>
                      <a:pt x="27" y="168"/>
                    </a:moveTo>
                    <a:lnTo>
                      <a:pt x="27" y="168"/>
                    </a:lnTo>
                    <a:lnTo>
                      <a:pt x="131" y="180"/>
                    </a:lnTo>
                    <a:lnTo>
                      <a:pt x="132" y="180"/>
                    </a:lnTo>
                    <a:cubicBezTo>
                      <a:pt x="147" y="179"/>
                      <a:pt x="159" y="164"/>
                      <a:pt x="159" y="145"/>
                    </a:cubicBezTo>
                    <a:lnTo>
                      <a:pt x="159" y="62"/>
                    </a:lnTo>
                    <a:cubicBezTo>
                      <a:pt x="159" y="43"/>
                      <a:pt x="148" y="28"/>
                      <a:pt x="135" y="26"/>
                    </a:cubicBezTo>
                    <a:lnTo>
                      <a:pt x="29" y="0"/>
                    </a:lnTo>
                    <a:lnTo>
                      <a:pt x="26" y="0"/>
                    </a:lnTo>
                    <a:cubicBezTo>
                      <a:pt x="11" y="0"/>
                      <a:pt x="0" y="15"/>
                      <a:pt x="0" y="37"/>
                    </a:cubicBezTo>
                    <a:lnTo>
                      <a:pt x="0" y="130"/>
                    </a:lnTo>
                    <a:cubicBezTo>
                      <a:pt x="0" y="139"/>
                      <a:pt x="2" y="147"/>
                      <a:pt x="6" y="154"/>
                    </a:cubicBezTo>
                    <a:cubicBezTo>
                      <a:pt x="10" y="163"/>
                      <a:pt x="18" y="168"/>
                      <a:pt x="27" y="16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4" name="Freeform 42">
                <a:extLst>
                  <a:ext uri="{FF2B5EF4-FFF2-40B4-BE49-F238E27FC236}">
                    <a16:creationId xmlns:a16="http://schemas.microsoft.com/office/drawing/2014/main" id="{14437D98-DE24-4141-AC76-0CD9266C9802}"/>
                  </a:ext>
                </a:extLst>
              </p:cNvPr>
              <p:cNvSpPr>
                <a:spLocks noEditPoints="1"/>
              </p:cNvSpPr>
              <p:nvPr/>
            </p:nvSpPr>
            <p:spPr bwMode="auto">
              <a:xfrm>
                <a:off x="1152525" y="2476501"/>
                <a:ext cx="55563" cy="65088"/>
              </a:xfrm>
              <a:custGeom>
                <a:avLst/>
                <a:gdLst>
                  <a:gd name="T0" fmla="*/ 1983926116 w 131"/>
                  <a:gd name="T1" fmla="*/ 2147483647 h 154"/>
                  <a:gd name="T2" fmla="*/ 1983926116 w 131"/>
                  <a:gd name="T3" fmla="*/ 2147483647 h 154"/>
                  <a:gd name="T4" fmla="*/ 2060203511 w 131"/>
                  <a:gd name="T5" fmla="*/ 2038553624 h 154"/>
                  <a:gd name="T6" fmla="*/ 2147483647 w 131"/>
                  <a:gd name="T7" fmla="*/ 2147483647 h 154"/>
                  <a:gd name="T8" fmla="*/ 2147483647 w 131"/>
                  <a:gd name="T9" fmla="*/ 2147483647 h 154"/>
                  <a:gd name="T10" fmla="*/ 2147483647 w 131"/>
                  <a:gd name="T11" fmla="*/ 2147483647 h 154"/>
                  <a:gd name="T12" fmla="*/ 2147483647 w 131"/>
                  <a:gd name="T13" fmla="*/ 2147483647 h 154"/>
                  <a:gd name="T14" fmla="*/ 2147483647 w 131"/>
                  <a:gd name="T15" fmla="*/ 2147483647 h 154"/>
                  <a:gd name="T16" fmla="*/ 2147483647 w 131"/>
                  <a:gd name="T17" fmla="*/ 2147483647 h 154"/>
                  <a:gd name="T18" fmla="*/ 2136480482 w 131"/>
                  <a:gd name="T19" fmla="*/ 2147483647 h 154"/>
                  <a:gd name="T20" fmla="*/ 1983926116 w 131"/>
                  <a:gd name="T21" fmla="*/ 2147483647 h 154"/>
                  <a:gd name="T22" fmla="*/ 1983926116 w 131"/>
                  <a:gd name="T23" fmla="*/ 2147483647 h 154"/>
                  <a:gd name="T24" fmla="*/ 381565966 w 131"/>
                  <a:gd name="T25" fmla="*/ 2147483647 h 154"/>
                  <a:gd name="T26" fmla="*/ 381565966 w 131"/>
                  <a:gd name="T27" fmla="*/ 2147483647 h 154"/>
                  <a:gd name="T28" fmla="*/ 1907649145 w 131"/>
                  <a:gd name="T29" fmla="*/ 2147483647 h 154"/>
                  <a:gd name="T30" fmla="*/ 2147483647 w 131"/>
                  <a:gd name="T31" fmla="*/ 2147483647 h 154"/>
                  <a:gd name="T32" fmla="*/ 2147483647 w 131"/>
                  <a:gd name="T33" fmla="*/ 2147483647 h 154"/>
                  <a:gd name="T34" fmla="*/ 2147483647 w 131"/>
                  <a:gd name="T35" fmla="*/ 2147483647 h 154"/>
                  <a:gd name="T36" fmla="*/ 2147483647 w 131"/>
                  <a:gd name="T37" fmla="*/ 2147483647 h 154"/>
                  <a:gd name="T38" fmla="*/ 2147483647 w 131"/>
                  <a:gd name="T39" fmla="*/ 1812047807 h 154"/>
                  <a:gd name="T40" fmla="*/ 2147483647 w 131"/>
                  <a:gd name="T41" fmla="*/ 0 h 154"/>
                  <a:gd name="T42" fmla="*/ 1983926116 w 131"/>
                  <a:gd name="T43" fmla="*/ 0 h 154"/>
                  <a:gd name="T44" fmla="*/ 0 w 131"/>
                  <a:gd name="T45" fmla="*/ 2147483647 h 154"/>
                  <a:gd name="T46" fmla="*/ 0 w 131"/>
                  <a:gd name="T47" fmla="*/ 2147483647 h 154"/>
                  <a:gd name="T48" fmla="*/ 381565966 w 131"/>
                  <a:gd name="T49" fmla="*/ 2147483647 h 1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
                  <a:gd name="T76" fmla="*/ 0 h 154"/>
                  <a:gd name="T77" fmla="*/ 131 w 131"/>
                  <a:gd name="T78" fmla="*/ 154 h 1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 h="154">
                    <a:moveTo>
                      <a:pt x="26" y="35"/>
                    </a:moveTo>
                    <a:lnTo>
                      <a:pt x="26" y="35"/>
                    </a:lnTo>
                    <a:cubicBezTo>
                      <a:pt x="26" y="31"/>
                      <a:pt x="27" y="29"/>
                      <a:pt x="27" y="27"/>
                    </a:cubicBezTo>
                    <a:lnTo>
                      <a:pt x="100" y="49"/>
                    </a:lnTo>
                    <a:lnTo>
                      <a:pt x="101" y="50"/>
                    </a:lnTo>
                    <a:cubicBezTo>
                      <a:pt x="102" y="50"/>
                      <a:pt x="104" y="53"/>
                      <a:pt x="104" y="57"/>
                    </a:cubicBezTo>
                    <a:lnTo>
                      <a:pt x="104" y="121"/>
                    </a:lnTo>
                    <a:cubicBezTo>
                      <a:pt x="104" y="124"/>
                      <a:pt x="103" y="126"/>
                      <a:pt x="103" y="127"/>
                    </a:cubicBezTo>
                    <a:lnTo>
                      <a:pt x="29" y="116"/>
                    </a:lnTo>
                    <a:lnTo>
                      <a:pt x="28" y="116"/>
                    </a:lnTo>
                    <a:cubicBezTo>
                      <a:pt x="27" y="115"/>
                      <a:pt x="26" y="112"/>
                      <a:pt x="26" y="107"/>
                    </a:cubicBezTo>
                    <a:lnTo>
                      <a:pt x="26" y="35"/>
                    </a:lnTo>
                    <a:close/>
                    <a:moveTo>
                      <a:pt x="5" y="130"/>
                    </a:moveTo>
                    <a:lnTo>
                      <a:pt x="5" y="130"/>
                    </a:lnTo>
                    <a:cubicBezTo>
                      <a:pt x="10" y="137"/>
                      <a:pt x="16" y="142"/>
                      <a:pt x="25" y="143"/>
                    </a:cubicBezTo>
                    <a:lnTo>
                      <a:pt x="103" y="154"/>
                    </a:lnTo>
                    <a:lnTo>
                      <a:pt x="105" y="154"/>
                    </a:lnTo>
                    <a:cubicBezTo>
                      <a:pt x="119" y="153"/>
                      <a:pt x="131" y="139"/>
                      <a:pt x="131" y="121"/>
                    </a:cubicBezTo>
                    <a:lnTo>
                      <a:pt x="131" y="57"/>
                    </a:lnTo>
                    <a:cubicBezTo>
                      <a:pt x="131" y="40"/>
                      <a:pt x="121" y="26"/>
                      <a:pt x="107" y="24"/>
                    </a:cubicBezTo>
                    <a:lnTo>
                      <a:pt x="31" y="0"/>
                    </a:lnTo>
                    <a:lnTo>
                      <a:pt x="26" y="0"/>
                    </a:lnTo>
                    <a:cubicBezTo>
                      <a:pt x="10" y="0"/>
                      <a:pt x="0" y="14"/>
                      <a:pt x="0" y="35"/>
                    </a:cubicBezTo>
                    <a:lnTo>
                      <a:pt x="0" y="107"/>
                    </a:lnTo>
                    <a:cubicBezTo>
                      <a:pt x="0" y="115"/>
                      <a:pt x="2" y="124"/>
                      <a:pt x="5" y="13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5" name="Freeform 43">
                <a:extLst>
                  <a:ext uri="{FF2B5EF4-FFF2-40B4-BE49-F238E27FC236}">
                    <a16:creationId xmlns:a16="http://schemas.microsoft.com/office/drawing/2014/main" id="{265AB2CA-C2C8-4CF1-AE21-D67B2929FF0E}"/>
                  </a:ext>
                </a:extLst>
              </p:cNvPr>
              <p:cNvSpPr>
                <a:spLocks noEditPoints="1"/>
              </p:cNvSpPr>
              <p:nvPr/>
            </p:nvSpPr>
            <p:spPr bwMode="auto">
              <a:xfrm>
                <a:off x="1039813" y="2566988"/>
                <a:ext cx="66675" cy="71438"/>
              </a:xfrm>
              <a:custGeom>
                <a:avLst/>
                <a:gdLst>
                  <a:gd name="T0" fmla="*/ 1990925145 w 159"/>
                  <a:gd name="T1" fmla="*/ 2147483647 h 169"/>
                  <a:gd name="T2" fmla="*/ 1990925145 w 159"/>
                  <a:gd name="T3" fmla="*/ 2147483647 h 169"/>
                  <a:gd name="T4" fmla="*/ 2138459727 w 159"/>
                  <a:gd name="T5" fmla="*/ 2039318182 h 169"/>
                  <a:gd name="T6" fmla="*/ 2147483647 w 159"/>
                  <a:gd name="T7" fmla="*/ 2147483647 h 169"/>
                  <a:gd name="T8" fmla="*/ 2147483647 w 159"/>
                  <a:gd name="T9" fmla="*/ 2147483647 h 169"/>
                  <a:gd name="T10" fmla="*/ 2147483647 w 159"/>
                  <a:gd name="T11" fmla="*/ 2147483647 h 169"/>
                  <a:gd name="T12" fmla="*/ 2147483647 w 159"/>
                  <a:gd name="T13" fmla="*/ 2147483647 h 169"/>
                  <a:gd name="T14" fmla="*/ 2138459727 w 159"/>
                  <a:gd name="T15" fmla="*/ 2147483647 h 169"/>
                  <a:gd name="T16" fmla="*/ 1990925145 w 159"/>
                  <a:gd name="T17" fmla="*/ 2147483647 h 169"/>
                  <a:gd name="T18" fmla="*/ 1990925145 w 159"/>
                  <a:gd name="T19" fmla="*/ 2147483647 h 169"/>
                  <a:gd name="T20" fmla="*/ 1990925145 w 159"/>
                  <a:gd name="T21" fmla="*/ 2147483647 h 169"/>
                  <a:gd name="T22" fmla="*/ 1990925145 w 159"/>
                  <a:gd name="T23" fmla="*/ 2147483647 h 169"/>
                  <a:gd name="T24" fmla="*/ 2147483647 w 159"/>
                  <a:gd name="T25" fmla="*/ 2147483647 h 169"/>
                  <a:gd name="T26" fmla="*/ 2147483647 w 159"/>
                  <a:gd name="T27" fmla="*/ 2147483647 h 169"/>
                  <a:gd name="T28" fmla="*/ 2147483647 w 159"/>
                  <a:gd name="T29" fmla="*/ 2147483647 h 169"/>
                  <a:gd name="T30" fmla="*/ 2147483647 w 159"/>
                  <a:gd name="T31" fmla="*/ 755296220 h 169"/>
                  <a:gd name="T32" fmla="*/ 2138459727 w 159"/>
                  <a:gd name="T33" fmla="*/ 0 h 169"/>
                  <a:gd name="T34" fmla="*/ 1917245915 w 159"/>
                  <a:gd name="T35" fmla="*/ 0 h 169"/>
                  <a:gd name="T36" fmla="*/ 0 w 159"/>
                  <a:gd name="T37" fmla="*/ 2147483647 h 169"/>
                  <a:gd name="T38" fmla="*/ 0 w 159"/>
                  <a:gd name="T39" fmla="*/ 2147483647 h 169"/>
                  <a:gd name="T40" fmla="*/ 1990925145 w 159"/>
                  <a:gd name="T41" fmla="*/ 2147483647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27" y="38"/>
                    </a:moveTo>
                    <a:lnTo>
                      <a:pt x="27" y="38"/>
                    </a:lnTo>
                    <a:cubicBezTo>
                      <a:pt x="27" y="33"/>
                      <a:pt x="28" y="29"/>
                      <a:pt x="29" y="27"/>
                    </a:cubicBezTo>
                    <a:lnTo>
                      <a:pt x="129" y="36"/>
                    </a:lnTo>
                    <a:cubicBezTo>
                      <a:pt x="130" y="37"/>
                      <a:pt x="132" y="41"/>
                      <a:pt x="132" y="46"/>
                    </a:cubicBezTo>
                    <a:lnTo>
                      <a:pt x="132" y="133"/>
                    </a:lnTo>
                    <a:cubicBezTo>
                      <a:pt x="132" y="137"/>
                      <a:pt x="130" y="140"/>
                      <a:pt x="129" y="141"/>
                    </a:cubicBezTo>
                    <a:lnTo>
                      <a:pt x="29" y="142"/>
                    </a:lnTo>
                    <a:cubicBezTo>
                      <a:pt x="28" y="140"/>
                      <a:pt x="27" y="136"/>
                      <a:pt x="27" y="130"/>
                    </a:cubicBezTo>
                    <a:lnTo>
                      <a:pt x="27" y="38"/>
                    </a:lnTo>
                    <a:close/>
                    <a:moveTo>
                      <a:pt x="27" y="169"/>
                    </a:moveTo>
                    <a:lnTo>
                      <a:pt x="27" y="169"/>
                    </a:lnTo>
                    <a:lnTo>
                      <a:pt x="132" y="168"/>
                    </a:lnTo>
                    <a:cubicBezTo>
                      <a:pt x="147" y="167"/>
                      <a:pt x="159" y="152"/>
                      <a:pt x="159" y="133"/>
                    </a:cubicBezTo>
                    <a:lnTo>
                      <a:pt x="159" y="46"/>
                    </a:lnTo>
                    <a:cubicBezTo>
                      <a:pt x="159" y="27"/>
                      <a:pt x="148" y="12"/>
                      <a:pt x="132" y="10"/>
                    </a:cubicBezTo>
                    <a:lnTo>
                      <a:pt x="29" y="0"/>
                    </a:lnTo>
                    <a:lnTo>
                      <a:pt x="26" y="0"/>
                    </a:lnTo>
                    <a:cubicBezTo>
                      <a:pt x="11" y="0"/>
                      <a:pt x="0" y="16"/>
                      <a:pt x="0" y="38"/>
                    </a:cubicBezTo>
                    <a:lnTo>
                      <a:pt x="0" y="130"/>
                    </a:lnTo>
                    <a:cubicBezTo>
                      <a:pt x="0" y="152"/>
                      <a:pt x="11" y="169"/>
                      <a:pt x="27" y="16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6" name="Freeform 44">
                <a:extLst>
                  <a:ext uri="{FF2B5EF4-FFF2-40B4-BE49-F238E27FC236}">
                    <a16:creationId xmlns:a16="http://schemas.microsoft.com/office/drawing/2014/main" id="{64D0A247-2068-4112-9D15-7756BD044E34}"/>
                  </a:ext>
                </a:extLst>
              </p:cNvPr>
              <p:cNvSpPr>
                <a:spLocks noEditPoints="1"/>
              </p:cNvSpPr>
              <p:nvPr/>
            </p:nvSpPr>
            <p:spPr bwMode="auto">
              <a:xfrm>
                <a:off x="1152525" y="2579688"/>
                <a:ext cx="55563" cy="61913"/>
              </a:xfrm>
              <a:custGeom>
                <a:avLst/>
                <a:gdLst>
                  <a:gd name="T0" fmla="*/ 1983926116 w 131"/>
                  <a:gd name="T1" fmla="*/ 2147483647 h 147"/>
                  <a:gd name="T2" fmla="*/ 1983926116 w 131"/>
                  <a:gd name="T3" fmla="*/ 2147483647 h 147"/>
                  <a:gd name="T4" fmla="*/ 2060203511 w 131"/>
                  <a:gd name="T5" fmla="*/ 2017278427 h 147"/>
                  <a:gd name="T6" fmla="*/ 2147483647 w 131"/>
                  <a:gd name="T7" fmla="*/ 2147483647 h 147"/>
                  <a:gd name="T8" fmla="*/ 2147483647 w 131"/>
                  <a:gd name="T9" fmla="*/ 2147483647 h 147"/>
                  <a:gd name="T10" fmla="*/ 2147483647 w 131"/>
                  <a:gd name="T11" fmla="*/ 2147483647 h 147"/>
                  <a:gd name="T12" fmla="*/ 2147483647 w 131"/>
                  <a:gd name="T13" fmla="*/ 2147483647 h 147"/>
                  <a:gd name="T14" fmla="*/ 2136480482 w 131"/>
                  <a:gd name="T15" fmla="*/ 2147483647 h 147"/>
                  <a:gd name="T16" fmla="*/ 1983926116 w 131"/>
                  <a:gd name="T17" fmla="*/ 2147483647 h 147"/>
                  <a:gd name="T18" fmla="*/ 1983926116 w 131"/>
                  <a:gd name="T19" fmla="*/ 2147483647 h 147"/>
                  <a:gd name="T20" fmla="*/ 1983926116 w 131"/>
                  <a:gd name="T21" fmla="*/ 2147483647 h 147"/>
                  <a:gd name="T22" fmla="*/ 1983926116 w 131"/>
                  <a:gd name="T23" fmla="*/ 2147483647 h 147"/>
                  <a:gd name="T24" fmla="*/ 2147483647 w 131"/>
                  <a:gd name="T25" fmla="*/ 2147483647 h 147"/>
                  <a:gd name="T26" fmla="*/ 2147483647 w 131"/>
                  <a:gd name="T27" fmla="*/ 2147483647 h 147"/>
                  <a:gd name="T28" fmla="*/ 2147483647 w 131"/>
                  <a:gd name="T29" fmla="*/ 2147483647 h 147"/>
                  <a:gd name="T30" fmla="*/ 2147483647 w 131"/>
                  <a:gd name="T31" fmla="*/ 971209857 h 147"/>
                  <a:gd name="T32" fmla="*/ 2136480482 w 131"/>
                  <a:gd name="T33" fmla="*/ 0 h 147"/>
                  <a:gd name="T34" fmla="*/ 1983926116 w 131"/>
                  <a:gd name="T35" fmla="*/ 0 h 147"/>
                  <a:gd name="T36" fmla="*/ 0 w 131"/>
                  <a:gd name="T37" fmla="*/ 2147483647 h 147"/>
                  <a:gd name="T38" fmla="*/ 0 w 131"/>
                  <a:gd name="T39" fmla="*/ 2147483647 h 147"/>
                  <a:gd name="T40" fmla="*/ 1983926116 w 131"/>
                  <a:gd name="T41" fmla="*/ 2147483647 h 1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47"/>
                  <a:gd name="T65" fmla="*/ 131 w 131"/>
                  <a:gd name="T66" fmla="*/ 147 h 1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47">
                    <a:moveTo>
                      <a:pt x="26" y="34"/>
                    </a:moveTo>
                    <a:lnTo>
                      <a:pt x="26" y="34"/>
                    </a:lnTo>
                    <a:cubicBezTo>
                      <a:pt x="26" y="31"/>
                      <a:pt x="27" y="28"/>
                      <a:pt x="27" y="27"/>
                    </a:cubicBezTo>
                    <a:lnTo>
                      <a:pt x="102" y="39"/>
                    </a:lnTo>
                    <a:cubicBezTo>
                      <a:pt x="102" y="40"/>
                      <a:pt x="104" y="42"/>
                      <a:pt x="104" y="46"/>
                    </a:cubicBezTo>
                    <a:lnTo>
                      <a:pt x="104" y="114"/>
                    </a:lnTo>
                    <a:cubicBezTo>
                      <a:pt x="104" y="117"/>
                      <a:pt x="103" y="119"/>
                      <a:pt x="104" y="120"/>
                    </a:cubicBezTo>
                    <a:lnTo>
                      <a:pt x="28" y="120"/>
                    </a:lnTo>
                    <a:cubicBezTo>
                      <a:pt x="27" y="119"/>
                      <a:pt x="26" y="116"/>
                      <a:pt x="26" y="112"/>
                    </a:cubicBezTo>
                    <a:lnTo>
                      <a:pt x="26" y="34"/>
                    </a:lnTo>
                    <a:close/>
                    <a:moveTo>
                      <a:pt x="26" y="147"/>
                    </a:moveTo>
                    <a:lnTo>
                      <a:pt x="26" y="147"/>
                    </a:lnTo>
                    <a:lnTo>
                      <a:pt x="104" y="146"/>
                    </a:lnTo>
                    <a:cubicBezTo>
                      <a:pt x="119" y="145"/>
                      <a:pt x="131" y="131"/>
                      <a:pt x="131" y="114"/>
                    </a:cubicBezTo>
                    <a:lnTo>
                      <a:pt x="131" y="46"/>
                    </a:lnTo>
                    <a:cubicBezTo>
                      <a:pt x="131" y="29"/>
                      <a:pt x="120" y="15"/>
                      <a:pt x="106" y="13"/>
                    </a:cubicBezTo>
                    <a:lnTo>
                      <a:pt x="28" y="0"/>
                    </a:lnTo>
                    <a:lnTo>
                      <a:pt x="26" y="0"/>
                    </a:lnTo>
                    <a:cubicBezTo>
                      <a:pt x="11" y="0"/>
                      <a:pt x="0" y="15"/>
                      <a:pt x="0" y="34"/>
                    </a:cubicBezTo>
                    <a:lnTo>
                      <a:pt x="0" y="112"/>
                    </a:lnTo>
                    <a:cubicBezTo>
                      <a:pt x="0" y="132"/>
                      <a:pt x="11" y="147"/>
                      <a:pt x="26" y="14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7" name="Freeform 45">
                <a:extLst>
                  <a:ext uri="{FF2B5EF4-FFF2-40B4-BE49-F238E27FC236}">
                    <a16:creationId xmlns:a16="http://schemas.microsoft.com/office/drawing/2014/main" id="{BD5D2092-9AB8-43D5-AD70-727596E11437}"/>
                  </a:ext>
                </a:extLst>
              </p:cNvPr>
              <p:cNvSpPr>
                <a:spLocks noEditPoints="1"/>
              </p:cNvSpPr>
              <p:nvPr/>
            </p:nvSpPr>
            <p:spPr bwMode="auto">
              <a:xfrm>
                <a:off x="1039813" y="2689226"/>
                <a:ext cx="66675" cy="71438"/>
              </a:xfrm>
              <a:custGeom>
                <a:avLst/>
                <a:gdLst>
                  <a:gd name="T0" fmla="*/ 2147483647 w 159"/>
                  <a:gd name="T1" fmla="*/ 2147483647 h 169"/>
                  <a:gd name="T2" fmla="*/ 2147483647 w 159"/>
                  <a:gd name="T3" fmla="*/ 2147483647 h 169"/>
                  <a:gd name="T4" fmla="*/ 2147483647 w 159"/>
                  <a:gd name="T5" fmla="*/ 2147483647 h 169"/>
                  <a:gd name="T6" fmla="*/ 2138459727 w 159"/>
                  <a:gd name="T7" fmla="*/ 2147483647 h 169"/>
                  <a:gd name="T8" fmla="*/ 1990925145 w 159"/>
                  <a:gd name="T9" fmla="*/ 2147483647 h 169"/>
                  <a:gd name="T10" fmla="*/ 1990925145 w 159"/>
                  <a:gd name="T11" fmla="*/ 2147483647 h 169"/>
                  <a:gd name="T12" fmla="*/ 2138459727 w 159"/>
                  <a:gd name="T13" fmla="*/ 2039318182 h 169"/>
                  <a:gd name="T14" fmla="*/ 2147483647 w 159"/>
                  <a:gd name="T15" fmla="*/ 2147483647 h 169"/>
                  <a:gd name="T16" fmla="*/ 2147483647 w 159"/>
                  <a:gd name="T17" fmla="*/ 2147483647 h 169"/>
                  <a:gd name="T18" fmla="*/ 2147483647 w 159"/>
                  <a:gd name="T19" fmla="*/ 2147483647 h 169"/>
                  <a:gd name="T20" fmla="*/ 2147483647 w 159"/>
                  <a:gd name="T21" fmla="*/ 226570901 h 169"/>
                  <a:gd name="T22" fmla="*/ 2147483647 w 159"/>
                  <a:gd name="T23" fmla="*/ 226570901 h 169"/>
                  <a:gd name="T24" fmla="*/ 2064780497 w 159"/>
                  <a:gd name="T25" fmla="*/ 0 h 169"/>
                  <a:gd name="T26" fmla="*/ 1917245915 w 159"/>
                  <a:gd name="T27" fmla="*/ 0 h 169"/>
                  <a:gd name="T28" fmla="*/ 0 w 159"/>
                  <a:gd name="T29" fmla="*/ 2147483647 h 169"/>
                  <a:gd name="T30" fmla="*/ 0 w 159"/>
                  <a:gd name="T31" fmla="*/ 2147483647 h 169"/>
                  <a:gd name="T32" fmla="*/ 1990925145 w 159"/>
                  <a:gd name="T33" fmla="*/ 2147483647 h 169"/>
                  <a:gd name="T34" fmla="*/ 2147483647 w 159"/>
                  <a:gd name="T35" fmla="*/ 2147483647 h 169"/>
                  <a:gd name="T36" fmla="*/ 2147483647 w 159"/>
                  <a:gd name="T37" fmla="*/ 2147483647 h 169"/>
                  <a:gd name="T38" fmla="*/ 2147483647 w 159"/>
                  <a:gd name="T39" fmla="*/ 2147483647 h 169"/>
                  <a:gd name="T40" fmla="*/ 2147483647 w 159"/>
                  <a:gd name="T41" fmla="*/ 226570901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132" y="126"/>
                    </a:moveTo>
                    <a:lnTo>
                      <a:pt x="132" y="126"/>
                    </a:lnTo>
                    <a:cubicBezTo>
                      <a:pt x="132" y="130"/>
                      <a:pt x="130" y="133"/>
                      <a:pt x="129" y="135"/>
                    </a:cubicBezTo>
                    <a:lnTo>
                      <a:pt x="29" y="142"/>
                    </a:lnTo>
                    <a:cubicBezTo>
                      <a:pt x="28" y="140"/>
                      <a:pt x="27" y="136"/>
                      <a:pt x="27" y="130"/>
                    </a:cubicBezTo>
                    <a:lnTo>
                      <a:pt x="27" y="38"/>
                    </a:lnTo>
                    <a:cubicBezTo>
                      <a:pt x="27" y="32"/>
                      <a:pt x="28" y="29"/>
                      <a:pt x="29" y="27"/>
                    </a:cubicBezTo>
                    <a:lnTo>
                      <a:pt x="129" y="29"/>
                    </a:lnTo>
                    <a:cubicBezTo>
                      <a:pt x="130" y="31"/>
                      <a:pt x="132" y="34"/>
                      <a:pt x="132" y="39"/>
                    </a:cubicBezTo>
                    <a:lnTo>
                      <a:pt x="132" y="126"/>
                    </a:lnTo>
                    <a:close/>
                    <a:moveTo>
                      <a:pt x="133" y="3"/>
                    </a:moveTo>
                    <a:lnTo>
                      <a:pt x="133" y="3"/>
                    </a:lnTo>
                    <a:lnTo>
                      <a:pt x="28" y="0"/>
                    </a:lnTo>
                    <a:lnTo>
                      <a:pt x="26" y="0"/>
                    </a:lnTo>
                    <a:cubicBezTo>
                      <a:pt x="11" y="0"/>
                      <a:pt x="0" y="16"/>
                      <a:pt x="0" y="38"/>
                    </a:cubicBezTo>
                    <a:lnTo>
                      <a:pt x="0" y="130"/>
                    </a:lnTo>
                    <a:cubicBezTo>
                      <a:pt x="0" y="153"/>
                      <a:pt x="11" y="169"/>
                      <a:pt x="27" y="169"/>
                    </a:cubicBezTo>
                    <a:lnTo>
                      <a:pt x="132" y="161"/>
                    </a:lnTo>
                    <a:cubicBezTo>
                      <a:pt x="147" y="160"/>
                      <a:pt x="159" y="145"/>
                      <a:pt x="159" y="126"/>
                    </a:cubicBezTo>
                    <a:lnTo>
                      <a:pt x="159" y="39"/>
                    </a:lnTo>
                    <a:cubicBezTo>
                      <a:pt x="159" y="21"/>
                      <a:pt x="148" y="5"/>
                      <a:pt x="133" y="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8" name="Freeform 46">
                <a:extLst>
                  <a:ext uri="{FF2B5EF4-FFF2-40B4-BE49-F238E27FC236}">
                    <a16:creationId xmlns:a16="http://schemas.microsoft.com/office/drawing/2014/main" id="{7A49257A-A55C-4640-AC37-D5D17F1B45AD}"/>
                  </a:ext>
                </a:extLst>
              </p:cNvPr>
              <p:cNvSpPr>
                <a:spLocks noEditPoints="1"/>
              </p:cNvSpPr>
              <p:nvPr/>
            </p:nvSpPr>
            <p:spPr bwMode="auto">
              <a:xfrm>
                <a:off x="1150938" y="2689226"/>
                <a:ext cx="57150" cy="60325"/>
              </a:xfrm>
              <a:custGeom>
                <a:avLst/>
                <a:gdLst>
                  <a:gd name="T0" fmla="*/ 2147483647 w 136"/>
                  <a:gd name="T1" fmla="*/ 2147483647 h 144"/>
                  <a:gd name="T2" fmla="*/ 2147483647 w 136"/>
                  <a:gd name="T3" fmla="*/ 2147483647 h 144"/>
                  <a:gd name="T4" fmla="*/ 2147483647 w 136"/>
                  <a:gd name="T5" fmla="*/ 2147483647 h 144"/>
                  <a:gd name="T6" fmla="*/ 2077702958 w 136"/>
                  <a:gd name="T7" fmla="*/ 2147483647 h 144"/>
                  <a:gd name="T8" fmla="*/ 2003537386 w 136"/>
                  <a:gd name="T9" fmla="*/ 2147483647 h 144"/>
                  <a:gd name="T10" fmla="*/ 2003537386 w 136"/>
                  <a:gd name="T11" fmla="*/ 2147483647 h 144"/>
                  <a:gd name="T12" fmla="*/ 2077702958 w 136"/>
                  <a:gd name="T13" fmla="*/ 1985046490 h 144"/>
                  <a:gd name="T14" fmla="*/ 2147483647 w 136"/>
                  <a:gd name="T15" fmla="*/ 2132112976 h 144"/>
                  <a:gd name="T16" fmla="*/ 2147483647 w 136"/>
                  <a:gd name="T17" fmla="*/ 2147483647 h 144"/>
                  <a:gd name="T18" fmla="*/ 2147483647 w 136"/>
                  <a:gd name="T19" fmla="*/ 2147483647 h 144"/>
                  <a:gd name="T20" fmla="*/ 2147483647 w 136"/>
                  <a:gd name="T21" fmla="*/ 147066485 h 144"/>
                  <a:gd name="T22" fmla="*/ 2147483647 w 136"/>
                  <a:gd name="T23" fmla="*/ 147066485 h 144"/>
                  <a:gd name="T24" fmla="*/ 1929371393 w 136"/>
                  <a:gd name="T25" fmla="*/ 0 h 144"/>
                  <a:gd name="T26" fmla="*/ 1780863336 w 136"/>
                  <a:gd name="T27" fmla="*/ 0 h 144"/>
                  <a:gd name="T28" fmla="*/ 0 w 136"/>
                  <a:gd name="T29" fmla="*/ 2147483647 h 144"/>
                  <a:gd name="T30" fmla="*/ 0 w 136"/>
                  <a:gd name="T31" fmla="*/ 2147483647 h 144"/>
                  <a:gd name="T32" fmla="*/ 1855205821 w 136"/>
                  <a:gd name="T33" fmla="*/ 2147483647 h 144"/>
                  <a:gd name="T34" fmla="*/ 2147483647 w 136"/>
                  <a:gd name="T35" fmla="*/ 2147483647 h 144"/>
                  <a:gd name="T36" fmla="*/ 2147483647 w 136"/>
                  <a:gd name="T37" fmla="*/ 2147483647 h 144"/>
                  <a:gd name="T38" fmla="*/ 2147483647 w 136"/>
                  <a:gd name="T39" fmla="*/ 2147483647 h 144"/>
                  <a:gd name="T40" fmla="*/ 2147483647 w 136"/>
                  <a:gd name="T41" fmla="*/ 147066485 h 1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6"/>
                  <a:gd name="T64" fmla="*/ 0 h 144"/>
                  <a:gd name="T65" fmla="*/ 136 w 136"/>
                  <a:gd name="T66" fmla="*/ 144 h 1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6" h="144">
                    <a:moveTo>
                      <a:pt x="109" y="106"/>
                    </a:moveTo>
                    <a:lnTo>
                      <a:pt x="109" y="106"/>
                    </a:lnTo>
                    <a:cubicBezTo>
                      <a:pt x="109" y="108"/>
                      <a:pt x="108" y="110"/>
                      <a:pt x="108" y="111"/>
                    </a:cubicBezTo>
                    <a:lnTo>
                      <a:pt x="28" y="117"/>
                    </a:lnTo>
                    <a:cubicBezTo>
                      <a:pt x="27" y="115"/>
                      <a:pt x="27" y="113"/>
                      <a:pt x="27" y="110"/>
                    </a:cubicBezTo>
                    <a:lnTo>
                      <a:pt x="27" y="33"/>
                    </a:lnTo>
                    <a:cubicBezTo>
                      <a:pt x="27" y="30"/>
                      <a:pt x="27" y="28"/>
                      <a:pt x="28" y="27"/>
                    </a:cubicBezTo>
                    <a:lnTo>
                      <a:pt x="107" y="29"/>
                    </a:lnTo>
                    <a:cubicBezTo>
                      <a:pt x="108" y="30"/>
                      <a:pt x="109" y="32"/>
                      <a:pt x="109" y="34"/>
                    </a:cubicBezTo>
                    <a:lnTo>
                      <a:pt x="109" y="106"/>
                    </a:lnTo>
                    <a:close/>
                    <a:moveTo>
                      <a:pt x="113" y="2"/>
                    </a:moveTo>
                    <a:lnTo>
                      <a:pt x="113" y="2"/>
                    </a:lnTo>
                    <a:lnTo>
                      <a:pt x="26" y="0"/>
                    </a:lnTo>
                    <a:lnTo>
                      <a:pt x="24" y="0"/>
                    </a:lnTo>
                    <a:cubicBezTo>
                      <a:pt x="10" y="0"/>
                      <a:pt x="0" y="14"/>
                      <a:pt x="0" y="33"/>
                    </a:cubicBezTo>
                    <a:lnTo>
                      <a:pt x="0" y="110"/>
                    </a:lnTo>
                    <a:cubicBezTo>
                      <a:pt x="0" y="129"/>
                      <a:pt x="10" y="144"/>
                      <a:pt x="25" y="144"/>
                    </a:cubicBezTo>
                    <a:lnTo>
                      <a:pt x="112" y="137"/>
                    </a:lnTo>
                    <a:cubicBezTo>
                      <a:pt x="125" y="136"/>
                      <a:pt x="136" y="123"/>
                      <a:pt x="136" y="106"/>
                    </a:cubicBezTo>
                    <a:lnTo>
                      <a:pt x="136" y="34"/>
                    </a:lnTo>
                    <a:cubicBezTo>
                      <a:pt x="136" y="18"/>
                      <a:pt x="126" y="4"/>
                      <a:pt x="113" y="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29" name="Freeform 47">
                <a:extLst>
                  <a:ext uri="{FF2B5EF4-FFF2-40B4-BE49-F238E27FC236}">
                    <a16:creationId xmlns:a16="http://schemas.microsoft.com/office/drawing/2014/main" id="{21B812D7-4A73-4CFD-BCDF-B0E06D0B23E5}"/>
                  </a:ext>
                </a:extLst>
              </p:cNvPr>
              <p:cNvSpPr>
                <a:spLocks/>
              </p:cNvSpPr>
              <p:nvPr/>
            </p:nvSpPr>
            <p:spPr bwMode="auto">
              <a:xfrm>
                <a:off x="1036638" y="2806701"/>
                <a:ext cx="73025" cy="25400"/>
              </a:xfrm>
              <a:custGeom>
                <a:avLst/>
                <a:gdLst>
                  <a:gd name="T0" fmla="*/ 1203405568 w 173"/>
                  <a:gd name="T1" fmla="*/ 2147483647 h 58"/>
                  <a:gd name="T2" fmla="*/ 1203405568 w 173"/>
                  <a:gd name="T3" fmla="*/ 2147483647 h 58"/>
                  <a:gd name="T4" fmla="*/ 1203405568 w 173"/>
                  <a:gd name="T5" fmla="*/ 2147483647 h 58"/>
                  <a:gd name="T6" fmla="*/ 2147483647 w 173"/>
                  <a:gd name="T7" fmla="*/ 2147483647 h 58"/>
                  <a:gd name="T8" fmla="*/ 2147483647 w 173"/>
                  <a:gd name="T9" fmla="*/ 1847643297 h 58"/>
                  <a:gd name="T10" fmla="*/ 2147483647 w 173"/>
                  <a:gd name="T11" fmla="*/ 0 h 58"/>
                  <a:gd name="T12" fmla="*/ 1203405568 w 173"/>
                  <a:gd name="T13" fmla="*/ 1259826424 h 58"/>
                  <a:gd name="T14" fmla="*/ 0 w 173"/>
                  <a:gd name="T15" fmla="*/ 2147483647 h 58"/>
                  <a:gd name="T16" fmla="*/ 1203405568 w 173"/>
                  <a:gd name="T17" fmla="*/ 2147483647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
                  <a:gd name="T28" fmla="*/ 0 h 58"/>
                  <a:gd name="T29" fmla="*/ 173 w 173"/>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 h="58">
                    <a:moveTo>
                      <a:pt x="16" y="58"/>
                    </a:moveTo>
                    <a:lnTo>
                      <a:pt x="16" y="58"/>
                    </a:lnTo>
                    <a:lnTo>
                      <a:pt x="157" y="43"/>
                    </a:lnTo>
                    <a:cubicBezTo>
                      <a:pt x="165" y="43"/>
                      <a:pt x="173" y="33"/>
                      <a:pt x="173" y="22"/>
                    </a:cubicBezTo>
                    <a:cubicBezTo>
                      <a:pt x="173" y="10"/>
                      <a:pt x="165" y="0"/>
                      <a:pt x="156" y="0"/>
                    </a:cubicBezTo>
                    <a:lnTo>
                      <a:pt x="16" y="15"/>
                    </a:lnTo>
                    <a:cubicBezTo>
                      <a:pt x="7" y="15"/>
                      <a:pt x="0" y="25"/>
                      <a:pt x="0" y="37"/>
                    </a:cubicBezTo>
                    <a:cubicBezTo>
                      <a:pt x="0" y="48"/>
                      <a:pt x="7" y="58"/>
                      <a:pt x="16" y="5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0" name="Freeform 48">
                <a:extLst>
                  <a:ext uri="{FF2B5EF4-FFF2-40B4-BE49-F238E27FC236}">
                    <a16:creationId xmlns:a16="http://schemas.microsoft.com/office/drawing/2014/main" id="{CFD8AC02-7EBD-42A5-BAB3-2F216AD0271D}"/>
                  </a:ext>
                </a:extLst>
              </p:cNvPr>
              <p:cNvSpPr>
                <a:spLocks/>
              </p:cNvSpPr>
              <p:nvPr/>
            </p:nvSpPr>
            <p:spPr bwMode="auto">
              <a:xfrm>
                <a:off x="1036638" y="2840038"/>
                <a:ext cx="73025" cy="26988"/>
              </a:xfrm>
              <a:custGeom>
                <a:avLst/>
                <a:gdLst>
                  <a:gd name="T0" fmla="*/ 2147483647 w 173"/>
                  <a:gd name="T1" fmla="*/ 0 h 63"/>
                  <a:gd name="T2" fmla="*/ 2147483647 w 173"/>
                  <a:gd name="T3" fmla="*/ 0 h 63"/>
                  <a:gd name="T4" fmla="*/ 2147483647 w 173"/>
                  <a:gd name="T5" fmla="*/ 0 h 63"/>
                  <a:gd name="T6" fmla="*/ 1203405568 w 173"/>
                  <a:gd name="T7" fmla="*/ 1572315739 h 63"/>
                  <a:gd name="T8" fmla="*/ 0 w 173"/>
                  <a:gd name="T9" fmla="*/ 2147483647 h 63"/>
                  <a:gd name="T10" fmla="*/ 1203405568 w 173"/>
                  <a:gd name="T11" fmla="*/ 2147483647 h 63"/>
                  <a:gd name="T12" fmla="*/ 1203405568 w 173"/>
                  <a:gd name="T13" fmla="*/ 2147483647 h 63"/>
                  <a:gd name="T14" fmla="*/ 2147483647 w 173"/>
                  <a:gd name="T15" fmla="*/ 2147483647 h 63"/>
                  <a:gd name="T16" fmla="*/ 2147483647 w 173"/>
                  <a:gd name="T17" fmla="*/ 1650858102 h 63"/>
                  <a:gd name="T18" fmla="*/ 2147483647 w 173"/>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63"/>
                  <a:gd name="T32" fmla="*/ 173 w 173"/>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63">
                    <a:moveTo>
                      <a:pt x="156" y="0"/>
                    </a:moveTo>
                    <a:lnTo>
                      <a:pt x="156" y="0"/>
                    </a:lnTo>
                    <a:lnTo>
                      <a:pt x="16" y="20"/>
                    </a:lnTo>
                    <a:cubicBezTo>
                      <a:pt x="7" y="20"/>
                      <a:pt x="0" y="30"/>
                      <a:pt x="0" y="42"/>
                    </a:cubicBezTo>
                    <a:cubicBezTo>
                      <a:pt x="0" y="54"/>
                      <a:pt x="7" y="63"/>
                      <a:pt x="16" y="63"/>
                    </a:cubicBezTo>
                    <a:lnTo>
                      <a:pt x="157" y="43"/>
                    </a:lnTo>
                    <a:cubicBezTo>
                      <a:pt x="165" y="43"/>
                      <a:pt x="173" y="33"/>
                      <a:pt x="173" y="21"/>
                    </a:cubicBezTo>
                    <a:cubicBezTo>
                      <a:pt x="173" y="9"/>
                      <a:pt x="166" y="0"/>
                      <a:pt x="156"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1" name="Freeform 49">
                <a:extLst>
                  <a:ext uri="{FF2B5EF4-FFF2-40B4-BE49-F238E27FC236}">
                    <a16:creationId xmlns:a16="http://schemas.microsoft.com/office/drawing/2014/main" id="{E6FB6ED7-0A7A-4960-8AE4-9D8B466B37DA}"/>
                  </a:ext>
                </a:extLst>
              </p:cNvPr>
              <p:cNvSpPr>
                <a:spLocks/>
              </p:cNvSpPr>
              <p:nvPr/>
            </p:nvSpPr>
            <p:spPr bwMode="auto">
              <a:xfrm>
                <a:off x="1150938" y="2797176"/>
                <a:ext cx="55563" cy="19050"/>
              </a:xfrm>
              <a:custGeom>
                <a:avLst/>
                <a:gdLst>
                  <a:gd name="T0" fmla="*/ 894954504 w 132"/>
                  <a:gd name="T1" fmla="*/ 2147483647 h 45"/>
                  <a:gd name="T2" fmla="*/ 894954504 w 132"/>
                  <a:gd name="T3" fmla="*/ 2147483647 h 45"/>
                  <a:gd name="T4" fmla="*/ 894954504 w 132"/>
                  <a:gd name="T5" fmla="*/ 2147483647 h 45"/>
                  <a:gd name="T6" fmla="*/ 2147483647 w 132"/>
                  <a:gd name="T7" fmla="*/ 2147483647 h 45"/>
                  <a:gd name="T8" fmla="*/ 2147483647 w 132"/>
                  <a:gd name="T9" fmla="*/ 1289782367 h 45"/>
                  <a:gd name="T10" fmla="*/ 2147483647 w 132"/>
                  <a:gd name="T11" fmla="*/ 0 h 45"/>
                  <a:gd name="T12" fmla="*/ 894954504 w 132"/>
                  <a:gd name="T13" fmla="*/ 910392303 h 45"/>
                  <a:gd name="T14" fmla="*/ 0 w 132"/>
                  <a:gd name="T15" fmla="*/ 2124189300 h 45"/>
                  <a:gd name="T16" fmla="*/ 894954504 w 132"/>
                  <a:gd name="T17" fmla="*/ 2147483647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2"/>
                  <a:gd name="T28" fmla="*/ 0 h 45"/>
                  <a:gd name="T29" fmla="*/ 132 w 132"/>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2" h="45">
                    <a:moveTo>
                      <a:pt x="12" y="45"/>
                    </a:moveTo>
                    <a:lnTo>
                      <a:pt x="12" y="45"/>
                    </a:lnTo>
                    <a:lnTo>
                      <a:pt x="120" y="33"/>
                    </a:lnTo>
                    <a:cubicBezTo>
                      <a:pt x="127" y="33"/>
                      <a:pt x="132" y="26"/>
                      <a:pt x="132" y="17"/>
                    </a:cubicBezTo>
                    <a:cubicBezTo>
                      <a:pt x="132" y="8"/>
                      <a:pt x="127" y="0"/>
                      <a:pt x="120" y="0"/>
                    </a:cubicBezTo>
                    <a:lnTo>
                      <a:pt x="12" y="12"/>
                    </a:lnTo>
                    <a:cubicBezTo>
                      <a:pt x="5" y="12"/>
                      <a:pt x="0" y="19"/>
                      <a:pt x="0" y="28"/>
                    </a:cubicBezTo>
                    <a:cubicBezTo>
                      <a:pt x="0" y="38"/>
                      <a:pt x="5" y="45"/>
                      <a:pt x="12" y="45"/>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2" name="Freeform 50">
                <a:extLst>
                  <a:ext uri="{FF2B5EF4-FFF2-40B4-BE49-F238E27FC236}">
                    <a16:creationId xmlns:a16="http://schemas.microsoft.com/office/drawing/2014/main" id="{72A30391-1D9D-4133-8A49-DB0355EDFEB7}"/>
                  </a:ext>
                </a:extLst>
              </p:cNvPr>
              <p:cNvSpPr>
                <a:spLocks/>
              </p:cNvSpPr>
              <p:nvPr/>
            </p:nvSpPr>
            <p:spPr bwMode="auto">
              <a:xfrm>
                <a:off x="1150938" y="2822576"/>
                <a:ext cx="55563" cy="20638"/>
              </a:xfrm>
              <a:custGeom>
                <a:avLst/>
                <a:gdLst>
                  <a:gd name="T0" fmla="*/ 2147483647 w 132"/>
                  <a:gd name="T1" fmla="*/ 0 h 49"/>
                  <a:gd name="T2" fmla="*/ 2147483647 w 132"/>
                  <a:gd name="T3" fmla="*/ 0 h 49"/>
                  <a:gd name="T4" fmla="*/ 2147483647 w 132"/>
                  <a:gd name="T5" fmla="*/ 0 h 49"/>
                  <a:gd name="T6" fmla="*/ 894954504 w 132"/>
                  <a:gd name="T7" fmla="*/ 1120785760 h 49"/>
                  <a:gd name="T8" fmla="*/ 0 w 132"/>
                  <a:gd name="T9" fmla="*/ 2147483647 h 49"/>
                  <a:gd name="T10" fmla="*/ 894954504 w 132"/>
                  <a:gd name="T11" fmla="*/ 2147483647 h 49"/>
                  <a:gd name="T12" fmla="*/ 894954504 w 132"/>
                  <a:gd name="T13" fmla="*/ 2147483647 h 49"/>
                  <a:gd name="T14" fmla="*/ 2147483647 w 132"/>
                  <a:gd name="T15" fmla="*/ 2147483647 h 49"/>
                  <a:gd name="T16" fmla="*/ 2147483647 w 132"/>
                  <a:gd name="T17" fmla="*/ 1195469628 h 49"/>
                  <a:gd name="T18" fmla="*/ 2147483647 w 132"/>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49"/>
                  <a:gd name="T32" fmla="*/ 132 w 132"/>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49">
                    <a:moveTo>
                      <a:pt x="119" y="0"/>
                    </a:moveTo>
                    <a:lnTo>
                      <a:pt x="119" y="0"/>
                    </a:lnTo>
                    <a:lnTo>
                      <a:pt x="12" y="15"/>
                    </a:lnTo>
                    <a:cubicBezTo>
                      <a:pt x="5" y="15"/>
                      <a:pt x="0" y="23"/>
                      <a:pt x="0" y="32"/>
                    </a:cubicBezTo>
                    <a:cubicBezTo>
                      <a:pt x="0" y="41"/>
                      <a:pt x="5" y="49"/>
                      <a:pt x="12" y="49"/>
                    </a:cubicBezTo>
                    <a:lnTo>
                      <a:pt x="120" y="33"/>
                    </a:lnTo>
                    <a:cubicBezTo>
                      <a:pt x="127" y="33"/>
                      <a:pt x="132" y="25"/>
                      <a:pt x="132" y="16"/>
                    </a:cubicBezTo>
                    <a:cubicBezTo>
                      <a:pt x="132" y="7"/>
                      <a:pt x="127" y="0"/>
                      <a:pt x="11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3" name="Freeform 51">
                <a:extLst>
                  <a:ext uri="{FF2B5EF4-FFF2-40B4-BE49-F238E27FC236}">
                    <a16:creationId xmlns:a16="http://schemas.microsoft.com/office/drawing/2014/main" id="{103ECC9F-1AB5-44EA-BDBC-8700D72EFA63}"/>
                  </a:ext>
                </a:extLst>
              </p:cNvPr>
              <p:cNvSpPr>
                <a:spLocks noEditPoints="1"/>
              </p:cNvSpPr>
              <p:nvPr/>
            </p:nvSpPr>
            <p:spPr bwMode="auto">
              <a:xfrm>
                <a:off x="1239838" y="2497138"/>
                <a:ext cx="38100" cy="50800"/>
              </a:xfrm>
              <a:custGeom>
                <a:avLst/>
                <a:gdLst>
                  <a:gd name="T0" fmla="*/ 1467912195 w 91"/>
                  <a:gd name="T1" fmla="*/ 2147483647 h 121"/>
                  <a:gd name="T2" fmla="*/ 1467912195 w 91"/>
                  <a:gd name="T3" fmla="*/ 2147483647 h 121"/>
                  <a:gd name="T4" fmla="*/ 1541185193 w 91"/>
                  <a:gd name="T5" fmla="*/ 1554095012 h 121"/>
                  <a:gd name="T6" fmla="*/ 2147483647 w 91"/>
                  <a:gd name="T7" fmla="*/ 2147483647 h 121"/>
                  <a:gd name="T8" fmla="*/ 2147483647 w 91"/>
                  <a:gd name="T9" fmla="*/ 2147483647 h 121"/>
                  <a:gd name="T10" fmla="*/ 2147483647 w 91"/>
                  <a:gd name="T11" fmla="*/ 2147483647 h 121"/>
                  <a:gd name="T12" fmla="*/ 2147483647 w 91"/>
                  <a:gd name="T13" fmla="*/ 2147483647 h 121"/>
                  <a:gd name="T14" fmla="*/ 1614633620 w 91"/>
                  <a:gd name="T15" fmla="*/ 2147483647 h 121"/>
                  <a:gd name="T16" fmla="*/ 1467912195 w 91"/>
                  <a:gd name="T17" fmla="*/ 2147483647 h 121"/>
                  <a:gd name="T18" fmla="*/ 1467912195 w 91"/>
                  <a:gd name="T19" fmla="*/ 2147483647 h 121"/>
                  <a:gd name="T20" fmla="*/ 220169433 w 91"/>
                  <a:gd name="T21" fmla="*/ 2147483647 h 121"/>
                  <a:gd name="T22" fmla="*/ 220169433 w 91"/>
                  <a:gd name="T23" fmla="*/ 2147483647 h 121"/>
                  <a:gd name="T24" fmla="*/ 1394464187 w 91"/>
                  <a:gd name="T25" fmla="*/ 2147483647 h 121"/>
                  <a:gd name="T26" fmla="*/ 2147483647 w 91"/>
                  <a:gd name="T27" fmla="*/ 2147483647 h 121"/>
                  <a:gd name="T28" fmla="*/ 2147483647 w 91"/>
                  <a:gd name="T29" fmla="*/ 2147483647 h 121"/>
                  <a:gd name="T30" fmla="*/ 2147483647 w 91"/>
                  <a:gd name="T31" fmla="*/ 2147483647 h 121"/>
                  <a:gd name="T32" fmla="*/ 2147483647 w 91"/>
                  <a:gd name="T33" fmla="*/ 2147483647 h 121"/>
                  <a:gd name="T34" fmla="*/ 2147483647 w 91"/>
                  <a:gd name="T35" fmla="*/ 1257975934 h 121"/>
                  <a:gd name="T36" fmla="*/ 1688081627 w 91"/>
                  <a:gd name="T37" fmla="*/ 74029874 h 121"/>
                  <a:gd name="T38" fmla="*/ 1394464187 w 91"/>
                  <a:gd name="T39" fmla="*/ 0 h 121"/>
                  <a:gd name="T40" fmla="*/ 0 w 91"/>
                  <a:gd name="T41" fmla="*/ 2147483647 h 121"/>
                  <a:gd name="T42" fmla="*/ 0 w 91"/>
                  <a:gd name="T43" fmla="*/ 2147483647 h 121"/>
                  <a:gd name="T44" fmla="*/ 220169433 w 91"/>
                  <a:gd name="T45" fmla="*/ 2147483647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121"/>
                  <a:gd name="T71" fmla="*/ 91 w 91"/>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121">
                    <a:moveTo>
                      <a:pt x="20" y="32"/>
                    </a:moveTo>
                    <a:lnTo>
                      <a:pt x="20" y="32"/>
                    </a:lnTo>
                    <a:cubicBezTo>
                      <a:pt x="20" y="27"/>
                      <a:pt x="20" y="24"/>
                      <a:pt x="21" y="21"/>
                    </a:cubicBezTo>
                    <a:lnTo>
                      <a:pt x="68" y="37"/>
                    </a:lnTo>
                    <a:cubicBezTo>
                      <a:pt x="69" y="38"/>
                      <a:pt x="71" y="42"/>
                      <a:pt x="71" y="48"/>
                    </a:cubicBezTo>
                    <a:lnTo>
                      <a:pt x="71" y="91"/>
                    </a:lnTo>
                    <a:cubicBezTo>
                      <a:pt x="71" y="96"/>
                      <a:pt x="70" y="99"/>
                      <a:pt x="69" y="101"/>
                    </a:cubicBezTo>
                    <a:lnTo>
                      <a:pt x="22" y="97"/>
                    </a:lnTo>
                    <a:cubicBezTo>
                      <a:pt x="21" y="95"/>
                      <a:pt x="20" y="90"/>
                      <a:pt x="20" y="84"/>
                    </a:cubicBezTo>
                    <a:lnTo>
                      <a:pt x="20" y="32"/>
                    </a:lnTo>
                    <a:close/>
                    <a:moveTo>
                      <a:pt x="3" y="104"/>
                    </a:moveTo>
                    <a:lnTo>
                      <a:pt x="3" y="104"/>
                    </a:lnTo>
                    <a:cubicBezTo>
                      <a:pt x="8" y="114"/>
                      <a:pt x="14" y="116"/>
                      <a:pt x="19" y="116"/>
                    </a:cubicBezTo>
                    <a:lnTo>
                      <a:pt x="71" y="121"/>
                    </a:lnTo>
                    <a:lnTo>
                      <a:pt x="72" y="121"/>
                    </a:lnTo>
                    <a:cubicBezTo>
                      <a:pt x="83" y="120"/>
                      <a:pt x="91" y="107"/>
                      <a:pt x="91" y="91"/>
                    </a:cubicBezTo>
                    <a:lnTo>
                      <a:pt x="91" y="48"/>
                    </a:lnTo>
                    <a:cubicBezTo>
                      <a:pt x="91" y="35"/>
                      <a:pt x="85" y="20"/>
                      <a:pt x="73" y="17"/>
                    </a:cubicBezTo>
                    <a:lnTo>
                      <a:pt x="23" y="1"/>
                    </a:lnTo>
                    <a:lnTo>
                      <a:pt x="19" y="0"/>
                    </a:lnTo>
                    <a:cubicBezTo>
                      <a:pt x="7" y="0"/>
                      <a:pt x="0" y="13"/>
                      <a:pt x="0" y="32"/>
                    </a:cubicBezTo>
                    <a:lnTo>
                      <a:pt x="0" y="84"/>
                    </a:lnTo>
                    <a:cubicBezTo>
                      <a:pt x="0" y="91"/>
                      <a:pt x="1" y="98"/>
                      <a:pt x="3" y="104"/>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4" name="Freeform 52">
                <a:extLst>
                  <a:ext uri="{FF2B5EF4-FFF2-40B4-BE49-F238E27FC236}">
                    <a16:creationId xmlns:a16="http://schemas.microsoft.com/office/drawing/2014/main" id="{064583CF-4FD4-40D8-81BD-6AF58D3F86EA}"/>
                  </a:ext>
                </a:extLst>
              </p:cNvPr>
              <p:cNvSpPr>
                <a:spLocks noEditPoints="1"/>
              </p:cNvSpPr>
              <p:nvPr/>
            </p:nvSpPr>
            <p:spPr bwMode="auto">
              <a:xfrm>
                <a:off x="1239838" y="2593976"/>
                <a:ext cx="38100" cy="53975"/>
              </a:xfrm>
              <a:custGeom>
                <a:avLst/>
                <a:gdLst>
                  <a:gd name="T0" fmla="*/ 1467912195 w 91"/>
                  <a:gd name="T1" fmla="*/ 2147483647 h 127"/>
                  <a:gd name="T2" fmla="*/ 1467912195 w 91"/>
                  <a:gd name="T3" fmla="*/ 2147483647 h 127"/>
                  <a:gd name="T4" fmla="*/ 1541185193 w 91"/>
                  <a:gd name="T5" fmla="*/ 1612078125 h 127"/>
                  <a:gd name="T6" fmla="*/ 2147483647 w 91"/>
                  <a:gd name="T7" fmla="*/ 2147483647 h 127"/>
                  <a:gd name="T8" fmla="*/ 2147483647 w 91"/>
                  <a:gd name="T9" fmla="*/ 2147483647 h 127"/>
                  <a:gd name="T10" fmla="*/ 2147483647 w 91"/>
                  <a:gd name="T11" fmla="*/ 2147483647 h 127"/>
                  <a:gd name="T12" fmla="*/ 2147483647 w 91"/>
                  <a:gd name="T13" fmla="*/ 2147483647 h 127"/>
                  <a:gd name="T14" fmla="*/ 1614633620 w 91"/>
                  <a:gd name="T15" fmla="*/ 2147483647 h 127"/>
                  <a:gd name="T16" fmla="*/ 1467912195 w 91"/>
                  <a:gd name="T17" fmla="*/ 2147483647 h 127"/>
                  <a:gd name="T18" fmla="*/ 1467912195 w 91"/>
                  <a:gd name="T19" fmla="*/ 2147483647 h 127"/>
                  <a:gd name="T20" fmla="*/ 1394464187 w 91"/>
                  <a:gd name="T21" fmla="*/ 2147483647 h 127"/>
                  <a:gd name="T22" fmla="*/ 1394464187 w 91"/>
                  <a:gd name="T23" fmla="*/ 2147483647 h 127"/>
                  <a:gd name="T24" fmla="*/ 2147483647 w 91"/>
                  <a:gd name="T25" fmla="*/ 2147483647 h 127"/>
                  <a:gd name="T26" fmla="*/ 2147483647 w 91"/>
                  <a:gd name="T27" fmla="*/ 2147483647 h 127"/>
                  <a:gd name="T28" fmla="*/ 2147483647 w 91"/>
                  <a:gd name="T29" fmla="*/ 2147483647 h 127"/>
                  <a:gd name="T30" fmla="*/ 2147483647 w 91"/>
                  <a:gd name="T31" fmla="*/ 997953125 h 127"/>
                  <a:gd name="T32" fmla="*/ 1541185193 w 91"/>
                  <a:gd name="T33" fmla="*/ 0 h 127"/>
                  <a:gd name="T34" fmla="*/ 1394464187 w 91"/>
                  <a:gd name="T35" fmla="*/ 0 h 127"/>
                  <a:gd name="T36" fmla="*/ 0 w 91"/>
                  <a:gd name="T37" fmla="*/ 2147483647 h 127"/>
                  <a:gd name="T38" fmla="*/ 0 w 91"/>
                  <a:gd name="T39" fmla="*/ 2147483647 h 127"/>
                  <a:gd name="T40" fmla="*/ 1394464187 w 91"/>
                  <a:gd name="T41" fmla="*/ 2147483647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127"/>
                  <a:gd name="T65" fmla="*/ 91 w 91"/>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127">
                    <a:moveTo>
                      <a:pt x="20" y="30"/>
                    </a:moveTo>
                    <a:lnTo>
                      <a:pt x="20" y="30"/>
                    </a:lnTo>
                    <a:cubicBezTo>
                      <a:pt x="20" y="26"/>
                      <a:pt x="20" y="23"/>
                      <a:pt x="21" y="21"/>
                    </a:cubicBezTo>
                    <a:lnTo>
                      <a:pt x="68" y="32"/>
                    </a:lnTo>
                    <a:cubicBezTo>
                      <a:pt x="69" y="33"/>
                      <a:pt x="71" y="37"/>
                      <a:pt x="71" y="42"/>
                    </a:cubicBezTo>
                    <a:lnTo>
                      <a:pt x="71" y="97"/>
                    </a:lnTo>
                    <a:cubicBezTo>
                      <a:pt x="71" y="102"/>
                      <a:pt x="70" y="105"/>
                      <a:pt x="69" y="106"/>
                    </a:cubicBezTo>
                    <a:lnTo>
                      <a:pt x="22" y="107"/>
                    </a:lnTo>
                    <a:cubicBezTo>
                      <a:pt x="21" y="105"/>
                      <a:pt x="20" y="101"/>
                      <a:pt x="20" y="95"/>
                    </a:cubicBezTo>
                    <a:lnTo>
                      <a:pt x="20" y="30"/>
                    </a:lnTo>
                    <a:close/>
                    <a:moveTo>
                      <a:pt x="19" y="127"/>
                    </a:moveTo>
                    <a:lnTo>
                      <a:pt x="19" y="127"/>
                    </a:lnTo>
                    <a:lnTo>
                      <a:pt x="72" y="126"/>
                    </a:lnTo>
                    <a:cubicBezTo>
                      <a:pt x="83" y="125"/>
                      <a:pt x="91" y="113"/>
                      <a:pt x="91" y="97"/>
                    </a:cubicBezTo>
                    <a:lnTo>
                      <a:pt x="91" y="42"/>
                    </a:lnTo>
                    <a:cubicBezTo>
                      <a:pt x="91" y="29"/>
                      <a:pt x="85" y="15"/>
                      <a:pt x="73" y="13"/>
                    </a:cubicBezTo>
                    <a:lnTo>
                      <a:pt x="21" y="0"/>
                    </a:lnTo>
                    <a:lnTo>
                      <a:pt x="19" y="0"/>
                    </a:lnTo>
                    <a:cubicBezTo>
                      <a:pt x="7" y="0"/>
                      <a:pt x="0" y="13"/>
                      <a:pt x="0" y="30"/>
                    </a:cubicBezTo>
                    <a:lnTo>
                      <a:pt x="0" y="95"/>
                    </a:lnTo>
                    <a:cubicBezTo>
                      <a:pt x="0" y="114"/>
                      <a:pt x="8" y="127"/>
                      <a:pt x="19" y="12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5" name="Freeform 53">
                <a:extLst>
                  <a:ext uri="{FF2B5EF4-FFF2-40B4-BE49-F238E27FC236}">
                    <a16:creationId xmlns:a16="http://schemas.microsoft.com/office/drawing/2014/main" id="{594D8205-98EC-4C3D-A62B-0E5BF1580BFD}"/>
                  </a:ext>
                </a:extLst>
              </p:cNvPr>
              <p:cNvSpPr>
                <a:spLocks noEditPoints="1"/>
              </p:cNvSpPr>
              <p:nvPr/>
            </p:nvSpPr>
            <p:spPr bwMode="auto">
              <a:xfrm>
                <a:off x="1238250" y="2692401"/>
                <a:ext cx="38100" cy="52388"/>
              </a:xfrm>
              <a:custGeom>
                <a:avLst/>
                <a:gdLst>
                  <a:gd name="T0" fmla="*/ 1331682954 w 94"/>
                  <a:gd name="T1" fmla="*/ 2147483647 h 123"/>
                  <a:gd name="T2" fmla="*/ 1331682954 w 94"/>
                  <a:gd name="T3" fmla="*/ 2147483647 h 123"/>
                  <a:gd name="T4" fmla="*/ 1398382273 w 94"/>
                  <a:gd name="T5" fmla="*/ 1545222393 h 123"/>
                  <a:gd name="T6" fmla="*/ 2147483647 w 94"/>
                  <a:gd name="T7" fmla="*/ 1699781048 h 123"/>
                  <a:gd name="T8" fmla="*/ 2147483647 w 94"/>
                  <a:gd name="T9" fmla="*/ 2147483647 h 123"/>
                  <a:gd name="T10" fmla="*/ 2147483647 w 94"/>
                  <a:gd name="T11" fmla="*/ 2147483647 h 123"/>
                  <a:gd name="T12" fmla="*/ 2147483647 w 94"/>
                  <a:gd name="T13" fmla="*/ 2147483647 h 123"/>
                  <a:gd name="T14" fmla="*/ 1398382273 w 94"/>
                  <a:gd name="T15" fmla="*/ 2147483647 h 123"/>
                  <a:gd name="T16" fmla="*/ 1331682954 w 94"/>
                  <a:gd name="T17" fmla="*/ 2147483647 h 123"/>
                  <a:gd name="T18" fmla="*/ 1331682954 w 94"/>
                  <a:gd name="T19" fmla="*/ 2147483647 h 123"/>
                  <a:gd name="T20" fmla="*/ 1198613435 w 94"/>
                  <a:gd name="T21" fmla="*/ 2147483647 h 123"/>
                  <a:gd name="T22" fmla="*/ 1198613435 w 94"/>
                  <a:gd name="T23" fmla="*/ 2147483647 h 123"/>
                  <a:gd name="T24" fmla="*/ 2147483647 w 94"/>
                  <a:gd name="T25" fmla="*/ 2147483647 h 123"/>
                  <a:gd name="T26" fmla="*/ 2147483647 w 94"/>
                  <a:gd name="T27" fmla="*/ 2147483647 h 123"/>
                  <a:gd name="T28" fmla="*/ 2147483647 w 94"/>
                  <a:gd name="T29" fmla="*/ 2147483647 h 123"/>
                  <a:gd name="T30" fmla="*/ 2147483647 w 94"/>
                  <a:gd name="T31" fmla="*/ 154558655 h 123"/>
                  <a:gd name="T32" fmla="*/ 1265148195 w 94"/>
                  <a:gd name="T33" fmla="*/ 0 h 123"/>
                  <a:gd name="T34" fmla="*/ 1131914116 w 94"/>
                  <a:gd name="T35" fmla="*/ 0 h 123"/>
                  <a:gd name="T36" fmla="*/ 0 w 94"/>
                  <a:gd name="T37" fmla="*/ 2147483647 h 123"/>
                  <a:gd name="T38" fmla="*/ 0 w 94"/>
                  <a:gd name="T39" fmla="*/ 2147483647 h 123"/>
                  <a:gd name="T40" fmla="*/ 1198613435 w 94"/>
                  <a:gd name="T41" fmla="*/ 2147483647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123"/>
                  <a:gd name="T65" fmla="*/ 94 w 94"/>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123">
                    <a:moveTo>
                      <a:pt x="20" y="30"/>
                    </a:moveTo>
                    <a:lnTo>
                      <a:pt x="20" y="30"/>
                    </a:lnTo>
                    <a:cubicBezTo>
                      <a:pt x="20" y="25"/>
                      <a:pt x="20" y="22"/>
                      <a:pt x="21" y="20"/>
                    </a:cubicBezTo>
                    <a:lnTo>
                      <a:pt x="72" y="22"/>
                    </a:lnTo>
                    <a:cubicBezTo>
                      <a:pt x="73" y="23"/>
                      <a:pt x="74" y="26"/>
                      <a:pt x="74" y="31"/>
                    </a:cubicBezTo>
                    <a:lnTo>
                      <a:pt x="74" y="89"/>
                    </a:lnTo>
                    <a:cubicBezTo>
                      <a:pt x="74" y="93"/>
                      <a:pt x="73" y="95"/>
                      <a:pt x="72" y="97"/>
                    </a:cubicBezTo>
                    <a:lnTo>
                      <a:pt x="21" y="102"/>
                    </a:lnTo>
                    <a:cubicBezTo>
                      <a:pt x="20" y="100"/>
                      <a:pt x="20" y="97"/>
                      <a:pt x="20" y="92"/>
                    </a:cubicBezTo>
                    <a:lnTo>
                      <a:pt x="20" y="30"/>
                    </a:lnTo>
                    <a:close/>
                    <a:moveTo>
                      <a:pt x="18" y="123"/>
                    </a:moveTo>
                    <a:lnTo>
                      <a:pt x="18" y="123"/>
                    </a:lnTo>
                    <a:lnTo>
                      <a:pt x="77" y="117"/>
                    </a:lnTo>
                    <a:cubicBezTo>
                      <a:pt x="87" y="116"/>
                      <a:pt x="94" y="104"/>
                      <a:pt x="94" y="89"/>
                    </a:cubicBezTo>
                    <a:lnTo>
                      <a:pt x="94" y="31"/>
                    </a:lnTo>
                    <a:cubicBezTo>
                      <a:pt x="94" y="18"/>
                      <a:pt x="89" y="4"/>
                      <a:pt x="78" y="2"/>
                    </a:cubicBezTo>
                    <a:lnTo>
                      <a:pt x="19" y="0"/>
                    </a:lnTo>
                    <a:lnTo>
                      <a:pt x="17" y="0"/>
                    </a:lnTo>
                    <a:cubicBezTo>
                      <a:pt x="7" y="0"/>
                      <a:pt x="0" y="12"/>
                      <a:pt x="0" y="30"/>
                    </a:cubicBezTo>
                    <a:lnTo>
                      <a:pt x="0" y="92"/>
                    </a:lnTo>
                    <a:cubicBezTo>
                      <a:pt x="0" y="111"/>
                      <a:pt x="7" y="123"/>
                      <a:pt x="18" y="12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6" name="Freeform 54">
                <a:extLst>
                  <a:ext uri="{FF2B5EF4-FFF2-40B4-BE49-F238E27FC236}">
                    <a16:creationId xmlns:a16="http://schemas.microsoft.com/office/drawing/2014/main" id="{26625A75-E4C1-4551-92FB-8506E64C42C4}"/>
                  </a:ext>
                </a:extLst>
              </p:cNvPr>
              <p:cNvSpPr>
                <a:spLocks/>
              </p:cNvSpPr>
              <p:nvPr/>
            </p:nvSpPr>
            <p:spPr bwMode="auto">
              <a:xfrm>
                <a:off x="1238250" y="2787651"/>
                <a:ext cx="38100" cy="15875"/>
              </a:xfrm>
              <a:custGeom>
                <a:avLst/>
                <a:gdLst>
                  <a:gd name="T0" fmla="*/ 649325744 w 88"/>
                  <a:gd name="T1" fmla="*/ 2147483647 h 38"/>
                  <a:gd name="T2" fmla="*/ 649325744 w 88"/>
                  <a:gd name="T3" fmla="*/ 2147483647 h 38"/>
                  <a:gd name="T4" fmla="*/ 649325744 w 88"/>
                  <a:gd name="T5" fmla="*/ 2147483647 h 38"/>
                  <a:gd name="T6" fmla="*/ 2147483647 w 88"/>
                  <a:gd name="T7" fmla="*/ 2147483647 h 38"/>
                  <a:gd name="T8" fmla="*/ 2147483647 w 88"/>
                  <a:gd name="T9" fmla="*/ 1093580289 h 38"/>
                  <a:gd name="T10" fmla="*/ 2147483647 w 88"/>
                  <a:gd name="T11" fmla="*/ 0 h 38"/>
                  <a:gd name="T12" fmla="*/ 649325744 w 88"/>
                  <a:gd name="T13" fmla="*/ 583265882 h 38"/>
                  <a:gd name="T14" fmla="*/ 0 w 88"/>
                  <a:gd name="T15" fmla="*/ 1677020796 h 38"/>
                  <a:gd name="T16" fmla="*/ 649325744 w 88"/>
                  <a:gd name="T17" fmla="*/ 2147483647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38"/>
                  <a:gd name="T29" fmla="*/ 88 w 88"/>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38">
                    <a:moveTo>
                      <a:pt x="8" y="38"/>
                    </a:moveTo>
                    <a:lnTo>
                      <a:pt x="8" y="38"/>
                    </a:lnTo>
                    <a:lnTo>
                      <a:pt x="81" y="31"/>
                    </a:lnTo>
                    <a:cubicBezTo>
                      <a:pt x="85" y="31"/>
                      <a:pt x="88" y="24"/>
                      <a:pt x="88" y="15"/>
                    </a:cubicBezTo>
                    <a:cubicBezTo>
                      <a:pt x="88" y="7"/>
                      <a:pt x="85" y="0"/>
                      <a:pt x="80" y="0"/>
                    </a:cubicBezTo>
                    <a:lnTo>
                      <a:pt x="8" y="8"/>
                    </a:lnTo>
                    <a:cubicBezTo>
                      <a:pt x="4" y="8"/>
                      <a:pt x="0" y="14"/>
                      <a:pt x="0" y="23"/>
                    </a:cubicBezTo>
                    <a:cubicBezTo>
                      <a:pt x="0" y="31"/>
                      <a:pt x="4" y="38"/>
                      <a:pt x="8" y="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7" name="Freeform 55">
                <a:extLst>
                  <a:ext uri="{FF2B5EF4-FFF2-40B4-BE49-F238E27FC236}">
                    <a16:creationId xmlns:a16="http://schemas.microsoft.com/office/drawing/2014/main" id="{12676027-35A3-4C79-8731-721A7E7E517B}"/>
                  </a:ext>
                </a:extLst>
              </p:cNvPr>
              <p:cNvSpPr>
                <a:spLocks/>
              </p:cNvSpPr>
              <p:nvPr/>
            </p:nvSpPr>
            <p:spPr bwMode="auto">
              <a:xfrm>
                <a:off x="1239838" y="2809876"/>
                <a:ext cx="36513" cy="17463"/>
              </a:xfrm>
              <a:custGeom>
                <a:avLst/>
                <a:gdLst>
                  <a:gd name="T0" fmla="*/ 2147483647 w 87"/>
                  <a:gd name="T1" fmla="*/ 0 h 42"/>
                  <a:gd name="T2" fmla="*/ 2147483647 w 87"/>
                  <a:gd name="T3" fmla="*/ 0 h 42"/>
                  <a:gd name="T4" fmla="*/ 517497490 w 87"/>
                  <a:gd name="T5" fmla="*/ 862487175 h 42"/>
                  <a:gd name="T6" fmla="*/ 0 w 87"/>
                  <a:gd name="T7" fmla="*/ 1940725558 h 42"/>
                  <a:gd name="T8" fmla="*/ 517497490 w 87"/>
                  <a:gd name="T9" fmla="*/ 2147483647 h 42"/>
                  <a:gd name="T10" fmla="*/ 591476185 w 87"/>
                  <a:gd name="T11" fmla="*/ 2147483647 h 42"/>
                  <a:gd name="T12" fmla="*/ 2147483647 w 87"/>
                  <a:gd name="T13" fmla="*/ 2147483647 h 42"/>
                  <a:gd name="T14" fmla="*/ 2147483647 w 87"/>
                  <a:gd name="T15" fmla="*/ 1078238798 h 42"/>
                  <a:gd name="T16" fmla="*/ 2147483647 w 87"/>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42"/>
                  <a:gd name="T29" fmla="*/ 87 w 87"/>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42">
                    <a:moveTo>
                      <a:pt x="79" y="0"/>
                    </a:moveTo>
                    <a:lnTo>
                      <a:pt x="79" y="0"/>
                    </a:lnTo>
                    <a:lnTo>
                      <a:pt x="7" y="12"/>
                    </a:lnTo>
                    <a:cubicBezTo>
                      <a:pt x="3" y="12"/>
                      <a:pt x="0" y="18"/>
                      <a:pt x="0" y="27"/>
                    </a:cubicBezTo>
                    <a:cubicBezTo>
                      <a:pt x="0" y="35"/>
                      <a:pt x="3" y="42"/>
                      <a:pt x="7" y="42"/>
                    </a:cubicBezTo>
                    <a:lnTo>
                      <a:pt x="8" y="42"/>
                    </a:lnTo>
                    <a:lnTo>
                      <a:pt x="80" y="31"/>
                    </a:lnTo>
                    <a:cubicBezTo>
                      <a:pt x="84" y="31"/>
                      <a:pt x="87" y="24"/>
                      <a:pt x="87" y="15"/>
                    </a:cubicBezTo>
                    <a:cubicBezTo>
                      <a:pt x="87" y="7"/>
                      <a:pt x="84" y="0"/>
                      <a:pt x="7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8" name="Freeform 56">
                <a:extLst>
                  <a:ext uri="{FF2B5EF4-FFF2-40B4-BE49-F238E27FC236}">
                    <a16:creationId xmlns:a16="http://schemas.microsoft.com/office/drawing/2014/main" id="{95D7D2A5-0D3A-45AB-AF05-1094FD387B45}"/>
                  </a:ext>
                </a:extLst>
              </p:cNvPr>
              <p:cNvSpPr>
                <a:spLocks/>
              </p:cNvSpPr>
              <p:nvPr/>
            </p:nvSpPr>
            <p:spPr bwMode="auto">
              <a:xfrm>
                <a:off x="1306513" y="2787651"/>
                <a:ext cx="25400" cy="11113"/>
              </a:xfrm>
              <a:custGeom>
                <a:avLst/>
                <a:gdLst>
                  <a:gd name="T0" fmla="*/ 455196363 w 60"/>
                  <a:gd name="T1" fmla="*/ 2030239527 h 26"/>
                  <a:gd name="T2" fmla="*/ 455196363 w 60"/>
                  <a:gd name="T3" fmla="*/ 2030239527 h 26"/>
                  <a:gd name="T4" fmla="*/ 455196363 w 60"/>
                  <a:gd name="T5" fmla="*/ 2030239527 h 26"/>
                  <a:gd name="T6" fmla="*/ 2147483647 w 60"/>
                  <a:gd name="T7" fmla="*/ 1639830006 h 26"/>
                  <a:gd name="T8" fmla="*/ 2147483647 w 60"/>
                  <a:gd name="T9" fmla="*/ 859010537 h 26"/>
                  <a:gd name="T10" fmla="*/ 2147483647 w 60"/>
                  <a:gd name="T11" fmla="*/ 0 h 26"/>
                  <a:gd name="T12" fmla="*/ 455196363 w 60"/>
                  <a:gd name="T13" fmla="*/ 390409521 h 26"/>
                  <a:gd name="T14" fmla="*/ 0 w 60"/>
                  <a:gd name="T15" fmla="*/ 1249420058 h 26"/>
                  <a:gd name="T16" fmla="*/ 455196363 w 60"/>
                  <a:gd name="T17" fmla="*/ 2030239527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26"/>
                  <a:gd name="T29" fmla="*/ 60 w 60"/>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26">
                    <a:moveTo>
                      <a:pt x="6" y="26"/>
                    </a:moveTo>
                    <a:lnTo>
                      <a:pt x="6" y="26"/>
                    </a:lnTo>
                    <a:lnTo>
                      <a:pt x="55" y="21"/>
                    </a:lnTo>
                    <a:cubicBezTo>
                      <a:pt x="58" y="21"/>
                      <a:pt x="60" y="16"/>
                      <a:pt x="60" y="11"/>
                    </a:cubicBezTo>
                    <a:cubicBezTo>
                      <a:pt x="60" y="5"/>
                      <a:pt x="58" y="0"/>
                      <a:pt x="55" y="0"/>
                    </a:cubicBezTo>
                    <a:lnTo>
                      <a:pt x="6" y="5"/>
                    </a:lnTo>
                    <a:cubicBezTo>
                      <a:pt x="3" y="5"/>
                      <a:pt x="0" y="10"/>
                      <a:pt x="0" y="16"/>
                    </a:cubicBezTo>
                    <a:cubicBezTo>
                      <a:pt x="0" y="21"/>
                      <a:pt x="3" y="26"/>
                      <a:pt x="6" y="2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39" name="Freeform 57">
                <a:extLst>
                  <a:ext uri="{FF2B5EF4-FFF2-40B4-BE49-F238E27FC236}">
                    <a16:creationId xmlns:a16="http://schemas.microsoft.com/office/drawing/2014/main" id="{D85846F5-4C8C-4C03-A6B6-D0596965995D}"/>
                  </a:ext>
                </a:extLst>
              </p:cNvPr>
              <p:cNvSpPr>
                <a:spLocks/>
              </p:cNvSpPr>
              <p:nvPr/>
            </p:nvSpPr>
            <p:spPr bwMode="auto">
              <a:xfrm>
                <a:off x="1306513" y="2803526"/>
                <a:ext cx="25400" cy="11113"/>
              </a:xfrm>
              <a:custGeom>
                <a:avLst/>
                <a:gdLst>
                  <a:gd name="T0" fmla="*/ 2147483647 w 60"/>
                  <a:gd name="T1" fmla="*/ 0 h 28"/>
                  <a:gd name="T2" fmla="*/ 2147483647 w 60"/>
                  <a:gd name="T3" fmla="*/ 0 h 28"/>
                  <a:gd name="T4" fmla="*/ 2147483647 w 60"/>
                  <a:gd name="T5" fmla="*/ 0 h 28"/>
                  <a:gd name="T6" fmla="*/ 455196363 w 60"/>
                  <a:gd name="T7" fmla="*/ 437601364 h 28"/>
                  <a:gd name="T8" fmla="*/ 0 w 60"/>
                  <a:gd name="T9" fmla="*/ 1125351198 h 28"/>
                  <a:gd name="T10" fmla="*/ 455196363 w 60"/>
                  <a:gd name="T11" fmla="*/ 1750563418 h 28"/>
                  <a:gd name="T12" fmla="*/ 455196363 w 60"/>
                  <a:gd name="T13" fmla="*/ 1750563418 h 28"/>
                  <a:gd name="T14" fmla="*/ 2147483647 w 60"/>
                  <a:gd name="T15" fmla="*/ 1250425235 h 28"/>
                  <a:gd name="T16" fmla="*/ 2147483647 w 60"/>
                  <a:gd name="T17" fmla="*/ 625212617 h 28"/>
                  <a:gd name="T18" fmla="*/ 2147483647 w 6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28"/>
                  <a:gd name="T32" fmla="*/ 60 w 6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28">
                    <a:moveTo>
                      <a:pt x="55" y="0"/>
                    </a:moveTo>
                    <a:lnTo>
                      <a:pt x="55" y="0"/>
                    </a:lnTo>
                    <a:lnTo>
                      <a:pt x="6" y="7"/>
                    </a:lnTo>
                    <a:cubicBezTo>
                      <a:pt x="3" y="7"/>
                      <a:pt x="0" y="12"/>
                      <a:pt x="0" y="18"/>
                    </a:cubicBezTo>
                    <a:cubicBezTo>
                      <a:pt x="0" y="23"/>
                      <a:pt x="3" y="28"/>
                      <a:pt x="6" y="28"/>
                    </a:cubicBezTo>
                    <a:lnTo>
                      <a:pt x="55" y="20"/>
                    </a:lnTo>
                    <a:cubicBezTo>
                      <a:pt x="58" y="20"/>
                      <a:pt x="60" y="16"/>
                      <a:pt x="60" y="10"/>
                    </a:cubicBezTo>
                    <a:cubicBezTo>
                      <a:pt x="60" y="4"/>
                      <a:pt x="58" y="0"/>
                      <a:pt x="55"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40" name="Freeform 58">
                <a:extLst>
                  <a:ext uri="{FF2B5EF4-FFF2-40B4-BE49-F238E27FC236}">
                    <a16:creationId xmlns:a16="http://schemas.microsoft.com/office/drawing/2014/main" id="{C6986B3A-6E99-4D70-A3BA-26F86D58B596}"/>
                  </a:ext>
                </a:extLst>
              </p:cNvPr>
              <p:cNvSpPr>
                <a:spLocks noEditPoints="1"/>
              </p:cNvSpPr>
              <p:nvPr/>
            </p:nvSpPr>
            <p:spPr bwMode="auto">
              <a:xfrm>
                <a:off x="1306513" y="2517776"/>
                <a:ext cx="26988" cy="34925"/>
              </a:xfrm>
              <a:custGeom>
                <a:avLst/>
                <a:gdLst>
                  <a:gd name="T0" fmla="*/ 1100511095 w 63"/>
                  <a:gd name="T1" fmla="*/ 1639029829 h 83"/>
                  <a:gd name="T2" fmla="*/ 1100511095 w 63"/>
                  <a:gd name="T3" fmla="*/ 1639029829 h 83"/>
                  <a:gd name="T4" fmla="*/ 1179236805 w 63"/>
                  <a:gd name="T5" fmla="*/ 1043051115 h 83"/>
                  <a:gd name="T6" fmla="*/ 2147483647 w 63"/>
                  <a:gd name="T7" fmla="*/ 1862655025 h 83"/>
                  <a:gd name="T8" fmla="*/ 2147483647 w 63"/>
                  <a:gd name="T9" fmla="*/ 2147483647 h 83"/>
                  <a:gd name="T10" fmla="*/ 2147483647 w 63"/>
                  <a:gd name="T11" fmla="*/ 2147483647 h 83"/>
                  <a:gd name="T12" fmla="*/ 2147483647 w 63"/>
                  <a:gd name="T13" fmla="*/ 2147483647 h 83"/>
                  <a:gd name="T14" fmla="*/ 1257779167 w 63"/>
                  <a:gd name="T15" fmla="*/ 2147483647 h 83"/>
                  <a:gd name="T16" fmla="*/ 1100511095 w 63"/>
                  <a:gd name="T17" fmla="*/ 2147483647 h 83"/>
                  <a:gd name="T18" fmla="*/ 1100511095 w 63"/>
                  <a:gd name="T19" fmla="*/ 1639029829 h 83"/>
                  <a:gd name="T20" fmla="*/ 235810863 w 63"/>
                  <a:gd name="T21" fmla="*/ 2147483647 h 83"/>
                  <a:gd name="T22" fmla="*/ 235810863 w 63"/>
                  <a:gd name="T23" fmla="*/ 2147483647 h 83"/>
                  <a:gd name="T24" fmla="*/ 1100511095 w 63"/>
                  <a:gd name="T25" fmla="*/ 2147483647 h 83"/>
                  <a:gd name="T26" fmla="*/ 2147483647 w 63"/>
                  <a:gd name="T27" fmla="*/ 2147483647 h 83"/>
                  <a:gd name="T28" fmla="*/ 2147483647 w 63"/>
                  <a:gd name="T29" fmla="*/ 2147483647 h 83"/>
                  <a:gd name="T30" fmla="*/ 2147483647 w 63"/>
                  <a:gd name="T31" fmla="*/ 2147483647 h 83"/>
                  <a:gd name="T32" fmla="*/ 2147483647 w 63"/>
                  <a:gd name="T33" fmla="*/ 2147483647 h 83"/>
                  <a:gd name="T34" fmla="*/ 2147483647 w 63"/>
                  <a:gd name="T35" fmla="*/ 893968072 h 83"/>
                  <a:gd name="T36" fmla="*/ 1179236805 w 63"/>
                  <a:gd name="T37" fmla="*/ 0 h 83"/>
                  <a:gd name="T38" fmla="*/ 1100511095 w 63"/>
                  <a:gd name="T39" fmla="*/ 0 h 83"/>
                  <a:gd name="T40" fmla="*/ 0 w 63"/>
                  <a:gd name="T41" fmla="*/ 1639029829 h 83"/>
                  <a:gd name="T42" fmla="*/ 0 w 63"/>
                  <a:gd name="T43" fmla="*/ 2147483647 h 83"/>
                  <a:gd name="T44" fmla="*/ 235810863 w 63"/>
                  <a:gd name="T45" fmla="*/ 2147483647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3"/>
                  <a:gd name="T70" fmla="*/ 0 h 83"/>
                  <a:gd name="T71" fmla="*/ 63 w 63"/>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3" h="83">
                    <a:moveTo>
                      <a:pt x="14" y="22"/>
                    </a:moveTo>
                    <a:lnTo>
                      <a:pt x="14" y="22"/>
                    </a:lnTo>
                    <a:cubicBezTo>
                      <a:pt x="14" y="18"/>
                      <a:pt x="14" y="16"/>
                      <a:pt x="15" y="14"/>
                    </a:cubicBezTo>
                    <a:lnTo>
                      <a:pt x="48" y="25"/>
                    </a:lnTo>
                    <a:cubicBezTo>
                      <a:pt x="48" y="25"/>
                      <a:pt x="50" y="28"/>
                      <a:pt x="50" y="33"/>
                    </a:cubicBezTo>
                    <a:lnTo>
                      <a:pt x="50" y="63"/>
                    </a:lnTo>
                    <a:cubicBezTo>
                      <a:pt x="50" y="66"/>
                      <a:pt x="49" y="69"/>
                      <a:pt x="48" y="70"/>
                    </a:cubicBezTo>
                    <a:lnTo>
                      <a:pt x="16" y="67"/>
                    </a:lnTo>
                    <a:cubicBezTo>
                      <a:pt x="15" y="66"/>
                      <a:pt x="14" y="62"/>
                      <a:pt x="14" y="58"/>
                    </a:cubicBezTo>
                    <a:lnTo>
                      <a:pt x="14" y="22"/>
                    </a:lnTo>
                    <a:close/>
                    <a:moveTo>
                      <a:pt x="3" y="72"/>
                    </a:moveTo>
                    <a:lnTo>
                      <a:pt x="3" y="72"/>
                    </a:lnTo>
                    <a:cubicBezTo>
                      <a:pt x="6" y="79"/>
                      <a:pt x="11" y="80"/>
                      <a:pt x="14" y="80"/>
                    </a:cubicBezTo>
                    <a:lnTo>
                      <a:pt x="50" y="83"/>
                    </a:lnTo>
                    <a:cubicBezTo>
                      <a:pt x="58" y="82"/>
                      <a:pt x="63" y="74"/>
                      <a:pt x="63" y="63"/>
                    </a:cubicBezTo>
                    <a:lnTo>
                      <a:pt x="63" y="33"/>
                    </a:lnTo>
                    <a:cubicBezTo>
                      <a:pt x="63" y="24"/>
                      <a:pt x="59" y="13"/>
                      <a:pt x="52" y="12"/>
                    </a:cubicBezTo>
                    <a:lnTo>
                      <a:pt x="15" y="0"/>
                    </a:lnTo>
                    <a:lnTo>
                      <a:pt x="14" y="0"/>
                    </a:lnTo>
                    <a:cubicBezTo>
                      <a:pt x="6" y="0"/>
                      <a:pt x="0" y="9"/>
                      <a:pt x="0" y="22"/>
                    </a:cubicBezTo>
                    <a:lnTo>
                      <a:pt x="0" y="58"/>
                    </a:lnTo>
                    <a:cubicBezTo>
                      <a:pt x="0" y="63"/>
                      <a:pt x="1" y="68"/>
                      <a:pt x="3" y="7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41" name="Freeform 59">
                <a:extLst>
                  <a:ext uri="{FF2B5EF4-FFF2-40B4-BE49-F238E27FC236}">
                    <a16:creationId xmlns:a16="http://schemas.microsoft.com/office/drawing/2014/main" id="{C735B52A-26E7-4524-9842-BFEEAD745FC8}"/>
                  </a:ext>
                </a:extLst>
              </p:cNvPr>
              <p:cNvSpPr>
                <a:spLocks noEditPoints="1"/>
              </p:cNvSpPr>
              <p:nvPr/>
            </p:nvSpPr>
            <p:spPr bwMode="auto">
              <a:xfrm>
                <a:off x="1306513" y="2611438"/>
                <a:ext cx="25400" cy="34925"/>
              </a:xfrm>
              <a:custGeom>
                <a:avLst/>
                <a:gdLst>
                  <a:gd name="T0" fmla="*/ 2147483647 w 59"/>
                  <a:gd name="T1" fmla="*/ 2147483647 h 81"/>
                  <a:gd name="T2" fmla="*/ 2147483647 w 59"/>
                  <a:gd name="T3" fmla="*/ 2147483647 h 81"/>
                  <a:gd name="T4" fmla="*/ 2147483647 w 59"/>
                  <a:gd name="T5" fmla="*/ 2147483647 h 81"/>
                  <a:gd name="T6" fmla="*/ 1196909993 w 59"/>
                  <a:gd name="T7" fmla="*/ 2147483647 h 81"/>
                  <a:gd name="T8" fmla="*/ 1117029576 w 59"/>
                  <a:gd name="T9" fmla="*/ 2147483647 h 81"/>
                  <a:gd name="T10" fmla="*/ 1117029576 w 59"/>
                  <a:gd name="T11" fmla="*/ 1522974906 h 81"/>
                  <a:gd name="T12" fmla="*/ 1196909993 w 59"/>
                  <a:gd name="T13" fmla="*/ 1042025749 h 81"/>
                  <a:gd name="T14" fmla="*/ 2147483647 w 59"/>
                  <a:gd name="T15" fmla="*/ 1683415182 h 81"/>
                  <a:gd name="T16" fmla="*/ 2147483647 w 59"/>
                  <a:gd name="T17" fmla="*/ 2147483647 h 81"/>
                  <a:gd name="T18" fmla="*/ 2147483647 w 59"/>
                  <a:gd name="T19" fmla="*/ 2147483647 h 81"/>
                  <a:gd name="T20" fmla="*/ 2147483647 w 59"/>
                  <a:gd name="T21" fmla="*/ 641203597 h 81"/>
                  <a:gd name="T22" fmla="*/ 2147483647 w 59"/>
                  <a:gd name="T23" fmla="*/ 641203597 h 81"/>
                  <a:gd name="T24" fmla="*/ 1196909993 w 59"/>
                  <a:gd name="T25" fmla="*/ 0 h 81"/>
                  <a:gd name="T26" fmla="*/ 1037334278 w 59"/>
                  <a:gd name="T27" fmla="*/ 0 h 81"/>
                  <a:gd name="T28" fmla="*/ 0 w 59"/>
                  <a:gd name="T29" fmla="*/ 1522974906 h 81"/>
                  <a:gd name="T30" fmla="*/ 0 w 59"/>
                  <a:gd name="T31" fmla="*/ 2147483647 h 81"/>
                  <a:gd name="T32" fmla="*/ 1037334278 w 59"/>
                  <a:gd name="T33" fmla="*/ 2147483647 h 81"/>
                  <a:gd name="T34" fmla="*/ 2147483647 w 59"/>
                  <a:gd name="T35" fmla="*/ 2147483647 h 81"/>
                  <a:gd name="T36" fmla="*/ 2147483647 w 59"/>
                  <a:gd name="T37" fmla="*/ 2147483647 h 81"/>
                  <a:gd name="T38" fmla="*/ 2147483647 w 59"/>
                  <a:gd name="T39" fmla="*/ 2147483647 h 81"/>
                  <a:gd name="T40" fmla="*/ 2147483647 w 59"/>
                  <a:gd name="T41" fmla="*/ 641203597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81"/>
                  <a:gd name="T65" fmla="*/ 59 w 59"/>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81">
                    <a:moveTo>
                      <a:pt x="46" y="62"/>
                    </a:moveTo>
                    <a:lnTo>
                      <a:pt x="46" y="62"/>
                    </a:lnTo>
                    <a:cubicBezTo>
                      <a:pt x="46" y="64"/>
                      <a:pt x="45" y="66"/>
                      <a:pt x="45" y="67"/>
                    </a:cubicBezTo>
                    <a:lnTo>
                      <a:pt x="15" y="67"/>
                    </a:lnTo>
                    <a:cubicBezTo>
                      <a:pt x="14" y="66"/>
                      <a:pt x="14" y="64"/>
                      <a:pt x="14" y="61"/>
                    </a:cubicBezTo>
                    <a:lnTo>
                      <a:pt x="14" y="19"/>
                    </a:lnTo>
                    <a:cubicBezTo>
                      <a:pt x="14" y="16"/>
                      <a:pt x="14" y="15"/>
                      <a:pt x="15" y="13"/>
                    </a:cubicBezTo>
                    <a:lnTo>
                      <a:pt x="44" y="21"/>
                    </a:lnTo>
                    <a:cubicBezTo>
                      <a:pt x="45" y="21"/>
                      <a:pt x="46" y="23"/>
                      <a:pt x="46" y="27"/>
                    </a:cubicBezTo>
                    <a:lnTo>
                      <a:pt x="46" y="62"/>
                    </a:lnTo>
                    <a:close/>
                    <a:moveTo>
                      <a:pt x="48" y="8"/>
                    </a:moveTo>
                    <a:lnTo>
                      <a:pt x="48" y="8"/>
                    </a:lnTo>
                    <a:lnTo>
                      <a:pt x="15" y="0"/>
                    </a:lnTo>
                    <a:lnTo>
                      <a:pt x="13" y="0"/>
                    </a:lnTo>
                    <a:cubicBezTo>
                      <a:pt x="6" y="0"/>
                      <a:pt x="0" y="8"/>
                      <a:pt x="0" y="19"/>
                    </a:cubicBezTo>
                    <a:lnTo>
                      <a:pt x="0" y="61"/>
                    </a:lnTo>
                    <a:cubicBezTo>
                      <a:pt x="0" y="72"/>
                      <a:pt x="6" y="81"/>
                      <a:pt x="13" y="81"/>
                    </a:cubicBezTo>
                    <a:lnTo>
                      <a:pt x="47" y="80"/>
                    </a:lnTo>
                    <a:cubicBezTo>
                      <a:pt x="54" y="80"/>
                      <a:pt x="59" y="72"/>
                      <a:pt x="59" y="62"/>
                    </a:cubicBezTo>
                    <a:lnTo>
                      <a:pt x="59" y="27"/>
                    </a:lnTo>
                    <a:cubicBezTo>
                      <a:pt x="59" y="17"/>
                      <a:pt x="54" y="9"/>
                      <a:pt x="48" y="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42" name="Freeform 60">
                <a:extLst>
                  <a:ext uri="{FF2B5EF4-FFF2-40B4-BE49-F238E27FC236}">
                    <a16:creationId xmlns:a16="http://schemas.microsoft.com/office/drawing/2014/main" id="{485B5690-5E00-4724-AC01-9FA47A8EB7A1}"/>
                  </a:ext>
                </a:extLst>
              </p:cNvPr>
              <p:cNvSpPr>
                <a:spLocks noEditPoints="1"/>
              </p:cNvSpPr>
              <p:nvPr/>
            </p:nvSpPr>
            <p:spPr bwMode="auto">
              <a:xfrm>
                <a:off x="1306513" y="2698751"/>
                <a:ext cx="25400" cy="33338"/>
              </a:xfrm>
              <a:custGeom>
                <a:avLst/>
                <a:gdLst>
                  <a:gd name="T0" fmla="*/ 2147483647 w 61"/>
                  <a:gd name="T1" fmla="*/ 2147483647 h 79"/>
                  <a:gd name="T2" fmla="*/ 2147483647 w 61"/>
                  <a:gd name="T3" fmla="*/ 2147483647 h 79"/>
                  <a:gd name="T4" fmla="*/ 2147483647 w 61"/>
                  <a:gd name="T5" fmla="*/ 2147483647 h 79"/>
                  <a:gd name="T6" fmla="*/ 1010825895 w 61"/>
                  <a:gd name="T7" fmla="*/ 2147483647 h 79"/>
                  <a:gd name="T8" fmla="*/ 938525003 w 61"/>
                  <a:gd name="T9" fmla="*/ 2147483647 h 79"/>
                  <a:gd name="T10" fmla="*/ 938525003 w 61"/>
                  <a:gd name="T11" fmla="*/ 1427877512 h 79"/>
                  <a:gd name="T12" fmla="*/ 1010825895 w 61"/>
                  <a:gd name="T13" fmla="*/ 976968824 h 79"/>
                  <a:gd name="T14" fmla="*/ 2147483647 w 61"/>
                  <a:gd name="T15" fmla="*/ 1052120272 h 79"/>
                  <a:gd name="T16" fmla="*/ 2147483647 w 61"/>
                  <a:gd name="T17" fmla="*/ 1503028960 h 79"/>
                  <a:gd name="T18" fmla="*/ 2147483647 w 61"/>
                  <a:gd name="T19" fmla="*/ 2147483647 h 79"/>
                  <a:gd name="T20" fmla="*/ 2147483647 w 61"/>
                  <a:gd name="T21" fmla="*/ 75151448 h 79"/>
                  <a:gd name="T22" fmla="*/ 2147483647 w 61"/>
                  <a:gd name="T23" fmla="*/ 75151448 h 79"/>
                  <a:gd name="T24" fmla="*/ 938525003 w 61"/>
                  <a:gd name="T25" fmla="*/ 0 h 79"/>
                  <a:gd name="T26" fmla="*/ 794096439 w 61"/>
                  <a:gd name="T27" fmla="*/ 0 h 79"/>
                  <a:gd name="T28" fmla="*/ 0 w 61"/>
                  <a:gd name="T29" fmla="*/ 1427877512 h 79"/>
                  <a:gd name="T30" fmla="*/ 0 w 61"/>
                  <a:gd name="T31" fmla="*/ 2147483647 h 79"/>
                  <a:gd name="T32" fmla="*/ 866397331 w 61"/>
                  <a:gd name="T33" fmla="*/ 2147483647 h 79"/>
                  <a:gd name="T34" fmla="*/ 2147483647 w 61"/>
                  <a:gd name="T35" fmla="*/ 2147483647 h 79"/>
                  <a:gd name="T36" fmla="*/ 2147483647 w 61"/>
                  <a:gd name="T37" fmla="*/ 2147483647 h 79"/>
                  <a:gd name="T38" fmla="*/ 2147483647 w 61"/>
                  <a:gd name="T39" fmla="*/ 1503028960 h 79"/>
                  <a:gd name="T40" fmla="*/ 2147483647 w 61"/>
                  <a:gd name="T41" fmla="*/ 75151448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79"/>
                  <a:gd name="T65" fmla="*/ 61 w 61"/>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79">
                    <a:moveTo>
                      <a:pt x="48" y="57"/>
                    </a:moveTo>
                    <a:lnTo>
                      <a:pt x="48" y="57"/>
                    </a:lnTo>
                    <a:cubicBezTo>
                      <a:pt x="48" y="60"/>
                      <a:pt x="47" y="61"/>
                      <a:pt x="47" y="62"/>
                    </a:cubicBezTo>
                    <a:lnTo>
                      <a:pt x="14" y="66"/>
                    </a:lnTo>
                    <a:cubicBezTo>
                      <a:pt x="14" y="64"/>
                      <a:pt x="13" y="62"/>
                      <a:pt x="13" y="59"/>
                    </a:cubicBezTo>
                    <a:lnTo>
                      <a:pt x="13" y="19"/>
                    </a:lnTo>
                    <a:cubicBezTo>
                      <a:pt x="13" y="16"/>
                      <a:pt x="13" y="14"/>
                      <a:pt x="14" y="13"/>
                    </a:cubicBezTo>
                    <a:lnTo>
                      <a:pt x="47" y="14"/>
                    </a:lnTo>
                    <a:cubicBezTo>
                      <a:pt x="47" y="15"/>
                      <a:pt x="48" y="17"/>
                      <a:pt x="48" y="20"/>
                    </a:cubicBezTo>
                    <a:lnTo>
                      <a:pt x="48" y="57"/>
                    </a:lnTo>
                    <a:close/>
                    <a:moveTo>
                      <a:pt x="49" y="1"/>
                    </a:moveTo>
                    <a:lnTo>
                      <a:pt x="49" y="1"/>
                    </a:lnTo>
                    <a:lnTo>
                      <a:pt x="13" y="0"/>
                    </a:lnTo>
                    <a:lnTo>
                      <a:pt x="11" y="0"/>
                    </a:lnTo>
                    <a:cubicBezTo>
                      <a:pt x="4" y="0"/>
                      <a:pt x="0" y="7"/>
                      <a:pt x="0" y="19"/>
                    </a:cubicBezTo>
                    <a:lnTo>
                      <a:pt x="0" y="59"/>
                    </a:lnTo>
                    <a:cubicBezTo>
                      <a:pt x="0" y="72"/>
                      <a:pt x="4" y="79"/>
                      <a:pt x="12" y="79"/>
                    </a:cubicBezTo>
                    <a:lnTo>
                      <a:pt x="50" y="75"/>
                    </a:lnTo>
                    <a:cubicBezTo>
                      <a:pt x="56" y="75"/>
                      <a:pt x="61" y="67"/>
                      <a:pt x="61" y="57"/>
                    </a:cubicBezTo>
                    <a:lnTo>
                      <a:pt x="61" y="20"/>
                    </a:lnTo>
                    <a:cubicBezTo>
                      <a:pt x="61" y="12"/>
                      <a:pt x="58" y="3"/>
                      <a:pt x="49" y="1"/>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43" name="Freeform 61">
                <a:extLst>
                  <a:ext uri="{FF2B5EF4-FFF2-40B4-BE49-F238E27FC236}">
                    <a16:creationId xmlns:a16="http://schemas.microsoft.com/office/drawing/2014/main" id="{38B153B0-9879-4C4E-9CE4-E25968F16F44}"/>
                  </a:ext>
                </a:extLst>
              </p:cNvPr>
              <p:cNvSpPr>
                <a:spLocks/>
              </p:cNvSpPr>
              <p:nvPr/>
            </p:nvSpPr>
            <p:spPr bwMode="auto">
              <a:xfrm>
                <a:off x="1450975" y="2792413"/>
                <a:ext cx="106363" cy="20638"/>
              </a:xfrm>
              <a:custGeom>
                <a:avLst/>
                <a:gdLst>
                  <a:gd name="T0" fmla="*/ 2147483647 w 256"/>
                  <a:gd name="T1" fmla="*/ 0 h 50"/>
                  <a:gd name="T2" fmla="*/ 2147483647 w 256"/>
                  <a:gd name="T3" fmla="*/ 0 h 50"/>
                  <a:gd name="T4" fmla="*/ 1291054868 w 256"/>
                  <a:gd name="T5" fmla="*/ 0 h 50"/>
                  <a:gd name="T6" fmla="*/ 0 w 256"/>
                  <a:gd name="T7" fmla="*/ 1758056285 h 50"/>
                  <a:gd name="T8" fmla="*/ 1291054868 w 256"/>
                  <a:gd name="T9" fmla="*/ 2147483647 h 50"/>
                  <a:gd name="T10" fmla="*/ 2147483647 w 256"/>
                  <a:gd name="T11" fmla="*/ 2147483647 h 50"/>
                  <a:gd name="T12" fmla="*/ 2147483647 w 256"/>
                  <a:gd name="T13" fmla="*/ 1758056285 h 50"/>
                  <a:gd name="T14" fmla="*/ 2147483647 w 256"/>
                  <a:gd name="T15" fmla="*/ 0 h 50"/>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0"/>
                  <a:gd name="T26" fmla="*/ 256 w 256"/>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0">
                    <a:moveTo>
                      <a:pt x="237" y="0"/>
                    </a:moveTo>
                    <a:lnTo>
                      <a:pt x="237" y="0"/>
                    </a:lnTo>
                    <a:lnTo>
                      <a:pt x="18" y="0"/>
                    </a:lnTo>
                    <a:cubicBezTo>
                      <a:pt x="8" y="0"/>
                      <a:pt x="0" y="11"/>
                      <a:pt x="0" y="25"/>
                    </a:cubicBezTo>
                    <a:cubicBezTo>
                      <a:pt x="0" y="39"/>
                      <a:pt x="8" y="50"/>
                      <a:pt x="18" y="50"/>
                    </a:cubicBezTo>
                    <a:lnTo>
                      <a:pt x="237" y="50"/>
                    </a:lnTo>
                    <a:cubicBezTo>
                      <a:pt x="248" y="50"/>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44" name="Freeform 62">
                <a:extLst>
                  <a:ext uri="{FF2B5EF4-FFF2-40B4-BE49-F238E27FC236}">
                    <a16:creationId xmlns:a16="http://schemas.microsoft.com/office/drawing/2014/main" id="{0415DBE8-E4ED-4DEF-BD90-4AF8AB0CB920}"/>
                  </a:ext>
                </a:extLst>
              </p:cNvPr>
              <p:cNvSpPr>
                <a:spLocks/>
              </p:cNvSpPr>
              <p:nvPr/>
            </p:nvSpPr>
            <p:spPr bwMode="auto">
              <a:xfrm>
                <a:off x="1450975" y="2835276"/>
                <a:ext cx="106363" cy="20638"/>
              </a:xfrm>
              <a:custGeom>
                <a:avLst/>
                <a:gdLst>
                  <a:gd name="T0" fmla="*/ 2147483647 w 256"/>
                  <a:gd name="T1" fmla="*/ 0 h 51"/>
                  <a:gd name="T2" fmla="*/ 2147483647 w 256"/>
                  <a:gd name="T3" fmla="*/ 0 h 51"/>
                  <a:gd name="T4" fmla="*/ 1291054868 w 256"/>
                  <a:gd name="T5" fmla="*/ 0 h 51"/>
                  <a:gd name="T6" fmla="*/ 0 w 256"/>
                  <a:gd name="T7" fmla="*/ 1656710594 h 51"/>
                  <a:gd name="T8" fmla="*/ 1291054868 w 256"/>
                  <a:gd name="T9" fmla="*/ 2147483647 h 51"/>
                  <a:gd name="T10" fmla="*/ 2147483647 w 256"/>
                  <a:gd name="T11" fmla="*/ 2147483647 h 51"/>
                  <a:gd name="T12" fmla="*/ 2147483647 w 256"/>
                  <a:gd name="T13" fmla="*/ 1656710594 h 51"/>
                  <a:gd name="T14" fmla="*/ 2147483647 w 256"/>
                  <a:gd name="T15" fmla="*/ 0 h 51"/>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51"/>
                  <a:gd name="T26" fmla="*/ 256 w 256"/>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51">
                    <a:moveTo>
                      <a:pt x="237" y="0"/>
                    </a:moveTo>
                    <a:lnTo>
                      <a:pt x="237" y="0"/>
                    </a:lnTo>
                    <a:lnTo>
                      <a:pt x="18" y="0"/>
                    </a:lnTo>
                    <a:cubicBezTo>
                      <a:pt x="8" y="0"/>
                      <a:pt x="0" y="11"/>
                      <a:pt x="0" y="25"/>
                    </a:cubicBezTo>
                    <a:cubicBezTo>
                      <a:pt x="0" y="39"/>
                      <a:pt x="8" y="51"/>
                      <a:pt x="18" y="51"/>
                    </a:cubicBezTo>
                    <a:lnTo>
                      <a:pt x="237" y="51"/>
                    </a:lnTo>
                    <a:cubicBezTo>
                      <a:pt x="248" y="51"/>
                      <a:pt x="256" y="39"/>
                      <a:pt x="256" y="25"/>
                    </a:cubicBezTo>
                    <a:cubicBezTo>
                      <a:pt x="256" y="11"/>
                      <a:pt x="248" y="0"/>
                      <a:pt x="23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sp>
        <p:nvSpPr>
          <p:cNvPr id="445" name="文本框 650">
            <a:extLst>
              <a:ext uri="{FF2B5EF4-FFF2-40B4-BE49-F238E27FC236}">
                <a16:creationId xmlns:a16="http://schemas.microsoft.com/office/drawing/2014/main" id="{D0A0A27A-7890-42A8-96A3-9C633D451591}"/>
              </a:ext>
            </a:extLst>
          </p:cNvPr>
          <p:cNvSpPr txBox="1"/>
          <p:nvPr/>
        </p:nvSpPr>
        <p:spPr>
          <a:xfrm>
            <a:off x="4694379" y="1130300"/>
            <a:ext cx="955800" cy="306467"/>
          </a:xfrm>
          <a:prstGeom prst="roundRect">
            <a:avLst/>
          </a:prstGeom>
          <a:noFill/>
        </p:spPr>
        <p:txBody>
          <a:bodyPr wrap="square" lIns="0" tIns="0" rIns="0" bIns="0" rtlCol="0" anchor="ctr" anchorCtr="0">
            <a:spAutoFit/>
          </a:bodyPr>
          <a:lstStyle/>
          <a:p>
            <a:pPr algn="ctr"/>
            <a:r>
              <a:rPr lang="zh-CN" altLang="en-US" b="1">
                <a:solidFill>
                  <a:schemeClr val="accent1"/>
                </a:solidFill>
                <a:latin typeface="+mn-ea"/>
                <a:cs typeface="+mn-ea"/>
                <a:sym typeface="Huawei Sans" panose="020C0503030203020204" pitchFamily="34" charset="0"/>
              </a:rPr>
              <a:t>运营中心</a:t>
            </a:r>
            <a:endParaRPr lang="zh-CN" altLang="en-US" b="1" dirty="0">
              <a:solidFill>
                <a:schemeClr val="accent1"/>
              </a:solidFill>
              <a:latin typeface="+mn-ea"/>
              <a:cs typeface="+mn-ea"/>
              <a:sym typeface="Huawei Sans" panose="020C0503030203020204" pitchFamily="34" charset="0"/>
            </a:endParaRPr>
          </a:p>
        </p:txBody>
      </p:sp>
      <p:sp>
        <p:nvSpPr>
          <p:cNvPr id="446" name="文本框 650">
            <a:extLst>
              <a:ext uri="{FF2B5EF4-FFF2-40B4-BE49-F238E27FC236}">
                <a16:creationId xmlns:a16="http://schemas.microsoft.com/office/drawing/2014/main" id="{2DF4E068-F054-4DBA-9DF8-B1AB39517975}"/>
              </a:ext>
            </a:extLst>
          </p:cNvPr>
          <p:cNvSpPr txBox="1"/>
          <p:nvPr/>
        </p:nvSpPr>
        <p:spPr>
          <a:xfrm>
            <a:off x="4620553" y="2923322"/>
            <a:ext cx="1036512"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rgbClr val="C00000"/>
                </a:solidFill>
                <a:latin typeface="+mn-ea"/>
                <a:cs typeface="+mn-ea"/>
                <a:sym typeface="Huawei Sans" panose="020C0503030203020204" pitchFamily="34" charset="0"/>
              </a:rPr>
              <a:t>市级核心</a:t>
            </a:r>
          </a:p>
        </p:txBody>
      </p:sp>
      <p:sp>
        <p:nvSpPr>
          <p:cNvPr id="447" name="文本框 650">
            <a:extLst>
              <a:ext uri="{FF2B5EF4-FFF2-40B4-BE49-F238E27FC236}">
                <a16:creationId xmlns:a16="http://schemas.microsoft.com/office/drawing/2014/main" id="{2A211BED-1D00-4D7C-9C2F-9B6BD6A5E136}"/>
              </a:ext>
            </a:extLst>
          </p:cNvPr>
          <p:cNvSpPr txBox="1"/>
          <p:nvPr/>
        </p:nvSpPr>
        <p:spPr>
          <a:xfrm>
            <a:off x="1511004" y="1739628"/>
            <a:ext cx="1399386"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chemeClr val="accent1"/>
                </a:solidFill>
                <a:latin typeface="+mn-ea"/>
                <a:cs typeface="+mn-ea"/>
                <a:sym typeface="Huawei Sans" panose="020C0503030203020204" pitchFamily="34" charset="0"/>
              </a:rPr>
              <a:t>数据中心（主）</a:t>
            </a:r>
          </a:p>
        </p:txBody>
      </p:sp>
      <p:sp>
        <p:nvSpPr>
          <p:cNvPr id="448" name="文本框 650">
            <a:extLst>
              <a:ext uri="{FF2B5EF4-FFF2-40B4-BE49-F238E27FC236}">
                <a16:creationId xmlns:a16="http://schemas.microsoft.com/office/drawing/2014/main" id="{0FA4C609-BB0B-4A7D-A5E1-0DEC90E28803}"/>
              </a:ext>
            </a:extLst>
          </p:cNvPr>
          <p:cNvSpPr txBox="1"/>
          <p:nvPr/>
        </p:nvSpPr>
        <p:spPr>
          <a:xfrm>
            <a:off x="7662742" y="1758520"/>
            <a:ext cx="1399386" cy="204231"/>
          </a:xfrm>
          <a:prstGeom prst="roundRect">
            <a:avLst/>
          </a:prstGeom>
          <a:noFill/>
        </p:spPr>
        <p:txBody>
          <a:bodyPr wrap="square" lIns="0" tIns="0" rIns="0" bIns="0" rtlCol="0" anchor="ctr" anchorCtr="0">
            <a:noAutofit/>
          </a:bodyPr>
          <a:lstStyle>
            <a:defPPr>
              <a:defRPr lang="en-US"/>
            </a:defPPr>
            <a:lvl1pPr algn="ctr">
              <a:defRPr sz="1200" b="1">
                <a:solidFill>
                  <a:srgbClr val="EC7061"/>
                </a:solidFill>
              </a:defRPr>
            </a:lvl1pPr>
          </a:lstStyle>
          <a:p>
            <a:r>
              <a:rPr lang="zh-CN" altLang="en-US" sz="1800" dirty="0">
                <a:solidFill>
                  <a:schemeClr val="accent1"/>
                </a:solidFill>
                <a:latin typeface="+mn-ea"/>
                <a:cs typeface="+mn-ea"/>
                <a:sym typeface="Huawei Sans" panose="020C0503030203020204" pitchFamily="34" charset="0"/>
              </a:rPr>
              <a:t>数据中心（备）</a:t>
            </a:r>
          </a:p>
        </p:txBody>
      </p:sp>
      <p:sp>
        <p:nvSpPr>
          <p:cNvPr id="449" name="Line 69">
            <a:extLst>
              <a:ext uri="{FF2B5EF4-FFF2-40B4-BE49-F238E27FC236}">
                <a16:creationId xmlns:a16="http://schemas.microsoft.com/office/drawing/2014/main" id="{AD81737C-2F92-4C25-8522-4D2D88FA1DBA}"/>
              </a:ext>
            </a:extLst>
          </p:cNvPr>
          <p:cNvSpPr>
            <a:spLocks noChangeShapeType="1"/>
          </p:cNvSpPr>
          <p:nvPr/>
        </p:nvSpPr>
        <p:spPr bwMode="auto">
          <a:xfrm flipH="1" flipV="1">
            <a:off x="5154998" y="2052485"/>
            <a:ext cx="0" cy="411518"/>
          </a:xfrm>
          <a:prstGeom prst="line">
            <a:avLst/>
          </a:pr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endParaRPr lang="en-US" sz="2400">
              <a:solidFill>
                <a:schemeClr val="accent1"/>
              </a:solidFill>
              <a:latin typeface="+mn-ea"/>
              <a:cs typeface="+mn-ea"/>
              <a:sym typeface="Huawei Sans" panose="020C0503030203020204" pitchFamily="34" charset="0"/>
            </a:endParaRPr>
          </a:p>
        </p:txBody>
      </p:sp>
      <p:grpSp>
        <p:nvGrpSpPr>
          <p:cNvPr id="450" name="组合 85">
            <a:extLst>
              <a:ext uri="{FF2B5EF4-FFF2-40B4-BE49-F238E27FC236}">
                <a16:creationId xmlns:a16="http://schemas.microsoft.com/office/drawing/2014/main" id="{699F90A5-FCF6-4763-B146-E2A35FC2EB28}"/>
              </a:ext>
            </a:extLst>
          </p:cNvPr>
          <p:cNvGrpSpPr>
            <a:grpSpLocks/>
          </p:cNvGrpSpPr>
          <p:nvPr/>
        </p:nvGrpSpPr>
        <p:grpSpPr bwMode="auto">
          <a:xfrm>
            <a:off x="4857594" y="1424503"/>
            <a:ext cx="594809" cy="594809"/>
            <a:chOff x="730250" y="2906712"/>
            <a:chExt cx="1114425" cy="1117600"/>
          </a:xfrm>
        </p:grpSpPr>
        <p:sp>
          <p:nvSpPr>
            <p:cNvPr id="451" name="Freeform 19">
              <a:extLst>
                <a:ext uri="{FF2B5EF4-FFF2-40B4-BE49-F238E27FC236}">
                  <a16:creationId xmlns:a16="http://schemas.microsoft.com/office/drawing/2014/main" id="{6F70A231-E9C6-4524-919E-D28B572E1355}"/>
                </a:ext>
              </a:extLst>
            </p:cNvPr>
            <p:cNvSpPr>
              <a:spLocks/>
            </p:cNvSpPr>
            <p:nvPr/>
          </p:nvSpPr>
          <p:spPr bwMode="auto">
            <a:xfrm>
              <a:off x="730250" y="2906712"/>
              <a:ext cx="1114425" cy="1117600"/>
            </a:xfrm>
            <a:custGeom>
              <a:avLst/>
              <a:gdLst>
                <a:gd name="T0" fmla="*/ 2147483647 w 2658"/>
                <a:gd name="T1" fmla="*/ 2147483647 h 2659"/>
                <a:gd name="T2" fmla="*/ 2147483647 w 2658"/>
                <a:gd name="T3" fmla="*/ 2147483647 h 2659"/>
                <a:gd name="T4" fmla="*/ 2147483647 w 2658"/>
                <a:gd name="T5" fmla="*/ 2147483647 h 2659"/>
                <a:gd name="T6" fmla="*/ 0 w 2658"/>
                <a:gd name="T7" fmla="*/ 2147483647 h 2659"/>
                <a:gd name="T8" fmla="*/ 2147483647 w 2658"/>
                <a:gd name="T9" fmla="*/ 0 h 2659"/>
                <a:gd name="T10" fmla="*/ 2147483647 w 2658"/>
                <a:gd name="T11" fmla="*/ 2147483647 h 2659"/>
                <a:gd name="T12" fmla="*/ 0 60000 65536"/>
                <a:gd name="T13" fmla="*/ 0 60000 65536"/>
                <a:gd name="T14" fmla="*/ 0 60000 65536"/>
                <a:gd name="T15" fmla="*/ 0 60000 65536"/>
                <a:gd name="T16" fmla="*/ 0 60000 65536"/>
                <a:gd name="T17" fmla="*/ 0 60000 65536"/>
                <a:gd name="T18" fmla="*/ 0 w 2658"/>
                <a:gd name="T19" fmla="*/ 0 h 2659"/>
                <a:gd name="T20" fmla="*/ 2658 w 2658"/>
                <a:gd name="T21" fmla="*/ 2659 h 2659"/>
              </a:gdLst>
              <a:ahLst/>
              <a:cxnLst>
                <a:cxn ang="T12">
                  <a:pos x="T0" y="T1"/>
                </a:cxn>
                <a:cxn ang="T13">
                  <a:pos x="T2" y="T3"/>
                </a:cxn>
                <a:cxn ang="T14">
                  <a:pos x="T4" y="T5"/>
                </a:cxn>
                <a:cxn ang="T15">
                  <a:pos x="T6" y="T7"/>
                </a:cxn>
                <a:cxn ang="T16">
                  <a:pos x="T8" y="T9"/>
                </a:cxn>
                <a:cxn ang="T17">
                  <a:pos x="T10" y="T11"/>
                </a:cxn>
              </a:cxnLst>
              <a:rect l="T18" t="T19" r="T20" b="T21"/>
              <a:pathLst>
                <a:path w="2658" h="2659">
                  <a:moveTo>
                    <a:pt x="2658" y="1329"/>
                  </a:moveTo>
                  <a:lnTo>
                    <a:pt x="2658" y="1329"/>
                  </a:lnTo>
                  <a:cubicBezTo>
                    <a:pt x="2658" y="2063"/>
                    <a:pt x="2063" y="2659"/>
                    <a:pt x="1329" y="2659"/>
                  </a:cubicBezTo>
                  <a:cubicBezTo>
                    <a:pt x="595" y="2659"/>
                    <a:pt x="0" y="2063"/>
                    <a:pt x="0" y="1329"/>
                  </a:cubicBezTo>
                  <a:cubicBezTo>
                    <a:pt x="0" y="595"/>
                    <a:pt x="595" y="0"/>
                    <a:pt x="1329" y="0"/>
                  </a:cubicBezTo>
                  <a:cubicBezTo>
                    <a:pt x="2063" y="0"/>
                    <a:pt x="2658" y="595"/>
                    <a:pt x="2658"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452" name="组合 76">
              <a:extLst>
                <a:ext uri="{FF2B5EF4-FFF2-40B4-BE49-F238E27FC236}">
                  <a16:creationId xmlns:a16="http://schemas.microsoft.com/office/drawing/2014/main" id="{77B60D17-12A7-46A7-BA7C-40FBC1EE711D}"/>
                </a:ext>
              </a:extLst>
            </p:cNvPr>
            <p:cNvGrpSpPr>
              <a:grpSpLocks/>
            </p:cNvGrpSpPr>
            <p:nvPr/>
          </p:nvGrpSpPr>
          <p:grpSpPr bwMode="auto">
            <a:xfrm>
              <a:off x="857250" y="3159125"/>
              <a:ext cx="860425" cy="611188"/>
              <a:chOff x="857250" y="2938463"/>
              <a:chExt cx="860425" cy="611188"/>
            </a:xfrm>
          </p:grpSpPr>
          <p:sp>
            <p:nvSpPr>
              <p:cNvPr id="453" name="Freeform 58">
                <a:extLst>
                  <a:ext uri="{FF2B5EF4-FFF2-40B4-BE49-F238E27FC236}">
                    <a16:creationId xmlns:a16="http://schemas.microsoft.com/office/drawing/2014/main" id="{8A52AEEA-946E-4542-B53B-604A3B272CB9}"/>
                  </a:ext>
                </a:extLst>
              </p:cNvPr>
              <p:cNvSpPr>
                <a:spLocks noEditPoints="1"/>
              </p:cNvSpPr>
              <p:nvPr/>
            </p:nvSpPr>
            <p:spPr bwMode="auto">
              <a:xfrm>
                <a:off x="977900" y="3190875"/>
                <a:ext cx="223838" cy="77788"/>
              </a:xfrm>
              <a:custGeom>
                <a:avLst/>
                <a:gdLst>
                  <a:gd name="T0" fmla="*/ 2147483647 w 536"/>
                  <a:gd name="T1" fmla="*/ 2147483647 h 183"/>
                  <a:gd name="T2" fmla="*/ 2147483647 w 536"/>
                  <a:gd name="T3" fmla="*/ 2147483647 h 183"/>
                  <a:gd name="T4" fmla="*/ 2147483647 w 536"/>
                  <a:gd name="T5" fmla="*/ 2147483647 h 183"/>
                  <a:gd name="T6" fmla="*/ 2147483647 w 536"/>
                  <a:gd name="T7" fmla="*/ 2147483647 h 183"/>
                  <a:gd name="T8" fmla="*/ 2147483647 w 536"/>
                  <a:gd name="T9" fmla="*/ 2147483647 h 183"/>
                  <a:gd name="T10" fmla="*/ 2147483647 w 536"/>
                  <a:gd name="T11" fmla="*/ 2147483647 h 183"/>
                  <a:gd name="T12" fmla="*/ 2147483647 w 536"/>
                  <a:gd name="T13" fmla="*/ 2147483647 h 183"/>
                  <a:gd name="T14" fmla="*/ 2147483647 w 536"/>
                  <a:gd name="T15" fmla="*/ 2147483647 h 183"/>
                  <a:gd name="T16" fmla="*/ 2147483647 w 536"/>
                  <a:gd name="T17" fmla="*/ 2147483647 h 183"/>
                  <a:gd name="T18" fmla="*/ 2147483647 w 536"/>
                  <a:gd name="T19" fmla="*/ 2147483647 h 183"/>
                  <a:gd name="T20" fmla="*/ 2147483647 w 536"/>
                  <a:gd name="T21" fmla="*/ 2147483647 h 183"/>
                  <a:gd name="T22" fmla="*/ 2147483647 w 536"/>
                  <a:gd name="T23" fmla="*/ 2147483647 h 183"/>
                  <a:gd name="T24" fmla="*/ 2147483647 w 536"/>
                  <a:gd name="T25" fmla="*/ 2147483647 h 183"/>
                  <a:gd name="T26" fmla="*/ 2147483647 w 536"/>
                  <a:gd name="T27" fmla="*/ 2147483647 h 183"/>
                  <a:gd name="T28" fmla="*/ 2147483647 w 536"/>
                  <a:gd name="T29" fmla="*/ 2147483647 h 183"/>
                  <a:gd name="T30" fmla="*/ 2147483647 w 536"/>
                  <a:gd name="T31" fmla="*/ 2147483647 h 183"/>
                  <a:gd name="T32" fmla="*/ 2147483647 w 536"/>
                  <a:gd name="T33" fmla="*/ 2147483647 h 183"/>
                  <a:gd name="T34" fmla="*/ 2147483647 w 536"/>
                  <a:gd name="T35" fmla="*/ 2147483647 h 183"/>
                  <a:gd name="T36" fmla="*/ 2147483647 w 536"/>
                  <a:gd name="T37" fmla="*/ 1152050057 h 183"/>
                  <a:gd name="T38" fmla="*/ 2147483647 w 536"/>
                  <a:gd name="T39" fmla="*/ 0 h 183"/>
                  <a:gd name="T40" fmla="*/ 2147483647 w 536"/>
                  <a:gd name="T41" fmla="*/ 1152050057 h 183"/>
                  <a:gd name="T42" fmla="*/ 2147483647 w 536"/>
                  <a:gd name="T43" fmla="*/ 2147483647 h 183"/>
                  <a:gd name="T44" fmla="*/ 291242471 w 536"/>
                  <a:gd name="T45" fmla="*/ 2147483647 h 183"/>
                  <a:gd name="T46" fmla="*/ 2147483647 w 536"/>
                  <a:gd name="T47" fmla="*/ 2147483647 h 1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36"/>
                  <a:gd name="T73" fmla="*/ 0 h 183"/>
                  <a:gd name="T74" fmla="*/ 536 w 536"/>
                  <a:gd name="T75" fmla="*/ 183 h 1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36" h="183">
                    <a:moveTo>
                      <a:pt x="49" y="153"/>
                    </a:moveTo>
                    <a:lnTo>
                      <a:pt x="49" y="153"/>
                    </a:lnTo>
                    <a:lnTo>
                      <a:pt x="49" y="163"/>
                    </a:lnTo>
                    <a:lnTo>
                      <a:pt x="49" y="153"/>
                    </a:lnTo>
                    <a:close/>
                    <a:moveTo>
                      <a:pt x="226" y="50"/>
                    </a:moveTo>
                    <a:lnTo>
                      <a:pt x="226" y="50"/>
                    </a:lnTo>
                    <a:cubicBezTo>
                      <a:pt x="237" y="44"/>
                      <a:pt x="252" y="40"/>
                      <a:pt x="268" y="40"/>
                    </a:cubicBezTo>
                    <a:cubicBezTo>
                      <a:pt x="284" y="40"/>
                      <a:pt x="299" y="44"/>
                      <a:pt x="310" y="50"/>
                    </a:cubicBezTo>
                    <a:lnTo>
                      <a:pt x="471" y="143"/>
                    </a:lnTo>
                    <a:lnTo>
                      <a:pt x="65" y="143"/>
                    </a:lnTo>
                    <a:lnTo>
                      <a:pt x="226" y="50"/>
                    </a:lnTo>
                    <a:close/>
                    <a:moveTo>
                      <a:pt x="49" y="183"/>
                    </a:moveTo>
                    <a:lnTo>
                      <a:pt x="49" y="183"/>
                    </a:lnTo>
                    <a:lnTo>
                      <a:pt x="487" y="183"/>
                    </a:lnTo>
                    <a:cubicBezTo>
                      <a:pt x="513" y="183"/>
                      <a:pt x="528" y="176"/>
                      <a:pt x="532" y="160"/>
                    </a:cubicBezTo>
                    <a:cubicBezTo>
                      <a:pt x="536" y="144"/>
                      <a:pt x="527" y="129"/>
                      <a:pt x="503" y="116"/>
                    </a:cubicBezTo>
                    <a:lnTo>
                      <a:pt x="330" y="15"/>
                    </a:lnTo>
                    <a:cubicBezTo>
                      <a:pt x="313" y="6"/>
                      <a:pt x="291" y="0"/>
                      <a:pt x="268" y="0"/>
                    </a:cubicBezTo>
                    <a:cubicBezTo>
                      <a:pt x="245" y="0"/>
                      <a:pt x="223" y="6"/>
                      <a:pt x="206" y="15"/>
                    </a:cubicBezTo>
                    <a:lnTo>
                      <a:pt x="33" y="116"/>
                    </a:lnTo>
                    <a:cubicBezTo>
                      <a:pt x="9" y="130"/>
                      <a:pt x="0" y="144"/>
                      <a:pt x="4" y="160"/>
                    </a:cubicBezTo>
                    <a:cubicBezTo>
                      <a:pt x="8" y="176"/>
                      <a:pt x="23" y="183"/>
                      <a:pt x="49" y="18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4" name="Freeform 59">
                <a:extLst>
                  <a:ext uri="{FF2B5EF4-FFF2-40B4-BE49-F238E27FC236}">
                    <a16:creationId xmlns:a16="http://schemas.microsoft.com/office/drawing/2014/main" id="{90D09A1A-6BA7-4ACB-9AAB-F597D9008B48}"/>
                  </a:ext>
                </a:extLst>
              </p:cNvPr>
              <p:cNvSpPr>
                <a:spLocks noEditPoints="1"/>
              </p:cNvSpPr>
              <p:nvPr/>
            </p:nvSpPr>
            <p:spPr bwMode="auto">
              <a:xfrm>
                <a:off x="976313" y="3279775"/>
                <a:ext cx="223838" cy="114300"/>
              </a:xfrm>
              <a:custGeom>
                <a:avLst/>
                <a:gdLst>
                  <a:gd name="T0" fmla="*/ 2147483647 w 535"/>
                  <a:gd name="T1" fmla="*/ 2147483647 h 269"/>
                  <a:gd name="T2" fmla="*/ 2147483647 w 535"/>
                  <a:gd name="T3" fmla="*/ 2147483647 h 269"/>
                  <a:gd name="T4" fmla="*/ 2147483647 w 535"/>
                  <a:gd name="T5" fmla="*/ 2147483647 h 269"/>
                  <a:gd name="T6" fmla="*/ 2147483647 w 535"/>
                  <a:gd name="T7" fmla="*/ 2147483647 h 269"/>
                  <a:gd name="T8" fmla="*/ 2147483647 w 535"/>
                  <a:gd name="T9" fmla="*/ 2147483647 h 269"/>
                  <a:gd name="T10" fmla="*/ 2147483647 w 535"/>
                  <a:gd name="T11" fmla="*/ 2147483647 h 269"/>
                  <a:gd name="T12" fmla="*/ 2147483647 w 535"/>
                  <a:gd name="T13" fmla="*/ 2147483647 h 269"/>
                  <a:gd name="T14" fmla="*/ 2147483647 w 535"/>
                  <a:gd name="T15" fmla="*/ 2147483647 h 269"/>
                  <a:gd name="T16" fmla="*/ 2147483647 w 535"/>
                  <a:gd name="T17" fmla="*/ 2147483647 h 269"/>
                  <a:gd name="T18" fmla="*/ 2147483647 w 535"/>
                  <a:gd name="T19" fmla="*/ 2147483647 h 269"/>
                  <a:gd name="T20" fmla="*/ 2147483647 w 535"/>
                  <a:gd name="T21" fmla="*/ 2147483647 h 269"/>
                  <a:gd name="T22" fmla="*/ 2147483647 w 535"/>
                  <a:gd name="T23" fmla="*/ 2147483647 h 269"/>
                  <a:gd name="T24" fmla="*/ 2147483647 w 535"/>
                  <a:gd name="T25" fmla="*/ 2147483647 h 269"/>
                  <a:gd name="T26" fmla="*/ 2147483647 w 535"/>
                  <a:gd name="T27" fmla="*/ 2147483647 h 269"/>
                  <a:gd name="T28" fmla="*/ 2147483647 w 535"/>
                  <a:gd name="T29" fmla="*/ 2147483647 h 269"/>
                  <a:gd name="T30" fmla="*/ 2147483647 w 535"/>
                  <a:gd name="T31" fmla="*/ 2147483647 h 269"/>
                  <a:gd name="T32" fmla="*/ 2147483647 w 535"/>
                  <a:gd name="T33" fmla="*/ 2147483647 h 269"/>
                  <a:gd name="T34" fmla="*/ 2147483647 w 535"/>
                  <a:gd name="T35" fmla="*/ 1534279918 h 269"/>
                  <a:gd name="T36" fmla="*/ 2147483647 w 535"/>
                  <a:gd name="T37" fmla="*/ 0 h 269"/>
                  <a:gd name="T38" fmla="*/ 2147483647 w 535"/>
                  <a:gd name="T39" fmla="*/ 2147483647 h 269"/>
                  <a:gd name="T40" fmla="*/ 2147483647 w 535"/>
                  <a:gd name="T41" fmla="*/ 1534279918 h 269"/>
                  <a:gd name="T42" fmla="*/ 2147483647 w 535"/>
                  <a:gd name="T43" fmla="*/ 0 h 269"/>
                  <a:gd name="T44" fmla="*/ 2147483647 w 535"/>
                  <a:gd name="T45" fmla="*/ 2147483647 h 269"/>
                  <a:gd name="T46" fmla="*/ 2147483647 w 535"/>
                  <a:gd name="T47" fmla="*/ 1534279918 h 269"/>
                  <a:gd name="T48" fmla="*/ 2147483647 w 535"/>
                  <a:gd name="T49" fmla="*/ 0 h 269"/>
                  <a:gd name="T50" fmla="*/ 2147483647 w 535"/>
                  <a:gd name="T51" fmla="*/ 2147483647 h 269"/>
                  <a:gd name="T52" fmla="*/ 2147483647 w 535"/>
                  <a:gd name="T53" fmla="*/ 1534279918 h 269"/>
                  <a:gd name="T54" fmla="*/ 2147483647 w 535"/>
                  <a:gd name="T55" fmla="*/ 0 h 269"/>
                  <a:gd name="T56" fmla="*/ 2147483647 w 535"/>
                  <a:gd name="T57" fmla="*/ 2147483647 h 269"/>
                  <a:gd name="T58" fmla="*/ 0 w 535"/>
                  <a:gd name="T59" fmla="*/ 2147483647 h 269"/>
                  <a:gd name="T60" fmla="*/ 1464811352 w 535"/>
                  <a:gd name="T61" fmla="*/ 2147483647 h 269"/>
                  <a:gd name="T62" fmla="*/ 2147483647 w 535"/>
                  <a:gd name="T63" fmla="*/ 2147483647 h 26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35"/>
                  <a:gd name="T97" fmla="*/ 0 h 269"/>
                  <a:gd name="T98" fmla="*/ 535 w 535"/>
                  <a:gd name="T99" fmla="*/ 269 h 26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35" h="269">
                    <a:moveTo>
                      <a:pt x="495" y="229"/>
                    </a:moveTo>
                    <a:lnTo>
                      <a:pt x="495" y="229"/>
                    </a:lnTo>
                    <a:lnTo>
                      <a:pt x="40" y="229"/>
                    </a:lnTo>
                    <a:lnTo>
                      <a:pt x="40" y="205"/>
                    </a:lnTo>
                    <a:lnTo>
                      <a:pt x="69" y="205"/>
                    </a:lnTo>
                    <a:cubicBezTo>
                      <a:pt x="80" y="205"/>
                      <a:pt x="89" y="196"/>
                      <a:pt x="89" y="185"/>
                    </a:cubicBezTo>
                    <a:lnTo>
                      <a:pt x="89" y="40"/>
                    </a:lnTo>
                    <a:lnTo>
                      <a:pt x="114" y="40"/>
                    </a:lnTo>
                    <a:lnTo>
                      <a:pt x="114" y="185"/>
                    </a:lnTo>
                    <a:cubicBezTo>
                      <a:pt x="114" y="196"/>
                      <a:pt x="123" y="205"/>
                      <a:pt x="134" y="205"/>
                    </a:cubicBezTo>
                    <a:lnTo>
                      <a:pt x="184" y="205"/>
                    </a:lnTo>
                    <a:cubicBezTo>
                      <a:pt x="195" y="205"/>
                      <a:pt x="204" y="196"/>
                      <a:pt x="204" y="185"/>
                    </a:cubicBezTo>
                    <a:lnTo>
                      <a:pt x="204" y="40"/>
                    </a:lnTo>
                    <a:lnTo>
                      <a:pt x="229" y="40"/>
                    </a:lnTo>
                    <a:lnTo>
                      <a:pt x="229" y="185"/>
                    </a:lnTo>
                    <a:cubicBezTo>
                      <a:pt x="229" y="196"/>
                      <a:pt x="238" y="205"/>
                      <a:pt x="249" y="205"/>
                    </a:cubicBezTo>
                    <a:lnTo>
                      <a:pt x="299" y="205"/>
                    </a:lnTo>
                    <a:cubicBezTo>
                      <a:pt x="310" y="205"/>
                      <a:pt x="319" y="196"/>
                      <a:pt x="319" y="185"/>
                    </a:cubicBezTo>
                    <a:lnTo>
                      <a:pt x="319" y="40"/>
                    </a:lnTo>
                    <a:lnTo>
                      <a:pt x="344" y="40"/>
                    </a:lnTo>
                    <a:lnTo>
                      <a:pt x="344" y="185"/>
                    </a:lnTo>
                    <a:cubicBezTo>
                      <a:pt x="344" y="196"/>
                      <a:pt x="353" y="205"/>
                      <a:pt x="364" y="205"/>
                    </a:cubicBezTo>
                    <a:lnTo>
                      <a:pt x="414" y="205"/>
                    </a:lnTo>
                    <a:cubicBezTo>
                      <a:pt x="425" y="205"/>
                      <a:pt x="434" y="196"/>
                      <a:pt x="434" y="185"/>
                    </a:cubicBezTo>
                    <a:lnTo>
                      <a:pt x="434" y="40"/>
                    </a:lnTo>
                    <a:lnTo>
                      <a:pt x="459" y="40"/>
                    </a:lnTo>
                    <a:lnTo>
                      <a:pt x="459" y="185"/>
                    </a:lnTo>
                    <a:cubicBezTo>
                      <a:pt x="459" y="196"/>
                      <a:pt x="468" y="205"/>
                      <a:pt x="479" y="205"/>
                    </a:cubicBezTo>
                    <a:lnTo>
                      <a:pt x="495" y="205"/>
                    </a:lnTo>
                    <a:lnTo>
                      <a:pt x="495" y="229"/>
                    </a:lnTo>
                    <a:close/>
                    <a:moveTo>
                      <a:pt x="535" y="249"/>
                    </a:moveTo>
                    <a:lnTo>
                      <a:pt x="535" y="249"/>
                    </a:lnTo>
                    <a:lnTo>
                      <a:pt x="535" y="185"/>
                    </a:lnTo>
                    <a:cubicBezTo>
                      <a:pt x="535" y="174"/>
                      <a:pt x="526" y="165"/>
                      <a:pt x="515" y="165"/>
                    </a:cubicBezTo>
                    <a:lnTo>
                      <a:pt x="499" y="165"/>
                    </a:lnTo>
                    <a:lnTo>
                      <a:pt x="499" y="20"/>
                    </a:lnTo>
                    <a:cubicBezTo>
                      <a:pt x="499" y="9"/>
                      <a:pt x="490" y="0"/>
                      <a:pt x="479" y="0"/>
                    </a:cubicBezTo>
                    <a:lnTo>
                      <a:pt x="414" y="0"/>
                    </a:lnTo>
                    <a:cubicBezTo>
                      <a:pt x="403" y="0"/>
                      <a:pt x="394" y="9"/>
                      <a:pt x="394" y="20"/>
                    </a:cubicBezTo>
                    <a:lnTo>
                      <a:pt x="394" y="165"/>
                    </a:lnTo>
                    <a:lnTo>
                      <a:pt x="384" y="165"/>
                    </a:lnTo>
                    <a:lnTo>
                      <a:pt x="384" y="20"/>
                    </a:lnTo>
                    <a:cubicBezTo>
                      <a:pt x="384" y="9"/>
                      <a:pt x="375" y="0"/>
                      <a:pt x="364" y="0"/>
                    </a:cubicBezTo>
                    <a:lnTo>
                      <a:pt x="299" y="0"/>
                    </a:lnTo>
                    <a:cubicBezTo>
                      <a:pt x="288" y="0"/>
                      <a:pt x="279" y="9"/>
                      <a:pt x="279" y="20"/>
                    </a:cubicBezTo>
                    <a:lnTo>
                      <a:pt x="279" y="165"/>
                    </a:lnTo>
                    <a:lnTo>
                      <a:pt x="269" y="165"/>
                    </a:lnTo>
                    <a:lnTo>
                      <a:pt x="269" y="20"/>
                    </a:lnTo>
                    <a:cubicBezTo>
                      <a:pt x="269" y="9"/>
                      <a:pt x="260" y="0"/>
                      <a:pt x="249" y="0"/>
                    </a:cubicBezTo>
                    <a:lnTo>
                      <a:pt x="184" y="0"/>
                    </a:lnTo>
                    <a:cubicBezTo>
                      <a:pt x="173" y="0"/>
                      <a:pt x="164" y="9"/>
                      <a:pt x="164" y="20"/>
                    </a:cubicBezTo>
                    <a:lnTo>
                      <a:pt x="164" y="165"/>
                    </a:lnTo>
                    <a:lnTo>
                      <a:pt x="154" y="165"/>
                    </a:lnTo>
                    <a:lnTo>
                      <a:pt x="154" y="20"/>
                    </a:lnTo>
                    <a:cubicBezTo>
                      <a:pt x="154" y="9"/>
                      <a:pt x="145" y="0"/>
                      <a:pt x="134" y="0"/>
                    </a:cubicBezTo>
                    <a:lnTo>
                      <a:pt x="69" y="0"/>
                    </a:lnTo>
                    <a:cubicBezTo>
                      <a:pt x="58" y="0"/>
                      <a:pt x="49" y="9"/>
                      <a:pt x="49" y="20"/>
                    </a:cubicBezTo>
                    <a:lnTo>
                      <a:pt x="49" y="165"/>
                    </a:lnTo>
                    <a:lnTo>
                      <a:pt x="20" y="165"/>
                    </a:lnTo>
                    <a:cubicBezTo>
                      <a:pt x="9" y="165"/>
                      <a:pt x="0" y="174"/>
                      <a:pt x="0" y="185"/>
                    </a:cubicBezTo>
                    <a:lnTo>
                      <a:pt x="0" y="249"/>
                    </a:lnTo>
                    <a:cubicBezTo>
                      <a:pt x="0" y="260"/>
                      <a:pt x="9" y="269"/>
                      <a:pt x="20" y="269"/>
                    </a:cubicBezTo>
                    <a:lnTo>
                      <a:pt x="515" y="269"/>
                    </a:lnTo>
                    <a:cubicBezTo>
                      <a:pt x="526" y="269"/>
                      <a:pt x="535" y="260"/>
                      <a:pt x="535" y="24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5" name="Freeform 60">
                <a:extLst>
                  <a:ext uri="{FF2B5EF4-FFF2-40B4-BE49-F238E27FC236}">
                    <a16:creationId xmlns:a16="http://schemas.microsoft.com/office/drawing/2014/main" id="{82F0A514-4F43-4AEA-9DF9-5366FE2C034E}"/>
                  </a:ext>
                </a:extLst>
              </p:cNvPr>
              <p:cNvSpPr>
                <a:spLocks noEditPoints="1"/>
              </p:cNvSpPr>
              <p:nvPr/>
            </p:nvSpPr>
            <p:spPr bwMode="auto">
              <a:xfrm>
                <a:off x="857250" y="2938463"/>
                <a:ext cx="860425" cy="611188"/>
              </a:xfrm>
              <a:custGeom>
                <a:avLst/>
                <a:gdLst>
                  <a:gd name="T0" fmla="*/ 2147483647 w 2052"/>
                  <a:gd name="T1" fmla="*/ 2147483647 h 1453"/>
                  <a:gd name="T2" fmla="*/ 2147483647 w 2052"/>
                  <a:gd name="T3" fmla="*/ 2147483647 h 1453"/>
                  <a:gd name="T4" fmla="*/ 2147483647 w 2052"/>
                  <a:gd name="T5" fmla="*/ 2147483647 h 1453"/>
                  <a:gd name="T6" fmla="*/ 2147483647 w 2052"/>
                  <a:gd name="T7" fmla="*/ 2147483647 h 1453"/>
                  <a:gd name="T8" fmla="*/ 2147483647 w 2052"/>
                  <a:gd name="T9" fmla="*/ 2147483647 h 1453"/>
                  <a:gd name="T10" fmla="*/ 2147483647 w 2052"/>
                  <a:gd name="T11" fmla="*/ 2147483647 h 1453"/>
                  <a:gd name="T12" fmla="*/ 2147483647 w 2052"/>
                  <a:gd name="T13" fmla="*/ 2147483647 h 1453"/>
                  <a:gd name="T14" fmla="*/ 2147483647 w 2052"/>
                  <a:gd name="T15" fmla="*/ 2147483647 h 1453"/>
                  <a:gd name="T16" fmla="*/ 2147483647 w 2052"/>
                  <a:gd name="T17" fmla="*/ 2147483647 h 1453"/>
                  <a:gd name="T18" fmla="*/ 2147483647 w 2052"/>
                  <a:gd name="T19" fmla="*/ 2147483647 h 1453"/>
                  <a:gd name="T20" fmla="*/ 2147483647 w 2052"/>
                  <a:gd name="T21" fmla="*/ 2147483647 h 1453"/>
                  <a:gd name="T22" fmla="*/ 2147483647 w 2052"/>
                  <a:gd name="T23" fmla="*/ 2147483647 h 1453"/>
                  <a:gd name="T24" fmla="*/ 2147483647 w 2052"/>
                  <a:gd name="T25" fmla="*/ 2147483647 h 1453"/>
                  <a:gd name="T26" fmla="*/ 2147483647 w 2052"/>
                  <a:gd name="T27" fmla="*/ 2147483647 h 1453"/>
                  <a:gd name="T28" fmla="*/ 2147483647 w 2052"/>
                  <a:gd name="T29" fmla="*/ 2147483647 h 1453"/>
                  <a:gd name="T30" fmla="*/ 2147483647 w 2052"/>
                  <a:gd name="T31" fmla="*/ 2147483647 h 1453"/>
                  <a:gd name="T32" fmla="*/ 2147483647 w 2052"/>
                  <a:gd name="T33" fmla="*/ 2147483647 h 1453"/>
                  <a:gd name="T34" fmla="*/ 2147483647 w 2052"/>
                  <a:gd name="T35" fmla="*/ 2147483647 h 1453"/>
                  <a:gd name="T36" fmla="*/ 2147483647 w 2052"/>
                  <a:gd name="T37" fmla="*/ 2147483647 h 1453"/>
                  <a:gd name="T38" fmla="*/ 2147483647 w 2052"/>
                  <a:gd name="T39" fmla="*/ 2147483647 h 1453"/>
                  <a:gd name="T40" fmla="*/ 2147483647 w 2052"/>
                  <a:gd name="T41" fmla="*/ 2147483647 h 1453"/>
                  <a:gd name="T42" fmla="*/ 2147483647 w 2052"/>
                  <a:gd name="T43" fmla="*/ 2147483647 h 1453"/>
                  <a:gd name="T44" fmla="*/ 2147483647 w 2052"/>
                  <a:gd name="T45" fmla="*/ 2147483647 h 1453"/>
                  <a:gd name="T46" fmla="*/ 2147483647 w 2052"/>
                  <a:gd name="T47" fmla="*/ 2147483647 h 1453"/>
                  <a:gd name="T48" fmla="*/ 2147483647 w 2052"/>
                  <a:gd name="T49" fmla="*/ 0 h 1453"/>
                  <a:gd name="T50" fmla="*/ 2147483647 w 2052"/>
                  <a:gd name="T51" fmla="*/ 2147483647 h 1453"/>
                  <a:gd name="T52" fmla="*/ 2147483647 w 2052"/>
                  <a:gd name="T53" fmla="*/ 2147483647 h 1453"/>
                  <a:gd name="T54" fmla="*/ 2147483647 w 2052"/>
                  <a:gd name="T55" fmla="*/ 2147483647 h 1453"/>
                  <a:gd name="T56" fmla="*/ 2147483647 w 2052"/>
                  <a:gd name="T57" fmla="*/ 2147483647 h 1453"/>
                  <a:gd name="T58" fmla="*/ 0 w 2052"/>
                  <a:gd name="T59" fmla="*/ 2147483647 h 1453"/>
                  <a:gd name="T60" fmla="*/ 1990472057 w 2052"/>
                  <a:gd name="T61" fmla="*/ 2147483647 h 1453"/>
                  <a:gd name="T62" fmla="*/ 2147483647 w 2052"/>
                  <a:gd name="T63" fmla="*/ 2147483647 h 1453"/>
                  <a:gd name="T64" fmla="*/ 2147483647 w 2052"/>
                  <a:gd name="T65" fmla="*/ 2147483647 h 1453"/>
                  <a:gd name="T66" fmla="*/ 2147483647 w 2052"/>
                  <a:gd name="T67" fmla="*/ 2147483647 h 1453"/>
                  <a:gd name="T68" fmla="*/ 2147483647 w 2052"/>
                  <a:gd name="T69" fmla="*/ 2147483647 h 1453"/>
                  <a:gd name="T70" fmla="*/ 2147483647 w 2052"/>
                  <a:gd name="T71" fmla="*/ 2147483647 h 1453"/>
                  <a:gd name="T72" fmla="*/ 2147483647 w 2052"/>
                  <a:gd name="T73" fmla="*/ 2147483647 h 1453"/>
                  <a:gd name="T74" fmla="*/ 2147483647 w 2052"/>
                  <a:gd name="T75" fmla="*/ 2147483647 h 14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52"/>
                  <a:gd name="T115" fmla="*/ 0 h 1453"/>
                  <a:gd name="T116" fmla="*/ 2052 w 2052"/>
                  <a:gd name="T117" fmla="*/ 1453 h 145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52" h="1453">
                    <a:moveTo>
                      <a:pt x="1998" y="672"/>
                    </a:moveTo>
                    <a:lnTo>
                      <a:pt x="1998" y="672"/>
                    </a:lnTo>
                    <a:cubicBezTo>
                      <a:pt x="1998" y="687"/>
                      <a:pt x="1986" y="699"/>
                      <a:pt x="1972" y="699"/>
                    </a:cubicBezTo>
                    <a:lnTo>
                      <a:pt x="1342" y="699"/>
                    </a:lnTo>
                    <a:cubicBezTo>
                      <a:pt x="1328" y="699"/>
                      <a:pt x="1316" y="687"/>
                      <a:pt x="1316" y="672"/>
                    </a:cubicBezTo>
                    <a:lnTo>
                      <a:pt x="1316" y="80"/>
                    </a:lnTo>
                    <a:cubicBezTo>
                      <a:pt x="1316" y="65"/>
                      <a:pt x="1328" y="53"/>
                      <a:pt x="1342" y="53"/>
                    </a:cubicBezTo>
                    <a:lnTo>
                      <a:pt x="1972" y="53"/>
                    </a:lnTo>
                    <a:cubicBezTo>
                      <a:pt x="1986" y="53"/>
                      <a:pt x="1998" y="65"/>
                      <a:pt x="1998" y="80"/>
                    </a:cubicBezTo>
                    <a:lnTo>
                      <a:pt x="1998" y="672"/>
                    </a:lnTo>
                    <a:close/>
                    <a:moveTo>
                      <a:pt x="1630" y="1319"/>
                    </a:moveTo>
                    <a:lnTo>
                      <a:pt x="1630" y="1319"/>
                    </a:lnTo>
                    <a:cubicBezTo>
                      <a:pt x="1613" y="1326"/>
                      <a:pt x="1600" y="1340"/>
                      <a:pt x="1593" y="1357"/>
                    </a:cubicBezTo>
                    <a:lnTo>
                      <a:pt x="955" y="1357"/>
                    </a:lnTo>
                    <a:cubicBezTo>
                      <a:pt x="951" y="1357"/>
                      <a:pt x="948" y="1357"/>
                      <a:pt x="945" y="1359"/>
                    </a:cubicBezTo>
                    <a:lnTo>
                      <a:pt x="906" y="1273"/>
                    </a:lnTo>
                    <a:lnTo>
                      <a:pt x="730" y="1273"/>
                    </a:lnTo>
                    <a:lnTo>
                      <a:pt x="730" y="1199"/>
                    </a:lnTo>
                    <a:lnTo>
                      <a:pt x="1087" y="1199"/>
                    </a:lnTo>
                    <a:cubicBezTo>
                      <a:pt x="1102" y="1199"/>
                      <a:pt x="1114" y="1187"/>
                      <a:pt x="1114" y="1173"/>
                    </a:cubicBezTo>
                    <a:lnTo>
                      <a:pt x="1114" y="493"/>
                    </a:lnTo>
                    <a:cubicBezTo>
                      <a:pt x="1114" y="478"/>
                      <a:pt x="1102" y="466"/>
                      <a:pt x="1087" y="466"/>
                    </a:cubicBezTo>
                    <a:lnTo>
                      <a:pt x="584" y="466"/>
                    </a:lnTo>
                    <a:lnTo>
                      <a:pt x="584" y="341"/>
                    </a:lnTo>
                    <a:cubicBezTo>
                      <a:pt x="606" y="337"/>
                      <a:pt x="625" y="321"/>
                      <a:pt x="634" y="300"/>
                    </a:cubicBezTo>
                    <a:lnTo>
                      <a:pt x="1262" y="300"/>
                    </a:lnTo>
                    <a:lnTo>
                      <a:pt x="1262" y="672"/>
                    </a:lnTo>
                    <a:cubicBezTo>
                      <a:pt x="1262" y="716"/>
                      <a:pt x="1298" y="752"/>
                      <a:pt x="1342" y="752"/>
                    </a:cubicBezTo>
                    <a:lnTo>
                      <a:pt x="1630" y="752"/>
                    </a:lnTo>
                    <a:lnTo>
                      <a:pt x="1630" y="1319"/>
                    </a:lnTo>
                    <a:close/>
                    <a:moveTo>
                      <a:pt x="232" y="1357"/>
                    </a:moveTo>
                    <a:lnTo>
                      <a:pt x="232" y="1357"/>
                    </a:lnTo>
                    <a:lnTo>
                      <a:pt x="248" y="1327"/>
                    </a:lnTo>
                    <a:lnTo>
                      <a:pt x="871" y="1327"/>
                    </a:lnTo>
                    <a:lnTo>
                      <a:pt x="885" y="1357"/>
                    </a:lnTo>
                    <a:lnTo>
                      <a:pt x="232" y="1357"/>
                    </a:lnTo>
                    <a:close/>
                    <a:moveTo>
                      <a:pt x="424" y="1199"/>
                    </a:moveTo>
                    <a:lnTo>
                      <a:pt x="424" y="1199"/>
                    </a:lnTo>
                    <a:lnTo>
                      <a:pt x="677" y="1199"/>
                    </a:lnTo>
                    <a:lnTo>
                      <a:pt x="677" y="1273"/>
                    </a:lnTo>
                    <a:lnTo>
                      <a:pt x="424" y="1273"/>
                    </a:lnTo>
                    <a:lnTo>
                      <a:pt x="424" y="1199"/>
                    </a:lnTo>
                    <a:close/>
                    <a:moveTo>
                      <a:pt x="54" y="519"/>
                    </a:moveTo>
                    <a:lnTo>
                      <a:pt x="54" y="519"/>
                    </a:lnTo>
                    <a:lnTo>
                      <a:pt x="1060" y="519"/>
                    </a:lnTo>
                    <a:lnTo>
                      <a:pt x="1060" y="1146"/>
                    </a:lnTo>
                    <a:lnTo>
                      <a:pt x="54" y="1146"/>
                    </a:lnTo>
                    <a:lnTo>
                      <a:pt x="54" y="519"/>
                    </a:lnTo>
                    <a:close/>
                    <a:moveTo>
                      <a:pt x="1972" y="0"/>
                    </a:moveTo>
                    <a:lnTo>
                      <a:pt x="1972" y="0"/>
                    </a:lnTo>
                    <a:lnTo>
                      <a:pt x="1342" y="0"/>
                    </a:lnTo>
                    <a:cubicBezTo>
                      <a:pt x="1298" y="0"/>
                      <a:pt x="1262" y="35"/>
                      <a:pt x="1262" y="80"/>
                    </a:cubicBezTo>
                    <a:lnTo>
                      <a:pt x="1262" y="247"/>
                    </a:lnTo>
                    <a:lnTo>
                      <a:pt x="634" y="247"/>
                    </a:lnTo>
                    <a:cubicBezTo>
                      <a:pt x="623" y="222"/>
                      <a:pt x="598" y="204"/>
                      <a:pt x="570" y="204"/>
                    </a:cubicBezTo>
                    <a:cubicBezTo>
                      <a:pt x="531" y="204"/>
                      <a:pt x="500" y="235"/>
                      <a:pt x="500" y="273"/>
                    </a:cubicBezTo>
                    <a:cubicBezTo>
                      <a:pt x="500" y="297"/>
                      <a:pt x="512" y="318"/>
                      <a:pt x="530" y="331"/>
                    </a:cubicBezTo>
                    <a:lnTo>
                      <a:pt x="530" y="466"/>
                    </a:lnTo>
                    <a:lnTo>
                      <a:pt x="27" y="466"/>
                    </a:lnTo>
                    <a:cubicBezTo>
                      <a:pt x="12" y="466"/>
                      <a:pt x="0" y="478"/>
                      <a:pt x="0" y="493"/>
                    </a:cubicBezTo>
                    <a:lnTo>
                      <a:pt x="0" y="1173"/>
                    </a:lnTo>
                    <a:cubicBezTo>
                      <a:pt x="0" y="1187"/>
                      <a:pt x="12" y="1199"/>
                      <a:pt x="27" y="1199"/>
                    </a:cubicBezTo>
                    <a:lnTo>
                      <a:pt x="370" y="1199"/>
                    </a:lnTo>
                    <a:lnTo>
                      <a:pt x="370" y="1273"/>
                    </a:lnTo>
                    <a:lnTo>
                      <a:pt x="216" y="1273"/>
                    </a:lnTo>
                    <a:lnTo>
                      <a:pt x="143" y="1410"/>
                    </a:lnTo>
                    <a:lnTo>
                      <a:pt x="955" y="1410"/>
                    </a:lnTo>
                    <a:lnTo>
                      <a:pt x="968" y="1410"/>
                    </a:lnTo>
                    <a:lnTo>
                      <a:pt x="1593" y="1410"/>
                    </a:lnTo>
                    <a:cubicBezTo>
                      <a:pt x="1603" y="1435"/>
                      <a:pt x="1628" y="1453"/>
                      <a:pt x="1657" y="1453"/>
                    </a:cubicBezTo>
                    <a:cubicBezTo>
                      <a:pt x="1695" y="1453"/>
                      <a:pt x="1726" y="1422"/>
                      <a:pt x="1726" y="1383"/>
                    </a:cubicBezTo>
                    <a:cubicBezTo>
                      <a:pt x="1726" y="1354"/>
                      <a:pt x="1709" y="1330"/>
                      <a:pt x="1684" y="1319"/>
                    </a:cubicBezTo>
                    <a:lnTo>
                      <a:pt x="1684" y="752"/>
                    </a:lnTo>
                    <a:lnTo>
                      <a:pt x="1972" y="752"/>
                    </a:lnTo>
                    <a:cubicBezTo>
                      <a:pt x="2016" y="752"/>
                      <a:pt x="2052" y="716"/>
                      <a:pt x="2052" y="672"/>
                    </a:cubicBezTo>
                    <a:lnTo>
                      <a:pt x="2052" y="80"/>
                    </a:lnTo>
                    <a:cubicBezTo>
                      <a:pt x="2052" y="35"/>
                      <a:pt x="2016" y="0"/>
                      <a:pt x="1972"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6" name="Freeform 61">
                <a:extLst>
                  <a:ext uri="{FF2B5EF4-FFF2-40B4-BE49-F238E27FC236}">
                    <a16:creationId xmlns:a16="http://schemas.microsoft.com/office/drawing/2014/main" id="{D3C4C3F8-8686-4553-8487-411E38BE2D33}"/>
                  </a:ext>
                </a:extLst>
              </p:cNvPr>
              <p:cNvSpPr>
                <a:spLocks noEditPoints="1"/>
              </p:cNvSpPr>
              <p:nvPr/>
            </p:nvSpPr>
            <p:spPr bwMode="auto">
              <a:xfrm>
                <a:off x="1441450" y="3062288"/>
                <a:ext cx="61913" cy="63500"/>
              </a:xfrm>
              <a:custGeom>
                <a:avLst/>
                <a:gdLst>
                  <a:gd name="T0" fmla="*/ 2147483647 w 148"/>
                  <a:gd name="T1" fmla="*/ 2147483647 h 152"/>
                  <a:gd name="T2" fmla="*/ 2147483647 w 148"/>
                  <a:gd name="T3" fmla="*/ 2147483647 h 152"/>
                  <a:gd name="T4" fmla="*/ 2147483647 w 148"/>
                  <a:gd name="T5" fmla="*/ 2147483647 h 152"/>
                  <a:gd name="T6" fmla="*/ 2147483647 w 148"/>
                  <a:gd name="T7" fmla="*/ 1895701845 h 152"/>
                  <a:gd name="T8" fmla="*/ 2147483647 w 148"/>
                  <a:gd name="T9" fmla="*/ 1895701845 h 152"/>
                  <a:gd name="T10" fmla="*/ 2147483647 w 148"/>
                  <a:gd name="T11" fmla="*/ 2147483647 h 152"/>
                  <a:gd name="T12" fmla="*/ 2147483647 w 148"/>
                  <a:gd name="T13" fmla="*/ 2147483647 h 152"/>
                  <a:gd name="T14" fmla="*/ 2147483647 w 148"/>
                  <a:gd name="T15" fmla="*/ 2147483647 h 152"/>
                  <a:gd name="T16" fmla="*/ 2147483647 w 148"/>
                  <a:gd name="T17" fmla="*/ 0 h 152"/>
                  <a:gd name="T18" fmla="*/ 2147483647 w 148"/>
                  <a:gd name="T19" fmla="*/ 0 h 152"/>
                  <a:gd name="T20" fmla="*/ 0 w 148"/>
                  <a:gd name="T21" fmla="*/ 2147483647 h 152"/>
                  <a:gd name="T22" fmla="*/ 2147483647 w 148"/>
                  <a:gd name="T23" fmla="*/ 2147483647 h 152"/>
                  <a:gd name="T24" fmla="*/ 2147483647 w 148"/>
                  <a:gd name="T25" fmla="*/ 2147483647 h 152"/>
                  <a:gd name="T26" fmla="*/ 2147483647 w 148"/>
                  <a:gd name="T27" fmla="*/ 2147483647 h 152"/>
                  <a:gd name="T28" fmla="*/ 2147483647 w 148"/>
                  <a:gd name="T29" fmla="*/ 2147483647 h 152"/>
                  <a:gd name="T30" fmla="*/ 2147483647 w 148"/>
                  <a:gd name="T31" fmla="*/ 2147483647 h 152"/>
                  <a:gd name="T32" fmla="*/ 2147483647 w 148"/>
                  <a:gd name="T33" fmla="*/ 0 h 152"/>
                  <a:gd name="T34" fmla="*/ 2147483647 w 148"/>
                  <a:gd name="T35" fmla="*/ 0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8"/>
                  <a:gd name="T55" fmla="*/ 0 h 152"/>
                  <a:gd name="T56" fmla="*/ 148 w 148"/>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8" h="152">
                    <a:moveTo>
                      <a:pt x="53" y="92"/>
                    </a:moveTo>
                    <a:lnTo>
                      <a:pt x="53" y="92"/>
                    </a:lnTo>
                    <a:lnTo>
                      <a:pt x="71" y="39"/>
                    </a:lnTo>
                    <a:cubicBezTo>
                      <a:pt x="72" y="35"/>
                      <a:pt x="73" y="31"/>
                      <a:pt x="73" y="26"/>
                    </a:cubicBezTo>
                    <a:lnTo>
                      <a:pt x="74" y="26"/>
                    </a:lnTo>
                    <a:cubicBezTo>
                      <a:pt x="75" y="32"/>
                      <a:pt x="75" y="36"/>
                      <a:pt x="77" y="39"/>
                    </a:cubicBezTo>
                    <a:lnTo>
                      <a:pt x="94" y="92"/>
                    </a:lnTo>
                    <a:lnTo>
                      <a:pt x="53" y="92"/>
                    </a:lnTo>
                    <a:close/>
                    <a:moveTo>
                      <a:pt x="56" y="0"/>
                    </a:moveTo>
                    <a:lnTo>
                      <a:pt x="56" y="0"/>
                    </a:lnTo>
                    <a:lnTo>
                      <a:pt x="0" y="152"/>
                    </a:lnTo>
                    <a:lnTo>
                      <a:pt x="35" y="152"/>
                    </a:lnTo>
                    <a:lnTo>
                      <a:pt x="46" y="117"/>
                    </a:lnTo>
                    <a:lnTo>
                      <a:pt x="102" y="117"/>
                    </a:lnTo>
                    <a:lnTo>
                      <a:pt x="113" y="152"/>
                    </a:lnTo>
                    <a:lnTo>
                      <a:pt x="148" y="152"/>
                    </a:lnTo>
                    <a:lnTo>
                      <a:pt x="94" y="0"/>
                    </a:lnTo>
                    <a:lnTo>
                      <a:pt x="56" y="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7" name="Freeform 62">
                <a:extLst>
                  <a:ext uri="{FF2B5EF4-FFF2-40B4-BE49-F238E27FC236}">
                    <a16:creationId xmlns:a16="http://schemas.microsoft.com/office/drawing/2014/main" id="{B94259B3-FB51-4721-AD06-A13793093554}"/>
                  </a:ext>
                </a:extLst>
              </p:cNvPr>
              <p:cNvSpPr>
                <a:spLocks noEditPoints="1"/>
              </p:cNvSpPr>
              <p:nvPr/>
            </p:nvSpPr>
            <p:spPr bwMode="auto">
              <a:xfrm>
                <a:off x="1511300" y="3079750"/>
                <a:ext cx="46038" cy="66675"/>
              </a:xfrm>
              <a:custGeom>
                <a:avLst/>
                <a:gdLst>
                  <a:gd name="T0" fmla="*/ 2147483647 w 111"/>
                  <a:gd name="T1" fmla="*/ 2147483647 h 161"/>
                  <a:gd name="T2" fmla="*/ 2147483647 w 111"/>
                  <a:gd name="T3" fmla="*/ 2147483647 h 161"/>
                  <a:gd name="T4" fmla="*/ 2147483647 w 111"/>
                  <a:gd name="T5" fmla="*/ 2147483647 h 161"/>
                  <a:gd name="T6" fmla="*/ 2147483647 w 111"/>
                  <a:gd name="T7" fmla="*/ 2147483647 h 161"/>
                  <a:gd name="T8" fmla="*/ 2147483647 w 111"/>
                  <a:gd name="T9" fmla="*/ 2147483647 h 161"/>
                  <a:gd name="T10" fmla="*/ 2147483647 w 111"/>
                  <a:gd name="T11" fmla="*/ 2147483647 h 161"/>
                  <a:gd name="T12" fmla="*/ 2147483647 w 111"/>
                  <a:gd name="T13" fmla="*/ 2147483647 h 161"/>
                  <a:gd name="T14" fmla="*/ 2147483647 w 111"/>
                  <a:gd name="T15" fmla="*/ 1704578263 h 161"/>
                  <a:gd name="T16" fmla="*/ 2147483647 w 111"/>
                  <a:gd name="T17" fmla="*/ 2147483647 h 161"/>
                  <a:gd name="T18" fmla="*/ 2147483647 w 111"/>
                  <a:gd name="T19" fmla="*/ 2147483647 h 161"/>
                  <a:gd name="T20" fmla="*/ 2147483647 w 111"/>
                  <a:gd name="T21" fmla="*/ 0 h 161"/>
                  <a:gd name="T22" fmla="*/ 2147483647 w 111"/>
                  <a:gd name="T23" fmla="*/ 0 h 161"/>
                  <a:gd name="T24" fmla="*/ 2147483647 w 111"/>
                  <a:gd name="T25" fmla="*/ 1349393498 h 161"/>
                  <a:gd name="T26" fmla="*/ 2147483647 w 111"/>
                  <a:gd name="T27" fmla="*/ 1349393498 h 161"/>
                  <a:gd name="T28" fmla="*/ 2147483647 w 111"/>
                  <a:gd name="T29" fmla="*/ 142005326 h 161"/>
                  <a:gd name="T30" fmla="*/ 0 w 111"/>
                  <a:gd name="T31" fmla="*/ 142005326 h 161"/>
                  <a:gd name="T32" fmla="*/ 0 w 111"/>
                  <a:gd name="T33" fmla="*/ 2147483647 h 161"/>
                  <a:gd name="T34" fmla="*/ 2147483647 w 111"/>
                  <a:gd name="T35" fmla="*/ 2147483647 h 161"/>
                  <a:gd name="T36" fmla="*/ 2147483647 w 111"/>
                  <a:gd name="T37" fmla="*/ 2147483647 h 161"/>
                  <a:gd name="T38" fmla="*/ 2147483647 w 111"/>
                  <a:gd name="T39" fmla="*/ 2147483647 h 161"/>
                  <a:gd name="T40" fmla="*/ 2147483647 w 111"/>
                  <a:gd name="T41" fmla="*/ 2147483647 h 161"/>
                  <a:gd name="T42" fmla="*/ 2147483647 w 111"/>
                  <a:gd name="T43" fmla="*/ 2147483647 h 161"/>
                  <a:gd name="T44" fmla="*/ 2147483647 w 111"/>
                  <a:gd name="T45" fmla="*/ 2147483647 h 161"/>
                  <a:gd name="T46" fmla="*/ 2147483647 w 111"/>
                  <a:gd name="T47" fmla="*/ 994380183 h 161"/>
                  <a:gd name="T48" fmla="*/ 2147483647 w 111"/>
                  <a:gd name="T49" fmla="*/ 0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1"/>
                  <a:gd name="T76" fmla="*/ 0 h 161"/>
                  <a:gd name="T77" fmla="*/ 111 w 111"/>
                  <a:gd name="T78" fmla="*/ 161 h 1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1" h="161">
                    <a:moveTo>
                      <a:pt x="72" y="80"/>
                    </a:moveTo>
                    <a:lnTo>
                      <a:pt x="72" y="80"/>
                    </a:lnTo>
                    <a:cubicBezTo>
                      <a:pt x="68" y="86"/>
                      <a:pt x="61" y="90"/>
                      <a:pt x="54" y="90"/>
                    </a:cubicBezTo>
                    <a:cubicBezTo>
                      <a:pt x="47" y="90"/>
                      <a:pt x="41" y="87"/>
                      <a:pt x="37" y="82"/>
                    </a:cubicBezTo>
                    <a:cubicBezTo>
                      <a:pt x="33" y="77"/>
                      <a:pt x="31" y="71"/>
                      <a:pt x="31" y="63"/>
                    </a:cubicBezTo>
                    <a:lnTo>
                      <a:pt x="31" y="54"/>
                    </a:lnTo>
                    <a:cubicBezTo>
                      <a:pt x="31" y="45"/>
                      <a:pt x="33" y="38"/>
                      <a:pt x="38" y="32"/>
                    </a:cubicBezTo>
                    <a:cubicBezTo>
                      <a:pt x="42" y="27"/>
                      <a:pt x="48" y="24"/>
                      <a:pt x="55" y="24"/>
                    </a:cubicBezTo>
                    <a:cubicBezTo>
                      <a:pt x="71" y="24"/>
                      <a:pt x="79" y="34"/>
                      <a:pt x="79" y="54"/>
                    </a:cubicBezTo>
                    <a:cubicBezTo>
                      <a:pt x="79" y="65"/>
                      <a:pt x="77" y="74"/>
                      <a:pt x="72" y="80"/>
                    </a:cubicBezTo>
                    <a:close/>
                    <a:moveTo>
                      <a:pt x="67" y="0"/>
                    </a:moveTo>
                    <a:lnTo>
                      <a:pt x="67" y="0"/>
                    </a:lnTo>
                    <a:cubicBezTo>
                      <a:pt x="52" y="0"/>
                      <a:pt x="40" y="6"/>
                      <a:pt x="32" y="19"/>
                    </a:cubicBezTo>
                    <a:lnTo>
                      <a:pt x="31" y="19"/>
                    </a:lnTo>
                    <a:lnTo>
                      <a:pt x="31" y="2"/>
                    </a:lnTo>
                    <a:lnTo>
                      <a:pt x="0" y="2"/>
                    </a:lnTo>
                    <a:lnTo>
                      <a:pt x="0" y="161"/>
                    </a:lnTo>
                    <a:lnTo>
                      <a:pt x="31" y="161"/>
                    </a:lnTo>
                    <a:lnTo>
                      <a:pt x="31" y="98"/>
                    </a:lnTo>
                    <a:lnTo>
                      <a:pt x="32" y="98"/>
                    </a:lnTo>
                    <a:cubicBezTo>
                      <a:pt x="39" y="109"/>
                      <a:pt x="49" y="114"/>
                      <a:pt x="62" y="114"/>
                    </a:cubicBezTo>
                    <a:cubicBezTo>
                      <a:pt x="77" y="114"/>
                      <a:pt x="89" y="108"/>
                      <a:pt x="98" y="97"/>
                    </a:cubicBezTo>
                    <a:cubicBezTo>
                      <a:pt x="107" y="87"/>
                      <a:pt x="111" y="72"/>
                      <a:pt x="111" y="54"/>
                    </a:cubicBezTo>
                    <a:cubicBezTo>
                      <a:pt x="111" y="37"/>
                      <a:pt x="107" y="24"/>
                      <a:pt x="100" y="14"/>
                    </a:cubicBezTo>
                    <a:cubicBezTo>
                      <a:pt x="92" y="5"/>
                      <a:pt x="81" y="0"/>
                      <a:pt x="6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8" name="Freeform 63">
                <a:extLst>
                  <a:ext uri="{FF2B5EF4-FFF2-40B4-BE49-F238E27FC236}">
                    <a16:creationId xmlns:a16="http://schemas.microsoft.com/office/drawing/2014/main" id="{88466105-F461-4D8B-8C85-BEC15A6287DE}"/>
                  </a:ext>
                </a:extLst>
              </p:cNvPr>
              <p:cNvSpPr>
                <a:spLocks noEditPoints="1"/>
              </p:cNvSpPr>
              <p:nvPr/>
            </p:nvSpPr>
            <p:spPr bwMode="auto">
              <a:xfrm>
                <a:off x="1566863" y="3079750"/>
                <a:ext cx="47625" cy="66675"/>
              </a:xfrm>
              <a:custGeom>
                <a:avLst/>
                <a:gdLst>
                  <a:gd name="T0" fmla="*/ 2147483647 w 112"/>
                  <a:gd name="T1" fmla="*/ 2147483647 h 161"/>
                  <a:gd name="T2" fmla="*/ 2147483647 w 112"/>
                  <a:gd name="T3" fmla="*/ 2147483647 h 161"/>
                  <a:gd name="T4" fmla="*/ 2147483647 w 112"/>
                  <a:gd name="T5" fmla="*/ 2147483647 h 161"/>
                  <a:gd name="T6" fmla="*/ 2147483647 w 112"/>
                  <a:gd name="T7" fmla="*/ 2147483647 h 161"/>
                  <a:gd name="T8" fmla="*/ 2147483647 w 112"/>
                  <a:gd name="T9" fmla="*/ 2147483647 h 161"/>
                  <a:gd name="T10" fmla="*/ 2147483647 w 112"/>
                  <a:gd name="T11" fmla="*/ 2147483647 h 161"/>
                  <a:gd name="T12" fmla="*/ 2147483647 w 112"/>
                  <a:gd name="T13" fmla="*/ 2147483647 h 161"/>
                  <a:gd name="T14" fmla="*/ 2147483647 w 112"/>
                  <a:gd name="T15" fmla="*/ 1704578263 h 161"/>
                  <a:gd name="T16" fmla="*/ 2147483647 w 112"/>
                  <a:gd name="T17" fmla="*/ 2147483647 h 161"/>
                  <a:gd name="T18" fmla="*/ 2147483647 w 112"/>
                  <a:gd name="T19" fmla="*/ 2147483647 h 161"/>
                  <a:gd name="T20" fmla="*/ 2147483647 w 112"/>
                  <a:gd name="T21" fmla="*/ 0 h 161"/>
                  <a:gd name="T22" fmla="*/ 2147483647 w 112"/>
                  <a:gd name="T23" fmla="*/ 0 h 161"/>
                  <a:gd name="T24" fmla="*/ 2147483647 w 112"/>
                  <a:gd name="T25" fmla="*/ 1349393498 h 161"/>
                  <a:gd name="T26" fmla="*/ 2147483647 w 112"/>
                  <a:gd name="T27" fmla="*/ 1349393498 h 161"/>
                  <a:gd name="T28" fmla="*/ 2147483647 w 112"/>
                  <a:gd name="T29" fmla="*/ 142005326 h 161"/>
                  <a:gd name="T30" fmla="*/ 0 w 112"/>
                  <a:gd name="T31" fmla="*/ 142005326 h 161"/>
                  <a:gd name="T32" fmla="*/ 0 w 112"/>
                  <a:gd name="T33" fmla="*/ 2147483647 h 161"/>
                  <a:gd name="T34" fmla="*/ 2147483647 w 112"/>
                  <a:gd name="T35" fmla="*/ 2147483647 h 161"/>
                  <a:gd name="T36" fmla="*/ 2147483647 w 112"/>
                  <a:gd name="T37" fmla="*/ 2147483647 h 161"/>
                  <a:gd name="T38" fmla="*/ 2147483647 w 112"/>
                  <a:gd name="T39" fmla="*/ 2147483647 h 161"/>
                  <a:gd name="T40" fmla="*/ 2147483647 w 112"/>
                  <a:gd name="T41" fmla="*/ 2147483647 h 161"/>
                  <a:gd name="T42" fmla="*/ 2147483647 w 112"/>
                  <a:gd name="T43" fmla="*/ 2147483647 h 161"/>
                  <a:gd name="T44" fmla="*/ 2147483647 w 112"/>
                  <a:gd name="T45" fmla="*/ 2147483647 h 161"/>
                  <a:gd name="T46" fmla="*/ 2147483647 w 112"/>
                  <a:gd name="T47" fmla="*/ 994380183 h 161"/>
                  <a:gd name="T48" fmla="*/ 2147483647 w 112"/>
                  <a:gd name="T49" fmla="*/ 0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2"/>
                  <a:gd name="T76" fmla="*/ 0 h 161"/>
                  <a:gd name="T77" fmla="*/ 112 w 112"/>
                  <a:gd name="T78" fmla="*/ 161 h 1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2" h="161">
                    <a:moveTo>
                      <a:pt x="72" y="80"/>
                    </a:moveTo>
                    <a:lnTo>
                      <a:pt x="72" y="80"/>
                    </a:lnTo>
                    <a:cubicBezTo>
                      <a:pt x="68" y="86"/>
                      <a:pt x="62" y="90"/>
                      <a:pt x="54" y="90"/>
                    </a:cubicBezTo>
                    <a:cubicBezTo>
                      <a:pt x="47" y="90"/>
                      <a:pt x="42" y="87"/>
                      <a:pt x="37" y="82"/>
                    </a:cubicBezTo>
                    <a:cubicBezTo>
                      <a:pt x="33" y="77"/>
                      <a:pt x="31" y="71"/>
                      <a:pt x="31" y="63"/>
                    </a:cubicBezTo>
                    <a:lnTo>
                      <a:pt x="31" y="54"/>
                    </a:lnTo>
                    <a:cubicBezTo>
                      <a:pt x="31" y="45"/>
                      <a:pt x="33" y="38"/>
                      <a:pt x="38" y="32"/>
                    </a:cubicBezTo>
                    <a:cubicBezTo>
                      <a:pt x="43" y="27"/>
                      <a:pt x="48" y="24"/>
                      <a:pt x="56" y="24"/>
                    </a:cubicBezTo>
                    <a:cubicBezTo>
                      <a:pt x="71" y="24"/>
                      <a:pt x="79" y="34"/>
                      <a:pt x="79" y="54"/>
                    </a:cubicBezTo>
                    <a:cubicBezTo>
                      <a:pt x="79" y="65"/>
                      <a:pt x="77" y="74"/>
                      <a:pt x="72" y="80"/>
                    </a:cubicBezTo>
                    <a:close/>
                    <a:moveTo>
                      <a:pt x="67" y="0"/>
                    </a:moveTo>
                    <a:lnTo>
                      <a:pt x="67" y="0"/>
                    </a:lnTo>
                    <a:cubicBezTo>
                      <a:pt x="52" y="0"/>
                      <a:pt x="40" y="6"/>
                      <a:pt x="32" y="19"/>
                    </a:cubicBezTo>
                    <a:lnTo>
                      <a:pt x="32" y="2"/>
                    </a:lnTo>
                    <a:lnTo>
                      <a:pt x="0" y="2"/>
                    </a:lnTo>
                    <a:lnTo>
                      <a:pt x="0" y="161"/>
                    </a:lnTo>
                    <a:lnTo>
                      <a:pt x="32" y="161"/>
                    </a:lnTo>
                    <a:lnTo>
                      <a:pt x="32" y="98"/>
                    </a:lnTo>
                    <a:cubicBezTo>
                      <a:pt x="39" y="109"/>
                      <a:pt x="49" y="114"/>
                      <a:pt x="62" y="114"/>
                    </a:cubicBezTo>
                    <a:cubicBezTo>
                      <a:pt x="77" y="114"/>
                      <a:pt x="89" y="108"/>
                      <a:pt x="98" y="97"/>
                    </a:cubicBezTo>
                    <a:cubicBezTo>
                      <a:pt x="107" y="87"/>
                      <a:pt x="112" y="72"/>
                      <a:pt x="112" y="54"/>
                    </a:cubicBezTo>
                    <a:cubicBezTo>
                      <a:pt x="112" y="37"/>
                      <a:pt x="108" y="24"/>
                      <a:pt x="100" y="14"/>
                    </a:cubicBezTo>
                    <a:cubicBezTo>
                      <a:pt x="92" y="5"/>
                      <a:pt x="81" y="0"/>
                      <a:pt x="67"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59" name="Freeform 64">
                <a:extLst>
                  <a:ext uri="{FF2B5EF4-FFF2-40B4-BE49-F238E27FC236}">
                    <a16:creationId xmlns:a16="http://schemas.microsoft.com/office/drawing/2014/main" id="{392745D8-6F73-48B7-BECE-31BBCB71A653}"/>
                  </a:ext>
                </a:extLst>
              </p:cNvPr>
              <p:cNvSpPr>
                <a:spLocks/>
              </p:cNvSpPr>
              <p:nvPr/>
            </p:nvSpPr>
            <p:spPr bwMode="auto">
              <a:xfrm>
                <a:off x="1622425" y="3079750"/>
                <a:ext cx="33338" cy="47625"/>
              </a:xfrm>
              <a:custGeom>
                <a:avLst/>
                <a:gdLst>
                  <a:gd name="T0" fmla="*/ 2147483647 w 83"/>
                  <a:gd name="T1" fmla="*/ 2147483647 h 114"/>
                  <a:gd name="T2" fmla="*/ 2147483647 w 83"/>
                  <a:gd name="T3" fmla="*/ 2147483647 h 114"/>
                  <a:gd name="T4" fmla="*/ 2147483647 w 83"/>
                  <a:gd name="T5" fmla="*/ 2147483647 h 114"/>
                  <a:gd name="T6" fmla="*/ 2008916952 w 83"/>
                  <a:gd name="T7" fmla="*/ 2147483647 h 114"/>
                  <a:gd name="T8" fmla="*/ 2147483647 w 83"/>
                  <a:gd name="T9" fmla="*/ 1749798063 h 114"/>
                  <a:gd name="T10" fmla="*/ 2147483647 w 83"/>
                  <a:gd name="T11" fmla="*/ 1604068905 h 114"/>
                  <a:gd name="T12" fmla="*/ 2147483647 w 83"/>
                  <a:gd name="T13" fmla="*/ 2114383313 h 114"/>
                  <a:gd name="T14" fmla="*/ 2147483647 w 83"/>
                  <a:gd name="T15" fmla="*/ 291632941 h 114"/>
                  <a:gd name="T16" fmla="*/ 2147483647 w 83"/>
                  <a:gd name="T17" fmla="*/ 0 h 114"/>
                  <a:gd name="T18" fmla="*/ 842480180 w 83"/>
                  <a:gd name="T19" fmla="*/ 656217773 h 114"/>
                  <a:gd name="T20" fmla="*/ 0 w 83"/>
                  <a:gd name="T21" fmla="*/ 2147483647 h 114"/>
                  <a:gd name="T22" fmla="*/ 518362520 w 83"/>
                  <a:gd name="T23" fmla="*/ 2147483647 h 114"/>
                  <a:gd name="T24" fmla="*/ 2147483647 w 83"/>
                  <a:gd name="T25" fmla="*/ 2147483647 h 114"/>
                  <a:gd name="T26" fmla="*/ 2147483647 w 83"/>
                  <a:gd name="T27" fmla="*/ 2147483647 h 114"/>
                  <a:gd name="T28" fmla="*/ 2073611550 w 83"/>
                  <a:gd name="T29" fmla="*/ 2147483647 h 114"/>
                  <a:gd name="T30" fmla="*/ 0 w 83"/>
                  <a:gd name="T31" fmla="*/ 2147483647 h 114"/>
                  <a:gd name="T32" fmla="*/ 0 w 83"/>
                  <a:gd name="T33" fmla="*/ 2147483647 h 114"/>
                  <a:gd name="T34" fmla="*/ 2138467215 w 83"/>
                  <a:gd name="T35" fmla="*/ 2147483647 h 114"/>
                  <a:gd name="T36" fmla="*/ 2147483647 w 83"/>
                  <a:gd name="T37" fmla="*/ 2147483647 h 114"/>
                  <a:gd name="T38" fmla="*/ 2147483647 w 83"/>
                  <a:gd name="T39" fmla="*/ 2147483647 h 114"/>
                  <a:gd name="T40" fmla="*/ 2147483647 w 83"/>
                  <a:gd name="T41" fmla="*/ 2147483647 h 114"/>
                  <a:gd name="T42" fmla="*/ 2147483647 w 83"/>
                  <a:gd name="T43" fmla="*/ 2147483647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114"/>
                  <a:gd name="T68" fmla="*/ 83 w 83"/>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114">
                    <a:moveTo>
                      <a:pt x="67" y="53"/>
                    </a:moveTo>
                    <a:lnTo>
                      <a:pt x="67" y="53"/>
                    </a:lnTo>
                    <a:cubicBezTo>
                      <a:pt x="62" y="50"/>
                      <a:pt x="55" y="47"/>
                      <a:pt x="45" y="44"/>
                    </a:cubicBezTo>
                    <a:cubicBezTo>
                      <a:pt x="36" y="41"/>
                      <a:pt x="31" y="37"/>
                      <a:pt x="31" y="32"/>
                    </a:cubicBezTo>
                    <a:cubicBezTo>
                      <a:pt x="31" y="29"/>
                      <a:pt x="33" y="26"/>
                      <a:pt x="36" y="24"/>
                    </a:cubicBezTo>
                    <a:cubicBezTo>
                      <a:pt x="39" y="23"/>
                      <a:pt x="43" y="22"/>
                      <a:pt x="48" y="22"/>
                    </a:cubicBezTo>
                    <a:cubicBezTo>
                      <a:pt x="58" y="22"/>
                      <a:pt x="68" y="24"/>
                      <a:pt x="76" y="29"/>
                    </a:cubicBezTo>
                    <a:lnTo>
                      <a:pt x="76" y="4"/>
                    </a:lnTo>
                    <a:cubicBezTo>
                      <a:pt x="67" y="1"/>
                      <a:pt x="57" y="0"/>
                      <a:pt x="47" y="0"/>
                    </a:cubicBezTo>
                    <a:cubicBezTo>
                      <a:pt x="33" y="0"/>
                      <a:pt x="22" y="3"/>
                      <a:pt x="13" y="9"/>
                    </a:cubicBezTo>
                    <a:cubicBezTo>
                      <a:pt x="5" y="15"/>
                      <a:pt x="0" y="23"/>
                      <a:pt x="0" y="34"/>
                    </a:cubicBezTo>
                    <a:cubicBezTo>
                      <a:pt x="0" y="43"/>
                      <a:pt x="3" y="50"/>
                      <a:pt x="8" y="55"/>
                    </a:cubicBezTo>
                    <a:cubicBezTo>
                      <a:pt x="13" y="60"/>
                      <a:pt x="22" y="65"/>
                      <a:pt x="36" y="69"/>
                    </a:cubicBezTo>
                    <a:cubicBezTo>
                      <a:pt x="47" y="72"/>
                      <a:pt x="52" y="76"/>
                      <a:pt x="52" y="81"/>
                    </a:cubicBezTo>
                    <a:cubicBezTo>
                      <a:pt x="52" y="88"/>
                      <a:pt x="45" y="92"/>
                      <a:pt x="32" y="92"/>
                    </a:cubicBezTo>
                    <a:cubicBezTo>
                      <a:pt x="22" y="92"/>
                      <a:pt x="11" y="89"/>
                      <a:pt x="0" y="82"/>
                    </a:cubicBezTo>
                    <a:lnTo>
                      <a:pt x="0" y="108"/>
                    </a:lnTo>
                    <a:cubicBezTo>
                      <a:pt x="10" y="112"/>
                      <a:pt x="21" y="114"/>
                      <a:pt x="33" y="114"/>
                    </a:cubicBezTo>
                    <a:cubicBezTo>
                      <a:pt x="48" y="114"/>
                      <a:pt x="60" y="111"/>
                      <a:pt x="69" y="105"/>
                    </a:cubicBezTo>
                    <a:cubicBezTo>
                      <a:pt x="78" y="98"/>
                      <a:pt x="83" y="90"/>
                      <a:pt x="83" y="79"/>
                    </a:cubicBezTo>
                    <a:cubicBezTo>
                      <a:pt x="83" y="73"/>
                      <a:pt x="81" y="68"/>
                      <a:pt x="79" y="63"/>
                    </a:cubicBezTo>
                    <a:cubicBezTo>
                      <a:pt x="76" y="59"/>
                      <a:pt x="72" y="55"/>
                      <a:pt x="67" y="5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sp>
        <p:nvSpPr>
          <p:cNvPr id="460" name="Oval 2">
            <a:extLst>
              <a:ext uri="{FF2B5EF4-FFF2-40B4-BE49-F238E27FC236}">
                <a16:creationId xmlns:a16="http://schemas.microsoft.com/office/drawing/2014/main" id="{A694FCAE-C98C-46AB-910C-0C852014BFB4}"/>
              </a:ext>
            </a:extLst>
          </p:cNvPr>
          <p:cNvSpPr>
            <a:spLocks noChangeArrowheads="1"/>
          </p:cNvSpPr>
          <p:nvPr/>
        </p:nvSpPr>
        <p:spPr bwMode="auto">
          <a:xfrm>
            <a:off x="4620552" y="2414619"/>
            <a:ext cx="1050610" cy="463763"/>
          </a:xfrm>
          <a:prstGeom prst="roundRect">
            <a:avLst>
              <a:gd name="adj" fmla="val 16491"/>
            </a:avLst>
          </a:prstGeom>
          <a:solidFill>
            <a:srgbClr val="00B0F0"/>
          </a:solidFill>
          <a:ln>
            <a:noFill/>
          </a:ln>
          <a:effectLst/>
          <a:ex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sp>
        <p:nvSpPr>
          <p:cNvPr id="461" name="Oval 2">
            <a:extLst>
              <a:ext uri="{FF2B5EF4-FFF2-40B4-BE49-F238E27FC236}">
                <a16:creationId xmlns:a16="http://schemas.microsoft.com/office/drawing/2014/main" id="{CF825C12-2FCA-4FBA-9420-1883C8FCE530}"/>
              </a:ext>
            </a:extLst>
          </p:cNvPr>
          <p:cNvSpPr>
            <a:spLocks noChangeArrowheads="1"/>
          </p:cNvSpPr>
          <p:nvPr/>
        </p:nvSpPr>
        <p:spPr bwMode="auto">
          <a:xfrm>
            <a:off x="2327879" y="3247901"/>
            <a:ext cx="1050610" cy="463763"/>
          </a:xfrm>
          <a:prstGeom prst="roundRect">
            <a:avLst>
              <a:gd name="adj" fmla="val 16491"/>
            </a:avLst>
          </a:prstGeom>
          <a:solidFill>
            <a:srgbClr val="00B0F0"/>
          </a:solidFill>
          <a:ln>
            <a:noFill/>
          </a:ln>
          <a:effectLst/>
          <a:ex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sp>
        <p:nvSpPr>
          <p:cNvPr id="462" name="Oval 2">
            <a:extLst>
              <a:ext uri="{FF2B5EF4-FFF2-40B4-BE49-F238E27FC236}">
                <a16:creationId xmlns:a16="http://schemas.microsoft.com/office/drawing/2014/main" id="{0399FB70-0B50-4593-9F6D-A776643542D3}"/>
              </a:ext>
            </a:extLst>
          </p:cNvPr>
          <p:cNvSpPr>
            <a:spLocks noChangeArrowheads="1"/>
          </p:cNvSpPr>
          <p:nvPr/>
        </p:nvSpPr>
        <p:spPr bwMode="auto">
          <a:xfrm>
            <a:off x="6974959" y="3247901"/>
            <a:ext cx="1050610" cy="463763"/>
          </a:xfrm>
          <a:prstGeom prst="roundRect">
            <a:avLst>
              <a:gd name="adj" fmla="val 16491"/>
            </a:avLst>
          </a:prstGeom>
          <a:solidFill>
            <a:srgbClr val="00B0F0"/>
          </a:solidFill>
          <a:ln>
            <a:noFill/>
          </a:ln>
          <a:effectLst/>
          <a:ex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grpSp>
        <p:nvGrpSpPr>
          <p:cNvPr id="463" name="组合 216">
            <a:extLst>
              <a:ext uri="{FF2B5EF4-FFF2-40B4-BE49-F238E27FC236}">
                <a16:creationId xmlns:a16="http://schemas.microsoft.com/office/drawing/2014/main" id="{E4482AD3-E558-4279-8BB0-272D1C36FC04}"/>
              </a:ext>
            </a:extLst>
          </p:cNvPr>
          <p:cNvGrpSpPr>
            <a:grpSpLocks/>
          </p:cNvGrpSpPr>
          <p:nvPr/>
        </p:nvGrpSpPr>
        <p:grpSpPr bwMode="auto">
          <a:xfrm>
            <a:off x="3764238" y="4330066"/>
            <a:ext cx="719719" cy="719719"/>
            <a:chOff x="6383338" y="2019300"/>
            <a:chExt cx="1116013" cy="1116013"/>
          </a:xfrm>
        </p:grpSpPr>
        <p:sp>
          <p:nvSpPr>
            <p:cNvPr id="464" name="Freeform 140">
              <a:extLst>
                <a:ext uri="{FF2B5EF4-FFF2-40B4-BE49-F238E27FC236}">
                  <a16:creationId xmlns:a16="http://schemas.microsoft.com/office/drawing/2014/main" id="{5D01E5F3-7AA7-4204-8A5C-166ABFCA0A92}"/>
                </a:ext>
              </a:extLst>
            </p:cNvPr>
            <p:cNvSpPr>
              <a:spLocks/>
            </p:cNvSpPr>
            <p:nvPr/>
          </p:nvSpPr>
          <p:spPr bwMode="auto">
            <a:xfrm>
              <a:off x="6383338" y="2019300"/>
              <a:ext cx="1116013"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30" y="2658"/>
                  </a:cubicBezTo>
                  <a:cubicBezTo>
                    <a:pt x="596" y="2658"/>
                    <a:pt x="0" y="2063"/>
                    <a:pt x="0" y="1329"/>
                  </a:cubicBezTo>
                  <a:cubicBezTo>
                    <a:pt x="0" y="595"/>
                    <a:pt x="596" y="0"/>
                    <a:pt x="1330" y="0"/>
                  </a:cubicBezTo>
                  <a:cubicBezTo>
                    <a:pt x="2064"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465" name="组合 192">
              <a:extLst>
                <a:ext uri="{FF2B5EF4-FFF2-40B4-BE49-F238E27FC236}">
                  <a16:creationId xmlns:a16="http://schemas.microsoft.com/office/drawing/2014/main" id="{4CAB0205-ECDF-4D4B-983A-7C1E16411654}"/>
                </a:ext>
              </a:extLst>
            </p:cNvPr>
            <p:cNvGrpSpPr>
              <a:grpSpLocks/>
            </p:cNvGrpSpPr>
            <p:nvPr/>
          </p:nvGrpSpPr>
          <p:grpSpPr bwMode="auto">
            <a:xfrm>
              <a:off x="6623050" y="2249488"/>
              <a:ext cx="636588" cy="657225"/>
              <a:chOff x="6623050" y="2249488"/>
              <a:chExt cx="636588" cy="657225"/>
            </a:xfrm>
          </p:grpSpPr>
          <p:sp>
            <p:nvSpPr>
              <p:cNvPr id="466" name="Freeform 141">
                <a:extLst>
                  <a:ext uri="{FF2B5EF4-FFF2-40B4-BE49-F238E27FC236}">
                    <a16:creationId xmlns:a16="http://schemas.microsoft.com/office/drawing/2014/main" id="{2358CAAD-EBB5-4745-9B7B-F81ADA3675E3}"/>
                  </a:ext>
                </a:extLst>
              </p:cNvPr>
              <p:cNvSpPr>
                <a:spLocks noEditPoints="1"/>
              </p:cNvSpPr>
              <p:nvPr/>
            </p:nvSpPr>
            <p:spPr bwMode="auto">
              <a:xfrm>
                <a:off x="6858000" y="2308225"/>
                <a:ext cx="166688" cy="166688"/>
              </a:xfrm>
              <a:custGeom>
                <a:avLst/>
                <a:gdLst>
                  <a:gd name="T0" fmla="*/ 2147483647 w 398"/>
                  <a:gd name="T1" fmla="*/ 2147483647 h 398"/>
                  <a:gd name="T2" fmla="*/ 2147483647 w 398"/>
                  <a:gd name="T3" fmla="*/ 2147483647 h 398"/>
                  <a:gd name="T4" fmla="*/ 2147483647 w 398"/>
                  <a:gd name="T5" fmla="*/ 2147483647 h 398"/>
                  <a:gd name="T6" fmla="*/ 2147483647 w 398"/>
                  <a:gd name="T7" fmla="*/ 2147483647 h 398"/>
                  <a:gd name="T8" fmla="*/ 2147483647 w 398"/>
                  <a:gd name="T9" fmla="*/ 2147483647 h 398"/>
                  <a:gd name="T10" fmla="*/ 2147483647 w 398"/>
                  <a:gd name="T11" fmla="*/ 2147483647 h 398"/>
                  <a:gd name="T12" fmla="*/ 2147483647 w 398"/>
                  <a:gd name="T13" fmla="*/ 2147483647 h 398"/>
                  <a:gd name="T14" fmla="*/ 2147483647 w 398"/>
                  <a:gd name="T15" fmla="*/ 2147483647 h 398"/>
                  <a:gd name="T16" fmla="*/ 2147483647 w 398"/>
                  <a:gd name="T17" fmla="*/ 2147483647 h 398"/>
                  <a:gd name="T18" fmla="*/ 2147483647 w 398"/>
                  <a:gd name="T19" fmla="*/ 2147483647 h 398"/>
                  <a:gd name="T20" fmla="*/ 2147483647 w 398"/>
                  <a:gd name="T21" fmla="*/ 2147483647 h 398"/>
                  <a:gd name="T22" fmla="*/ 2147483647 w 398"/>
                  <a:gd name="T23" fmla="*/ 2147483647 h 398"/>
                  <a:gd name="T24" fmla="*/ 2147483647 w 398"/>
                  <a:gd name="T25" fmla="*/ 2147483647 h 398"/>
                  <a:gd name="T26" fmla="*/ 2147483647 w 398"/>
                  <a:gd name="T27" fmla="*/ 2147483647 h 398"/>
                  <a:gd name="T28" fmla="*/ 2147483647 w 398"/>
                  <a:gd name="T29" fmla="*/ 2147483647 h 398"/>
                  <a:gd name="T30" fmla="*/ 2147483647 w 398"/>
                  <a:gd name="T31" fmla="*/ 2147483647 h 398"/>
                  <a:gd name="T32" fmla="*/ 2147483647 w 398"/>
                  <a:gd name="T33" fmla="*/ 2147483647 h 398"/>
                  <a:gd name="T34" fmla="*/ 2147483647 w 398"/>
                  <a:gd name="T35" fmla="*/ 2147483647 h 398"/>
                  <a:gd name="T36" fmla="*/ 2147483647 w 398"/>
                  <a:gd name="T37" fmla="*/ 0 h 398"/>
                  <a:gd name="T38" fmla="*/ 2147483647 w 398"/>
                  <a:gd name="T39" fmla="*/ 0 h 398"/>
                  <a:gd name="T40" fmla="*/ 2147483647 w 398"/>
                  <a:gd name="T41" fmla="*/ 0 h 398"/>
                  <a:gd name="T42" fmla="*/ 2147483647 w 398"/>
                  <a:gd name="T43" fmla="*/ 2147483647 h 398"/>
                  <a:gd name="T44" fmla="*/ 2147483647 w 398"/>
                  <a:gd name="T45" fmla="*/ 2147483647 h 398"/>
                  <a:gd name="T46" fmla="*/ 2147483647 w 398"/>
                  <a:gd name="T47" fmla="*/ 2147483647 h 398"/>
                  <a:gd name="T48" fmla="*/ 0 w 398"/>
                  <a:gd name="T49" fmla="*/ 2147483647 h 398"/>
                  <a:gd name="T50" fmla="*/ 0 w 398"/>
                  <a:gd name="T51" fmla="*/ 2147483647 h 398"/>
                  <a:gd name="T52" fmla="*/ 2147483647 w 398"/>
                  <a:gd name="T53" fmla="*/ 2147483647 h 398"/>
                  <a:gd name="T54" fmla="*/ 2147483647 w 398"/>
                  <a:gd name="T55" fmla="*/ 2147483647 h 398"/>
                  <a:gd name="T56" fmla="*/ 2147483647 w 398"/>
                  <a:gd name="T57" fmla="*/ 2147483647 h 398"/>
                  <a:gd name="T58" fmla="*/ 2147483647 w 398"/>
                  <a:gd name="T59" fmla="*/ 2147483647 h 398"/>
                  <a:gd name="T60" fmla="*/ 2147483647 w 398"/>
                  <a:gd name="T61" fmla="*/ 2147483647 h 398"/>
                  <a:gd name="T62" fmla="*/ 2147483647 w 398"/>
                  <a:gd name="T63" fmla="*/ 2147483647 h 398"/>
                  <a:gd name="T64" fmla="*/ 2147483647 w 398"/>
                  <a:gd name="T65" fmla="*/ 2147483647 h 398"/>
                  <a:gd name="T66" fmla="*/ 2147483647 w 398"/>
                  <a:gd name="T67" fmla="*/ 2147483647 h 398"/>
                  <a:gd name="T68" fmla="*/ 2147483647 w 398"/>
                  <a:gd name="T69" fmla="*/ 2147483647 h 398"/>
                  <a:gd name="T70" fmla="*/ 2147483647 w 398"/>
                  <a:gd name="T71" fmla="*/ 2147483647 h 398"/>
                  <a:gd name="T72" fmla="*/ 2147483647 w 398"/>
                  <a:gd name="T73" fmla="*/ 2147483647 h 398"/>
                  <a:gd name="T74" fmla="*/ 2147483647 w 398"/>
                  <a:gd name="T75" fmla="*/ 2147483647 h 398"/>
                  <a:gd name="T76" fmla="*/ 2147483647 w 398"/>
                  <a:gd name="T77" fmla="*/ 2147483647 h 398"/>
                  <a:gd name="T78" fmla="*/ 2147483647 w 398"/>
                  <a:gd name="T79" fmla="*/ 0 h 3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8"/>
                  <a:gd name="T121" fmla="*/ 0 h 398"/>
                  <a:gd name="T122" fmla="*/ 398 w 398"/>
                  <a:gd name="T123" fmla="*/ 398 h 39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8" h="398">
                    <a:moveTo>
                      <a:pt x="331" y="182"/>
                    </a:moveTo>
                    <a:lnTo>
                      <a:pt x="331" y="182"/>
                    </a:lnTo>
                    <a:lnTo>
                      <a:pt x="331" y="216"/>
                    </a:lnTo>
                    <a:lnTo>
                      <a:pt x="249" y="216"/>
                    </a:lnTo>
                    <a:cubicBezTo>
                      <a:pt x="231" y="216"/>
                      <a:pt x="216" y="231"/>
                      <a:pt x="216" y="249"/>
                    </a:cubicBezTo>
                    <a:lnTo>
                      <a:pt x="216" y="331"/>
                    </a:lnTo>
                    <a:lnTo>
                      <a:pt x="182" y="331"/>
                    </a:lnTo>
                    <a:lnTo>
                      <a:pt x="182" y="249"/>
                    </a:lnTo>
                    <a:cubicBezTo>
                      <a:pt x="182" y="231"/>
                      <a:pt x="167" y="216"/>
                      <a:pt x="149" y="216"/>
                    </a:cubicBezTo>
                    <a:lnTo>
                      <a:pt x="67" y="216"/>
                    </a:lnTo>
                    <a:lnTo>
                      <a:pt x="67" y="182"/>
                    </a:lnTo>
                    <a:lnTo>
                      <a:pt x="149" y="182"/>
                    </a:lnTo>
                    <a:cubicBezTo>
                      <a:pt x="167" y="182"/>
                      <a:pt x="182" y="167"/>
                      <a:pt x="182" y="149"/>
                    </a:cubicBezTo>
                    <a:lnTo>
                      <a:pt x="182" y="67"/>
                    </a:lnTo>
                    <a:lnTo>
                      <a:pt x="216" y="67"/>
                    </a:lnTo>
                    <a:lnTo>
                      <a:pt x="216" y="149"/>
                    </a:lnTo>
                    <a:cubicBezTo>
                      <a:pt x="216" y="167"/>
                      <a:pt x="231" y="182"/>
                      <a:pt x="249" y="182"/>
                    </a:cubicBezTo>
                    <a:lnTo>
                      <a:pt x="331" y="182"/>
                    </a:lnTo>
                    <a:close/>
                    <a:moveTo>
                      <a:pt x="249" y="0"/>
                    </a:moveTo>
                    <a:lnTo>
                      <a:pt x="249" y="0"/>
                    </a:lnTo>
                    <a:lnTo>
                      <a:pt x="149" y="0"/>
                    </a:lnTo>
                    <a:cubicBezTo>
                      <a:pt x="130" y="0"/>
                      <a:pt x="115" y="15"/>
                      <a:pt x="115" y="33"/>
                    </a:cubicBezTo>
                    <a:lnTo>
                      <a:pt x="115" y="115"/>
                    </a:lnTo>
                    <a:lnTo>
                      <a:pt x="33" y="115"/>
                    </a:lnTo>
                    <a:cubicBezTo>
                      <a:pt x="15" y="115"/>
                      <a:pt x="0" y="130"/>
                      <a:pt x="0" y="149"/>
                    </a:cubicBezTo>
                    <a:lnTo>
                      <a:pt x="0" y="249"/>
                    </a:lnTo>
                    <a:cubicBezTo>
                      <a:pt x="0" y="267"/>
                      <a:pt x="15" y="282"/>
                      <a:pt x="33" y="282"/>
                    </a:cubicBezTo>
                    <a:lnTo>
                      <a:pt x="115" y="282"/>
                    </a:lnTo>
                    <a:lnTo>
                      <a:pt x="115" y="364"/>
                    </a:lnTo>
                    <a:cubicBezTo>
                      <a:pt x="115" y="383"/>
                      <a:pt x="130" y="398"/>
                      <a:pt x="149" y="398"/>
                    </a:cubicBezTo>
                    <a:lnTo>
                      <a:pt x="249" y="398"/>
                    </a:lnTo>
                    <a:cubicBezTo>
                      <a:pt x="268" y="398"/>
                      <a:pt x="282" y="383"/>
                      <a:pt x="282" y="364"/>
                    </a:cubicBezTo>
                    <a:lnTo>
                      <a:pt x="282" y="282"/>
                    </a:lnTo>
                    <a:lnTo>
                      <a:pt x="364" y="282"/>
                    </a:lnTo>
                    <a:cubicBezTo>
                      <a:pt x="383" y="282"/>
                      <a:pt x="398" y="267"/>
                      <a:pt x="398" y="249"/>
                    </a:cubicBezTo>
                    <a:lnTo>
                      <a:pt x="398" y="149"/>
                    </a:lnTo>
                    <a:cubicBezTo>
                      <a:pt x="398" y="130"/>
                      <a:pt x="383" y="115"/>
                      <a:pt x="364" y="115"/>
                    </a:cubicBezTo>
                    <a:lnTo>
                      <a:pt x="282" y="115"/>
                    </a:lnTo>
                    <a:lnTo>
                      <a:pt x="282" y="33"/>
                    </a:lnTo>
                    <a:cubicBezTo>
                      <a:pt x="282" y="15"/>
                      <a:pt x="268" y="0"/>
                      <a:pt x="249"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67" name="Freeform 142">
                <a:extLst>
                  <a:ext uri="{FF2B5EF4-FFF2-40B4-BE49-F238E27FC236}">
                    <a16:creationId xmlns:a16="http://schemas.microsoft.com/office/drawing/2014/main" id="{B5E1DFC5-B093-4CC6-9F52-B88807AB1E8F}"/>
                  </a:ext>
                </a:extLst>
              </p:cNvPr>
              <p:cNvSpPr>
                <a:spLocks noEditPoints="1"/>
              </p:cNvSpPr>
              <p:nvPr/>
            </p:nvSpPr>
            <p:spPr bwMode="auto">
              <a:xfrm>
                <a:off x="6743700" y="2473325"/>
                <a:ext cx="74613" cy="73025"/>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8" y="109"/>
                    </a:moveTo>
                    <a:lnTo>
                      <a:pt x="108" y="109"/>
                    </a:lnTo>
                    <a:lnTo>
                      <a:pt x="66" y="109"/>
                    </a:lnTo>
                    <a:lnTo>
                      <a:pt x="66" y="67"/>
                    </a:lnTo>
                    <a:lnTo>
                      <a:pt x="108" y="67"/>
                    </a:lnTo>
                    <a:lnTo>
                      <a:pt x="108" y="109"/>
                    </a:lnTo>
                    <a:close/>
                    <a:moveTo>
                      <a:pt x="175" y="34"/>
                    </a:moveTo>
                    <a:lnTo>
                      <a:pt x="175" y="34"/>
                    </a:lnTo>
                    <a:cubicBezTo>
                      <a:pt x="175" y="15"/>
                      <a:pt x="160" y="0"/>
                      <a:pt x="142" y="0"/>
                    </a:cubicBezTo>
                    <a:lnTo>
                      <a:pt x="33" y="0"/>
                    </a:lnTo>
                    <a:cubicBezTo>
                      <a:pt x="15" y="0"/>
                      <a:pt x="0" y="15"/>
                      <a:pt x="0" y="34"/>
                    </a:cubicBezTo>
                    <a:lnTo>
                      <a:pt x="0" y="142"/>
                    </a:lnTo>
                    <a:cubicBezTo>
                      <a:pt x="0" y="161"/>
                      <a:pt x="15" y="176"/>
                      <a:pt x="33" y="176"/>
                    </a:cubicBezTo>
                    <a:lnTo>
                      <a:pt x="142" y="176"/>
                    </a:lnTo>
                    <a:cubicBezTo>
                      <a:pt x="160" y="176"/>
                      <a:pt x="175" y="161"/>
                      <a:pt x="175" y="142"/>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68" name="Freeform 143">
                <a:extLst>
                  <a:ext uri="{FF2B5EF4-FFF2-40B4-BE49-F238E27FC236}">
                    <a16:creationId xmlns:a16="http://schemas.microsoft.com/office/drawing/2014/main" id="{B0C94CBB-85C1-4F72-8F7F-1263CE833BCB}"/>
                  </a:ext>
                </a:extLst>
              </p:cNvPr>
              <p:cNvSpPr>
                <a:spLocks noEditPoints="1"/>
              </p:cNvSpPr>
              <p:nvPr/>
            </p:nvSpPr>
            <p:spPr bwMode="auto">
              <a:xfrm>
                <a:off x="6743700" y="25606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8" y="109"/>
                    </a:moveTo>
                    <a:lnTo>
                      <a:pt x="108" y="109"/>
                    </a:lnTo>
                    <a:lnTo>
                      <a:pt x="66" y="109"/>
                    </a:lnTo>
                    <a:lnTo>
                      <a:pt x="66" y="67"/>
                    </a:lnTo>
                    <a:lnTo>
                      <a:pt x="108" y="67"/>
                    </a:lnTo>
                    <a:lnTo>
                      <a:pt x="108" y="109"/>
                    </a:lnTo>
                    <a:close/>
                    <a:moveTo>
                      <a:pt x="175" y="34"/>
                    </a:moveTo>
                    <a:lnTo>
                      <a:pt x="175" y="34"/>
                    </a:lnTo>
                    <a:cubicBezTo>
                      <a:pt x="175" y="15"/>
                      <a:pt x="160" y="0"/>
                      <a:pt x="142" y="0"/>
                    </a:cubicBezTo>
                    <a:lnTo>
                      <a:pt x="33" y="0"/>
                    </a:lnTo>
                    <a:cubicBezTo>
                      <a:pt x="15" y="0"/>
                      <a:pt x="0" y="15"/>
                      <a:pt x="0" y="34"/>
                    </a:cubicBezTo>
                    <a:lnTo>
                      <a:pt x="0" y="142"/>
                    </a:lnTo>
                    <a:cubicBezTo>
                      <a:pt x="0" y="161"/>
                      <a:pt x="15" y="176"/>
                      <a:pt x="33" y="176"/>
                    </a:cubicBezTo>
                    <a:lnTo>
                      <a:pt x="142" y="176"/>
                    </a:lnTo>
                    <a:cubicBezTo>
                      <a:pt x="160" y="176"/>
                      <a:pt x="175" y="161"/>
                      <a:pt x="175" y="142"/>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69" name="Freeform 144">
                <a:extLst>
                  <a:ext uri="{FF2B5EF4-FFF2-40B4-BE49-F238E27FC236}">
                    <a16:creationId xmlns:a16="http://schemas.microsoft.com/office/drawing/2014/main" id="{DADAF5D8-BF96-4C4A-85C0-4CA48BC88336}"/>
                  </a:ext>
                </a:extLst>
              </p:cNvPr>
              <p:cNvSpPr>
                <a:spLocks noEditPoints="1"/>
              </p:cNvSpPr>
              <p:nvPr/>
            </p:nvSpPr>
            <p:spPr bwMode="auto">
              <a:xfrm>
                <a:off x="6743700" y="26495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8" y="109"/>
                    </a:moveTo>
                    <a:lnTo>
                      <a:pt x="108" y="109"/>
                    </a:lnTo>
                    <a:lnTo>
                      <a:pt x="66" y="109"/>
                    </a:lnTo>
                    <a:lnTo>
                      <a:pt x="66" y="67"/>
                    </a:lnTo>
                    <a:lnTo>
                      <a:pt x="108" y="67"/>
                    </a:lnTo>
                    <a:lnTo>
                      <a:pt x="108" y="109"/>
                    </a:lnTo>
                    <a:close/>
                    <a:moveTo>
                      <a:pt x="175" y="34"/>
                    </a:moveTo>
                    <a:lnTo>
                      <a:pt x="175" y="34"/>
                    </a:lnTo>
                    <a:cubicBezTo>
                      <a:pt x="175" y="15"/>
                      <a:pt x="160" y="0"/>
                      <a:pt x="142" y="0"/>
                    </a:cubicBezTo>
                    <a:lnTo>
                      <a:pt x="33" y="0"/>
                    </a:lnTo>
                    <a:cubicBezTo>
                      <a:pt x="15" y="0"/>
                      <a:pt x="0" y="15"/>
                      <a:pt x="0" y="34"/>
                    </a:cubicBezTo>
                    <a:lnTo>
                      <a:pt x="0" y="143"/>
                    </a:lnTo>
                    <a:cubicBezTo>
                      <a:pt x="0" y="161"/>
                      <a:pt x="15" y="176"/>
                      <a:pt x="33" y="176"/>
                    </a:cubicBezTo>
                    <a:lnTo>
                      <a:pt x="142" y="176"/>
                    </a:lnTo>
                    <a:cubicBezTo>
                      <a:pt x="160" y="176"/>
                      <a:pt x="175" y="161"/>
                      <a:pt x="175" y="143"/>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0" name="Freeform 145">
                <a:extLst>
                  <a:ext uri="{FF2B5EF4-FFF2-40B4-BE49-F238E27FC236}">
                    <a16:creationId xmlns:a16="http://schemas.microsoft.com/office/drawing/2014/main" id="{00976B01-898D-4D7F-BB62-81C37653823E}"/>
                  </a:ext>
                </a:extLst>
              </p:cNvPr>
              <p:cNvSpPr>
                <a:spLocks noEditPoints="1"/>
              </p:cNvSpPr>
              <p:nvPr/>
            </p:nvSpPr>
            <p:spPr bwMode="auto">
              <a:xfrm>
                <a:off x="6743700" y="2738438"/>
                <a:ext cx="74613" cy="74613"/>
              </a:xfrm>
              <a:custGeom>
                <a:avLst/>
                <a:gdLst>
                  <a:gd name="T0" fmla="*/ 2147483647 w 175"/>
                  <a:gd name="T1" fmla="*/ 2147483647 h 175"/>
                  <a:gd name="T2" fmla="*/ 2147483647 w 175"/>
                  <a:gd name="T3" fmla="*/ 2147483647 h 175"/>
                  <a:gd name="T4" fmla="*/ 2147483647 w 175"/>
                  <a:gd name="T5" fmla="*/ 2147483647 h 175"/>
                  <a:gd name="T6" fmla="*/ 2147483647 w 175"/>
                  <a:gd name="T7" fmla="*/ 2147483647 h 175"/>
                  <a:gd name="T8" fmla="*/ 2147483647 w 175"/>
                  <a:gd name="T9" fmla="*/ 2147483647 h 175"/>
                  <a:gd name="T10" fmla="*/ 2147483647 w 175"/>
                  <a:gd name="T11" fmla="*/ 2147483647 h 175"/>
                  <a:gd name="T12" fmla="*/ 2147483647 w 175"/>
                  <a:gd name="T13" fmla="*/ 0 h 175"/>
                  <a:gd name="T14" fmla="*/ 2147483647 w 175"/>
                  <a:gd name="T15" fmla="*/ 0 h 175"/>
                  <a:gd name="T16" fmla="*/ 2147483647 w 175"/>
                  <a:gd name="T17" fmla="*/ 0 h 175"/>
                  <a:gd name="T18" fmla="*/ 0 w 175"/>
                  <a:gd name="T19" fmla="*/ 2147483647 h 175"/>
                  <a:gd name="T20" fmla="*/ 0 w 175"/>
                  <a:gd name="T21" fmla="*/ 2147483647 h 175"/>
                  <a:gd name="T22" fmla="*/ 2147483647 w 175"/>
                  <a:gd name="T23" fmla="*/ 2147483647 h 175"/>
                  <a:gd name="T24" fmla="*/ 2147483647 w 175"/>
                  <a:gd name="T25" fmla="*/ 2147483647 h 175"/>
                  <a:gd name="T26" fmla="*/ 2147483647 w 175"/>
                  <a:gd name="T27" fmla="*/ 2147483647 h 175"/>
                  <a:gd name="T28" fmla="*/ 2147483647 w 175"/>
                  <a:gd name="T29" fmla="*/ 2147483647 h 175"/>
                  <a:gd name="T30" fmla="*/ 2147483647 w 175"/>
                  <a:gd name="T31" fmla="*/ 0 h 1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5"/>
                  <a:gd name="T50" fmla="*/ 175 w 175"/>
                  <a:gd name="T51" fmla="*/ 175 h 1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5">
                    <a:moveTo>
                      <a:pt x="108" y="108"/>
                    </a:moveTo>
                    <a:lnTo>
                      <a:pt x="108" y="108"/>
                    </a:lnTo>
                    <a:lnTo>
                      <a:pt x="66" y="108"/>
                    </a:lnTo>
                    <a:lnTo>
                      <a:pt x="66" y="66"/>
                    </a:lnTo>
                    <a:lnTo>
                      <a:pt x="108" y="66"/>
                    </a:lnTo>
                    <a:lnTo>
                      <a:pt x="108" y="108"/>
                    </a:lnTo>
                    <a:close/>
                    <a:moveTo>
                      <a:pt x="142" y="0"/>
                    </a:moveTo>
                    <a:lnTo>
                      <a:pt x="142" y="0"/>
                    </a:lnTo>
                    <a:lnTo>
                      <a:pt x="33" y="0"/>
                    </a:lnTo>
                    <a:cubicBezTo>
                      <a:pt x="15" y="0"/>
                      <a:pt x="0" y="14"/>
                      <a:pt x="0" y="33"/>
                    </a:cubicBezTo>
                    <a:lnTo>
                      <a:pt x="0" y="142"/>
                    </a:lnTo>
                    <a:cubicBezTo>
                      <a:pt x="0" y="160"/>
                      <a:pt x="15" y="175"/>
                      <a:pt x="33" y="175"/>
                    </a:cubicBezTo>
                    <a:lnTo>
                      <a:pt x="142" y="175"/>
                    </a:lnTo>
                    <a:cubicBezTo>
                      <a:pt x="160" y="175"/>
                      <a:pt x="175" y="160"/>
                      <a:pt x="175" y="142"/>
                    </a:cubicBezTo>
                    <a:lnTo>
                      <a:pt x="175" y="33"/>
                    </a:lnTo>
                    <a:cubicBezTo>
                      <a:pt x="175" y="14"/>
                      <a:pt x="160" y="0"/>
                      <a:pt x="142"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1" name="Freeform 146">
                <a:extLst>
                  <a:ext uri="{FF2B5EF4-FFF2-40B4-BE49-F238E27FC236}">
                    <a16:creationId xmlns:a16="http://schemas.microsoft.com/office/drawing/2014/main" id="{075A15D2-9450-4760-88C9-C6DFB43F7DE0}"/>
                  </a:ext>
                </a:extLst>
              </p:cNvPr>
              <p:cNvSpPr>
                <a:spLocks noEditPoints="1"/>
              </p:cNvSpPr>
              <p:nvPr/>
            </p:nvSpPr>
            <p:spPr bwMode="auto">
              <a:xfrm>
                <a:off x="6851650" y="2560638"/>
                <a:ext cx="73025" cy="74613"/>
              </a:xfrm>
              <a:custGeom>
                <a:avLst/>
                <a:gdLst>
                  <a:gd name="T0" fmla="*/ 2147483647 w 176"/>
                  <a:gd name="T1" fmla="*/ 2147483647 h 176"/>
                  <a:gd name="T2" fmla="*/ 2147483647 w 176"/>
                  <a:gd name="T3" fmla="*/ 2147483647 h 176"/>
                  <a:gd name="T4" fmla="*/ 2147483647 w 176"/>
                  <a:gd name="T5" fmla="*/ 2147483647 h 176"/>
                  <a:gd name="T6" fmla="*/ 2147483647 w 176"/>
                  <a:gd name="T7" fmla="*/ 2147483647 h 176"/>
                  <a:gd name="T8" fmla="*/ 2147483647 w 176"/>
                  <a:gd name="T9" fmla="*/ 2147483647 h 176"/>
                  <a:gd name="T10" fmla="*/ 2147483647 w 176"/>
                  <a:gd name="T11" fmla="*/ 2147483647 h 176"/>
                  <a:gd name="T12" fmla="*/ 0 w 176"/>
                  <a:gd name="T13" fmla="*/ 2147483647 h 176"/>
                  <a:gd name="T14" fmla="*/ 0 w 176"/>
                  <a:gd name="T15" fmla="*/ 2147483647 h 176"/>
                  <a:gd name="T16" fmla="*/ 0 w 176"/>
                  <a:gd name="T17" fmla="*/ 2147483647 h 176"/>
                  <a:gd name="T18" fmla="*/ 2147483647 w 176"/>
                  <a:gd name="T19" fmla="*/ 2147483647 h 176"/>
                  <a:gd name="T20" fmla="*/ 2147483647 w 176"/>
                  <a:gd name="T21" fmla="*/ 2147483647 h 176"/>
                  <a:gd name="T22" fmla="*/ 2147483647 w 176"/>
                  <a:gd name="T23" fmla="*/ 2147483647 h 176"/>
                  <a:gd name="T24" fmla="*/ 2147483647 w 176"/>
                  <a:gd name="T25" fmla="*/ 2147483647 h 176"/>
                  <a:gd name="T26" fmla="*/ 2147483647 w 176"/>
                  <a:gd name="T27" fmla="*/ 0 h 176"/>
                  <a:gd name="T28" fmla="*/ 2147483647 w 176"/>
                  <a:gd name="T29" fmla="*/ 0 h 176"/>
                  <a:gd name="T30" fmla="*/ 0 w 176"/>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6"/>
                  <a:gd name="T49" fmla="*/ 0 h 176"/>
                  <a:gd name="T50" fmla="*/ 176 w 176"/>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6" h="176">
                    <a:moveTo>
                      <a:pt x="67" y="67"/>
                    </a:moveTo>
                    <a:lnTo>
                      <a:pt x="67" y="67"/>
                    </a:lnTo>
                    <a:lnTo>
                      <a:pt x="109" y="67"/>
                    </a:lnTo>
                    <a:lnTo>
                      <a:pt x="109" y="109"/>
                    </a:lnTo>
                    <a:lnTo>
                      <a:pt x="67" y="109"/>
                    </a:lnTo>
                    <a:lnTo>
                      <a:pt x="67" y="67"/>
                    </a:lnTo>
                    <a:close/>
                    <a:moveTo>
                      <a:pt x="0" y="34"/>
                    </a:moveTo>
                    <a:lnTo>
                      <a:pt x="0" y="34"/>
                    </a:lnTo>
                    <a:lnTo>
                      <a:pt x="0" y="142"/>
                    </a:lnTo>
                    <a:cubicBezTo>
                      <a:pt x="0" y="161"/>
                      <a:pt x="15" y="176"/>
                      <a:pt x="34" y="176"/>
                    </a:cubicBezTo>
                    <a:lnTo>
                      <a:pt x="142" y="176"/>
                    </a:lnTo>
                    <a:cubicBezTo>
                      <a:pt x="161" y="176"/>
                      <a:pt x="176" y="161"/>
                      <a:pt x="176" y="142"/>
                    </a:cubicBezTo>
                    <a:lnTo>
                      <a:pt x="176" y="34"/>
                    </a:lnTo>
                    <a:cubicBezTo>
                      <a:pt x="176" y="15"/>
                      <a:pt x="161" y="0"/>
                      <a:pt x="142" y="0"/>
                    </a:cubicBezTo>
                    <a:lnTo>
                      <a:pt x="34" y="0"/>
                    </a:lnTo>
                    <a:cubicBezTo>
                      <a:pt x="15" y="0"/>
                      <a:pt x="0" y="15"/>
                      <a:pt x="0" y="34"/>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2" name="Freeform 147">
                <a:extLst>
                  <a:ext uri="{FF2B5EF4-FFF2-40B4-BE49-F238E27FC236}">
                    <a16:creationId xmlns:a16="http://schemas.microsoft.com/office/drawing/2014/main" id="{A042513E-C87C-448A-82F3-6FA4E9BA688B}"/>
                  </a:ext>
                </a:extLst>
              </p:cNvPr>
              <p:cNvSpPr>
                <a:spLocks noEditPoints="1"/>
              </p:cNvSpPr>
              <p:nvPr/>
            </p:nvSpPr>
            <p:spPr bwMode="auto">
              <a:xfrm>
                <a:off x="6851650" y="2649538"/>
                <a:ext cx="73025" cy="74613"/>
              </a:xfrm>
              <a:custGeom>
                <a:avLst/>
                <a:gdLst>
                  <a:gd name="T0" fmla="*/ 2147483647 w 176"/>
                  <a:gd name="T1" fmla="*/ 2147483647 h 176"/>
                  <a:gd name="T2" fmla="*/ 2147483647 w 176"/>
                  <a:gd name="T3" fmla="*/ 2147483647 h 176"/>
                  <a:gd name="T4" fmla="*/ 2147483647 w 176"/>
                  <a:gd name="T5" fmla="*/ 2147483647 h 176"/>
                  <a:gd name="T6" fmla="*/ 2147483647 w 176"/>
                  <a:gd name="T7" fmla="*/ 2147483647 h 176"/>
                  <a:gd name="T8" fmla="*/ 2147483647 w 176"/>
                  <a:gd name="T9" fmla="*/ 2147483647 h 176"/>
                  <a:gd name="T10" fmla="*/ 2147483647 w 176"/>
                  <a:gd name="T11" fmla="*/ 2147483647 h 176"/>
                  <a:gd name="T12" fmla="*/ 0 w 176"/>
                  <a:gd name="T13" fmla="*/ 2147483647 h 176"/>
                  <a:gd name="T14" fmla="*/ 0 w 176"/>
                  <a:gd name="T15" fmla="*/ 2147483647 h 176"/>
                  <a:gd name="T16" fmla="*/ 2147483647 w 176"/>
                  <a:gd name="T17" fmla="*/ 2147483647 h 176"/>
                  <a:gd name="T18" fmla="*/ 2147483647 w 176"/>
                  <a:gd name="T19" fmla="*/ 2147483647 h 176"/>
                  <a:gd name="T20" fmla="*/ 2147483647 w 176"/>
                  <a:gd name="T21" fmla="*/ 2147483647 h 176"/>
                  <a:gd name="T22" fmla="*/ 2147483647 w 176"/>
                  <a:gd name="T23" fmla="*/ 2147483647 h 176"/>
                  <a:gd name="T24" fmla="*/ 2147483647 w 176"/>
                  <a:gd name="T25" fmla="*/ 0 h 176"/>
                  <a:gd name="T26" fmla="*/ 2147483647 w 176"/>
                  <a:gd name="T27" fmla="*/ 0 h 176"/>
                  <a:gd name="T28" fmla="*/ 0 w 176"/>
                  <a:gd name="T29" fmla="*/ 2147483647 h 176"/>
                  <a:gd name="T30" fmla="*/ 0 w 176"/>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6"/>
                  <a:gd name="T49" fmla="*/ 0 h 176"/>
                  <a:gd name="T50" fmla="*/ 176 w 176"/>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6" h="176">
                    <a:moveTo>
                      <a:pt x="67" y="67"/>
                    </a:moveTo>
                    <a:lnTo>
                      <a:pt x="67" y="67"/>
                    </a:lnTo>
                    <a:lnTo>
                      <a:pt x="109" y="67"/>
                    </a:lnTo>
                    <a:lnTo>
                      <a:pt x="109" y="109"/>
                    </a:lnTo>
                    <a:lnTo>
                      <a:pt x="67" y="109"/>
                    </a:lnTo>
                    <a:lnTo>
                      <a:pt x="67" y="67"/>
                    </a:lnTo>
                    <a:close/>
                    <a:moveTo>
                      <a:pt x="0" y="143"/>
                    </a:moveTo>
                    <a:lnTo>
                      <a:pt x="0" y="143"/>
                    </a:lnTo>
                    <a:cubicBezTo>
                      <a:pt x="0" y="161"/>
                      <a:pt x="15" y="176"/>
                      <a:pt x="34" y="176"/>
                    </a:cubicBezTo>
                    <a:lnTo>
                      <a:pt x="142" y="176"/>
                    </a:lnTo>
                    <a:cubicBezTo>
                      <a:pt x="161" y="176"/>
                      <a:pt x="176" y="161"/>
                      <a:pt x="176" y="143"/>
                    </a:cubicBezTo>
                    <a:lnTo>
                      <a:pt x="176" y="34"/>
                    </a:lnTo>
                    <a:cubicBezTo>
                      <a:pt x="176" y="15"/>
                      <a:pt x="161" y="0"/>
                      <a:pt x="142" y="0"/>
                    </a:cubicBezTo>
                    <a:lnTo>
                      <a:pt x="34" y="0"/>
                    </a:lnTo>
                    <a:cubicBezTo>
                      <a:pt x="15" y="0"/>
                      <a:pt x="0" y="15"/>
                      <a:pt x="0" y="34"/>
                    </a:cubicBezTo>
                    <a:lnTo>
                      <a:pt x="0" y="143"/>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3" name="Freeform 148">
                <a:extLst>
                  <a:ext uri="{FF2B5EF4-FFF2-40B4-BE49-F238E27FC236}">
                    <a16:creationId xmlns:a16="http://schemas.microsoft.com/office/drawing/2014/main" id="{76525230-8347-4A4C-8F7E-9DB42D397BD1}"/>
                  </a:ext>
                </a:extLst>
              </p:cNvPr>
              <p:cNvSpPr>
                <a:spLocks noEditPoints="1"/>
              </p:cNvSpPr>
              <p:nvPr/>
            </p:nvSpPr>
            <p:spPr bwMode="auto">
              <a:xfrm>
                <a:off x="6958013" y="25606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0 h 176"/>
                  <a:gd name="T18" fmla="*/ 2147483647 w 175"/>
                  <a:gd name="T19" fmla="*/ 0 h 176"/>
                  <a:gd name="T20" fmla="*/ 0 w 175"/>
                  <a:gd name="T21" fmla="*/ 2147483647 h 176"/>
                  <a:gd name="T22" fmla="*/ 0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9" y="109"/>
                    </a:moveTo>
                    <a:lnTo>
                      <a:pt x="109" y="109"/>
                    </a:lnTo>
                    <a:lnTo>
                      <a:pt x="67" y="109"/>
                    </a:lnTo>
                    <a:lnTo>
                      <a:pt x="67" y="67"/>
                    </a:lnTo>
                    <a:lnTo>
                      <a:pt x="109" y="67"/>
                    </a:lnTo>
                    <a:lnTo>
                      <a:pt x="109" y="109"/>
                    </a:lnTo>
                    <a:close/>
                    <a:moveTo>
                      <a:pt x="175" y="34"/>
                    </a:moveTo>
                    <a:lnTo>
                      <a:pt x="175" y="34"/>
                    </a:lnTo>
                    <a:cubicBezTo>
                      <a:pt x="175" y="15"/>
                      <a:pt x="160" y="0"/>
                      <a:pt x="142" y="0"/>
                    </a:cubicBezTo>
                    <a:lnTo>
                      <a:pt x="33" y="0"/>
                    </a:lnTo>
                    <a:cubicBezTo>
                      <a:pt x="15" y="0"/>
                      <a:pt x="0" y="15"/>
                      <a:pt x="0" y="34"/>
                    </a:cubicBezTo>
                    <a:lnTo>
                      <a:pt x="0" y="142"/>
                    </a:lnTo>
                    <a:cubicBezTo>
                      <a:pt x="0" y="161"/>
                      <a:pt x="15" y="176"/>
                      <a:pt x="33" y="176"/>
                    </a:cubicBezTo>
                    <a:lnTo>
                      <a:pt x="142" y="176"/>
                    </a:lnTo>
                    <a:cubicBezTo>
                      <a:pt x="160" y="176"/>
                      <a:pt x="175" y="161"/>
                      <a:pt x="175" y="142"/>
                    </a:cubicBezTo>
                    <a:lnTo>
                      <a:pt x="175" y="34"/>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4" name="Freeform 149">
                <a:extLst>
                  <a:ext uri="{FF2B5EF4-FFF2-40B4-BE49-F238E27FC236}">
                    <a16:creationId xmlns:a16="http://schemas.microsoft.com/office/drawing/2014/main" id="{461C15B8-33D9-452B-B31F-A53E36839637}"/>
                  </a:ext>
                </a:extLst>
              </p:cNvPr>
              <p:cNvSpPr>
                <a:spLocks noEditPoints="1"/>
              </p:cNvSpPr>
              <p:nvPr/>
            </p:nvSpPr>
            <p:spPr bwMode="auto">
              <a:xfrm>
                <a:off x="6958013" y="2649538"/>
                <a:ext cx="74613"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0 h 176"/>
                  <a:gd name="T14" fmla="*/ 2147483647 w 175"/>
                  <a:gd name="T15" fmla="*/ 0 h 176"/>
                  <a:gd name="T16" fmla="*/ 2147483647 w 175"/>
                  <a:gd name="T17" fmla="*/ 0 h 176"/>
                  <a:gd name="T18" fmla="*/ 0 w 175"/>
                  <a:gd name="T19" fmla="*/ 2147483647 h 176"/>
                  <a:gd name="T20" fmla="*/ 0 w 175"/>
                  <a:gd name="T21" fmla="*/ 2147483647 h 176"/>
                  <a:gd name="T22" fmla="*/ 2147483647 w 175"/>
                  <a:gd name="T23" fmla="*/ 2147483647 h 176"/>
                  <a:gd name="T24" fmla="*/ 2147483647 w 175"/>
                  <a:gd name="T25" fmla="*/ 2147483647 h 176"/>
                  <a:gd name="T26" fmla="*/ 2147483647 w 175"/>
                  <a:gd name="T27" fmla="*/ 2147483647 h 176"/>
                  <a:gd name="T28" fmla="*/ 2147483647 w 175"/>
                  <a:gd name="T29" fmla="*/ 2147483647 h 176"/>
                  <a:gd name="T30" fmla="*/ 2147483647 w 175"/>
                  <a:gd name="T31" fmla="*/ 0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109" y="109"/>
                    </a:moveTo>
                    <a:lnTo>
                      <a:pt x="109" y="109"/>
                    </a:lnTo>
                    <a:lnTo>
                      <a:pt x="67" y="109"/>
                    </a:lnTo>
                    <a:lnTo>
                      <a:pt x="67" y="67"/>
                    </a:lnTo>
                    <a:lnTo>
                      <a:pt x="109" y="67"/>
                    </a:lnTo>
                    <a:lnTo>
                      <a:pt x="109" y="109"/>
                    </a:lnTo>
                    <a:close/>
                    <a:moveTo>
                      <a:pt x="142" y="0"/>
                    </a:moveTo>
                    <a:lnTo>
                      <a:pt x="142" y="0"/>
                    </a:lnTo>
                    <a:lnTo>
                      <a:pt x="33" y="0"/>
                    </a:lnTo>
                    <a:cubicBezTo>
                      <a:pt x="15" y="0"/>
                      <a:pt x="0" y="15"/>
                      <a:pt x="0" y="34"/>
                    </a:cubicBezTo>
                    <a:lnTo>
                      <a:pt x="0" y="143"/>
                    </a:lnTo>
                    <a:cubicBezTo>
                      <a:pt x="0" y="161"/>
                      <a:pt x="15" y="176"/>
                      <a:pt x="33" y="176"/>
                    </a:cubicBezTo>
                    <a:lnTo>
                      <a:pt x="142" y="176"/>
                    </a:lnTo>
                    <a:cubicBezTo>
                      <a:pt x="160" y="176"/>
                      <a:pt x="175" y="161"/>
                      <a:pt x="175" y="143"/>
                    </a:cubicBezTo>
                    <a:lnTo>
                      <a:pt x="175" y="34"/>
                    </a:lnTo>
                    <a:cubicBezTo>
                      <a:pt x="175" y="15"/>
                      <a:pt x="160" y="0"/>
                      <a:pt x="142" y="0"/>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5" name="Freeform 150">
                <a:extLst>
                  <a:ext uri="{FF2B5EF4-FFF2-40B4-BE49-F238E27FC236}">
                    <a16:creationId xmlns:a16="http://schemas.microsoft.com/office/drawing/2014/main" id="{6DE4004D-25AE-4CC3-A634-85A18345454F}"/>
                  </a:ext>
                </a:extLst>
              </p:cNvPr>
              <p:cNvSpPr>
                <a:spLocks noEditPoints="1"/>
              </p:cNvSpPr>
              <p:nvPr/>
            </p:nvSpPr>
            <p:spPr bwMode="auto">
              <a:xfrm>
                <a:off x="7065963" y="2473325"/>
                <a:ext cx="73025" cy="73025"/>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2147483647 w 175"/>
                  <a:gd name="T13" fmla="*/ 2147483647 h 176"/>
                  <a:gd name="T14" fmla="*/ 2147483647 w 175"/>
                  <a:gd name="T15" fmla="*/ 2147483647 h 176"/>
                  <a:gd name="T16" fmla="*/ 2147483647 w 175"/>
                  <a:gd name="T17" fmla="*/ 2147483647 h 176"/>
                  <a:gd name="T18" fmla="*/ 2147483647 w 175"/>
                  <a:gd name="T19" fmla="*/ 2147483647 h 176"/>
                  <a:gd name="T20" fmla="*/ 2147483647 w 175"/>
                  <a:gd name="T21" fmla="*/ 2147483647 h 176"/>
                  <a:gd name="T22" fmla="*/ 2147483647 w 175"/>
                  <a:gd name="T23" fmla="*/ 0 h 176"/>
                  <a:gd name="T24" fmla="*/ 2147483647 w 175"/>
                  <a:gd name="T25" fmla="*/ 0 h 176"/>
                  <a:gd name="T26" fmla="*/ 0 w 175"/>
                  <a:gd name="T27" fmla="*/ 2147483647 h 176"/>
                  <a:gd name="T28" fmla="*/ 0 w 175"/>
                  <a:gd name="T29" fmla="*/ 2147483647 h 176"/>
                  <a:gd name="T30" fmla="*/ 2147483647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66" y="67"/>
                    </a:moveTo>
                    <a:lnTo>
                      <a:pt x="66" y="67"/>
                    </a:lnTo>
                    <a:lnTo>
                      <a:pt x="108" y="67"/>
                    </a:lnTo>
                    <a:lnTo>
                      <a:pt x="108" y="109"/>
                    </a:lnTo>
                    <a:lnTo>
                      <a:pt x="66" y="109"/>
                    </a:lnTo>
                    <a:lnTo>
                      <a:pt x="66" y="67"/>
                    </a:lnTo>
                    <a:close/>
                    <a:moveTo>
                      <a:pt x="33" y="176"/>
                    </a:moveTo>
                    <a:lnTo>
                      <a:pt x="33" y="176"/>
                    </a:lnTo>
                    <a:lnTo>
                      <a:pt x="142" y="176"/>
                    </a:lnTo>
                    <a:cubicBezTo>
                      <a:pt x="160" y="176"/>
                      <a:pt x="175" y="161"/>
                      <a:pt x="175" y="142"/>
                    </a:cubicBezTo>
                    <a:lnTo>
                      <a:pt x="175" y="34"/>
                    </a:lnTo>
                    <a:cubicBezTo>
                      <a:pt x="175" y="15"/>
                      <a:pt x="160" y="0"/>
                      <a:pt x="142" y="0"/>
                    </a:cubicBezTo>
                    <a:lnTo>
                      <a:pt x="33" y="0"/>
                    </a:lnTo>
                    <a:cubicBezTo>
                      <a:pt x="15" y="0"/>
                      <a:pt x="0" y="15"/>
                      <a:pt x="0" y="34"/>
                    </a:cubicBezTo>
                    <a:lnTo>
                      <a:pt x="0" y="142"/>
                    </a:lnTo>
                    <a:cubicBezTo>
                      <a:pt x="0" y="161"/>
                      <a:pt x="15" y="176"/>
                      <a:pt x="33" y="1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6" name="Freeform 151">
                <a:extLst>
                  <a:ext uri="{FF2B5EF4-FFF2-40B4-BE49-F238E27FC236}">
                    <a16:creationId xmlns:a16="http://schemas.microsoft.com/office/drawing/2014/main" id="{67B27CAA-1C08-4AFA-A11D-517C509E9AAE}"/>
                  </a:ext>
                </a:extLst>
              </p:cNvPr>
              <p:cNvSpPr>
                <a:spLocks noEditPoints="1"/>
              </p:cNvSpPr>
              <p:nvPr/>
            </p:nvSpPr>
            <p:spPr bwMode="auto">
              <a:xfrm>
                <a:off x="7065963" y="2560638"/>
                <a:ext cx="73025"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0 w 175"/>
                  <a:gd name="T13" fmla="*/ 2147483647 h 176"/>
                  <a:gd name="T14" fmla="*/ 0 w 175"/>
                  <a:gd name="T15" fmla="*/ 2147483647 h 176"/>
                  <a:gd name="T16" fmla="*/ 2147483647 w 175"/>
                  <a:gd name="T17" fmla="*/ 2147483647 h 176"/>
                  <a:gd name="T18" fmla="*/ 2147483647 w 175"/>
                  <a:gd name="T19" fmla="*/ 2147483647 h 176"/>
                  <a:gd name="T20" fmla="*/ 2147483647 w 175"/>
                  <a:gd name="T21" fmla="*/ 2147483647 h 176"/>
                  <a:gd name="T22" fmla="*/ 2147483647 w 175"/>
                  <a:gd name="T23" fmla="*/ 2147483647 h 176"/>
                  <a:gd name="T24" fmla="*/ 2147483647 w 175"/>
                  <a:gd name="T25" fmla="*/ 0 h 176"/>
                  <a:gd name="T26" fmla="*/ 2147483647 w 175"/>
                  <a:gd name="T27" fmla="*/ 0 h 176"/>
                  <a:gd name="T28" fmla="*/ 0 w 175"/>
                  <a:gd name="T29" fmla="*/ 2147483647 h 176"/>
                  <a:gd name="T30" fmla="*/ 0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66" y="67"/>
                    </a:moveTo>
                    <a:lnTo>
                      <a:pt x="66" y="67"/>
                    </a:lnTo>
                    <a:lnTo>
                      <a:pt x="108" y="67"/>
                    </a:lnTo>
                    <a:lnTo>
                      <a:pt x="108" y="109"/>
                    </a:lnTo>
                    <a:lnTo>
                      <a:pt x="66" y="109"/>
                    </a:lnTo>
                    <a:lnTo>
                      <a:pt x="66" y="67"/>
                    </a:lnTo>
                    <a:close/>
                    <a:moveTo>
                      <a:pt x="0" y="142"/>
                    </a:moveTo>
                    <a:lnTo>
                      <a:pt x="0" y="142"/>
                    </a:lnTo>
                    <a:cubicBezTo>
                      <a:pt x="0" y="161"/>
                      <a:pt x="15" y="176"/>
                      <a:pt x="33" y="176"/>
                    </a:cubicBezTo>
                    <a:lnTo>
                      <a:pt x="142" y="176"/>
                    </a:lnTo>
                    <a:cubicBezTo>
                      <a:pt x="160" y="176"/>
                      <a:pt x="175" y="161"/>
                      <a:pt x="175" y="142"/>
                    </a:cubicBezTo>
                    <a:lnTo>
                      <a:pt x="175" y="34"/>
                    </a:lnTo>
                    <a:cubicBezTo>
                      <a:pt x="175" y="15"/>
                      <a:pt x="160" y="0"/>
                      <a:pt x="142" y="0"/>
                    </a:cubicBezTo>
                    <a:lnTo>
                      <a:pt x="33" y="0"/>
                    </a:lnTo>
                    <a:cubicBezTo>
                      <a:pt x="15" y="0"/>
                      <a:pt x="0" y="15"/>
                      <a:pt x="0" y="34"/>
                    </a:cubicBezTo>
                    <a:lnTo>
                      <a:pt x="0" y="14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7" name="Freeform 152">
                <a:extLst>
                  <a:ext uri="{FF2B5EF4-FFF2-40B4-BE49-F238E27FC236}">
                    <a16:creationId xmlns:a16="http://schemas.microsoft.com/office/drawing/2014/main" id="{BCBEACEA-B2C2-4B12-9362-F5ABD39FDFFE}"/>
                  </a:ext>
                </a:extLst>
              </p:cNvPr>
              <p:cNvSpPr>
                <a:spLocks noEditPoints="1"/>
              </p:cNvSpPr>
              <p:nvPr/>
            </p:nvSpPr>
            <p:spPr bwMode="auto">
              <a:xfrm>
                <a:off x="7065963" y="2649538"/>
                <a:ext cx="73025" cy="74613"/>
              </a:xfrm>
              <a:custGeom>
                <a:avLst/>
                <a:gdLst>
                  <a:gd name="T0" fmla="*/ 2147483647 w 175"/>
                  <a:gd name="T1" fmla="*/ 2147483647 h 176"/>
                  <a:gd name="T2" fmla="*/ 2147483647 w 175"/>
                  <a:gd name="T3" fmla="*/ 2147483647 h 176"/>
                  <a:gd name="T4" fmla="*/ 2147483647 w 175"/>
                  <a:gd name="T5" fmla="*/ 2147483647 h 176"/>
                  <a:gd name="T6" fmla="*/ 2147483647 w 175"/>
                  <a:gd name="T7" fmla="*/ 2147483647 h 176"/>
                  <a:gd name="T8" fmla="*/ 2147483647 w 175"/>
                  <a:gd name="T9" fmla="*/ 2147483647 h 176"/>
                  <a:gd name="T10" fmla="*/ 2147483647 w 175"/>
                  <a:gd name="T11" fmla="*/ 2147483647 h 176"/>
                  <a:gd name="T12" fmla="*/ 0 w 175"/>
                  <a:gd name="T13" fmla="*/ 2147483647 h 176"/>
                  <a:gd name="T14" fmla="*/ 0 w 175"/>
                  <a:gd name="T15" fmla="*/ 2147483647 h 176"/>
                  <a:gd name="T16" fmla="*/ 2147483647 w 175"/>
                  <a:gd name="T17" fmla="*/ 2147483647 h 176"/>
                  <a:gd name="T18" fmla="*/ 2147483647 w 175"/>
                  <a:gd name="T19" fmla="*/ 2147483647 h 176"/>
                  <a:gd name="T20" fmla="*/ 2147483647 w 175"/>
                  <a:gd name="T21" fmla="*/ 2147483647 h 176"/>
                  <a:gd name="T22" fmla="*/ 2147483647 w 175"/>
                  <a:gd name="T23" fmla="*/ 2147483647 h 176"/>
                  <a:gd name="T24" fmla="*/ 2147483647 w 175"/>
                  <a:gd name="T25" fmla="*/ 0 h 176"/>
                  <a:gd name="T26" fmla="*/ 2147483647 w 175"/>
                  <a:gd name="T27" fmla="*/ 0 h 176"/>
                  <a:gd name="T28" fmla="*/ 0 w 175"/>
                  <a:gd name="T29" fmla="*/ 2147483647 h 176"/>
                  <a:gd name="T30" fmla="*/ 0 w 175"/>
                  <a:gd name="T31" fmla="*/ 2147483647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6"/>
                  <a:gd name="T50" fmla="*/ 175 w 175"/>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6">
                    <a:moveTo>
                      <a:pt x="66" y="67"/>
                    </a:moveTo>
                    <a:lnTo>
                      <a:pt x="66" y="67"/>
                    </a:lnTo>
                    <a:lnTo>
                      <a:pt x="108" y="67"/>
                    </a:lnTo>
                    <a:lnTo>
                      <a:pt x="108" y="109"/>
                    </a:lnTo>
                    <a:lnTo>
                      <a:pt x="66" y="109"/>
                    </a:lnTo>
                    <a:lnTo>
                      <a:pt x="66" y="67"/>
                    </a:lnTo>
                    <a:close/>
                    <a:moveTo>
                      <a:pt x="0" y="143"/>
                    </a:moveTo>
                    <a:lnTo>
                      <a:pt x="0" y="143"/>
                    </a:lnTo>
                    <a:cubicBezTo>
                      <a:pt x="0" y="161"/>
                      <a:pt x="15" y="176"/>
                      <a:pt x="33" y="176"/>
                    </a:cubicBezTo>
                    <a:lnTo>
                      <a:pt x="142" y="176"/>
                    </a:lnTo>
                    <a:cubicBezTo>
                      <a:pt x="160" y="176"/>
                      <a:pt x="175" y="161"/>
                      <a:pt x="175" y="143"/>
                    </a:cubicBezTo>
                    <a:lnTo>
                      <a:pt x="175" y="34"/>
                    </a:lnTo>
                    <a:cubicBezTo>
                      <a:pt x="175" y="15"/>
                      <a:pt x="160" y="0"/>
                      <a:pt x="142" y="0"/>
                    </a:cubicBezTo>
                    <a:lnTo>
                      <a:pt x="33" y="0"/>
                    </a:lnTo>
                    <a:cubicBezTo>
                      <a:pt x="15" y="0"/>
                      <a:pt x="0" y="15"/>
                      <a:pt x="0" y="34"/>
                    </a:cubicBezTo>
                    <a:lnTo>
                      <a:pt x="0" y="143"/>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8" name="Freeform 153">
                <a:extLst>
                  <a:ext uri="{FF2B5EF4-FFF2-40B4-BE49-F238E27FC236}">
                    <a16:creationId xmlns:a16="http://schemas.microsoft.com/office/drawing/2014/main" id="{77597593-ACE0-4E56-A2EE-93940128635D}"/>
                  </a:ext>
                </a:extLst>
              </p:cNvPr>
              <p:cNvSpPr>
                <a:spLocks noEditPoints="1"/>
              </p:cNvSpPr>
              <p:nvPr/>
            </p:nvSpPr>
            <p:spPr bwMode="auto">
              <a:xfrm>
                <a:off x="7065963" y="2738438"/>
                <a:ext cx="73025" cy="74613"/>
              </a:xfrm>
              <a:custGeom>
                <a:avLst/>
                <a:gdLst>
                  <a:gd name="T0" fmla="*/ 2147483647 w 175"/>
                  <a:gd name="T1" fmla="*/ 2147483647 h 175"/>
                  <a:gd name="T2" fmla="*/ 2147483647 w 175"/>
                  <a:gd name="T3" fmla="*/ 2147483647 h 175"/>
                  <a:gd name="T4" fmla="*/ 2147483647 w 175"/>
                  <a:gd name="T5" fmla="*/ 2147483647 h 175"/>
                  <a:gd name="T6" fmla="*/ 2147483647 w 175"/>
                  <a:gd name="T7" fmla="*/ 2147483647 h 175"/>
                  <a:gd name="T8" fmla="*/ 2147483647 w 175"/>
                  <a:gd name="T9" fmla="*/ 2147483647 h 175"/>
                  <a:gd name="T10" fmla="*/ 2147483647 w 175"/>
                  <a:gd name="T11" fmla="*/ 2147483647 h 175"/>
                  <a:gd name="T12" fmla="*/ 0 w 175"/>
                  <a:gd name="T13" fmla="*/ 2147483647 h 175"/>
                  <a:gd name="T14" fmla="*/ 0 w 175"/>
                  <a:gd name="T15" fmla="*/ 2147483647 h 175"/>
                  <a:gd name="T16" fmla="*/ 2147483647 w 175"/>
                  <a:gd name="T17" fmla="*/ 2147483647 h 175"/>
                  <a:gd name="T18" fmla="*/ 2147483647 w 175"/>
                  <a:gd name="T19" fmla="*/ 2147483647 h 175"/>
                  <a:gd name="T20" fmla="*/ 2147483647 w 175"/>
                  <a:gd name="T21" fmla="*/ 2147483647 h 175"/>
                  <a:gd name="T22" fmla="*/ 2147483647 w 175"/>
                  <a:gd name="T23" fmla="*/ 2147483647 h 175"/>
                  <a:gd name="T24" fmla="*/ 2147483647 w 175"/>
                  <a:gd name="T25" fmla="*/ 0 h 175"/>
                  <a:gd name="T26" fmla="*/ 2147483647 w 175"/>
                  <a:gd name="T27" fmla="*/ 0 h 175"/>
                  <a:gd name="T28" fmla="*/ 0 w 175"/>
                  <a:gd name="T29" fmla="*/ 2147483647 h 175"/>
                  <a:gd name="T30" fmla="*/ 0 w 175"/>
                  <a:gd name="T31" fmla="*/ 2147483647 h 1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75"/>
                  <a:gd name="T50" fmla="*/ 175 w 175"/>
                  <a:gd name="T51" fmla="*/ 175 h 1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75">
                    <a:moveTo>
                      <a:pt x="66" y="66"/>
                    </a:moveTo>
                    <a:lnTo>
                      <a:pt x="66" y="66"/>
                    </a:lnTo>
                    <a:lnTo>
                      <a:pt x="108" y="66"/>
                    </a:lnTo>
                    <a:lnTo>
                      <a:pt x="108" y="108"/>
                    </a:lnTo>
                    <a:lnTo>
                      <a:pt x="66" y="108"/>
                    </a:lnTo>
                    <a:lnTo>
                      <a:pt x="66" y="66"/>
                    </a:lnTo>
                    <a:close/>
                    <a:moveTo>
                      <a:pt x="0" y="142"/>
                    </a:moveTo>
                    <a:lnTo>
                      <a:pt x="0" y="142"/>
                    </a:lnTo>
                    <a:cubicBezTo>
                      <a:pt x="0" y="160"/>
                      <a:pt x="15" y="175"/>
                      <a:pt x="33" y="175"/>
                    </a:cubicBezTo>
                    <a:lnTo>
                      <a:pt x="142" y="175"/>
                    </a:lnTo>
                    <a:cubicBezTo>
                      <a:pt x="160" y="175"/>
                      <a:pt x="175" y="160"/>
                      <a:pt x="175" y="142"/>
                    </a:cubicBezTo>
                    <a:lnTo>
                      <a:pt x="175" y="33"/>
                    </a:lnTo>
                    <a:cubicBezTo>
                      <a:pt x="175" y="14"/>
                      <a:pt x="160" y="0"/>
                      <a:pt x="142" y="0"/>
                    </a:cubicBezTo>
                    <a:lnTo>
                      <a:pt x="33" y="0"/>
                    </a:lnTo>
                    <a:cubicBezTo>
                      <a:pt x="15" y="0"/>
                      <a:pt x="0" y="14"/>
                      <a:pt x="0" y="33"/>
                    </a:cubicBezTo>
                    <a:lnTo>
                      <a:pt x="0" y="14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79" name="Freeform 154">
                <a:extLst>
                  <a:ext uri="{FF2B5EF4-FFF2-40B4-BE49-F238E27FC236}">
                    <a16:creationId xmlns:a16="http://schemas.microsoft.com/office/drawing/2014/main" id="{B10493CF-D9F1-4C3F-9A7F-98C7E03A2DCD}"/>
                  </a:ext>
                </a:extLst>
              </p:cNvPr>
              <p:cNvSpPr>
                <a:spLocks/>
              </p:cNvSpPr>
              <p:nvPr/>
            </p:nvSpPr>
            <p:spPr bwMode="auto">
              <a:xfrm>
                <a:off x="6623050" y="2249488"/>
                <a:ext cx="636588" cy="657225"/>
              </a:xfrm>
              <a:custGeom>
                <a:avLst/>
                <a:gdLst>
                  <a:gd name="T0" fmla="*/ 2147483647 w 1519"/>
                  <a:gd name="T1" fmla="*/ 2147483647 h 1563"/>
                  <a:gd name="T2" fmla="*/ 2147483647 w 1519"/>
                  <a:gd name="T3" fmla="*/ 2147483647 h 1563"/>
                  <a:gd name="T4" fmla="*/ 2147483647 w 1519"/>
                  <a:gd name="T5" fmla="*/ 2147483647 h 1563"/>
                  <a:gd name="T6" fmla="*/ 2147483647 w 1519"/>
                  <a:gd name="T7" fmla="*/ 2147483647 h 1563"/>
                  <a:gd name="T8" fmla="*/ 2147483647 w 1519"/>
                  <a:gd name="T9" fmla="*/ 2147483647 h 1563"/>
                  <a:gd name="T10" fmla="*/ 2147483647 w 1519"/>
                  <a:gd name="T11" fmla="*/ 2147483647 h 1563"/>
                  <a:gd name="T12" fmla="*/ 2147483647 w 1519"/>
                  <a:gd name="T13" fmla="*/ 2147483647 h 1563"/>
                  <a:gd name="T14" fmla="*/ 2147483647 w 1519"/>
                  <a:gd name="T15" fmla="*/ 0 h 1563"/>
                  <a:gd name="T16" fmla="*/ 2147483647 w 1519"/>
                  <a:gd name="T17" fmla="*/ 0 h 1563"/>
                  <a:gd name="T18" fmla="*/ 2147483647 w 1519"/>
                  <a:gd name="T19" fmla="*/ 2147483647 h 1563"/>
                  <a:gd name="T20" fmla="*/ 2147483647 w 1519"/>
                  <a:gd name="T21" fmla="*/ 2147483647 h 1563"/>
                  <a:gd name="T22" fmla="*/ 2147483647 w 1519"/>
                  <a:gd name="T23" fmla="*/ 2147483647 h 1563"/>
                  <a:gd name="T24" fmla="*/ 2147483647 w 1519"/>
                  <a:gd name="T25" fmla="*/ 2147483647 h 1563"/>
                  <a:gd name="T26" fmla="*/ 2147483647 w 1519"/>
                  <a:gd name="T27" fmla="*/ 2147483647 h 1563"/>
                  <a:gd name="T28" fmla="*/ 2147483647 w 1519"/>
                  <a:gd name="T29" fmla="*/ 2147483647 h 1563"/>
                  <a:gd name="T30" fmla="*/ 0 w 1519"/>
                  <a:gd name="T31" fmla="*/ 2147483647 h 1563"/>
                  <a:gd name="T32" fmla="*/ 0 w 1519"/>
                  <a:gd name="T33" fmla="*/ 2147483647 h 1563"/>
                  <a:gd name="T34" fmla="*/ 2147483647 w 1519"/>
                  <a:gd name="T35" fmla="*/ 2147483647 h 1563"/>
                  <a:gd name="T36" fmla="*/ 2147483647 w 1519"/>
                  <a:gd name="T37" fmla="*/ 2147483647 h 1563"/>
                  <a:gd name="T38" fmla="*/ 2147483647 w 1519"/>
                  <a:gd name="T39" fmla="*/ 2147483647 h 1563"/>
                  <a:gd name="T40" fmla="*/ 2147483647 w 1519"/>
                  <a:gd name="T41" fmla="*/ 2147483647 h 1563"/>
                  <a:gd name="T42" fmla="*/ 2147483647 w 1519"/>
                  <a:gd name="T43" fmla="*/ 2147483647 h 1563"/>
                  <a:gd name="T44" fmla="*/ 2147483647 w 1519"/>
                  <a:gd name="T45" fmla="*/ 2147483647 h 1563"/>
                  <a:gd name="T46" fmla="*/ 2147483647 w 1519"/>
                  <a:gd name="T47" fmla="*/ 2147483647 h 1563"/>
                  <a:gd name="T48" fmla="*/ 2147483647 w 1519"/>
                  <a:gd name="T49" fmla="*/ 2147483647 h 1563"/>
                  <a:gd name="T50" fmla="*/ 2147483647 w 1519"/>
                  <a:gd name="T51" fmla="*/ 2147483647 h 1563"/>
                  <a:gd name="T52" fmla="*/ 2147483647 w 1519"/>
                  <a:gd name="T53" fmla="*/ 2147483647 h 1563"/>
                  <a:gd name="T54" fmla="*/ 2147483647 w 1519"/>
                  <a:gd name="T55" fmla="*/ 2147483647 h 1563"/>
                  <a:gd name="T56" fmla="*/ 2147483647 w 1519"/>
                  <a:gd name="T57" fmla="*/ 2147483647 h 1563"/>
                  <a:gd name="T58" fmla="*/ 2147483647 w 1519"/>
                  <a:gd name="T59" fmla="*/ 2147483647 h 1563"/>
                  <a:gd name="T60" fmla="*/ 2147483647 w 1519"/>
                  <a:gd name="T61" fmla="*/ 2147483647 h 1563"/>
                  <a:gd name="T62" fmla="*/ 2147483647 w 1519"/>
                  <a:gd name="T63" fmla="*/ 2147483647 h 1563"/>
                  <a:gd name="T64" fmla="*/ 2147483647 w 1519"/>
                  <a:gd name="T65" fmla="*/ 2147483647 h 1563"/>
                  <a:gd name="T66" fmla="*/ 2147483647 w 1519"/>
                  <a:gd name="T67" fmla="*/ 2147483647 h 1563"/>
                  <a:gd name="T68" fmla="*/ 2147483647 w 1519"/>
                  <a:gd name="T69" fmla="*/ 2147483647 h 1563"/>
                  <a:gd name="T70" fmla="*/ 2147483647 w 1519"/>
                  <a:gd name="T71" fmla="*/ 2147483647 h 1563"/>
                  <a:gd name="T72" fmla="*/ 2147483647 w 1519"/>
                  <a:gd name="T73" fmla="*/ 2147483647 h 1563"/>
                  <a:gd name="T74" fmla="*/ 2147483647 w 1519"/>
                  <a:gd name="T75" fmla="*/ 2147483647 h 1563"/>
                  <a:gd name="T76" fmla="*/ 2147483647 w 1519"/>
                  <a:gd name="T77" fmla="*/ 2147483647 h 1563"/>
                  <a:gd name="T78" fmla="*/ 2147483647 w 1519"/>
                  <a:gd name="T79" fmla="*/ 2147483647 h 1563"/>
                  <a:gd name="T80" fmla="*/ 2147483647 w 1519"/>
                  <a:gd name="T81" fmla="*/ 2147483647 h 1563"/>
                  <a:gd name="T82" fmla="*/ 2147483647 w 1519"/>
                  <a:gd name="T83" fmla="*/ 2147483647 h 1563"/>
                  <a:gd name="T84" fmla="*/ 2147483647 w 1519"/>
                  <a:gd name="T85" fmla="*/ 2147483647 h 1563"/>
                  <a:gd name="T86" fmla="*/ 2147483647 w 1519"/>
                  <a:gd name="T87" fmla="*/ 2147483647 h 1563"/>
                  <a:gd name="T88" fmla="*/ 2147483647 w 1519"/>
                  <a:gd name="T89" fmla="*/ 2147483647 h 1563"/>
                  <a:gd name="T90" fmla="*/ 2147483647 w 1519"/>
                  <a:gd name="T91" fmla="*/ 2147483647 h 1563"/>
                  <a:gd name="T92" fmla="*/ 2147483647 w 1519"/>
                  <a:gd name="T93" fmla="*/ 2147483647 h 1563"/>
                  <a:gd name="T94" fmla="*/ 2147483647 w 1519"/>
                  <a:gd name="T95" fmla="*/ 2147483647 h 15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9"/>
                  <a:gd name="T145" fmla="*/ 0 h 1563"/>
                  <a:gd name="T146" fmla="*/ 1519 w 1519"/>
                  <a:gd name="T147" fmla="*/ 1563 h 15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9" h="1563">
                    <a:moveTo>
                      <a:pt x="1486" y="1273"/>
                    </a:moveTo>
                    <a:lnTo>
                      <a:pt x="1486" y="1273"/>
                    </a:lnTo>
                    <a:lnTo>
                      <a:pt x="1421" y="1273"/>
                    </a:lnTo>
                    <a:lnTo>
                      <a:pt x="1421" y="394"/>
                    </a:lnTo>
                    <a:cubicBezTo>
                      <a:pt x="1421" y="375"/>
                      <a:pt x="1407" y="360"/>
                      <a:pt x="1388" y="360"/>
                    </a:cubicBezTo>
                    <a:lnTo>
                      <a:pt x="1260" y="360"/>
                    </a:lnTo>
                    <a:lnTo>
                      <a:pt x="1260" y="33"/>
                    </a:lnTo>
                    <a:cubicBezTo>
                      <a:pt x="1260" y="14"/>
                      <a:pt x="1245" y="0"/>
                      <a:pt x="1227" y="0"/>
                    </a:cubicBezTo>
                    <a:lnTo>
                      <a:pt x="293" y="0"/>
                    </a:lnTo>
                    <a:cubicBezTo>
                      <a:pt x="275" y="0"/>
                      <a:pt x="260" y="14"/>
                      <a:pt x="260" y="33"/>
                    </a:cubicBezTo>
                    <a:lnTo>
                      <a:pt x="260" y="360"/>
                    </a:lnTo>
                    <a:lnTo>
                      <a:pt x="132" y="360"/>
                    </a:lnTo>
                    <a:cubicBezTo>
                      <a:pt x="113" y="360"/>
                      <a:pt x="98" y="375"/>
                      <a:pt x="98" y="394"/>
                    </a:cubicBezTo>
                    <a:lnTo>
                      <a:pt x="98" y="1273"/>
                    </a:lnTo>
                    <a:lnTo>
                      <a:pt x="34" y="1273"/>
                    </a:lnTo>
                    <a:cubicBezTo>
                      <a:pt x="15" y="1273"/>
                      <a:pt x="0" y="1288"/>
                      <a:pt x="0" y="1307"/>
                    </a:cubicBezTo>
                    <a:lnTo>
                      <a:pt x="0" y="1493"/>
                    </a:lnTo>
                    <a:cubicBezTo>
                      <a:pt x="0" y="1512"/>
                      <a:pt x="15" y="1527"/>
                      <a:pt x="34" y="1527"/>
                    </a:cubicBezTo>
                    <a:lnTo>
                      <a:pt x="976" y="1527"/>
                    </a:lnTo>
                    <a:cubicBezTo>
                      <a:pt x="988" y="1548"/>
                      <a:pt x="1011" y="1563"/>
                      <a:pt x="1037" y="1563"/>
                    </a:cubicBezTo>
                    <a:cubicBezTo>
                      <a:pt x="1075" y="1563"/>
                      <a:pt x="1106" y="1531"/>
                      <a:pt x="1106" y="1493"/>
                    </a:cubicBezTo>
                    <a:cubicBezTo>
                      <a:pt x="1106" y="1455"/>
                      <a:pt x="1075" y="1424"/>
                      <a:pt x="1037" y="1424"/>
                    </a:cubicBezTo>
                    <a:cubicBezTo>
                      <a:pt x="1010" y="1424"/>
                      <a:pt x="988" y="1438"/>
                      <a:pt x="976" y="1460"/>
                    </a:cubicBezTo>
                    <a:lnTo>
                      <a:pt x="67" y="1460"/>
                    </a:lnTo>
                    <a:lnTo>
                      <a:pt x="67" y="1340"/>
                    </a:lnTo>
                    <a:lnTo>
                      <a:pt x="132" y="1340"/>
                    </a:lnTo>
                    <a:cubicBezTo>
                      <a:pt x="150" y="1340"/>
                      <a:pt x="165" y="1325"/>
                      <a:pt x="165" y="1307"/>
                    </a:cubicBezTo>
                    <a:lnTo>
                      <a:pt x="165" y="427"/>
                    </a:lnTo>
                    <a:lnTo>
                      <a:pt x="293" y="427"/>
                    </a:lnTo>
                    <a:cubicBezTo>
                      <a:pt x="312" y="427"/>
                      <a:pt x="327" y="412"/>
                      <a:pt x="327" y="394"/>
                    </a:cubicBezTo>
                    <a:lnTo>
                      <a:pt x="327" y="66"/>
                    </a:lnTo>
                    <a:lnTo>
                      <a:pt x="1193" y="66"/>
                    </a:lnTo>
                    <a:lnTo>
                      <a:pt x="1193" y="394"/>
                    </a:lnTo>
                    <a:cubicBezTo>
                      <a:pt x="1193" y="412"/>
                      <a:pt x="1208" y="427"/>
                      <a:pt x="1227" y="427"/>
                    </a:cubicBezTo>
                    <a:lnTo>
                      <a:pt x="1355" y="427"/>
                    </a:lnTo>
                    <a:lnTo>
                      <a:pt x="1355" y="1307"/>
                    </a:lnTo>
                    <a:cubicBezTo>
                      <a:pt x="1355" y="1325"/>
                      <a:pt x="1370" y="1340"/>
                      <a:pt x="1388" y="1340"/>
                    </a:cubicBezTo>
                    <a:lnTo>
                      <a:pt x="1453" y="1340"/>
                    </a:lnTo>
                    <a:lnTo>
                      <a:pt x="1453" y="1460"/>
                    </a:lnTo>
                    <a:lnTo>
                      <a:pt x="1310" y="1460"/>
                    </a:lnTo>
                    <a:cubicBezTo>
                      <a:pt x="1299" y="1438"/>
                      <a:pt x="1276" y="1424"/>
                      <a:pt x="1250" y="1424"/>
                    </a:cubicBezTo>
                    <a:cubicBezTo>
                      <a:pt x="1211" y="1424"/>
                      <a:pt x="1180" y="1455"/>
                      <a:pt x="1180" y="1493"/>
                    </a:cubicBezTo>
                    <a:cubicBezTo>
                      <a:pt x="1180" y="1531"/>
                      <a:pt x="1211" y="1563"/>
                      <a:pt x="1250" y="1563"/>
                    </a:cubicBezTo>
                    <a:cubicBezTo>
                      <a:pt x="1276" y="1563"/>
                      <a:pt x="1299" y="1548"/>
                      <a:pt x="1310" y="1527"/>
                    </a:cubicBezTo>
                    <a:lnTo>
                      <a:pt x="1486" y="1527"/>
                    </a:lnTo>
                    <a:cubicBezTo>
                      <a:pt x="1505" y="1527"/>
                      <a:pt x="1519" y="1512"/>
                      <a:pt x="1519" y="1493"/>
                    </a:cubicBezTo>
                    <a:lnTo>
                      <a:pt x="1519" y="1307"/>
                    </a:lnTo>
                    <a:cubicBezTo>
                      <a:pt x="1519" y="1288"/>
                      <a:pt x="1505" y="1273"/>
                      <a:pt x="1486" y="1273"/>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80" name="Freeform 155">
                <a:extLst>
                  <a:ext uri="{FF2B5EF4-FFF2-40B4-BE49-F238E27FC236}">
                    <a16:creationId xmlns:a16="http://schemas.microsoft.com/office/drawing/2014/main" id="{398DBA96-C6B8-467D-832F-32E3311F9196}"/>
                  </a:ext>
                </a:extLst>
              </p:cNvPr>
              <p:cNvSpPr>
                <a:spLocks noEditPoints="1"/>
              </p:cNvSpPr>
              <p:nvPr/>
            </p:nvSpPr>
            <p:spPr bwMode="auto">
              <a:xfrm>
                <a:off x="6854825" y="2744788"/>
                <a:ext cx="179388" cy="68263"/>
              </a:xfrm>
              <a:custGeom>
                <a:avLst/>
                <a:gdLst>
                  <a:gd name="T0" fmla="*/ 2147483647 w 431"/>
                  <a:gd name="T1" fmla="*/ 2147483647 h 161"/>
                  <a:gd name="T2" fmla="*/ 2147483647 w 431"/>
                  <a:gd name="T3" fmla="*/ 2147483647 h 161"/>
                  <a:gd name="T4" fmla="*/ 2147483647 w 431"/>
                  <a:gd name="T5" fmla="*/ 2147483647 h 161"/>
                  <a:gd name="T6" fmla="*/ 2147483647 w 431"/>
                  <a:gd name="T7" fmla="*/ 2147483647 h 161"/>
                  <a:gd name="T8" fmla="*/ 2147483647 w 431"/>
                  <a:gd name="T9" fmla="*/ 2147483647 h 161"/>
                  <a:gd name="T10" fmla="*/ 2147483647 w 431"/>
                  <a:gd name="T11" fmla="*/ 2147483647 h 161"/>
                  <a:gd name="T12" fmla="*/ 2147483647 w 431"/>
                  <a:gd name="T13" fmla="*/ 2147483647 h 161"/>
                  <a:gd name="T14" fmla="*/ 2147483647 w 431"/>
                  <a:gd name="T15" fmla="*/ 2147483647 h 161"/>
                  <a:gd name="T16" fmla="*/ 2147483647 w 431"/>
                  <a:gd name="T17" fmla="*/ 2147483647 h 161"/>
                  <a:gd name="T18" fmla="*/ 2147483647 w 431"/>
                  <a:gd name="T19" fmla="*/ 2147483647 h 161"/>
                  <a:gd name="T20" fmla="*/ 2147483647 w 431"/>
                  <a:gd name="T21" fmla="*/ 2147483647 h 161"/>
                  <a:gd name="T22" fmla="*/ 2147483647 w 431"/>
                  <a:gd name="T23" fmla="*/ 0 h 161"/>
                  <a:gd name="T24" fmla="*/ 2147483647 w 431"/>
                  <a:gd name="T25" fmla="*/ 0 h 161"/>
                  <a:gd name="T26" fmla="*/ 0 w 431"/>
                  <a:gd name="T27" fmla="*/ 2147483647 h 161"/>
                  <a:gd name="T28" fmla="*/ 0 w 431"/>
                  <a:gd name="T29" fmla="*/ 2147483647 h 161"/>
                  <a:gd name="T30" fmla="*/ 2147483647 w 431"/>
                  <a:gd name="T31" fmla="*/ 2147483647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1"/>
                  <a:gd name="T49" fmla="*/ 0 h 161"/>
                  <a:gd name="T50" fmla="*/ 431 w 431"/>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1" h="161">
                    <a:moveTo>
                      <a:pt x="67" y="66"/>
                    </a:moveTo>
                    <a:lnTo>
                      <a:pt x="67" y="66"/>
                    </a:lnTo>
                    <a:lnTo>
                      <a:pt x="364" y="66"/>
                    </a:lnTo>
                    <a:lnTo>
                      <a:pt x="364" y="94"/>
                    </a:lnTo>
                    <a:lnTo>
                      <a:pt x="67" y="94"/>
                    </a:lnTo>
                    <a:lnTo>
                      <a:pt x="67" y="66"/>
                    </a:lnTo>
                    <a:close/>
                    <a:moveTo>
                      <a:pt x="33" y="161"/>
                    </a:moveTo>
                    <a:lnTo>
                      <a:pt x="33" y="161"/>
                    </a:lnTo>
                    <a:lnTo>
                      <a:pt x="398" y="161"/>
                    </a:lnTo>
                    <a:cubicBezTo>
                      <a:pt x="416" y="161"/>
                      <a:pt x="431" y="146"/>
                      <a:pt x="431" y="128"/>
                    </a:cubicBezTo>
                    <a:lnTo>
                      <a:pt x="431" y="33"/>
                    </a:lnTo>
                    <a:cubicBezTo>
                      <a:pt x="431" y="15"/>
                      <a:pt x="416" y="0"/>
                      <a:pt x="398" y="0"/>
                    </a:cubicBezTo>
                    <a:lnTo>
                      <a:pt x="33" y="0"/>
                    </a:lnTo>
                    <a:cubicBezTo>
                      <a:pt x="15" y="0"/>
                      <a:pt x="0" y="15"/>
                      <a:pt x="0" y="33"/>
                    </a:cubicBezTo>
                    <a:lnTo>
                      <a:pt x="0" y="128"/>
                    </a:lnTo>
                    <a:cubicBezTo>
                      <a:pt x="0" y="146"/>
                      <a:pt x="15" y="161"/>
                      <a:pt x="33" y="161"/>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pic>
        <p:nvPicPr>
          <p:cNvPr id="481" name="图片 97" descr="接入交换机.png">
            <a:extLst>
              <a:ext uri="{FF2B5EF4-FFF2-40B4-BE49-F238E27FC236}">
                <a16:creationId xmlns:a16="http://schemas.microsoft.com/office/drawing/2014/main" id="{73991F5B-14EE-4A3E-87B3-4F820D1A962C}"/>
              </a:ext>
            </a:extLst>
          </p:cNvPr>
          <p:cNvPicPr>
            <a:picLocks noChangeAspect="1"/>
          </p:cNvPicPr>
          <p:nvPr/>
        </p:nvPicPr>
        <p:blipFill>
          <a:blip r:embed="rId2" cstate="print">
            <a:duotone>
              <a:prstClr val="black"/>
              <a:schemeClr val="tx2">
                <a:tint val="45000"/>
                <a:satMod val="400000"/>
              </a:schemeClr>
            </a:duotone>
          </a:blip>
          <a:stretch>
            <a:fillRect/>
          </a:stretch>
        </p:blipFill>
        <p:spPr>
          <a:xfrm>
            <a:off x="8494476" y="4070592"/>
            <a:ext cx="368683" cy="301650"/>
          </a:xfrm>
          <a:prstGeom prst="rect">
            <a:avLst/>
          </a:prstGeom>
        </p:spPr>
      </p:pic>
      <p:sp>
        <p:nvSpPr>
          <p:cNvPr id="482" name="任意多边形 435">
            <a:extLst>
              <a:ext uri="{FF2B5EF4-FFF2-40B4-BE49-F238E27FC236}">
                <a16:creationId xmlns:a16="http://schemas.microsoft.com/office/drawing/2014/main" id="{B25546CB-FE20-43AD-8E65-A3A8E9E8603C}"/>
              </a:ext>
            </a:extLst>
          </p:cNvPr>
          <p:cNvSpPr/>
          <p:nvPr/>
        </p:nvSpPr>
        <p:spPr>
          <a:xfrm>
            <a:off x="7704504" y="4844820"/>
            <a:ext cx="1031160" cy="604477"/>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145699 w 2376835"/>
              <a:gd name="connsiteY0" fmla="*/ 455800 h 455799"/>
              <a:gd name="connsiteX1" fmla="*/ 2376835 w 2376835"/>
              <a:gd name="connsiteY1" fmla="*/ 408324 h 455799"/>
              <a:gd name="connsiteX0" fmla="*/ 0 w 2231136"/>
              <a:gd name="connsiteY0" fmla="*/ 153421 h 153420"/>
              <a:gd name="connsiteX1" fmla="*/ 2231136 w 2231136"/>
              <a:gd name="connsiteY1" fmla="*/ 105945 h 153420"/>
              <a:gd name="connsiteX0" fmla="*/ 0 w 1828800"/>
              <a:gd name="connsiteY0" fmla="*/ 28813 h 1077143"/>
              <a:gd name="connsiteX1" fmla="*/ 1828800 w 1828800"/>
              <a:gd name="connsiteY1" fmla="*/ 1077143 h 1077143"/>
              <a:gd name="connsiteX0" fmla="*/ 0 w 1828800"/>
              <a:gd name="connsiteY0" fmla="*/ 35593 h 1083923"/>
              <a:gd name="connsiteX1" fmla="*/ 1828800 w 1828800"/>
              <a:gd name="connsiteY1" fmla="*/ 1083923 h 1083923"/>
              <a:gd name="connsiteX0" fmla="*/ 0 w 1527048"/>
              <a:gd name="connsiteY0" fmla="*/ 30791 h 1246278"/>
              <a:gd name="connsiteX1" fmla="*/ 1527048 w 1527048"/>
              <a:gd name="connsiteY1" fmla="*/ 1246278 h 1246278"/>
              <a:gd name="connsiteX0" fmla="*/ 0 w 1527048"/>
              <a:gd name="connsiteY0" fmla="*/ 32190 h 1247677"/>
              <a:gd name="connsiteX1" fmla="*/ 1527048 w 1527048"/>
              <a:gd name="connsiteY1" fmla="*/ 1247677 h 1247677"/>
              <a:gd name="connsiteX0" fmla="*/ 0 w 1527048"/>
              <a:gd name="connsiteY0" fmla="*/ 12784 h 1228271"/>
              <a:gd name="connsiteX1" fmla="*/ 1527048 w 1527048"/>
              <a:gd name="connsiteY1" fmla="*/ 1228271 h 1228271"/>
            </a:gdLst>
            <a:ahLst/>
            <a:cxnLst>
              <a:cxn ang="0">
                <a:pos x="connsiteX0" y="connsiteY0"/>
              </a:cxn>
              <a:cxn ang="0">
                <a:pos x="connsiteX1" y="connsiteY1"/>
              </a:cxn>
            </a:cxnLst>
            <a:rect l="l" t="t" r="r" b="b"/>
            <a:pathLst>
              <a:path w="1527048" h="1228271">
                <a:moveTo>
                  <a:pt x="0" y="12784"/>
                </a:moveTo>
                <a:cubicBezTo>
                  <a:pt x="1036320" y="-118216"/>
                  <a:pt x="1331976" y="790610"/>
                  <a:pt x="1527048" y="1228271"/>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solidFill>
                <a:schemeClr val="accent1"/>
              </a:solidFill>
              <a:latin typeface="+mn-ea"/>
              <a:cs typeface="+mn-ea"/>
              <a:sym typeface="Huawei Sans" panose="020C0503030203020204" pitchFamily="34" charset="0"/>
            </a:endParaRPr>
          </a:p>
        </p:txBody>
      </p:sp>
      <p:grpSp>
        <p:nvGrpSpPr>
          <p:cNvPr id="483" name="组合 44297">
            <a:extLst>
              <a:ext uri="{FF2B5EF4-FFF2-40B4-BE49-F238E27FC236}">
                <a16:creationId xmlns:a16="http://schemas.microsoft.com/office/drawing/2014/main" id="{60D8576C-AC98-4611-8BB9-EBD42B0D0B68}"/>
              </a:ext>
            </a:extLst>
          </p:cNvPr>
          <p:cNvGrpSpPr>
            <a:grpSpLocks/>
          </p:cNvGrpSpPr>
          <p:nvPr/>
        </p:nvGrpSpPr>
        <p:grpSpPr bwMode="auto">
          <a:xfrm>
            <a:off x="8416813" y="5317553"/>
            <a:ext cx="719719" cy="719719"/>
            <a:chOff x="4029075" y="2165351"/>
            <a:chExt cx="1114425" cy="1116013"/>
          </a:xfrm>
        </p:grpSpPr>
        <p:sp>
          <p:nvSpPr>
            <p:cNvPr id="484" name="Freeform 179">
              <a:extLst>
                <a:ext uri="{FF2B5EF4-FFF2-40B4-BE49-F238E27FC236}">
                  <a16:creationId xmlns:a16="http://schemas.microsoft.com/office/drawing/2014/main" id="{E018761B-16A8-4365-AF66-4FAAA11A22A6}"/>
                </a:ext>
              </a:extLst>
            </p:cNvPr>
            <p:cNvSpPr>
              <a:spLocks/>
            </p:cNvSpPr>
            <p:nvPr/>
          </p:nvSpPr>
          <p:spPr bwMode="auto">
            <a:xfrm>
              <a:off x="4029075" y="2165351"/>
              <a:ext cx="1114425" cy="1116013"/>
            </a:xfrm>
            <a:custGeom>
              <a:avLst/>
              <a:gdLst>
                <a:gd name="T0" fmla="*/ 2147483647 w 2659"/>
                <a:gd name="T1" fmla="*/ 2147483647 h 2659"/>
                <a:gd name="T2" fmla="*/ 2147483647 w 2659"/>
                <a:gd name="T3" fmla="*/ 2147483647 h 2659"/>
                <a:gd name="T4" fmla="*/ 2147483647 w 2659"/>
                <a:gd name="T5" fmla="*/ 2147483647 h 2659"/>
                <a:gd name="T6" fmla="*/ 0 w 2659"/>
                <a:gd name="T7" fmla="*/ 2147483647 h 2659"/>
                <a:gd name="T8" fmla="*/ 2147483647 w 2659"/>
                <a:gd name="T9" fmla="*/ 0 h 2659"/>
                <a:gd name="T10" fmla="*/ 2147483647 w 2659"/>
                <a:gd name="T11" fmla="*/ 2147483647 h 2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9" h="2659">
                  <a:moveTo>
                    <a:pt x="2659" y="1330"/>
                  </a:moveTo>
                  <a:lnTo>
                    <a:pt x="2659" y="1330"/>
                  </a:lnTo>
                  <a:cubicBezTo>
                    <a:pt x="2659" y="2064"/>
                    <a:pt x="2064" y="2659"/>
                    <a:pt x="1329" y="2659"/>
                  </a:cubicBezTo>
                  <a:cubicBezTo>
                    <a:pt x="595" y="2659"/>
                    <a:pt x="0" y="2064"/>
                    <a:pt x="0" y="1330"/>
                  </a:cubicBezTo>
                  <a:cubicBezTo>
                    <a:pt x="0" y="596"/>
                    <a:pt x="595" y="0"/>
                    <a:pt x="1329" y="0"/>
                  </a:cubicBezTo>
                  <a:cubicBezTo>
                    <a:pt x="2064" y="0"/>
                    <a:pt x="2659" y="596"/>
                    <a:pt x="2659" y="1330"/>
                  </a:cubicBezTo>
                  <a:close/>
                </a:path>
              </a:pathLst>
            </a:custGeom>
            <a:solidFill>
              <a:srgbClr val="7F7F7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485" name="组合 44285">
              <a:extLst>
                <a:ext uri="{FF2B5EF4-FFF2-40B4-BE49-F238E27FC236}">
                  <a16:creationId xmlns:a16="http://schemas.microsoft.com/office/drawing/2014/main" id="{071BED19-4502-41A3-A06F-3B09340602F3}"/>
                </a:ext>
              </a:extLst>
            </p:cNvPr>
            <p:cNvGrpSpPr>
              <a:grpSpLocks/>
            </p:cNvGrpSpPr>
            <p:nvPr/>
          </p:nvGrpSpPr>
          <p:grpSpPr bwMode="auto">
            <a:xfrm>
              <a:off x="4313238" y="2362201"/>
              <a:ext cx="546100" cy="722312"/>
              <a:chOff x="4313238" y="2362201"/>
              <a:chExt cx="546100" cy="722312"/>
            </a:xfrm>
          </p:grpSpPr>
          <p:sp>
            <p:nvSpPr>
              <p:cNvPr id="486" name="Freeform 180">
                <a:extLst>
                  <a:ext uri="{FF2B5EF4-FFF2-40B4-BE49-F238E27FC236}">
                    <a16:creationId xmlns:a16="http://schemas.microsoft.com/office/drawing/2014/main" id="{E7BF21B3-3C6F-4F0C-8DC9-4F7000C3B565}"/>
                  </a:ext>
                </a:extLst>
              </p:cNvPr>
              <p:cNvSpPr>
                <a:spLocks/>
              </p:cNvSpPr>
              <p:nvPr/>
            </p:nvSpPr>
            <p:spPr bwMode="auto">
              <a:xfrm>
                <a:off x="4386263" y="2640013"/>
                <a:ext cx="136525" cy="31750"/>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87" name="Freeform 181">
                <a:extLst>
                  <a:ext uri="{FF2B5EF4-FFF2-40B4-BE49-F238E27FC236}">
                    <a16:creationId xmlns:a16="http://schemas.microsoft.com/office/drawing/2014/main" id="{15BBD3CA-9005-4352-90A0-E299BD63AC07}"/>
                  </a:ext>
                </a:extLst>
              </p:cNvPr>
              <p:cNvSpPr>
                <a:spLocks/>
              </p:cNvSpPr>
              <p:nvPr/>
            </p:nvSpPr>
            <p:spPr bwMode="auto">
              <a:xfrm>
                <a:off x="4386263" y="2700338"/>
                <a:ext cx="136525" cy="30163"/>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88" name="Freeform 182">
                <a:extLst>
                  <a:ext uri="{FF2B5EF4-FFF2-40B4-BE49-F238E27FC236}">
                    <a16:creationId xmlns:a16="http://schemas.microsoft.com/office/drawing/2014/main" id="{CBE7E44D-F0E1-409B-B7E8-7168B096A484}"/>
                  </a:ext>
                </a:extLst>
              </p:cNvPr>
              <p:cNvSpPr>
                <a:spLocks/>
              </p:cNvSpPr>
              <p:nvPr/>
            </p:nvSpPr>
            <p:spPr bwMode="auto">
              <a:xfrm>
                <a:off x="4386263" y="2759076"/>
                <a:ext cx="136525" cy="31750"/>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89" name="Freeform 183">
                <a:extLst>
                  <a:ext uri="{FF2B5EF4-FFF2-40B4-BE49-F238E27FC236}">
                    <a16:creationId xmlns:a16="http://schemas.microsoft.com/office/drawing/2014/main" id="{69DE590B-2B07-4AE3-B003-A97C4FD304B2}"/>
                  </a:ext>
                </a:extLst>
              </p:cNvPr>
              <p:cNvSpPr>
                <a:spLocks/>
              </p:cNvSpPr>
              <p:nvPr/>
            </p:nvSpPr>
            <p:spPr bwMode="auto">
              <a:xfrm>
                <a:off x="4386263" y="2819401"/>
                <a:ext cx="136525" cy="30163"/>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0" name="Freeform 184">
                <a:extLst>
                  <a:ext uri="{FF2B5EF4-FFF2-40B4-BE49-F238E27FC236}">
                    <a16:creationId xmlns:a16="http://schemas.microsoft.com/office/drawing/2014/main" id="{9A81FAAB-238B-4574-A69D-DD3678738C2C}"/>
                  </a:ext>
                </a:extLst>
              </p:cNvPr>
              <p:cNvSpPr>
                <a:spLocks/>
              </p:cNvSpPr>
              <p:nvPr/>
            </p:nvSpPr>
            <p:spPr bwMode="auto">
              <a:xfrm>
                <a:off x="4386263" y="2878138"/>
                <a:ext cx="136525" cy="31750"/>
              </a:xfrm>
              <a:custGeom>
                <a:avLst/>
                <a:gdLst>
                  <a:gd name="T0" fmla="*/ 0 w 326"/>
                  <a:gd name="T1" fmla="*/ 2147483647 h 73"/>
                  <a:gd name="T2" fmla="*/ 0 w 326"/>
                  <a:gd name="T3" fmla="*/ 2147483647 h 73"/>
                  <a:gd name="T4" fmla="*/ 2147483647 w 326"/>
                  <a:gd name="T5" fmla="*/ 2147483647 h 73"/>
                  <a:gd name="T6" fmla="*/ 2147483647 w 326"/>
                  <a:gd name="T7" fmla="*/ 0 h 73"/>
                  <a:gd name="T8" fmla="*/ 0 w 326"/>
                  <a:gd name="T9" fmla="*/ 0 h 73"/>
                  <a:gd name="T10" fmla="*/ 0 w 326"/>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73">
                    <a:moveTo>
                      <a:pt x="0" y="73"/>
                    </a:moveTo>
                    <a:lnTo>
                      <a:pt x="0" y="73"/>
                    </a:lnTo>
                    <a:lnTo>
                      <a:pt x="326" y="73"/>
                    </a:lnTo>
                    <a:lnTo>
                      <a:pt x="326" y="0"/>
                    </a:lnTo>
                    <a:lnTo>
                      <a:pt x="0" y="0"/>
                    </a:lnTo>
                    <a:lnTo>
                      <a:pt x="0" y="7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1" name="Freeform 185">
                <a:extLst>
                  <a:ext uri="{FF2B5EF4-FFF2-40B4-BE49-F238E27FC236}">
                    <a16:creationId xmlns:a16="http://schemas.microsoft.com/office/drawing/2014/main" id="{C3A691B8-255A-4D69-87C1-9B68021E18D9}"/>
                  </a:ext>
                </a:extLst>
              </p:cNvPr>
              <p:cNvSpPr>
                <a:spLocks/>
              </p:cNvSpPr>
              <p:nvPr/>
            </p:nvSpPr>
            <p:spPr bwMode="auto">
              <a:xfrm>
                <a:off x="4440238" y="2362201"/>
                <a:ext cx="26988" cy="161925"/>
              </a:xfrm>
              <a:custGeom>
                <a:avLst/>
                <a:gdLst>
                  <a:gd name="T0" fmla="*/ 2147483647 w 67"/>
                  <a:gd name="T1" fmla="*/ 2147483647 h 387"/>
                  <a:gd name="T2" fmla="*/ 2147483647 w 67"/>
                  <a:gd name="T3" fmla="*/ 2147483647 h 387"/>
                  <a:gd name="T4" fmla="*/ 0 w 67"/>
                  <a:gd name="T5" fmla="*/ 2147483647 h 387"/>
                  <a:gd name="T6" fmla="*/ 0 w 67"/>
                  <a:gd name="T7" fmla="*/ 2147483647 h 387"/>
                  <a:gd name="T8" fmla="*/ 2147483647 w 67"/>
                  <a:gd name="T9" fmla="*/ 0 h 387"/>
                  <a:gd name="T10" fmla="*/ 2147483647 w 67"/>
                  <a:gd name="T11" fmla="*/ 2147483647 h 387"/>
                  <a:gd name="T12" fmla="*/ 2147483647 w 67"/>
                  <a:gd name="T13" fmla="*/ 2147483647 h 387"/>
                  <a:gd name="T14" fmla="*/ 2147483647 w 67"/>
                  <a:gd name="T15" fmla="*/ 2147483647 h 38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387">
                    <a:moveTo>
                      <a:pt x="34" y="387"/>
                    </a:moveTo>
                    <a:lnTo>
                      <a:pt x="34" y="387"/>
                    </a:lnTo>
                    <a:cubicBezTo>
                      <a:pt x="15" y="387"/>
                      <a:pt x="0" y="372"/>
                      <a:pt x="0" y="354"/>
                    </a:cubicBezTo>
                    <a:lnTo>
                      <a:pt x="0" y="34"/>
                    </a:lnTo>
                    <a:cubicBezTo>
                      <a:pt x="0" y="15"/>
                      <a:pt x="15" y="0"/>
                      <a:pt x="34" y="0"/>
                    </a:cubicBezTo>
                    <a:cubicBezTo>
                      <a:pt x="52" y="0"/>
                      <a:pt x="67" y="15"/>
                      <a:pt x="67" y="34"/>
                    </a:cubicBezTo>
                    <a:lnTo>
                      <a:pt x="67" y="354"/>
                    </a:lnTo>
                    <a:cubicBezTo>
                      <a:pt x="67" y="372"/>
                      <a:pt x="52" y="387"/>
                      <a:pt x="34" y="387"/>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2" name="Freeform 186">
                <a:extLst>
                  <a:ext uri="{FF2B5EF4-FFF2-40B4-BE49-F238E27FC236}">
                    <a16:creationId xmlns:a16="http://schemas.microsoft.com/office/drawing/2014/main" id="{BD51F100-7507-4BB6-AA99-E3131175933A}"/>
                  </a:ext>
                </a:extLst>
              </p:cNvPr>
              <p:cNvSpPr>
                <a:spLocks/>
              </p:cNvSpPr>
              <p:nvPr/>
            </p:nvSpPr>
            <p:spPr bwMode="auto">
              <a:xfrm>
                <a:off x="4678363" y="2765426"/>
                <a:ext cx="36513" cy="36513"/>
              </a:xfrm>
              <a:custGeom>
                <a:avLst/>
                <a:gdLst>
                  <a:gd name="T0" fmla="*/ 2147483647 w 86"/>
                  <a:gd name="T1" fmla="*/ 2147483647 h 86"/>
                  <a:gd name="T2" fmla="*/ 2147483647 w 86"/>
                  <a:gd name="T3" fmla="*/ 2147483647 h 86"/>
                  <a:gd name="T4" fmla="*/ 0 w 86"/>
                  <a:gd name="T5" fmla="*/ 2147483647 h 86"/>
                  <a:gd name="T6" fmla="*/ 0 w 86"/>
                  <a:gd name="T7" fmla="*/ 0 h 86"/>
                  <a:gd name="T8" fmla="*/ 2147483647 w 86"/>
                  <a:gd name="T9" fmla="*/ 0 h 86"/>
                  <a:gd name="T10" fmla="*/ 2147483647 w 86"/>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6">
                    <a:moveTo>
                      <a:pt x="86" y="86"/>
                    </a:moveTo>
                    <a:lnTo>
                      <a:pt x="86" y="86"/>
                    </a:lnTo>
                    <a:lnTo>
                      <a:pt x="0" y="86"/>
                    </a:lnTo>
                    <a:lnTo>
                      <a:pt x="0" y="0"/>
                    </a:lnTo>
                    <a:lnTo>
                      <a:pt x="86" y="0"/>
                    </a:lnTo>
                    <a:lnTo>
                      <a:pt x="86"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3" name="Freeform 187">
                <a:extLst>
                  <a:ext uri="{FF2B5EF4-FFF2-40B4-BE49-F238E27FC236}">
                    <a16:creationId xmlns:a16="http://schemas.microsoft.com/office/drawing/2014/main" id="{744A4618-4B9F-424C-98D4-B7558AEF90DF}"/>
                  </a:ext>
                </a:extLst>
              </p:cNvPr>
              <p:cNvSpPr>
                <a:spLocks/>
              </p:cNvSpPr>
              <p:nvPr/>
            </p:nvSpPr>
            <p:spPr bwMode="auto">
              <a:xfrm>
                <a:off x="4760913" y="2765426"/>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4" name="Freeform 188">
                <a:extLst>
                  <a:ext uri="{FF2B5EF4-FFF2-40B4-BE49-F238E27FC236}">
                    <a16:creationId xmlns:a16="http://schemas.microsoft.com/office/drawing/2014/main" id="{05D0CF8E-07F9-4644-A8E2-EB83CA13C0F2}"/>
                  </a:ext>
                </a:extLst>
              </p:cNvPr>
              <p:cNvSpPr>
                <a:spLocks/>
              </p:cNvSpPr>
              <p:nvPr/>
            </p:nvSpPr>
            <p:spPr bwMode="auto">
              <a:xfrm>
                <a:off x="4678363" y="2828926"/>
                <a:ext cx="36513" cy="36513"/>
              </a:xfrm>
              <a:custGeom>
                <a:avLst/>
                <a:gdLst>
                  <a:gd name="T0" fmla="*/ 2147483647 w 86"/>
                  <a:gd name="T1" fmla="*/ 2147483647 h 86"/>
                  <a:gd name="T2" fmla="*/ 2147483647 w 86"/>
                  <a:gd name="T3" fmla="*/ 2147483647 h 86"/>
                  <a:gd name="T4" fmla="*/ 0 w 86"/>
                  <a:gd name="T5" fmla="*/ 2147483647 h 86"/>
                  <a:gd name="T6" fmla="*/ 0 w 86"/>
                  <a:gd name="T7" fmla="*/ 0 h 86"/>
                  <a:gd name="T8" fmla="*/ 2147483647 w 86"/>
                  <a:gd name="T9" fmla="*/ 0 h 86"/>
                  <a:gd name="T10" fmla="*/ 2147483647 w 86"/>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6">
                    <a:moveTo>
                      <a:pt x="86" y="86"/>
                    </a:moveTo>
                    <a:lnTo>
                      <a:pt x="86" y="86"/>
                    </a:lnTo>
                    <a:lnTo>
                      <a:pt x="0" y="86"/>
                    </a:lnTo>
                    <a:lnTo>
                      <a:pt x="0" y="0"/>
                    </a:lnTo>
                    <a:lnTo>
                      <a:pt x="86" y="0"/>
                    </a:lnTo>
                    <a:lnTo>
                      <a:pt x="86"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5" name="Freeform 189">
                <a:extLst>
                  <a:ext uri="{FF2B5EF4-FFF2-40B4-BE49-F238E27FC236}">
                    <a16:creationId xmlns:a16="http://schemas.microsoft.com/office/drawing/2014/main" id="{4738C506-4BD3-4180-95C1-41C2B35604DA}"/>
                  </a:ext>
                </a:extLst>
              </p:cNvPr>
              <p:cNvSpPr>
                <a:spLocks/>
              </p:cNvSpPr>
              <p:nvPr/>
            </p:nvSpPr>
            <p:spPr bwMode="auto">
              <a:xfrm>
                <a:off x="4760913" y="2828926"/>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6" name="Freeform 190">
                <a:extLst>
                  <a:ext uri="{FF2B5EF4-FFF2-40B4-BE49-F238E27FC236}">
                    <a16:creationId xmlns:a16="http://schemas.microsoft.com/office/drawing/2014/main" id="{7FAEE3E7-0D8B-4CD9-A074-D8CCF4213ADE}"/>
                  </a:ext>
                </a:extLst>
              </p:cNvPr>
              <p:cNvSpPr>
                <a:spLocks/>
              </p:cNvSpPr>
              <p:nvPr/>
            </p:nvSpPr>
            <p:spPr bwMode="auto">
              <a:xfrm>
                <a:off x="4678363" y="2892426"/>
                <a:ext cx="36513"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7" name="Freeform 191">
                <a:extLst>
                  <a:ext uri="{FF2B5EF4-FFF2-40B4-BE49-F238E27FC236}">
                    <a16:creationId xmlns:a16="http://schemas.microsoft.com/office/drawing/2014/main" id="{B3714949-65B8-49F8-84D4-3CCC660813D5}"/>
                  </a:ext>
                </a:extLst>
              </p:cNvPr>
              <p:cNvSpPr>
                <a:spLocks/>
              </p:cNvSpPr>
              <p:nvPr/>
            </p:nvSpPr>
            <p:spPr bwMode="auto">
              <a:xfrm>
                <a:off x="4760913" y="2892426"/>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8" name="Freeform 192">
                <a:extLst>
                  <a:ext uri="{FF2B5EF4-FFF2-40B4-BE49-F238E27FC236}">
                    <a16:creationId xmlns:a16="http://schemas.microsoft.com/office/drawing/2014/main" id="{D9543020-E6E7-4378-99C5-F072DE0EC339}"/>
                  </a:ext>
                </a:extLst>
              </p:cNvPr>
              <p:cNvSpPr>
                <a:spLocks/>
              </p:cNvSpPr>
              <p:nvPr/>
            </p:nvSpPr>
            <p:spPr bwMode="auto">
              <a:xfrm>
                <a:off x="4313238" y="2497138"/>
                <a:ext cx="546100" cy="573088"/>
              </a:xfrm>
              <a:custGeom>
                <a:avLst/>
                <a:gdLst>
                  <a:gd name="T0" fmla="*/ 2147483647 w 1299"/>
                  <a:gd name="T1" fmla="*/ 2147483647 h 1367"/>
                  <a:gd name="T2" fmla="*/ 2147483647 w 1299"/>
                  <a:gd name="T3" fmla="*/ 2147483647 h 1367"/>
                  <a:gd name="T4" fmla="*/ 2147483647 w 1299"/>
                  <a:gd name="T5" fmla="*/ 2147483647 h 1367"/>
                  <a:gd name="T6" fmla="*/ 2147483647 w 1299"/>
                  <a:gd name="T7" fmla="*/ 2147483647 h 1367"/>
                  <a:gd name="T8" fmla="*/ 2147483647 w 1299"/>
                  <a:gd name="T9" fmla="*/ 2147483647 h 1367"/>
                  <a:gd name="T10" fmla="*/ 2147483647 w 1299"/>
                  <a:gd name="T11" fmla="*/ 2147483647 h 1367"/>
                  <a:gd name="T12" fmla="*/ 2147483647 w 1299"/>
                  <a:gd name="T13" fmla="*/ 2147483647 h 1367"/>
                  <a:gd name="T14" fmla="*/ 2147483647 w 1299"/>
                  <a:gd name="T15" fmla="*/ 2147483647 h 1367"/>
                  <a:gd name="T16" fmla="*/ 2147483647 w 1299"/>
                  <a:gd name="T17" fmla="*/ 2147483647 h 1367"/>
                  <a:gd name="T18" fmla="*/ 2147483647 w 1299"/>
                  <a:gd name="T19" fmla="*/ 2147483647 h 1367"/>
                  <a:gd name="T20" fmla="*/ 2147483647 w 1299"/>
                  <a:gd name="T21" fmla="*/ 2147483647 h 1367"/>
                  <a:gd name="T22" fmla="*/ 2147483647 w 1299"/>
                  <a:gd name="T23" fmla="*/ 2147483647 h 1367"/>
                  <a:gd name="T24" fmla="*/ 2147483647 w 1299"/>
                  <a:gd name="T25" fmla="*/ 2147483647 h 1367"/>
                  <a:gd name="T26" fmla="*/ 2147483647 w 1299"/>
                  <a:gd name="T27" fmla="*/ 2147483647 h 1367"/>
                  <a:gd name="T28" fmla="*/ 2147483647 w 1299"/>
                  <a:gd name="T29" fmla="*/ 2147483647 h 1367"/>
                  <a:gd name="T30" fmla="*/ 2147483647 w 1299"/>
                  <a:gd name="T31" fmla="*/ 2147483647 h 1367"/>
                  <a:gd name="T32" fmla="*/ 2147483647 w 1299"/>
                  <a:gd name="T33" fmla="*/ 2147483647 h 1367"/>
                  <a:gd name="T34" fmla="*/ 2147483647 w 1299"/>
                  <a:gd name="T35" fmla="*/ 2147483647 h 1367"/>
                  <a:gd name="T36" fmla="*/ 2147483647 w 1299"/>
                  <a:gd name="T37" fmla="*/ 2147483647 h 1367"/>
                  <a:gd name="T38" fmla="*/ 2147483647 w 1299"/>
                  <a:gd name="T39" fmla="*/ 2147483647 h 1367"/>
                  <a:gd name="T40" fmla="*/ 2147483647 w 1299"/>
                  <a:gd name="T41" fmla="*/ 2147483647 h 1367"/>
                  <a:gd name="T42" fmla="*/ 2147483647 w 1299"/>
                  <a:gd name="T43" fmla="*/ 2147483647 h 1367"/>
                  <a:gd name="T44" fmla="*/ 2147483647 w 1299"/>
                  <a:gd name="T45" fmla="*/ 2147483647 h 1367"/>
                  <a:gd name="T46" fmla="*/ 2147483647 w 1299"/>
                  <a:gd name="T47" fmla="*/ 2147483647 h 1367"/>
                  <a:gd name="T48" fmla="*/ 2147483647 w 1299"/>
                  <a:gd name="T49" fmla="*/ 2147483647 h 1367"/>
                  <a:gd name="T50" fmla="*/ 2147483647 w 1299"/>
                  <a:gd name="T51" fmla="*/ 2147483647 h 1367"/>
                  <a:gd name="T52" fmla="*/ 2147483647 w 1299"/>
                  <a:gd name="T53" fmla="*/ 2147483647 h 1367"/>
                  <a:gd name="T54" fmla="*/ 2147483647 w 1299"/>
                  <a:gd name="T55" fmla="*/ 2147483647 h 1367"/>
                  <a:gd name="T56" fmla="*/ 2147483647 w 1299"/>
                  <a:gd name="T57" fmla="*/ 2147483647 h 1367"/>
                  <a:gd name="T58" fmla="*/ 2147483647 w 1299"/>
                  <a:gd name="T59" fmla="*/ 2147483647 h 1367"/>
                  <a:gd name="T60" fmla="*/ 2147483647 w 1299"/>
                  <a:gd name="T61" fmla="*/ 2147483647 h 1367"/>
                  <a:gd name="T62" fmla="*/ 2147483647 w 1299"/>
                  <a:gd name="T63" fmla="*/ 2147483647 h 1367"/>
                  <a:gd name="T64" fmla="*/ 2147483647 w 1299"/>
                  <a:gd name="T65" fmla="*/ 2147483647 h 1367"/>
                  <a:gd name="T66" fmla="*/ 2147483647 w 1299"/>
                  <a:gd name="T67" fmla="*/ 2147483647 h 1367"/>
                  <a:gd name="T68" fmla="*/ 0 w 1299"/>
                  <a:gd name="T69" fmla="*/ 2147483647 h 1367"/>
                  <a:gd name="T70" fmla="*/ 0 w 1299"/>
                  <a:gd name="T71" fmla="*/ 2147483647 h 1367"/>
                  <a:gd name="T72" fmla="*/ 2147483647 w 1299"/>
                  <a:gd name="T73" fmla="*/ 2147483647 h 1367"/>
                  <a:gd name="T74" fmla="*/ 2147483647 w 1299"/>
                  <a:gd name="T75" fmla="*/ 2147483647 h 1367"/>
                  <a:gd name="T76" fmla="*/ 2147483647 w 1299"/>
                  <a:gd name="T77" fmla="*/ 0 h 1367"/>
                  <a:gd name="T78" fmla="*/ 2147483647 w 1299"/>
                  <a:gd name="T79" fmla="*/ 0 h 1367"/>
                  <a:gd name="T80" fmla="*/ 2147483647 w 1299"/>
                  <a:gd name="T81" fmla="*/ 2147483647 h 1367"/>
                  <a:gd name="T82" fmla="*/ 2147483647 w 1299"/>
                  <a:gd name="T83" fmla="*/ 2147483647 h 1367"/>
                  <a:gd name="T84" fmla="*/ 2147483647 w 1299"/>
                  <a:gd name="T85" fmla="*/ 2147483647 h 1367"/>
                  <a:gd name="T86" fmla="*/ 2147483647 w 1299"/>
                  <a:gd name="T87" fmla="*/ 2147483647 h 1367"/>
                  <a:gd name="T88" fmla="*/ 2147483647 w 1299"/>
                  <a:gd name="T89" fmla="*/ 2147483647 h 1367"/>
                  <a:gd name="T90" fmla="*/ 2147483647 w 1299"/>
                  <a:gd name="T91" fmla="*/ 2147483647 h 1367"/>
                  <a:gd name="T92" fmla="*/ 2147483647 w 1299"/>
                  <a:gd name="T93" fmla="*/ 2147483647 h 1367"/>
                  <a:gd name="T94" fmla="*/ 2147483647 w 1299"/>
                  <a:gd name="T95" fmla="*/ 2147483647 h 1367"/>
                  <a:gd name="T96" fmla="*/ 2147483647 w 1299"/>
                  <a:gd name="T97" fmla="*/ 2147483647 h 1367"/>
                  <a:gd name="T98" fmla="*/ 2147483647 w 1299"/>
                  <a:gd name="T99" fmla="*/ 2147483647 h 1367"/>
                  <a:gd name="T100" fmla="*/ 2147483647 w 1299"/>
                  <a:gd name="T101" fmla="*/ 2147483647 h 136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99" h="1367">
                    <a:moveTo>
                      <a:pt x="1181" y="1367"/>
                    </a:moveTo>
                    <a:lnTo>
                      <a:pt x="1181" y="1367"/>
                    </a:lnTo>
                    <a:lnTo>
                      <a:pt x="990" y="1367"/>
                    </a:lnTo>
                    <a:cubicBezTo>
                      <a:pt x="972" y="1367"/>
                      <a:pt x="957" y="1352"/>
                      <a:pt x="957" y="1334"/>
                    </a:cubicBezTo>
                    <a:cubicBezTo>
                      <a:pt x="957" y="1316"/>
                      <a:pt x="972" y="1301"/>
                      <a:pt x="990" y="1301"/>
                    </a:cubicBezTo>
                    <a:lnTo>
                      <a:pt x="1181" y="1301"/>
                    </a:lnTo>
                    <a:cubicBezTo>
                      <a:pt x="1209" y="1301"/>
                      <a:pt x="1232" y="1278"/>
                      <a:pt x="1232" y="1249"/>
                    </a:cubicBezTo>
                    <a:lnTo>
                      <a:pt x="1232" y="601"/>
                    </a:lnTo>
                    <a:cubicBezTo>
                      <a:pt x="1232" y="573"/>
                      <a:pt x="1209" y="550"/>
                      <a:pt x="1181" y="550"/>
                    </a:cubicBezTo>
                    <a:lnTo>
                      <a:pt x="843" y="550"/>
                    </a:lnTo>
                    <a:cubicBezTo>
                      <a:pt x="814" y="550"/>
                      <a:pt x="791" y="573"/>
                      <a:pt x="791" y="601"/>
                    </a:cubicBezTo>
                    <a:lnTo>
                      <a:pt x="791" y="1221"/>
                    </a:lnTo>
                    <a:lnTo>
                      <a:pt x="601" y="1221"/>
                    </a:lnTo>
                    <a:lnTo>
                      <a:pt x="601" y="291"/>
                    </a:lnTo>
                    <a:cubicBezTo>
                      <a:pt x="601" y="262"/>
                      <a:pt x="578" y="239"/>
                      <a:pt x="549" y="239"/>
                    </a:cubicBezTo>
                    <a:lnTo>
                      <a:pt x="495" y="239"/>
                    </a:lnTo>
                    <a:lnTo>
                      <a:pt x="495" y="118"/>
                    </a:lnTo>
                    <a:cubicBezTo>
                      <a:pt x="495" y="90"/>
                      <a:pt x="472" y="67"/>
                      <a:pt x="443" y="67"/>
                    </a:cubicBezTo>
                    <a:lnTo>
                      <a:pt x="224" y="67"/>
                    </a:lnTo>
                    <a:cubicBezTo>
                      <a:pt x="196" y="67"/>
                      <a:pt x="173" y="90"/>
                      <a:pt x="173" y="118"/>
                    </a:cubicBezTo>
                    <a:lnTo>
                      <a:pt x="173" y="239"/>
                    </a:lnTo>
                    <a:lnTo>
                      <a:pt x="118" y="239"/>
                    </a:lnTo>
                    <a:cubicBezTo>
                      <a:pt x="90" y="239"/>
                      <a:pt x="67" y="262"/>
                      <a:pt x="67" y="291"/>
                    </a:cubicBezTo>
                    <a:lnTo>
                      <a:pt x="67" y="1249"/>
                    </a:lnTo>
                    <a:cubicBezTo>
                      <a:pt x="67" y="1278"/>
                      <a:pt x="90" y="1301"/>
                      <a:pt x="118" y="1301"/>
                    </a:cubicBezTo>
                    <a:lnTo>
                      <a:pt x="549" y="1301"/>
                    </a:lnTo>
                    <a:cubicBezTo>
                      <a:pt x="551" y="1301"/>
                      <a:pt x="552" y="1301"/>
                      <a:pt x="553" y="1300"/>
                    </a:cubicBezTo>
                    <a:lnTo>
                      <a:pt x="556" y="1300"/>
                    </a:lnTo>
                    <a:lnTo>
                      <a:pt x="760" y="1300"/>
                    </a:lnTo>
                    <a:cubicBezTo>
                      <a:pt x="779" y="1300"/>
                      <a:pt x="793" y="1315"/>
                      <a:pt x="793" y="1334"/>
                    </a:cubicBezTo>
                    <a:cubicBezTo>
                      <a:pt x="793" y="1352"/>
                      <a:pt x="779" y="1367"/>
                      <a:pt x="760" y="1367"/>
                    </a:cubicBezTo>
                    <a:lnTo>
                      <a:pt x="558" y="1367"/>
                    </a:lnTo>
                    <a:cubicBezTo>
                      <a:pt x="555" y="1367"/>
                      <a:pt x="552" y="1367"/>
                      <a:pt x="549" y="1367"/>
                    </a:cubicBezTo>
                    <a:lnTo>
                      <a:pt x="118" y="1367"/>
                    </a:lnTo>
                    <a:cubicBezTo>
                      <a:pt x="53" y="1367"/>
                      <a:pt x="0" y="1314"/>
                      <a:pt x="0" y="1249"/>
                    </a:cubicBezTo>
                    <a:lnTo>
                      <a:pt x="0" y="291"/>
                    </a:lnTo>
                    <a:cubicBezTo>
                      <a:pt x="0" y="230"/>
                      <a:pt x="47" y="179"/>
                      <a:pt x="106" y="173"/>
                    </a:cubicBezTo>
                    <a:lnTo>
                      <a:pt x="106" y="118"/>
                    </a:lnTo>
                    <a:cubicBezTo>
                      <a:pt x="106" y="53"/>
                      <a:pt x="159" y="0"/>
                      <a:pt x="224" y="0"/>
                    </a:cubicBezTo>
                    <a:lnTo>
                      <a:pt x="443" y="0"/>
                    </a:lnTo>
                    <a:cubicBezTo>
                      <a:pt x="509" y="0"/>
                      <a:pt x="561" y="53"/>
                      <a:pt x="561" y="118"/>
                    </a:cubicBezTo>
                    <a:lnTo>
                      <a:pt x="561" y="173"/>
                    </a:lnTo>
                    <a:cubicBezTo>
                      <a:pt x="621" y="179"/>
                      <a:pt x="667" y="230"/>
                      <a:pt x="667" y="291"/>
                    </a:cubicBezTo>
                    <a:lnTo>
                      <a:pt x="667" y="1155"/>
                    </a:lnTo>
                    <a:lnTo>
                      <a:pt x="725" y="1155"/>
                    </a:lnTo>
                    <a:lnTo>
                      <a:pt x="725" y="601"/>
                    </a:lnTo>
                    <a:cubicBezTo>
                      <a:pt x="725" y="536"/>
                      <a:pt x="778" y="483"/>
                      <a:pt x="843" y="483"/>
                    </a:cubicBezTo>
                    <a:lnTo>
                      <a:pt x="1181" y="483"/>
                    </a:lnTo>
                    <a:cubicBezTo>
                      <a:pt x="1246" y="483"/>
                      <a:pt x="1299" y="536"/>
                      <a:pt x="1299" y="601"/>
                    </a:cubicBezTo>
                    <a:lnTo>
                      <a:pt x="1299" y="1249"/>
                    </a:lnTo>
                    <a:cubicBezTo>
                      <a:pt x="1299" y="1314"/>
                      <a:pt x="1246" y="1367"/>
                      <a:pt x="1181" y="1367"/>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499" name="Freeform 193">
                <a:extLst>
                  <a:ext uri="{FF2B5EF4-FFF2-40B4-BE49-F238E27FC236}">
                    <a16:creationId xmlns:a16="http://schemas.microsoft.com/office/drawing/2014/main" id="{5BD45026-629F-4827-BDF8-C41D1209DF73}"/>
                  </a:ext>
                </a:extLst>
              </p:cNvPr>
              <p:cNvSpPr>
                <a:spLocks/>
              </p:cNvSpPr>
              <p:nvPr/>
            </p:nvSpPr>
            <p:spPr bwMode="auto">
              <a:xfrm>
                <a:off x="4603750" y="3027363"/>
                <a:ext cx="58738" cy="57150"/>
              </a:xfrm>
              <a:custGeom>
                <a:avLst/>
                <a:gdLst>
                  <a:gd name="T0" fmla="*/ 2147483647 w 139"/>
                  <a:gd name="T1" fmla="*/ 2147483647 h 138"/>
                  <a:gd name="T2" fmla="*/ 2147483647 w 139"/>
                  <a:gd name="T3" fmla="*/ 2147483647 h 138"/>
                  <a:gd name="T4" fmla="*/ 2147483647 w 139"/>
                  <a:gd name="T5" fmla="*/ 2147483647 h 138"/>
                  <a:gd name="T6" fmla="*/ 0 w 139"/>
                  <a:gd name="T7" fmla="*/ 2147483647 h 138"/>
                  <a:gd name="T8" fmla="*/ 2147483647 w 139"/>
                  <a:gd name="T9" fmla="*/ 0 h 138"/>
                  <a:gd name="T10" fmla="*/ 2147483647 w 139"/>
                  <a:gd name="T11" fmla="*/ 2147483647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8">
                    <a:moveTo>
                      <a:pt x="139" y="69"/>
                    </a:moveTo>
                    <a:lnTo>
                      <a:pt x="139" y="69"/>
                    </a:lnTo>
                    <a:cubicBezTo>
                      <a:pt x="139" y="107"/>
                      <a:pt x="108" y="138"/>
                      <a:pt x="70" y="138"/>
                    </a:cubicBezTo>
                    <a:cubicBezTo>
                      <a:pt x="31" y="138"/>
                      <a:pt x="0" y="107"/>
                      <a:pt x="0" y="69"/>
                    </a:cubicBezTo>
                    <a:cubicBezTo>
                      <a:pt x="0" y="31"/>
                      <a:pt x="31" y="0"/>
                      <a:pt x="70" y="0"/>
                    </a:cubicBezTo>
                    <a:cubicBezTo>
                      <a:pt x="108" y="0"/>
                      <a:pt x="139" y="31"/>
                      <a:pt x="139" y="6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500" name="Freeform 194">
                <a:extLst>
                  <a:ext uri="{FF2B5EF4-FFF2-40B4-BE49-F238E27FC236}">
                    <a16:creationId xmlns:a16="http://schemas.microsoft.com/office/drawing/2014/main" id="{FDAF20B5-1B4A-4151-B469-3CB0782D8C11}"/>
                  </a:ext>
                </a:extLst>
              </p:cNvPr>
              <p:cNvSpPr>
                <a:spLocks/>
              </p:cNvSpPr>
              <p:nvPr/>
            </p:nvSpPr>
            <p:spPr bwMode="auto">
              <a:xfrm>
                <a:off x="4700588" y="3027363"/>
                <a:ext cx="58738" cy="57150"/>
              </a:xfrm>
              <a:custGeom>
                <a:avLst/>
                <a:gdLst>
                  <a:gd name="T0" fmla="*/ 2147483647 w 139"/>
                  <a:gd name="T1" fmla="*/ 2147483647 h 138"/>
                  <a:gd name="T2" fmla="*/ 2147483647 w 139"/>
                  <a:gd name="T3" fmla="*/ 2147483647 h 138"/>
                  <a:gd name="T4" fmla="*/ 2147483647 w 139"/>
                  <a:gd name="T5" fmla="*/ 2147483647 h 138"/>
                  <a:gd name="T6" fmla="*/ 0 w 139"/>
                  <a:gd name="T7" fmla="*/ 2147483647 h 138"/>
                  <a:gd name="T8" fmla="*/ 2147483647 w 139"/>
                  <a:gd name="T9" fmla="*/ 0 h 138"/>
                  <a:gd name="T10" fmla="*/ 2147483647 w 139"/>
                  <a:gd name="T11" fmla="*/ 2147483647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8">
                    <a:moveTo>
                      <a:pt x="139" y="69"/>
                    </a:moveTo>
                    <a:lnTo>
                      <a:pt x="139" y="69"/>
                    </a:lnTo>
                    <a:cubicBezTo>
                      <a:pt x="139" y="107"/>
                      <a:pt x="108" y="138"/>
                      <a:pt x="70" y="138"/>
                    </a:cubicBezTo>
                    <a:cubicBezTo>
                      <a:pt x="31" y="138"/>
                      <a:pt x="0" y="107"/>
                      <a:pt x="0" y="69"/>
                    </a:cubicBezTo>
                    <a:cubicBezTo>
                      <a:pt x="0" y="31"/>
                      <a:pt x="31" y="0"/>
                      <a:pt x="70" y="0"/>
                    </a:cubicBezTo>
                    <a:cubicBezTo>
                      <a:pt x="108" y="0"/>
                      <a:pt x="139" y="31"/>
                      <a:pt x="139" y="6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sp>
        <p:nvSpPr>
          <p:cNvPr id="501" name="文本框 650">
            <a:extLst>
              <a:ext uri="{FF2B5EF4-FFF2-40B4-BE49-F238E27FC236}">
                <a16:creationId xmlns:a16="http://schemas.microsoft.com/office/drawing/2014/main" id="{CC6ED56C-A13E-465A-B149-17000059C8E5}"/>
              </a:ext>
            </a:extLst>
          </p:cNvPr>
          <p:cNvSpPr txBox="1"/>
          <p:nvPr/>
        </p:nvSpPr>
        <p:spPr>
          <a:xfrm>
            <a:off x="9007355" y="5756518"/>
            <a:ext cx="707951" cy="184594"/>
          </a:xfrm>
          <a:prstGeom prst="roundRect">
            <a:avLst/>
          </a:prstGeom>
          <a:noFill/>
        </p:spPr>
        <p:txBody>
          <a:bodyPr wrap="square" lIns="0" tIns="0" rIns="0" bIns="0" rtlCol="0" anchor="ctr" anchorCtr="0">
            <a:noAutofit/>
          </a:bodyPr>
          <a:lstStyle/>
          <a:p>
            <a:pPr algn="ctr"/>
            <a:r>
              <a:rPr lang="zh-CN" altLang="en-US" b="1">
                <a:solidFill>
                  <a:schemeClr val="accent1"/>
                </a:solidFill>
                <a:latin typeface="+mn-ea"/>
                <a:cs typeface="+mn-ea"/>
                <a:sym typeface="Huawei Sans" panose="020C0503030203020204" pitchFamily="34" charset="0"/>
              </a:rPr>
              <a:t>企业</a:t>
            </a:r>
            <a:endParaRPr lang="zh-CN" altLang="en-US" b="1" dirty="0">
              <a:solidFill>
                <a:schemeClr val="accent1"/>
              </a:solidFill>
              <a:latin typeface="+mn-ea"/>
              <a:cs typeface="+mn-ea"/>
              <a:sym typeface="Huawei Sans" panose="020C0503030203020204" pitchFamily="34" charset="0"/>
            </a:endParaRPr>
          </a:p>
        </p:txBody>
      </p:sp>
      <p:sp>
        <p:nvSpPr>
          <p:cNvPr id="502" name="任意多边形 463">
            <a:extLst>
              <a:ext uri="{FF2B5EF4-FFF2-40B4-BE49-F238E27FC236}">
                <a16:creationId xmlns:a16="http://schemas.microsoft.com/office/drawing/2014/main" id="{065CC8C8-51F0-4E00-995E-0E6E2DCC86F3}"/>
              </a:ext>
            </a:extLst>
          </p:cNvPr>
          <p:cNvSpPr/>
          <p:nvPr/>
        </p:nvSpPr>
        <p:spPr>
          <a:xfrm>
            <a:off x="7722732" y="4694042"/>
            <a:ext cx="2468234" cy="755255"/>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145699 w 2376835"/>
              <a:gd name="connsiteY0" fmla="*/ 455800 h 455799"/>
              <a:gd name="connsiteX1" fmla="*/ 2376835 w 2376835"/>
              <a:gd name="connsiteY1" fmla="*/ 408324 h 455799"/>
              <a:gd name="connsiteX0" fmla="*/ 0 w 2231136"/>
              <a:gd name="connsiteY0" fmla="*/ 153421 h 153420"/>
              <a:gd name="connsiteX1" fmla="*/ 2231136 w 2231136"/>
              <a:gd name="connsiteY1" fmla="*/ 105945 h 153420"/>
              <a:gd name="connsiteX0" fmla="*/ 0 w 1828800"/>
              <a:gd name="connsiteY0" fmla="*/ 28813 h 1077143"/>
              <a:gd name="connsiteX1" fmla="*/ 1828800 w 1828800"/>
              <a:gd name="connsiteY1" fmla="*/ 1077143 h 1077143"/>
              <a:gd name="connsiteX0" fmla="*/ 0 w 1828800"/>
              <a:gd name="connsiteY0" fmla="*/ 35593 h 1083923"/>
              <a:gd name="connsiteX1" fmla="*/ 1828800 w 1828800"/>
              <a:gd name="connsiteY1" fmla="*/ 1083923 h 1083923"/>
              <a:gd name="connsiteX0" fmla="*/ 0 w 1527048"/>
              <a:gd name="connsiteY0" fmla="*/ 30791 h 1246278"/>
              <a:gd name="connsiteX1" fmla="*/ 1527048 w 1527048"/>
              <a:gd name="connsiteY1" fmla="*/ 1246278 h 1246278"/>
              <a:gd name="connsiteX0" fmla="*/ 0 w 1527048"/>
              <a:gd name="connsiteY0" fmla="*/ 32190 h 1247677"/>
              <a:gd name="connsiteX1" fmla="*/ 1527048 w 1527048"/>
              <a:gd name="connsiteY1" fmla="*/ 1247677 h 1247677"/>
              <a:gd name="connsiteX0" fmla="*/ 0 w 1527048"/>
              <a:gd name="connsiteY0" fmla="*/ 12784 h 1228271"/>
              <a:gd name="connsiteX1" fmla="*/ 1527048 w 1527048"/>
              <a:gd name="connsiteY1" fmla="*/ 1228271 h 1228271"/>
              <a:gd name="connsiteX0" fmla="*/ 0 w 1527048"/>
              <a:gd name="connsiteY0" fmla="*/ 272976 h 1488463"/>
              <a:gd name="connsiteX1" fmla="*/ 1527048 w 1527048"/>
              <a:gd name="connsiteY1" fmla="*/ 1488463 h 1488463"/>
              <a:gd name="connsiteX0" fmla="*/ 0 w 1527048"/>
              <a:gd name="connsiteY0" fmla="*/ 295544 h 1511031"/>
              <a:gd name="connsiteX1" fmla="*/ 1527048 w 1527048"/>
              <a:gd name="connsiteY1" fmla="*/ 1511031 h 1511031"/>
              <a:gd name="connsiteX0" fmla="*/ 0 w 1532989"/>
              <a:gd name="connsiteY0" fmla="*/ 294047 h 1521142"/>
              <a:gd name="connsiteX1" fmla="*/ 1532989 w 1532989"/>
              <a:gd name="connsiteY1" fmla="*/ 1521142 h 1521142"/>
              <a:gd name="connsiteX0" fmla="*/ 0 w 1540118"/>
              <a:gd name="connsiteY0" fmla="*/ 292073 h 1534645"/>
              <a:gd name="connsiteX1" fmla="*/ 1540118 w 1540118"/>
              <a:gd name="connsiteY1" fmla="*/ 1534645 h 1534645"/>
            </a:gdLst>
            <a:ahLst/>
            <a:cxnLst>
              <a:cxn ang="0">
                <a:pos x="connsiteX0" y="connsiteY0"/>
              </a:cxn>
              <a:cxn ang="0">
                <a:pos x="connsiteX1" y="connsiteY1"/>
              </a:cxn>
            </a:cxnLst>
            <a:rect l="l" t="t" r="r" b="b"/>
            <a:pathLst>
              <a:path w="1540118" h="1534645">
                <a:moveTo>
                  <a:pt x="0" y="292073"/>
                </a:moveTo>
                <a:cubicBezTo>
                  <a:pt x="956472" y="-637564"/>
                  <a:pt x="1390674" y="892682"/>
                  <a:pt x="1540118" y="1534645"/>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solidFill>
                <a:schemeClr val="accent1"/>
              </a:solidFill>
              <a:latin typeface="+mn-ea"/>
              <a:cs typeface="+mn-ea"/>
              <a:sym typeface="Huawei Sans" panose="020C0503030203020204" pitchFamily="34" charset="0"/>
            </a:endParaRPr>
          </a:p>
        </p:txBody>
      </p:sp>
      <p:grpSp>
        <p:nvGrpSpPr>
          <p:cNvPr id="503" name="组合 215">
            <a:extLst>
              <a:ext uri="{FF2B5EF4-FFF2-40B4-BE49-F238E27FC236}">
                <a16:creationId xmlns:a16="http://schemas.microsoft.com/office/drawing/2014/main" id="{2DF080CE-D00A-4B6E-9B45-5EFC411D17BF}"/>
              </a:ext>
            </a:extLst>
          </p:cNvPr>
          <p:cNvGrpSpPr>
            <a:grpSpLocks/>
          </p:cNvGrpSpPr>
          <p:nvPr/>
        </p:nvGrpSpPr>
        <p:grpSpPr bwMode="auto">
          <a:xfrm>
            <a:off x="10020493" y="5317553"/>
            <a:ext cx="719719" cy="719719"/>
            <a:chOff x="5181600" y="2019300"/>
            <a:chExt cx="1114425" cy="1116013"/>
          </a:xfrm>
        </p:grpSpPr>
        <p:sp>
          <p:nvSpPr>
            <p:cNvPr id="504" name="Freeform 134">
              <a:extLst>
                <a:ext uri="{FF2B5EF4-FFF2-40B4-BE49-F238E27FC236}">
                  <a16:creationId xmlns:a16="http://schemas.microsoft.com/office/drawing/2014/main" id="{159F9A32-1D4D-45B4-A12E-6DBBE3C3066C}"/>
                </a:ext>
              </a:extLst>
            </p:cNvPr>
            <p:cNvSpPr>
              <a:spLocks/>
            </p:cNvSpPr>
            <p:nvPr/>
          </p:nvSpPr>
          <p:spPr bwMode="auto">
            <a:xfrm>
              <a:off x="5181600" y="2019300"/>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3" y="2658"/>
                    <a:pt x="1329" y="2658"/>
                  </a:cubicBezTo>
                  <a:cubicBezTo>
                    <a:pt x="595" y="2658"/>
                    <a:pt x="0" y="2063"/>
                    <a:pt x="0" y="1329"/>
                  </a:cubicBezTo>
                  <a:cubicBezTo>
                    <a:pt x="0" y="595"/>
                    <a:pt x="595" y="0"/>
                    <a:pt x="1329" y="0"/>
                  </a:cubicBezTo>
                  <a:cubicBezTo>
                    <a:pt x="2063" y="0"/>
                    <a:pt x="2659" y="595"/>
                    <a:pt x="2659" y="1329"/>
                  </a:cubicBezTo>
                  <a:close/>
                </a:path>
              </a:pathLst>
            </a:custGeom>
            <a:solidFill>
              <a:srgbClr val="7F7F7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nvGrpSpPr>
            <p:cNvPr id="505" name="组合 193">
              <a:extLst>
                <a:ext uri="{FF2B5EF4-FFF2-40B4-BE49-F238E27FC236}">
                  <a16:creationId xmlns:a16="http://schemas.microsoft.com/office/drawing/2014/main" id="{84FFC403-300E-4B05-97F5-BC815F369ACE}"/>
                </a:ext>
              </a:extLst>
            </p:cNvPr>
            <p:cNvGrpSpPr>
              <a:grpSpLocks/>
            </p:cNvGrpSpPr>
            <p:nvPr/>
          </p:nvGrpSpPr>
          <p:grpSpPr bwMode="auto">
            <a:xfrm>
              <a:off x="5422900" y="2230438"/>
              <a:ext cx="631825" cy="693738"/>
              <a:chOff x="5422900" y="2230438"/>
              <a:chExt cx="631825" cy="693738"/>
            </a:xfrm>
          </p:grpSpPr>
          <p:sp>
            <p:nvSpPr>
              <p:cNvPr id="506" name="Freeform 135">
                <a:extLst>
                  <a:ext uri="{FF2B5EF4-FFF2-40B4-BE49-F238E27FC236}">
                    <a16:creationId xmlns:a16="http://schemas.microsoft.com/office/drawing/2014/main" id="{D15497C3-F716-4FAC-88F2-69D7EF47F28C}"/>
                  </a:ext>
                </a:extLst>
              </p:cNvPr>
              <p:cNvSpPr>
                <a:spLocks/>
              </p:cNvSpPr>
              <p:nvPr/>
            </p:nvSpPr>
            <p:spPr bwMode="auto">
              <a:xfrm>
                <a:off x="5422900" y="2230438"/>
                <a:ext cx="631825" cy="693738"/>
              </a:xfrm>
              <a:custGeom>
                <a:avLst/>
                <a:gdLst>
                  <a:gd name="T0" fmla="*/ 2147483647 w 1508"/>
                  <a:gd name="T1" fmla="*/ 2147483647 h 1652"/>
                  <a:gd name="T2" fmla="*/ 2147483647 w 1508"/>
                  <a:gd name="T3" fmla="*/ 2147483647 h 1652"/>
                  <a:gd name="T4" fmla="*/ 2147483647 w 1508"/>
                  <a:gd name="T5" fmla="*/ 2147483647 h 1652"/>
                  <a:gd name="T6" fmla="*/ 2147483647 w 1508"/>
                  <a:gd name="T7" fmla="*/ 2147483647 h 1652"/>
                  <a:gd name="T8" fmla="*/ 2147483647 w 1508"/>
                  <a:gd name="T9" fmla="*/ 2147483647 h 1652"/>
                  <a:gd name="T10" fmla="*/ 2147483647 w 1508"/>
                  <a:gd name="T11" fmla="*/ 2147483647 h 1652"/>
                  <a:gd name="T12" fmla="*/ 2147483647 w 1508"/>
                  <a:gd name="T13" fmla="*/ 2147483647 h 1652"/>
                  <a:gd name="T14" fmla="*/ 2147483647 w 1508"/>
                  <a:gd name="T15" fmla="*/ 2147483647 h 1652"/>
                  <a:gd name="T16" fmla="*/ 2147483647 w 1508"/>
                  <a:gd name="T17" fmla="*/ 0 h 1652"/>
                  <a:gd name="T18" fmla="*/ 2147483647 w 1508"/>
                  <a:gd name="T19" fmla="*/ 2147483647 h 1652"/>
                  <a:gd name="T20" fmla="*/ 2147483647 w 1508"/>
                  <a:gd name="T21" fmla="*/ 2147483647 h 1652"/>
                  <a:gd name="T22" fmla="*/ 2147483647 w 1508"/>
                  <a:gd name="T23" fmla="*/ 2147483647 h 1652"/>
                  <a:gd name="T24" fmla="*/ 2147483647 w 1508"/>
                  <a:gd name="T25" fmla="*/ 2147483647 h 1652"/>
                  <a:gd name="T26" fmla="*/ 2147483647 w 1508"/>
                  <a:gd name="T27" fmla="*/ 2147483647 h 1652"/>
                  <a:gd name="T28" fmla="*/ 2147483647 w 1508"/>
                  <a:gd name="T29" fmla="*/ 2147483647 h 1652"/>
                  <a:gd name="T30" fmla="*/ 0 w 1508"/>
                  <a:gd name="T31" fmla="*/ 2147483647 h 1652"/>
                  <a:gd name="T32" fmla="*/ 2147483647 w 1508"/>
                  <a:gd name="T33" fmla="*/ 2147483647 h 1652"/>
                  <a:gd name="T34" fmla="*/ 2147483647 w 1508"/>
                  <a:gd name="T35" fmla="*/ 2147483647 h 1652"/>
                  <a:gd name="T36" fmla="*/ 0 w 1508"/>
                  <a:gd name="T37" fmla="*/ 2147483647 h 1652"/>
                  <a:gd name="T38" fmla="*/ 2147483647 w 1508"/>
                  <a:gd name="T39" fmla="*/ 2147483647 h 1652"/>
                  <a:gd name="T40" fmla="*/ 2147483647 w 1508"/>
                  <a:gd name="T41" fmla="*/ 2147483647 h 1652"/>
                  <a:gd name="T42" fmla="*/ 2147483647 w 1508"/>
                  <a:gd name="T43" fmla="*/ 2147483647 h 1652"/>
                  <a:gd name="T44" fmla="*/ 2147483647 w 1508"/>
                  <a:gd name="T45" fmla="*/ 2147483647 h 1652"/>
                  <a:gd name="T46" fmla="*/ 2147483647 w 1508"/>
                  <a:gd name="T47" fmla="*/ 2147483647 h 1652"/>
                  <a:gd name="T48" fmla="*/ 2147483647 w 1508"/>
                  <a:gd name="T49" fmla="*/ 2147483647 h 1652"/>
                  <a:gd name="T50" fmla="*/ 2147483647 w 1508"/>
                  <a:gd name="T51" fmla="*/ 2147483647 h 1652"/>
                  <a:gd name="T52" fmla="*/ 2147483647 w 1508"/>
                  <a:gd name="T53" fmla="*/ 2147483647 h 1652"/>
                  <a:gd name="T54" fmla="*/ 2147483647 w 1508"/>
                  <a:gd name="T55" fmla="*/ 2147483647 h 1652"/>
                  <a:gd name="T56" fmla="*/ 2147483647 w 1508"/>
                  <a:gd name="T57" fmla="*/ 2147483647 h 1652"/>
                  <a:gd name="T58" fmla="*/ 2147483647 w 1508"/>
                  <a:gd name="T59" fmla="*/ 2147483647 h 1652"/>
                  <a:gd name="T60" fmla="*/ 2147483647 w 1508"/>
                  <a:gd name="T61" fmla="*/ 2147483647 h 1652"/>
                  <a:gd name="T62" fmla="*/ 2147483647 w 1508"/>
                  <a:gd name="T63" fmla="*/ 2147483647 h 1652"/>
                  <a:gd name="T64" fmla="*/ 2147483647 w 1508"/>
                  <a:gd name="T65" fmla="*/ 2147483647 h 1652"/>
                  <a:gd name="T66" fmla="*/ 2147483647 w 1508"/>
                  <a:gd name="T67" fmla="*/ 2147483647 h 1652"/>
                  <a:gd name="T68" fmla="*/ 2147483647 w 1508"/>
                  <a:gd name="T69" fmla="*/ 2147483647 h 1652"/>
                  <a:gd name="T70" fmla="*/ 2147483647 w 1508"/>
                  <a:gd name="T71" fmla="*/ 2147483647 h 1652"/>
                  <a:gd name="T72" fmla="*/ 2147483647 w 1508"/>
                  <a:gd name="T73" fmla="*/ 2147483647 h 1652"/>
                  <a:gd name="T74" fmla="*/ 2147483647 w 1508"/>
                  <a:gd name="T75" fmla="*/ 2147483647 h 1652"/>
                  <a:gd name="T76" fmla="*/ 2147483647 w 1508"/>
                  <a:gd name="T77" fmla="*/ 2147483647 h 1652"/>
                  <a:gd name="T78" fmla="*/ 2147483647 w 1508"/>
                  <a:gd name="T79" fmla="*/ 2147483647 h 1652"/>
                  <a:gd name="T80" fmla="*/ 2147483647 w 1508"/>
                  <a:gd name="T81" fmla="*/ 2147483647 h 1652"/>
                  <a:gd name="T82" fmla="*/ 2147483647 w 1508"/>
                  <a:gd name="T83" fmla="*/ 2147483647 h 1652"/>
                  <a:gd name="T84" fmla="*/ 2147483647 w 1508"/>
                  <a:gd name="T85" fmla="*/ 2147483647 h 1652"/>
                  <a:gd name="T86" fmla="*/ 2147483647 w 1508"/>
                  <a:gd name="T87" fmla="*/ 2147483647 h 1652"/>
                  <a:gd name="T88" fmla="*/ 2147483647 w 1508"/>
                  <a:gd name="T89" fmla="*/ 2147483647 h 1652"/>
                  <a:gd name="T90" fmla="*/ 2147483647 w 1508"/>
                  <a:gd name="T91" fmla="*/ 2147483647 h 1652"/>
                  <a:gd name="T92" fmla="*/ 2147483647 w 1508"/>
                  <a:gd name="T93" fmla="*/ 2147483647 h 1652"/>
                  <a:gd name="T94" fmla="*/ 2147483647 w 1508"/>
                  <a:gd name="T95" fmla="*/ 2147483647 h 1652"/>
                  <a:gd name="T96" fmla="*/ 2147483647 w 1508"/>
                  <a:gd name="T97" fmla="*/ 2147483647 h 1652"/>
                  <a:gd name="T98" fmla="*/ 2147483647 w 1508"/>
                  <a:gd name="T99" fmla="*/ 2147483647 h 16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8"/>
                  <a:gd name="T151" fmla="*/ 0 h 1652"/>
                  <a:gd name="T152" fmla="*/ 1508 w 1508"/>
                  <a:gd name="T153" fmla="*/ 1652 h 16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8" h="1652">
                    <a:moveTo>
                      <a:pt x="1475" y="987"/>
                    </a:moveTo>
                    <a:lnTo>
                      <a:pt x="1475" y="987"/>
                    </a:lnTo>
                    <a:cubicBezTo>
                      <a:pt x="1493" y="987"/>
                      <a:pt x="1508" y="972"/>
                      <a:pt x="1508" y="954"/>
                    </a:cubicBezTo>
                    <a:lnTo>
                      <a:pt x="1508" y="847"/>
                    </a:lnTo>
                    <a:cubicBezTo>
                      <a:pt x="1508" y="831"/>
                      <a:pt x="1497" y="817"/>
                      <a:pt x="1481" y="814"/>
                    </a:cubicBezTo>
                    <a:lnTo>
                      <a:pt x="1160" y="756"/>
                    </a:lnTo>
                    <a:lnTo>
                      <a:pt x="1160" y="661"/>
                    </a:lnTo>
                    <a:lnTo>
                      <a:pt x="1176" y="661"/>
                    </a:lnTo>
                    <a:cubicBezTo>
                      <a:pt x="1195" y="661"/>
                      <a:pt x="1210" y="646"/>
                      <a:pt x="1210" y="628"/>
                    </a:cubicBezTo>
                    <a:lnTo>
                      <a:pt x="1210" y="520"/>
                    </a:lnTo>
                    <a:cubicBezTo>
                      <a:pt x="1210" y="501"/>
                      <a:pt x="1195" y="486"/>
                      <a:pt x="1176" y="486"/>
                    </a:cubicBezTo>
                    <a:lnTo>
                      <a:pt x="1153" y="486"/>
                    </a:lnTo>
                    <a:cubicBezTo>
                      <a:pt x="1103" y="295"/>
                      <a:pt x="956" y="219"/>
                      <a:pt x="897" y="195"/>
                    </a:cubicBezTo>
                    <a:lnTo>
                      <a:pt x="897" y="173"/>
                    </a:lnTo>
                    <a:cubicBezTo>
                      <a:pt x="897" y="154"/>
                      <a:pt x="882" y="140"/>
                      <a:pt x="863" y="140"/>
                    </a:cubicBezTo>
                    <a:lnTo>
                      <a:pt x="827" y="140"/>
                    </a:lnTo>
                    <a:lnTo>
                      <a:pt x="786" y="23"/>
                    </a:lnTo>
                    <a:cubicBezTo>
                      <a:pt x="781" y="9"/>
                      <a:pt x="768" y="0"/>
                      <a:pt x="754" y="0"/>
                    </a:cubicBezTo>
                    <a:cubicBezTo>
                      <a:pt x="740" y="0"/>
                      <a:pt x="727" y="9"/>
                      <a:pt x="723" y="23"/>
                    </a:cubicBezTo>
                    <a:lnTo>
                      <a:pt x="682" y="140"/>
                    </a:lnTo>
                    <a:lnTo>
                      <a:pt x="645" y="140"/>
                    </a:lnTo>
                    <a:cubicBezTo>
                      <a:pt x="627" y="140"/>
                      <a:pt x="612" y="154"/>
                      <a:pt x="612" y="173"/>
                    </a:cubicBezTo>
                    <a:lnTo>
                      <a:pt x="612" y="195"/>
                    </a:lnTo>
                    <a:cubicBezTo>
                      <a:pt x="553" y="219"/>
                      <a:pt x="406" y="295"/>
                      <a:pt x="356" y="486"/>
                    </a:cubicBezTo>
                    <a:lnTo>
                      <a:pt x="332" y="486"/>
                    </a:lnTo>
                    <a:cubicBezTo>
                      <a:pt x="314" y="486"/>
                      <a:pt x="299" y="501"/>
                      <a:pt x="299" y="520"/>
                    </a:cubicBezTo>
                    <a:lnTo>
                      <a:pt x="299" y="628"/>
                    </a:lnTo>
                    <a:cubicBezTo>
                      <a:pt x="299" y="646"/>
                      <a:pt x="314" y="661"/>
                      <a:pt x="332" y="661"/>
                    </a:cubicBezTo>
                    <a:lnTo>
                      <a:pt x="349" y="661"/>
                    </a:lnTo>
                    <a:lnTo>
                      <a:pt x="349" y="756"/>
                    </a:lnTo>
                    <a:lnTo>
                      <a:pt x="28" y="814"/>
                    </a:lnTo>
                    <a:cubicBezTo>
                      <a:pt x="12" y="817"/>
                      <a:pt x="0" y="831"/>
                      <a:pt x="0" y="847"/>
                    </a:cubicBezTo>
                    <a:lnTo>
                      <a:pt x="0" y="954"/>
                    </a:lnTo>
                    <a:cubicBezTo>
                      <a:pt x="0" y="972"/>
                      <a:pt x="15" y="987"/>
                      <a:pt x="33" y="987"/>
                    </a:cubicBezTo>
                    <a:lnTo>
                      <a:pt x="84" y="987"/>
                    </a:lnTo>
                    <a:lnTo>
                      <a:pt x="84" y="1438"/>
                    </a:lnTo>
                    <a:lnTo>
                      <a:pt x="33" y="1438"/>
                    </a:lnTo>
                    <a:cubicBezTo>
                      <a:pt x="15" y="1438"/>
                      <a:pt x="0" y="1453"/>
                      <a:pt x="0" y="1471"/>
                    </a:cubicBezTo>
                    <a:lnTo>
                      <a:pt x="0" y="1582"/>
                    </a:lnTo>
                    <a:cubicBezTo>
                      <a:pt x="0" y="1601"/>
                      <a:pt x="15" y="1616"/>
                      <a:pt x="33" y="1616"/>
                    </a:cubicBezTo>
                    <a:lnTo>
                      <a:pt x="965" y="1616"/>
                    </a:lnTo>
                    <a:cubicBezTo>
                      <a:pt x="977" y="1637"/>
                      <a:pt x="999" y="1652"/>
                      <a:pt x="1025" y="1652"/>
                    </a:cubicBezTo>
                    <a:cubicBezTo>
                      <a:pt x="1064" y="1652"/>
                      <a:pt x="1095" y="1620"/>
                      <a:pt x="1095" y="1582"/>
                    </a:cubicBezTo>
                    <a:cubicBezTo>
                      <a:pt x="1095" y="1544"/>
                      <a:pt x="1064" y="1513"/>
                      <a:pt x="1025" y="1513"/>
                    </a:cubicBezTo>
                    <a:cubicBezTo>
                      <a:pt x="999" y="1513"/>
                      <a:pt x="977" y="1527"/>
                      <a:pt x="965" y="1549"/>
                    </a:cubicBezTo>
                    <a:lnTo>
                      <a:pt x="67" y="1549"/>
                    </a:lnTo>
                    <a:lnTo>
                      <a:pt x="67" y="1504"/>
                    </a:lnTo>
                    <a:lnTo>
                      <a:pt x="117" y="1504"/>
                    </a:lnTo>
                    <a:cubicBezTo>
                      <a:pt x="136" y="1504"/>
                      <a:pt x="151" y="1489"/>
                      <a:pt x="151" y="1471"/>
                    </a:cubicBezTo>
                    <a:lnTo>
                      <a:pt x="151" y="954"/>
                    </a:lnTo>
                    <a:cubicBezTo>
                      <a:pt x="151" y="936"/>
                      <a:pt x="136" y="921"/>
                      <a:pt x="117" y="921"/>
                    </a:cubicBezTo>
                    <a:lnTo>
                      <a:pt x="67" y="921"/>
                    </a:lnTo>
                    <a:lnTo>
                      <a:pt x="67" y="875"/>
                    </a:lnTo>
                    <a:lnTo>
                      <a:pt x="388" y="816"/>
                    </a:lnTo>
                    <a:cubicBezTo>
                      <a:pt x="404" y="813"/>
                      <a:pt x="415" y="800"/>
                      <a:pt x="415" y="784"/>
                    </a:cubicBezTo>
                    <a:lnTo>
                      <a:pt x="415" y="628"/>
                    </a:lnTo>
                    <a:cubicBezTo>
                      <a:pt x="415" y="609"/>
                      <a:pt x="400" y="594"/>
                      <a:pt x="382" y="594"/>
                    </a:cubicBezTo>
                    <a:lnTo>
                      <a:pt x="366" y="594"/>
                    </a:lnTo>
                    <a:lnTo>
                      <a:pt x="366" y="553"/>
                    </a:lnTo>
                    <a:lnTo>
                      <a:pt x="382" y="553"/>
                    </a:lnTo>
                    <a:cubicBezTo>
                      <a:pt x="398" y="553"/>
                      <a:pt x="412" y="542"/>
                      <a:pt x="415" y="526"/>
                    </a:cubicBezTo>
                    <a:cubicBezTo>
                      <a:pt x="459" y="309"/>
                      <a:pt x="646" y="253"/>
                      <a:pt x="654" y="251"/>
                    </a:cubicBezTo>
                    <a:cubicBezTo>
                      <a:pt x="669" y="247"/>
                      <a:pt x="679" y="234"/>
                      <a:pt x="679" y="219"/>
                    </a:cubicBezTo>
                    <a:lnTo>
                      <a:pt x="679" y="206"/>
                    </a:lnTo>
                    <a:lnTo>
                      <a:pt x="706" y="206"/>
                    </a:lnTo>
                    <a:cubicBezTo>
                      <a:pt x="720" y="206"/>
                      <a:pt x="732" y="197"/>
                      <a:pt x="737" y="184"/>
                    </a:cubicBezTo>
                    <a:lnTo>
                      <a:pt x="754" y="135"/>
                    </a:lnTo>
                    <a:lnTo>
                      <a:pt x="771" y="184"/>
                    </a:lnTo>
                    <a:cubicBezTo>
                      <a:pt x="776" y="197"/>
                      <a:pt x="789" y="206"/>
                      <a:pt x="803" y="206"/>
                    </a:cubicBezTo>
                    <a:lnTo>
                      <a:pt x="830" y="206"/>
                    </a:lnTo>
                    <a:lnTo>
                      <a:pt x="830" y="219"/>
                    </a:lnTo>
                    <a:cubicBezTo>
                      <a:pt x="830" y="234"/>
                      <a:pt x="840" y="247"/>
                      <a:pt x="854" y="251"/>
                    </a:cubicBezTo>
                    <a:cubicBezTo>
                      <a:pt x="856" y="252"/>
                      <a:pt x="1050" y="307"/>
                      <a:pt x="1094" y="526"/>
                    </a:cubicBezTo>
                    <a:cubicBezTo>
                      <a:pt x="1097" y="542"/>
                      <a:pt x="1111" y="553"/>
                      <a:pt x="1127" y="553"/>
                    </a:cubicBezTo>
                    <a:lnTo>
                      <a:pt x="1143" y="553"/>
                    </a:lnTo>
                    <a:lnTo>
                      <a:pt x="1143" y="594"/>
                    </a:lnTo>
                    <a:lnTo>
                      <a:pt x="1127" y="594"/>
                    </a:lnTo>
                    <a:cubicBezTo>
                      <a:pt x="1108" y="594"/>
                      <a:pt x="1093" y="609"/>
                      <a:pt x="1093" y="628"/>
                    </a:cubicBezTo>
                    <a:lnTo>
                      <a:pt x="1093" y="784"/>
                    </a:lnTo>
                    <a:cubicBezTo>
                      <a:pt x="1093" y="800"/>
                      <a:pt x="1105" y="813"/>
                      <a:pt x="1121" y="816"/>
                    </a:cubicBezTo>
                    <a:lnTo>
                      <a:pt x="1442" y="875"/>
                    </a:lnTo>
                    <a:lnTo>
                      <a:pt x="1442" y="921"/>
                    </a:lnTo>
                    <a:lnTo>
                      <a:pt x="1391" y="921"/>
                    </a:lnTo>
                    <a:cubicBezTo>
                      <a:pt x="1373" y="921"/>
                      <a:pt x="1358" y="936"/>
                      <a:pt x="1358" y="954"/>
                    </a:cubicBezTo>
                    <a:lnTo>
                      <a:pt x="1358" y="1471"/>
                    </a:lnTo>
                    <a:cubicBezTo>
                      <a:pt x="1358" y="1489"/>
                      <a:pt x="1373" y="1504"/>
                      <a:pt x="1391" y="1504"/>
                    </a:cubicBezTo>
                    <a:lnTo>
                      <a:pt x="1442" y="1504"/>
                    </a:lnTo>
                    <a:lnTo>
                      <a:pt x="1442" y="1549"/>
                    </a:lnTo>
                    <a:lnTo>
                      <a:pt x="1299" y="1549"/>
                    </a:lnTo>
                    <a:cubicBezTo>
                      <a:pt x="1287" y="1527"/>
                      <a:pt x="1265" y="1513"/>
                      <a:pt x="1238" y="1513"/>
                    </a:cubicBezTo>
                    <a:cubicBezTo>
                      <a:pt x="1200" y="1513"/>
                      <a:pt x="1169" y="1544"/>
                      <a:pt x="1169" y="1582"/>
                    </a:cubicBezTo>
                    <a:cubicBezTo>
                      <a:pt x="1169" y="1620"/>
                      <a:pt x="1200" y="1652"/>
                      <a:pt x="1238" y="1652"/>
                    </a:cubicBezTo>
                    <a:cubicBezTo>
                      <a:pt x="1265" y="1652"/>
                      <a:pt x="1287" y="1637"/>
                      <a:pt x="1299" y="1616"/>
                    </a:cubicBezTo>
                    <a:lnTo>
                      <a:pt x="1475" y="1616"/>
                    </a:lnTo>
                    <a:cubicBezTo>
                      <a:pt x="1493" y="1616"/>
                      <a:pt x="1508" y="1601"/>
                      <a:pt x="1508" y="1582"/>
                    </a:cubicBezTo>
                    <a:lnTo>
                      <a:pt x="1508" y="1471"/>
                    </a:lnTo>
                    <a:cubicBezTo>
                      <a:pt x="1508" y="1453"/>
                      <a:pt x="1493" y="1438"/>
                      <a:pt x="1475" y="1438"/>
                    </a:cubicBezTo>
                    <a:lnTo>
                      <a:pt x="1425" y="1438"/>
                    </a:lnTo>
                    <a:lnTo>
                      <a:pt x="1425" y="987"/>
                    </a:lnTo>
                    <a:lnTo>
                      <a:pt x="1475" y="98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507" name="Freeform 136">
                <a:extLst>
                  <a:ext uri="{FF2B5EF4-FFF2-40B4-BE49-F238E27FC236}">
                    <a16:creationId xmlns:a16="http://schemas.microsoft.com/office/drawing/2014/main" id="{8802C0AD-6480-417E-9A19-41CAAF65788B}"/>
                  </a:ext>
                </a:extLst>
              </p:cNvPr>
              <p:cNvSpPr>
                <a:spLocks noEditPoints="1"/>
              </p:cNvSpPr>
              <p:nvPr/>
            </p:nvSpPr>
            <p:spPr bwMode="auto">
              <a:xfrm>
                <a:off x="5618163" y="2487613"/>
                <a:ext cx="73025" cy="74613"/>
              </a:xfrm>
              <a:custGeom>
                <a:avLst/>
                <a:gdLst>
                  <a:gd name="T0" fmla="*/ 2147483647 w 177"/>
                  <a:gd name="T1" fmla="*/ 2147483647 h 177"/>
                  <a:gd name="T2" fmla="*/ 2147483647 w 177"/>
                  <a:gd name="T3" fmla="*/ 2147483647 h 177"/>
                  <a:gd name="T4" fmla="*/ 2147483647 w 177"/>
                  <a:gd name="T5" fmla="*/ 2147483647 h 177"/>
                  <a:gd name="T6" fmla="*/ 2147483647 w 177"/>
                  <a:gd name="T7" fmla="*/ 2147483647 h 177"/>
                  <a:gd name="T8" fmla="*/ 2147483647 w 177"/>
                  <a:gd name="T9" fmla="*/ 2147483647 h 177"/>
                  <a:gd name="T10" fmla="*/ 2147483647 w 177"/>
                  <a:gd name="T11" fmla="*/ 2147483647 h 177"/>
                  <a:gd name="T12" fmla="*/ 2147483647 w 177"/>
                  <a:gd name="T13" fmla="*/ 2147483647 h 177"/>
                  <a:gd name="T14" fmla="*/ 2147483647 w 177"/>
                  <a:gd name="T15" fmla="*/ 2147483647 h 177"/>
                  <a:gd name="T16" fmla="*/ 2147483647 w 177"/>
                  <a:gd name="T17" fmla="*/ 2147483647 h 177"/>
                  <a:gd name="T18" fmla="*/ 2147483647 w 177"/>
                  <a:gd name="T19" fmla="*/ 2147483647 h 177"/>
                  <a:gd name="T20" fmla="*/ 2147483647 w 177"/>
                  <a:gd name="T21" fmla="*/ 0 h 177"/>
                  <a:gd name="T22" fmla="*/ 2147483647 w 177"/>
                  <a:gd name="T23" fmla="*/ 0 h 177"/>
                  <a:gd name="T24" fmla="*/ 0 w 177"/>
                  <a:gd name="T25" fmla="*/ 2147483647 h 177"/>
                  <a:gd name="T26" fmla="*/ 0 w 177"/>
                  <a:gd name="T27" fmla="*/ 2147483647 h 177"/>
                  <a:gd name="T28" fmla="*/ 2147483647 w 177"/>
                  <a:gd name="T29" fmla="*/ 2147483647 h 177"/>
                  <a:gd name="T30" fmla="*/ 2147483647 w 177"/>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7" y="67"/>
                    </a:moveTo>
                    <a:lnTo>
                      <a:pt x="67" y="67"/>
                    </a:lnTo>
                    <a:lnTo>
                      <a:pt x="110" y="67"/>
                    </a:lnTo>
                    <a:lnTo>
                      <a:pt x="110" y="111"/>
                    </a:lnTo>
                    <a:lnTo>
                      <a:pt x="67" y="111"/>
                    </a:lnTo>
                    <a:lnTo>
                      <a:pt x="67" y="67"/>
                    </a:lnTo>
                    <a:close/>
                    <a:moveTo>
                      <a:pt x="144" y="177"/>
                    </a:moveTo>
                    <a:lnTo>
                      <a:pt x="144" y="177"/>
                    </a:lnTo>
                    <a:cubicBezTo>
                      <a:pt x="162" y="177"/>
                      <a:pt x="177" y="162"/>
                      <a:pt x="177" y="144"/>
                    </a:cubicBezTo>
                    <a:lnTo>
                      <a:pt x="177" y="34"/>
                    </a:lnTo>
                    <a:cubicBezTo>
                      <a:pt x="177" y="15"/>
                      <a:pt x="162" y="0"/>
                      <a:pt x="144" y="0"/>
                    </a:cubicBezTo>
                    <a:lnTo>
                      <a:pt x="34" y="0"/>
                    </a:lnTo>
                    <a:cubicBezTo>
                      <a:pt x="15" y="0"/>
                      <a:pt x="0" y="15"/>
                      <a:pt x="0" y="34"/>
                    </a:cubicBezTo>
                    <a:lnTo>
                      <a:pt x="0" y="144"/>
                    </a:lnTo>
                    <a:cubicBezTo>
                      <a:pt x="0" y="162"/>
                      <a:pt x="15" y="177"/>
                      <a:pt x="34" y="177"/>
                    </a:cubicBezTo>
                    <a:lnTo>
                      <a:pt x="144" y="17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508" name="Freeform 137">
                <a:extLst>
                  <a:ext uri="{FF2B5EF4-FFF2-40B4-BE49-F238E27FC236}">
                    <a16:creationId xmlns:a16="http://schemas.microsoft.com/office/drawing/2014/main" id="{CC24F5A0-CF52-4A4B-8D07-C25720149E0C}"/>
                  </a:ext>
                </a:extLst>
              </p:cNvPr>
              <p:cNvSpPr>
                <a:spLocks noEditPoints="1"/>
              </p:cNvSpPr>
              <p:nvPr/>
            </p:nvSpPr>
            <p:spPr bwMode="auto">
              <a:xfrm>
                <a:off x="5702300" y="2487613"/>
                <a:ext cx="73025" cy="74613"/>
              </a:xfrm>
              <a:custGeom>
                <a:avLst/>
                <a:gdLst>
                  <a:gd name="T0" fmla="*/ 2147483647 w 177"/>
                  <a:gd name="T1" fmla="*/ 2147483647 h 177"/>
                  <a:gd name="T2" fmla="*/ 2147483647 w 177"/>
                  <a:gd name="T3" fmla="*/ 2147483647 h 177"/>
                  <a:gd name="T4" fmla="*/ 2147483647 w 177"/>
                  <a:gd name="T5" fmla="*/ 2147483647 h 177"/>
                  <a:gd name="T6" fmla="*/ 2147483647 w 177"/>
                  <a:gd name="T7" fmla="*/ 2147483647 h 177"/>
                  <a:gd name="T8" fmla="*/ 2147483647 w 177"/>
                  <a:gd name="T9" fmla="*/ 2147483647 h 177"/>
                  <a:gd name="T10" fmla="*/ 2147483647 w 177"/>
                  <a:gd name="T11" fmla="*/ 2147483647 h 177"/>
                  <a:gd name="T12" fmla="*/ 2147483647 w 177"/>
                  <a:gd name="T13" fmla="*/ 2147483647 h 177"/>
                  <a:gd name="T14" fmla="*/ 2147483647 w 177"/>
                  <a:gd name="T15" fmla="*/ 2147483647 h 177"/>
                  <a:gd name="T16" fmla="*/ 2147483647 w 177"/>
                  <a:gd name="T17" fmla="*/ 2147483647 h 177"/>
                  <a:gd name="T18" fmla="*/ 2147483647 w 177"/>
                  <a:gd name="T19" fmla="*/ 2147483647 h 177"/>
                  <a:gd name="T20" fmla="*/ 2147483647 w 177"/>
                  <a:gd name="T21" fmla="*/ 0 h 177"/>
                  <a:gd name="T22" fmla="*/ 2147483647 w 177"/>
                  <a:gd name="T23" fmla="*/ 0 h 177"/>
                  <a:gd name="T24" fmla="*/ 0 w 177"/>
                  <a:gd name="T25" fmla="*/ 2147483647 h 177"/>
                  <a:gd name="T26" fmla="*/ 0 w 177"/>
                  <a:gd name="T27" fmla="*/ 2147483647 h 177"/>
                  <a:gd name="T28" fmla="*/ 2147483647 w 177"/>
                  <a:gd name="T29" fmla="*/ 2147483647 h 177"/>
                  <a:gd name="T30" fmla="*/ 2147483647 w 177"/>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7" y="67"/>
                    </a:moveTo>
                    <a:lnTo>
                      <a:pt x="67" y="67"/>
                    </a:lnTo>
                    <a:lnTo>
                      <a:pt x="110" y="67"/>
                    </a:lnTo>
                    <a:lnTo>
                      <a:pt x="110" y="111"/>
                    </a:lnTo>
                    <a:lnTo>
                      <a:pt x="67" y="111"/>
                    </a:lnTo>
                    <a:lnTo>
                      <a:pt x="67" y="67"/>
                    </a:lnTo>
                    <a:close/>
                    <a:moveTo>
                      <a:pt x="143" y="177"/>
                    </a:moveTo>
                    <a:lnTo>
                      <a:pt x="143" y="177"/>
                    </a:lnTo>
                    <a:cubicBezTo>
                      <a:pt x="162" y="177"/>
                      <a:pt x="177" y="162"/>
                      <a:pt x="177" y="144"/>
                    </a:cubicBezTo>
                    <a:lnTo>
                      <a:pt x="177" y="34"/>
                    </a:lnTo>
                    <a:cubicBezTo>
                      <a:pt x="177" y="15"/>
                      <a:pt x="162" y="0"/>
                      <a:pt x="143" y="0"/>
                    </a:cubicBezTo>
                    <a:lnTo>
                      <a:pt x="33" y="0"/>
                    </a:lnTo>
                    <a:cubicBezTo>
                      <a:pt x="15" y="0"/>
                      <a:pt x="0" y="15"/>
                      <a:pt x="0" y="34"/>
                    </a:cubicBezTo>
                    <a:lnTo>
                      <a:pt x="0" y="144"/>
                    </a:lnTo>
                    <a:cubicBezTo>
                      <a:pt x="0" y="162"/>
                      <a:pt x="15" y="177"/>
                      <a:pt x="33" y="177"/>
                    </a:cubicBezTo>
                    <a:lnTo>
                      <a:pt x="143" y="17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509" name="Freeform 138">
                <a:extLst>
                  <a:ext uri="{FF2B5EF4-FFF2-40B4-BE49-F238E27FC236}">
                    <a16:creationId xmlns:a16="http://schemas.microsoft.com/office/drawing/2014/main" id="{B12572E7-9B1B-4DF8-870E-94221317939E}"/>
                  </a:ext>
                </a:extLst>
              </p:cNvPr>
              <p:cNvSpPr>
                <a:spLocks noEditPoints="1"/>
              </p:cNvSpPr>
              <p:nvPr/>
            </p:nvSpPr>
            <p:spPr bwMode="auto">
              <a:xfrm>
                <a:off x="5786438" y="2487613"/>
                <a:ext cx="73025" cy="74613"/>
              </a:xfrm>
              <a:custGeom>
                <a:avLst/>
                <a:gdLst>
                  <a:gd name="T0" fmla="*/ 2147483647 w 176"/>
                  <a:gd name="T1" fmla="*/ 2147483647 h 177"/>
                  <a:gd name="T2" fmla="*/ 2147483647 w 176"/>
                  <a:gd name="T3" fmla="*/ 2147483647 h 177"/>
                  <a:gd name="T4" fmla="*/ 2147483647 w 176"/>
                  <a:gd name="T5" fmla="*/ 2147483647 h 177"/>
                  <a:gd name="T6" fmla="*/ 2147483647 w 176"/>
                  <a:gd name="T7" fmla="*/ 2147483647 h 177"/>
                  <a:gd name="T8" fmla="*/ 2147483647 w 176"/>
                  <a:gd name="T9" fmla="*/ 2147483647 h 177"/>
                  <a:gd name="T10" fmla="*/ 2147483647 w 176"/>
                  <a:gd name="T11" fmla="*/ 2147483647 h 177"/>
                  <a:gd name="T12" fmla="*/ 2147483647 w 176"/>
                  <a:gd name="T13" fmla="*/ 2147483647 h 177"/>
                  <a:gd name="T14" fmla="*/ 2147483647 w 176"/>
                  <a:gd name="T15" fmla="*/ 2147483647 h 177"/>
                  <a:gd name="T16" fmla="*/ 2147483647 w 176"/>
                  <a:gd name="T17" fmla="*/ 2147483647 h 177"/>
                  <a:gd name="T18" fmla="*/ 2147483647 w 176"/>
                  <a:gd name="T19" fmla="*/ 2147483647 h 177"/>
                  <a:gd name="T20" fmla="*/ 2147483647 w 176"/>
                  <a:gd name="T21" fmla="*/ 0 h 177"/>
                  <a:gd name="T22" fmla="*/ 2147483647 w 176"/>
                  <a:gd name="T23" fmla="*/ 0 h 177"/>
                  <a:gd name="T24" fmla="*/ 0 w 176"/>
                  <a:gd name="T25" fmla="*/ 2147483647 h 177"/>
                  <a:gd name="T26" fmla="*/ 0 w 176"/>
                  <a:gd name="T27" fmla="*/ 2147483647 h 177"/>
                  <a:gd name="T28" fmla="*/ 2147483647 w 176"/>
                  <a:gd name="T29" fmla="*/ 2147483647 h 177"/>
                  <a:gd name="T30" fmla="*/ 2147483647 w 176"/>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6"/>
                  <a:gd name="T49" fmla="*/ 0 h 177"/>
                  <a:gd name="T50" fmla="*/ 176 w 176"/>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6" h="177">
                    <a:moveTo>
                      <a:pt x="66" y="67"/>
                    </a:moveTo>
                    <a:lnTo>
                      <a:pt x="66" y="67"/>
                    </a:lnTo>
                    <a:lnTo>
                      <a:pt x="110" y="67"/>
                    </a:lnTo>
                    <a:lnTo>
                      <a:pt x="110" y="111"/>
                    </a:lnTo>
                    <a:lnTo>
                      <a:pt x="66" y="111"/>
                    </a:lnTo>
                    <a:lnTo>
                      <a:pt x="66" y="67"/>
                    </a:lnTo>
                    <a:close/>
                    <a:moveTo>
                      <a:pt x="143" y="177"/>
                    </a:moveTo>
                    <a:lnTo>
                      <a:pt x="143" y="177"/>
                    </a:lnTo>
                    <a:cubicBezTo>
                      <a:pt x="161" y="177"/>
                      <a:pt x="176" y="162"/>
                      <a:pt x="176" y="144"/>
                    </a:cubicBezTo>
                    <a:lnTo>
                      <a:pt x="176" y="34"/>
                    </a:lnTo>
                    <a:cubicBezTo>
                      <a:pt x="176" y="15"/>
                      <a:pt x="161" y="0"/>
                      <a:pt x="143" y="0"/>
                    </a:cubicBezTo>
                    <a:lnTo>
                      <a:pt x="33" y="0"/>
                    </a:lnTo>
                    <a:cubicBezTo>
                      <a:pt x="14" y="0"/>
                      <a:pt x="0" y="15"/>
                      <a:pt x="0" y="34"/>
                    </a:cubicBezTo>
                    <a:lnTo>
                      <a:pt x="0" y="144"/>
                    </a:lnTo>
                    <a:cubicBezTo>
                      <a:pt x="0" y="162"/>
                      <a:pt x="14" y="177"/>
                      <a:pt x="33" y="177"/>
                    </a:cubicBezTo>
                    <a:lnTo>
                      <a:pt x="143" y="17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sp>
            <p:nvSpPr>
              <p:cNvPr id="510" name="Freeform 139">
                <a:extLst>
                  <a:ext uri="{FF2B5EF4-FFF2-40B4-BE49-F238E27FC236}">
                    <a16:creationId xmlns:a16="http://schemas.microsoft.com/office/drawing/2014/main" id="{D697EE97-8F33-49E5-B0F3-2C11AF146743}"/>
                  </a:ext>
                </a:extLst>
              </p:cNvPr>
              <p:cNvSpPr>
                <a:spLocks noEditPoints="1"/>
              </p:cNvSpPr>
              <p:nvPr/>
            </p:nvSpPr>
            <p:spPr bwMode="auto">
              <a:xfrm>
                <a:off x="5548313" y="2589213"/>
                <a:ext cx="381000" cy="250825"/>
              </a:xfrm>
              <a:custGeom>
                <a:avLst/>
                <a:gdLst>
                  <a:gd name="T0" fmla="*/ 2147483647 w 908"/>
                  <a:gd name="T1" fmla="*/ 2147483647 h 598"/>
                  <a:gd name="T2" fmla="*/ 2147483647 w 908"/>
                  <a:gd name="T3" fmla="*/ 2147483647 h 598"/>
                  <a:gd name="T4" fmla="*/ 2147483647 w 908"/>
                  <a:gd name="T5" fmla="*/ 2147483647 h 598"/>
                  <a:gd name="T6" fmla="*/ 2147483647 w 908"/>
                  <a:gd name="T7" fmla="*/ 2147483647 h 598"/>
                  <a:gd name="T8" fmla="*/ 2147483647 w 908"/>
                  <a:gd name="T9" fmla="*/ 2147483647 h 598"/>
                  <a:gd name="T10" fmla="*/ 2147483647 w 908"/>
                  <a:gd name="T11" fmla="*/ 2147483647 h 598"/>
                  <a:gd name="T12" fmla="*/ 2147483647 w 908"/>
                  <a:gd name="T13" fmla="*/ 2147483647 h 598"/>
                  <a:gd name="T14" fmla="*/ 2147483647 w 908"/>
                  <a:gd name="T15" fmla="*/ 2147483647 h 598"/>
                  <a:gd name="T16" fmla="*/ 2147483647 w 908"/>
                  <a:gd name="T17" fmla="*/ 2147483647 h 598"/>
                  <a:gd name="T18" fmla="*/ 2147483647 w 908"/>
                  <a:gd name="T19" fmla="*/ 2147483647 h 598"/>
                  <a:gd name="T20" fmla="*/ 2147483647 w 908"/>
                  <a:gd name="T21" fmla="*/ 2147483647 h 598"/>
                  <a:gd name="T22" fmla="*/ 2147483647 w 908"/>
                  <a:gd name="T23" fmla="*/ 2147483647 h 598"/>
                  <a:gd name="T24" fmla="*/ 2147483647 w 908"/>
                  <a:gd name="T25" fmla="*/ 2147483647 h 598"/>
                  <a:gd name="T26" fmla="*/ 2147483647 w 908"/>
                  <a:gd name="T27" fmla="*/ 2147483647 h 598"/>
                  <a:gd name="T28" fmla="*/ 2147483647 w 908"/>
                  <a:gd name="T29" fmla="*/ 2147483647 h 598"/>
                  <a:gd name="T30" fmla="*/ 2147483647 w 908"/>
                  <a:gd name="T31" fmla="*/ 2147483647 h 598"/>
                  <a:gd name="T32" fmla="*/ 2147483647 w 908"/>
                  <a:gd name="T33" fmla="*/ 2147483647 h 598"/>
                  <a:gd name="T34" fmla="*/ 2147483647 w 908"/>
                  <a:gd name="T35" fmla="*/ 2147483647 h 598"/>
                  <a:gd name="T36" fmla="*/ 2147483647 w 908"/>
                  <a:gd name="T37" fmla="*/ 2147483647 h 598"/>
                  <a:gd name="T38" fmla="*/ 2147483647 w 908"/>
                  <a:gd name="T39" fmla="*/ 2147483647 h 598"/>
                  <a:gd name="T40" fmla="*/ 2147483647 w 908"/>
                  <a:gd name="T41" fmla="*/ 2147483647 h 598"/>
                  <a:gd name="T42" fmla="*/ 2147483647 w 908"/>
                  <a:gd name="T43" fmla="*/ 2147483647 h 598"/>
                  <a:gd name="T44" fmla="*/ 2147483647 w 908"/>
                  <a:gd name="T45" fmla="*/ 2147483647 h 598"/>
                  <a:gd name="T46" fmla="*/ 2147483647 w 908"/>
                  <a:gd name="T47" fmla="*/ 2147483647 h 598"/>
                  <a:gd name="T48" fmla="*/ 2147483647 w 908"/>
                  <a:gd name="T49" fmla="*/ 2147483647 h 598"/>
                  <a:gd name="T50" fmla="*/ 2147483647 w 908"/>
                  <a:gd name="T51" fmla="*/ 2147483647 h 598"/>
                  <a:gd name="T52" fmla="*/ 2147483647 w 908"/>
                  <a:gd name="T53" fmla="*/ 2147483647 h 598"/>
                  <a:gd name="T54" fmla="*/ 2147483647 w 908"/>
                  <a:gd name="T55" fmla="*/ 2147483647 h 598"/>
                  <a:gd name="T56" fmla="*/ 2147483647 w 908"/>
                  <a:gd name="T57" fmla="*/ 2147483647 h 598"/>
                  <a:gd name="T58" fmla="*/ 2147483647 w 908"/>
                  <a:gd name="T59" fmla="*/ 2147483647 h 598"/>
                  <a:gd name="T60" fmla="*/ 2147483647 w 908"/>
                  <a:gd name="T61" fmla="*/ 2147483647 h 598"/>
                  <a:gd name="T62" fmla="*/ 2147483647 w 908"/>
                  <a:gd name="T63" fmla="*/ 2147483647 h 598"/>
                  <a:gd name="T64" fmla="*/ 2147483647 w 908"/>
                  <a:gd name="T65" fmla="*/ 2147483647 h 598"/>
                  <a:gd name="T66" fmla="*/ 2147483647 w 908"/>
                  <a:gd name="T67" fmla="*/ 2147483647 h 598"/>
                  <a:gd name="T68" fmla="*/ 0 w 908"/>
                  <a:gd name="T69" fmla="*/ 2147483647 h 598"/>
                  <a:gd name="T70" fmla="*/ 0 w 908"/>
                  <a:gd name="T71" fmla="*/ 2147483647 h 598"/>
                  <a:gd name="T72" fmla="*/ 2147483647 w 908"/>
                  <a:gd name="T73" fmla="*/ 2147483647 h 598"/>
                  <a:gd name="T74" fmla="*/ 2147483647 w 908"/>
                  <a:gd name="T75" fmla="*/ 2147483647 h 598"/>
                  <a:gd name="T76" fmla="*/ 2147483647 w 908"/>
                  <a:gd name="T77" fmla="*/ 2147483647 h 598"/>
                  <a:gd name="T78" fmla="*/ 2147483647 w 908"/>
                  <a:gd name="T79" fmla="*/ 2147483647 h 598"/>
                  <a:gd name="T80" fmla="*/ 2147483647 w 908"/>
                  <a:gd name="T81" fmla="*/ 2147483647 h 598"/>
                  <a:gd name="T82" fmla="*/ 2147483647 w 908"/>
                  <a:gd name="T83" fmla="*/ 2147483647 h 598"/>
                  <a:gd name="T84" fmla="*/ 2147483647 w 908"/>
                  <a:gd name="T85" fmla="*/ 2147483647 h 598"/>
                  <a:gd name="T86" fmla="*/ 2147483647 w 908"/>
                  <a:gd name="T87" fmla="*/ 2147483647 h 598"/>
                  <a:gd name="T88" fmla="*/ 2147483647 w 908"/>
                  <a:gd name="T89" fmla="*/ 2147483647 h 598"/>
                  <a:gd name="T90" fmla="*/ 2147483647 w 908"/>
                  <a:gd name="T91" fmla="*/ 2147483647 h 598"/>
                  <a:gd name="T92" fmla="*/ 2147483647 w 908"/>
                  <a:gd name="T93" fmla="*/ 2147483647 h 598"/>
                  <a:gd name="T94" fmla="*/ 2147483647 w 908"/>
                  <a:gd name="T95" fmla="*/ 2147483647 h 598"/>
                  <a:gd name="T96" fmla="*/ 2147483647 w 908"/>
                  <a:gd name="T97" fmla="*/ 2147483647 h 598"/>
                  <a:gd name="T98" fmla="*/ 2147483647 w 908"/>
                  <a:gd name="T99" fmla="*/ 2147483647 h 598"/>
                  <a:gd name="T100" fmla="*/ 2147483647 w 908"/>
                  <a:gd name="T101" fmla="*/ 2147483647 h 598"/>
                  <a:gd name="T102" fmla="*/ 2147483647 w 908"/>
                  <a:gd name="T103" fmla="*/ 2147483647 h 598"/>
                  <a:gd name="T104" fmla="*/ 2147483647 w 908"/>
                  <a:gd name="T105" fmla="*/ 2147483647 h 598"/>
                  <a:gd name="T106" fmla="*/ 2147483647 w 908"/>
                  <a:gd name="T107" fmla="*/ 2147483647 h 598"/>
                  <a:gd name="T108" fmla="*/ 2147483647 w 908"/>
                  <a:gd name="T109" fmla="*/ 2147483647 h 5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8"/>
                  <a:gd name="T166" fmla="*/ 0 h 598"/>
                  <a:gd name="T167" fmla="*/ 908 w 908"/>
                  <a:gd name="T168" fmla="*/ 598 h 5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8" h="598">
                    <a:moveTo>
                      <a:pt x="640" y="202"/>
                    </a:moveTo>
                    <a:lnTo>
                      <a:pt x="640" y="202"/>
                    </a:lnTo>
                    <a:cubicBezTo>
                      <a:pt x="621" y="202"/>
                      <a:pt x="606" y="217"/>
                      <a:pt x="606" y="236"/>
                    </a:cubicBezTo>
                    <a:lnTo>
                      <a:pt x="606" y="531"/>
                    </a:lnTo>
                    <a:lnTo>
                      <a:pt x="542" y="531"/>
                    </a:lnTo>
                    <a:lnTo>
                      <a:pt x="542" y="236"/>
                    </a:lnTo>
                    <a:cubicBezTo>
                      <a:pt x="542" y="217"/>
                      <a:pt x="527" y="202"/>
                      <a:pt x="508" y="202"/>
                    </a:cubicBezTo>
                    <a:lnTo>
                      <a:pt x="400" y="202"/>
                    </a:lnTo>
                    <a:cubicBezTo>
                      <a:pt x="382" y="202"/>
                      <a:pt x="367" y="217"/>
                      <a:pt x="367" y="236"/>
                    </a:cubicBezTo>
                    <a:lnTo>
                      <a:pt x="367" y="531"/>
                    </a:lnTo>
                    <a:lnTo>
                      <a:pt x="302" y="531"/>
                    </a:lnTo>
                    <a:lnTo>
                      <a:pt x="302" y="236"/>
                    </a:lnTo>
                    <a:cubicBezTo>
                      <a:pt x="302" y="217"/>
                      <a:pt x="287" y="202"/>
                      <a:pt x="269" y="202"/>
                    </a:cubicBezTo>
                    <a:lnTo>
                      <a:pt x="161" y="202"/>
                    </a:lnTo>
                    <a:cubicBezTo>
                      <a:pt x="142" y="202"/>
                      <a:pt x="128" y="217"/>
                      <a:pt x="128" y="236"/>
                    </a:cubicBezTo>
                    <a:lnTo>
                      <a:pt x="128" y="531"/>
                    </a:lnTo>
                    <a:lnTo>
                      <a:pt x="67" y="531"/>
                    </a:lnTo>
                    <a:lnTo>
                      <a:pt x="67" y="136"/>
                    </a:lnTo>
                    <a:lnTo>
                      <a:pt x="454" y="68"/>
                    </a:lnTo>
                    <a:lnTo>
                      <a:pt x="841" y="136"/>
                    </a:lnTo>
                    <a:lnTo>
                      <a:pt x="841" y="531"/>
                    </a:lnTo>
                    <a:lnTo>
                      <a:pt x="781" y="531"/>
                    </a:lnTo>
                    <a:lnTo>
                      <a:pt x="781" y="236"/>
                    </a:lnTo>
                    <a:cubicBezTo>
                      <a:pt x="781" y="217"/>
                      <a:pt x="766" y="202"/>
                      <a:pt x="748" y="202"/>
                    </a:cubicBezTo>
                    <a:lnTo>
                      <a:pt x="640" y="202"/>
                    </a:lnTo>
                    <a:close/>
                    <a:moveTo>
                      <a:pt x="748" y="598"/>
                    </a:moveTo>
                    <a:lnTo>
                      <a:pt x="748" y="598"/>
                    </a:lnTo>
                    <a:lnTo>
                      <a:pt x="875" y="598"/>
                    </a:lnTo>
                    <a:cubicBezTo>
                      <a:pt x="893" y="598"/>
                      <a:pt x="908" y="583"/>
                      <a:pt x="908" y="565"/>
                    </a:cubicBezTo>
                    <a:lnTo>
                      <a:pt x="908" y="109"/>
                    </a:lnTo>
                    <a:cubicBezTo>
                      <a:pt x="908" y="92"/>
                      <a:pt x="897" y="79"/>
                      <a:pt x="881" y="76"/>
                    </a:cubicBezTo>
                    <a:lnTo>
                      <a:pt x="460" y="1"/>
                    </a:lnTo>
                    <a:cubicBezTo>
                      <a:pt x="456" y="0"/>
                      <a:pt x="452" y="0"/>
                      <a:pt x="448" y="1"/>
                    </a:cubicBezTo>
                    <a:lnTo>
                      <a:pt x="28" y="76"/>
                    </a:lnTo>
                    <a:cubicBezTo>
                      <a:pt x="12" y="79"/>
                      <a:pt x="0" y="92"/>
                      <a:pt x="0" y="109"/>
                    </a:cubicBezTo>
                    <a:lnTo>
                      <a:pt x="0" y="565"/>
                    </a:lnTo>
                    <a:cubicBezTo>
                      <a:pt x="0" y="583"/>
                      <a:pt x="15" y="598"/>
                      <a:pt x="34" y="598"/>
                    </a:cubicBezTo>
                    <a:lnTo>
                      <a:pt x="161" y="598"/>
                    </a:lnTo>
                    <a:cubicBezTo>
                      <a:pt x="179" y="598"/>
                      <a:pt x="194" y="583"/>
                      <a:pt x="194" y="565"/>
                    </a:cubicBezTo>
                    <a:lnTo>
                      <a:pt x="194" y="269"/>
                    </a:lnTo>
                    <a:lnTo>
                      <a:pt x="236" y="269"/>
                    </a:lnTo>
                    <a:lnTo>
                      <a:pt x="236" y="565"/>
                    </a:lnTo>
                    <a:cubicBezTo>
                      <a:pt x="236" y="583"/>
                      <a:pt x="251" y="598"/>
                      <a:pt x="269" y="598"/>
                    </a:cubicBezTo>
                    <a:lnTo>
                      <a:pt x="400" y="598"/>
                    </a:lnTo>
                    <a:cubicBezTo>
                      <a:pt x="419" y="598"/>
                      <a:pt x="434" y="583"/>
                      <a:pt x="434" y="565"/>
                    </a:cubicBezTo>
                    <a:lnTo>
                      <a:pt x="434" y="269"/>
                    </a:lnTo>
                    <a:lnTo>
                      <a:pt x="475" y="269"/>
                    </a:lnTo>
                    <a:lnTo>
                      <a:pt x="475" y="565"/>
                    </a:lnTo>
                    <a:cubicBezTo>
                      <a:pt x="475" y="583"/>
                      <a:pt x="490" y="598"/>
                      <a:pt x="508" y="598"/>
                    </a:cubicBezTo>
                    <a:lnTo>
                      <a:pt x="640" y="598"/>
                    </a:lnTo>
                    <a:cubicBezTo>
                      <a:pt x="658" y="598"/>
                      <a:pt x="673" y="583"/>
                      <a:pt x="673" y="565"/>
                    </a:cubicBezTo>
                    <a:lnTo>
                      <a:pt x="673" y="269"/>
                    </a:lnTo>
                    <a:lnTo>
                      <a:pt x="714" y="269"/>
                    </a:lnTo>
                    <a:lnTo>
                      <a:pt x="714" y="565"/>
                    </a:lnTo>
                    <a:cubicBezTo>
                      <a:pt x="714" y="583"/>
                      <a:pt x="729" y="598"/>
                      <a:pt x="748" y="59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400">
                  <a:solidFill>
                    <a:schemeClr val="accent1"/>
                  </a:solidFill>
                  <a:latin typeface="+mn-ea"/>
                  <a:cs typeface="+mn-ea"/>
                  <a:sym typeface="Huawei Sans" panose="020C0503030203020204" pitchFamily="34" charset="0"/>
                </a:endParaRPr>
              </a:p>
            </p:txBody>
          </p:sp>
        </p:grpSp>
      </p:grpSp>
      <p:sp>
        <p:nvSpPr>
          <p:cNvPr id="511" name="文本框 650">
            <a:extLst>
              <a:ext uri="{FF2B5EF4-FFF2-40B4-BE49-F238E27FC236}">
                <a16:creationId xmlns:a16="http://schemas.microsoft.com/office/drawing/2014/main" id="{BAC32C53-C803-40DC-9462-F9287A3C0914}"/>
              </a:ext>
            </a:extLst>
          </p:cNvPr>
          <p:cNvSpPr txBox="1"/>
          <p:nvPr/>
        </p:nvSpPr>
        <p:spPr>
          <a:xfrm>
            <a:off x="10604612" y="5756518"/>
            <a:ext cx="707951" cy="184594"/>
          </a:xfrm>
          <a:prstGeom prst="roundRect">
            <a:avLst/>
          </a:prstGeom>
          <a:noFill/>
        </p:spPr>
        <p:txBody>
          <a:bodyPr wrap="square" lIns="0" tIns="0" rIns="0" bIns="0" rtlCol="0" anchor="ctr" anchorCtr="0">
            <a:noAutofit/>
          </a:bodyPr>
          <a:lstStyle/>
          <a:p>
            <a:pPr algn="ctr"/>
            <a:r>
              <a:rPr lang="zh-CN" altLang="en-US" b="1">
                <a:solidFill>
                  <a:schemeClr val="accent1"/>
                </a:solidFill>
                <a:latin typeface="+mn-ea"/>
                <a:cs typeface="+mn-ea"/>
                <a:sym typeface="Huawei Sans" panose="020C0503030203020204" pitchFamily="34" charset="0"/>
              </a:rPr>
              <a:t>商超</a:t>
            </a:r>
            <a:endParaRPr lang="zh-CN" altLang="en-US" b="1" dirty="0">
              <a:solidFill>
                <a:schemeClr val="accent1"/>
              </a:solidFill>
              <a:latin typeface="+mn-ea"/>
              <a:cs typeface="+mn-ea"/>
              <a:sym typeface="Huawei Sans" panose="020C0503030203020204" pitchFamily="34" charset="0"/>
            </a:endParaRPr>
          </a:p>
        </p:txBody>
      </p:sp>
      <p:pic>
        <p:nvPicPr>
          <p:cNvPr id="512" name="Picture 2" descr="G:\做的项目\公共\扁平图标切换\更新2015_01_21\oss扁平图标库2015_01_21更新-04.png">
            <a:extLst>
              <a:ext uri="{FF2B5EF4-FFF2-40B4-BE49-F238E27FC236}">
                <a16:creationId xmlns:a16="http://schemas.microsoft.com/office/drawing/2014/main" id="{04761E55-5FE2-4E29-A8C4-B320B7EFBF0D}"/>
              </a:ext>
            </a:extLst>
          </p:cNvPr>
          <p:cNvPicPr>
            <a:picLocks noChangeAspect="1" noChangeArrowheads="1"/>
          </p:cNvPicPr>
          <p:nvPr/>
        </p:nvPicPr>
        <p:blipFill>
          <a:blip r:embed="rId3" cstate="print"/>
          <a:stretch>
            <a:fillRect/>
          </a:stretch>
        </p:blipFill>
        <p:spPr bwMode="auto">
          <a:xfrm>
            <a:off x="2416394" y="3320428"/>
            <a:ext cx="417479" cy="341573"/>
          </a:xfrm>
          <a:prstGeom prst="rect">
            <a:avLst/>
          </a:prstGeom>
          <a:noFill/>
        </p:spPr>
      </p:pic>
      <p:pic>
        <p:nvPicPr>
          <p:cNvPr id="513" name="Picture 2" descr="G:\做的项目\公共\扁平图标切换\更新2015_01_21\oss扁平图标库2015_01_21更新-04.png">
            <a:extLst>
              <a:ext uri="{FF2B5EF4-FFF2-40B4-BE49-F238E27FC236}">
                <a16:creationId xmlns:a16="http://schemas.microsoft.com/office/drawing/2014/main" id="{8677473D-0B55-4FA1-BED2-52AA9802133B}"/>
              </a:ext>
            </a:extLst>
          </p:cNvPr>
          <p:cNvPicPr>
            <a:picLocks noChangeAspect="1" noChangeArrowheads="1"/>
          </p:cNvPicPr>
          <p:nvPr/>
        </p:nvPicPr>
        <p:blipFill>
          <a:blip r:embed="rId3" cstate="print"/>
          <a:stretch>
            <a:fillRect/>
          </a:stretch>
        </p:blipFill>
        <p:spPr bwMode="auto">
          <a:xfrm>
            <a:off x="2877483" y="3320428"/>
            <a:ext cx="417479" cy="341573"/>
          </a:xfrm>
          <a:prstGeom prst="rect">
            <a:avLst/>
          </a:prstGeom>
          <a:noFill/>
        </p:spPr>
      </p:pic>
      <p:pic>
        <p:nvPicPr>
          <p:cNvPr id="514" name="Picture 2" descr="G:\做的项目\公共\扁平图标切换\更新2015_01_21\oss扁平图标库2015_01_21更新-04.png">
            <a:extLst>
              <a:ext uri="{FF2B5EF4-FFF2-40B4-BE49-F238E27FC236}">
                <a16:creationId xmlns:a16="http://schemas.microsoft.com/office/drawing/2014/main" id="{0B2D456A-56C7-42BB-B737-A731AF0B2C11}"/>
              </a:ext>
            </a:extLst>
          </p:cNvPr>
          <p:cNvPicPr>
            <a:picLocks noChangeAspect="1" noChangeArrowheads="1"/>
          </p:cNvPicPr>
          <p:nvPr/>
        </p:nvPicPr>
        <p:blipFill>
          <a:blip r:embed="rId3" cstate="print"/>
          <a:stretch>
            <a:fillRect/>
          </a:stretch>
        </p:blipFill>
        <p:spPr bwMode="auto">
          <a:xfrm>
            <a:off x="7074110" y="3320428"/>
            <a:ext cx="417479" cy="341573"/>
          </a:xfrm>
          <a:prstGeom prst="rect">
            <a:avLst/>
          </a:prstGeom>
          <a:noFill/>
        </p:spPr>
      </p:pic>
      <p:pic>
        <p:nvPicPr>
          <p:cNvPr id="515" name="Picture 2" descr="G:\做的项目\公共\扁平图标切换\更新2015_01_21\oss扁平图标库2015_01_21更新-04.png">
            <a:extLst>
              <a:ext uri="{FF2B5EF4-FFF2-40B4-BE49-F238E27FC236}">
                <a16:creationId xmlns:a16="http://schemas.microsoft.com/office/drawing/2014/main" id="{E1D64276-3729-4CA7-B26B-DA817DF3646D}"/>
              </a:ext>
            </a:extLst>
          </p:cNvPr>
          <p:cNvPicPr>
            <a:picLocks noChangeAspect="1" noChangeArrowheads="1"/>
          </p:cNvPicPr>
          <p:nvPr/>
        </p:nvPicPr>
        <p:blipFill>
          <a:blip r:embed="rId3" cstate="print"/>
          <a:stretch>
            <a:fillRect/>
          </a:stretch>
        </p:blipFill>
        <p:spPr bwMode="auto">
          <a:xfrm>
            <a:off x="7535200" y="3320428"/>
            <a:ext cx="417479" cy="341573"/>
          </a:xfrm>
          <a:prstGeom prst="rect">
            <a:avLst/>
          </a:prstGeom>
          <a:noFill/>
        </p:spPr>
      </p:pic>
      <p:pic>
        <p:nvPicPr>
          <p:cNvPr id="516" name="Picture 2" descr="G:\做的项目\公共\扁平图标切换\更新2015_01_21\oss扁平图标库2015_01_21更新-04.png">
            <a:extLst>
              <a:ext uri="{FF2B5EF4-FFF2-40B4-BE49-F238E27FC236}">
                <a16:creationId xmlns:a16="http://schemas.microsoft.com/office/drawing/2014/main" id="{A8BA209F-3ED3-40B7-A254-E4D52DFA732E}"/>
              </a:ext>
            </a:extLst>
          </p:cNvPr>
          <p:cNvPicPr>
            <a:picLocks noChangeAspect="1" noChangeArrowheads="1"/>
          </p:cNvPicPr>
          <p:nvPr/>
        </p:nvPicPr>
        <p:blipFill>
          <a:blip r:embed="rId3" cstate="print"/>
          <a:stretch>
            <a:fillRect/>
          </a:stretch>
        </p:blipFill>
        <p:spPr bwMode="auto">
          <a:xfrm>
            <a:off x="4701348" y="2478871"/>
            <a:ext cx="417479" cy="341573"/>
          </a:xfrm>
          <a:prstGeom prst="rect">
            <a:avLst/>
          </a:prstGeom>
          <a:noFill/>
        </p:spPr>
      </p:pic>
      <p:pic>
        <p:nvPicPr>
          <p:cNvPr id="517" name="Picture 2" descr="G:\做的项目\公共\扁平图标切换\更新2015_01_21\oss扁平图标库2015_01_21更新-04.png">
            <a:extLst>
              <a:ext uri="{FF2B5EF4-FFF2-40B4-BE49-F238E27FC236}">
                <a16:creationId xmlns:a16="http://schemas.microsoft.com/office/drawing/2014/main" id="{B1ADF176-44D6-4F24-8802-7FA4857CC298}"/>
              </a:ext>
            </a:extLst>
          </p:cNvPr>
          <p:cNvPicPr>
            <a:picLocks noChangeAspect="1" noChangeArrowheads="1"/>
          </p:cNvPicPr>
          <p:nvPr/>
        </p:nvPicPr>
        <p:blipFill>
          <a:blip r:embed="rId3" cstate="print"/>
          <a:stretch>
            <a:fillRect/>
          </a:stretch>
        </p:blipFill>
        <p:spPr bwMode="auto">
          <a:xfrm>
            <a:off x="5162438" y="2478871"/>
            <a:ext cx="417479" cy="341573"/>
          </a:xfrm>
          <a:prstGeom prst="rect">
            <a:avLst/>
          </a:prstGeom>
          <a:noFill/>
        </p:spPr>
      </p:pic>
      <p:grpSp>
        <p:nvGrpSpPr>
          <p:cNvPr id="518" name="组合 517">
            <a:extLst>
              <a:ext uri="{FF2B5EF4-FFF2-40B4-BE49-F238E27FC236}">
                <a16:creationId xmlns:a16="http://schemas.microsoft.com/office/drawing/2014/main" id="{4C63FD54-3B9A-43AC-BB27-5EC8AB18F571}"/>
              </a:ext>
            </a:extLst>
          </p:cNvPr>
          <p:cNvGrpSpPr/>
          <p:nvPr/>
        </p:nvGrpSpPr>
        <p:grpSpPr>
          <a:xfrm>
            <a:off x="1357012" y="3980630"/>
            <a:ext cx="689470" cy="295920"/>
            <a:chOff x="970399" y="4128610"/>
            <a:chExt cx="1051020" cy="463944"/>
          </a:xfrm>
        </p:grpSpPr>
        <p:sp>
          <p:nvSpPr>
            <p:cNvPr id="519" name="Oval 2">
              <a:extLst>
                <a:ext uri="{FF2B5EF4-FFF2-40B4-BE49-F238E27FC236}">
                  <a16:creationId xmlns:a16="http://schemas.microsoft.com/office/drawing/2014/main" id="{4BDA72D8-4E0D-4B09-B02C-730B8A93C472}"/>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a:ex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pic>
          <p:nvPicPr>
            <p:cNvPr id="520" name="Picture 2" descr="G:\做的项目\公共\扁平图标切换\更新2015_01_21\oss扁平图标库2015_01_21更新-04.png">
              <a:extLst>
                <a:ext uri="{FF2B5EF4-FFF2-40B4-BE49-F238E27FC236}">
                  <a16:creationId xmlns:a16="http://schemas.microsoft.com/office/drawing/2014/main" id="{7BC1522D-01AC-40C8-98C1-5672203089AF}"/>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21" name="Picture 2" descr="G:\做的项目\公共\扁平图标切换\更新2015_01_21\oss扁平图标库2015_01_21更新-04.png">
              <a:extLst>
                <a:ext uri="{FF2B5EF4-FFF2-40B4-BE49-F238E27FC236}">
                  <a16:creationId xmlns:a16="http://schemas.microsoft.com/office/drawing/2014/main" id="{AF5696D6-EC65-4B45-BFBF-8CB77FC7B0DB}"/>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grpSp>
        <p:nvGrpSpPr>
          <p:cNvPr id="522" name="组合 521">
            <a:extLst>
              <a:ext uri="{FF2B5EF4-FFF2-40B4-BE49-F238E27FC236}">
                <a16:creationId xmlns:a16="http://schemas.microsoft.com/office/drawing/2014/main" id="{17D656E4-C217-4C9B-9761-0EA6B5445D7A}"/>
              </a:ext>
            </a:extLst>
          </p:cNvPr>
          <p:cNvGrpSpPr/>
          <p:nvPr/>
        </p:nvGrpSpPr>
        <p:grpSpPr>
          <a:xfrm>
            <a:off x="2493412" y="4335778"/>
            <a:ext cx="689470" cy="295920"/>
            <a:chOff x="970399" y="4128610"/>
            <a:chExt cx="1051020" cy="463944"/>
          </a:xfrm>
        </p:grpSpPr>
        <p:sp>
          <p:nvSpPr>
            <p:cNvPr id="523" name="Oval 2">
              <a:extLst>
                <a:ext uri="{FF2B5EF4-FFF2-40B4-BE49-F238E27FC236}">
                  <a16:creationId xmlns:a16="http://schemas.microsoft.com/office/drawing/2014/main" id="{F8656744-6BE3-4BC0-8753-10F7B2A78201}"/>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a:ex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pic>
          <p:nvPicPr>
            <p:cNvPr id="524" name="Picture 2" descr="G:\做的项目\公共\扁平图标切换\更新2015_01_21\oss扁平图标库2015_01_21更新-04.png">
              <a:extLst>
                <a:ext uri="{FF2B5EF4-FFF2-40B4-BE49-F238E27FC236}">
                  <a16:creationId xmlns:a16="http://schemas.microsoft.com/office/drawing/2014/main" id="{F003194B-58E2-407F-94D8-D9A40130B569}"/>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25" name="Picture 2" descr="G:\做的项目\公共\扁平图标切换\更新2015_01_21\oss扁平图标库2015_01_21更新-04.png">
              <a:extLst>
                <a:ext uri="{FF2B5EF4-FFF2-40B4-BE49-F238E27FC236}">
                  <a16:creationId xmlns:a16="http://schemas.microsoft.com/office/drawing/2014/main" id="{708904E5-861A-4C66-89B7-2C64BA699373}"/>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grpSp>
        <p:nvGrpSpPr>
          <p:cNvPr id="526" name="组合 525">
            <a:extLst>
              <a:ext uri="{FF2B5EF4-FFF2-40B4-BE49-F238E27FC236}">
                <a16:creationId xmlns:a16="http://schemas.microsoft.com/office/drawing/2014/main" id="{53C4A0D6-F0AF-4E9B-ADFB-CECC7FF20310}"/>
              </a:ext>
            </a:extLst>
          </p:cNvPr>
          <p:cNvGrpSpPr/>
          <p:nvPr/>
        </p:nvGrpSpPr>
        <p:grpSpPr>
          <a:xfrm>
            <a:off x="3770102" y="4163655"/>
            <a:ext cx="689470" cy="295920"/>
            <a:chOff x="970399" y="4128610"/>
            <a:chExt cx="1051020" cy="463944"/>
          </a:xfrm>
        </p:grpSpPr>
        <p:sp>
          <p:nvSpPr>
            <p:cNvPr id="527" name="Oval 2">
              <a:extLst>
                <a:ext uri="{FF2B5EF4-FFF2-40B4-BE49-F238E27FC236}">
                  <a16:creationId xmlns:a16="http://schemas.microsoft.com/office/drawing/2014/main" id="{38F77514-3397-44CD-A000-80F5F90CA464}"/>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a:ex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pic>
          <p:nvPicPr>
            <p:cNvPr id="528" name="Picture 2" descr="G:\做的项目\公共\扁平图标切换\更新2015_01_21\oss扁平图标库2015_01_21更新-04.png">
              <a:extLst>
                <a:ext uri="{FF2B5EF4-FFF2-40B4-BE49-F238E27FC236}">
                  <a16:creationId xmlns:a16="http://schemas.microsoft.com/office/drawing/2014/main" id="{A4BE88C4-D84C-4302-A799-E2F6C2DC1A50}"/>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29" name="Picture 2" descr="G:\做的项目\公共\扁平图标切换\更新2015_01_21\oss扁平图标库2015_01_21更新-04.png">
              <a:extLst>
                <a:ext uri="{FF2B5EF4-FFF2-40B4-BE49-F238E27FC236}">
                  <a16:creationId xmlns:a16="http://schemas.microsoft.com/office/drawing/2014/main" id="{E9DFA842-1DBA-4BF3-BB8C-EEA853A6C1F8}"/>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grpSp>
        <p:nvGrpSpPr>
          <p:cNvPr id="530" name="组合 529">
            <a:extLst>
              <a:ext uri="{FF2B5EF4-FFF2-40B4-BE49-F238E27FC236}">
                <a16:creationId xmlns:a16="http://schemas.microsoft.com/office/drawing/2014/main" id="{3D3F4E36-E6D1-4FAD-B4AC-EA2350F24201}"/>
              </a:ext>
            </a:extLst>
          </p:cNvPr>
          <p:cNvGrpSpPr/>
          <p:nvPr/>
        </p:nvGrpSpPr>
        <p:grpSpPr>
          <a:xfrm>
            <a:off x="5942617" y="3895858"/>
            <a:ext cx="689470" cy="295920"/>
            <a:chOff x="970399" y="4128610"/>
            <a:chExt cx="1051020" cy="463944"/>
          </a:xfrm>
        </p:grpSpPr>
        <p:sp>
          <p:nvSpPr>
            <p:cNvPr id="531" name="Oval 2">
              <a:extLst>
                <a:ext uri="{FF2B5EF4-FFF2-40B4-BE49-F238E27FC236}">
                  <a16:creationId xmlns:a16="http://schemas.microsoft.com/office/drawing/2014/main" id="{93CDAF73-9C36-45C5-A178-AA754E3EAAE5}"/>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a:ex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pic>
          <p:nvPicPr>
            <p:cNvPr id="532" name="Picture 2" descr="G:\做的项目\公共\扁平图标切换\更新2015_01_21\oss扁平图标库2015_01_21更新-04.png">
              <a:extLst>
                <a:ext uri="{FF2B5EF4-FFF2-40B4-BE49-F238E27FC236}">
                  <a16:creationId xmlns:a16="http://schemas.microsoft.com/office/drawing/2014/main" id="{745A1F05-8EE4-4599-A46C-6C82D3D7B066}"/>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33" name="Picture 2" descr="G:\做的项目\公共\扁平图标切换\更新2015_01_21\oss扁平图标库2015_01_21更新-04.png">
              <a:extLst>
                <a:ext uri="{FF2B5EF4-FFF2-40B4-BE49-F238E27FC236}">
                  <a16:creationId xmlns:a16="http://schemas.microsoft.com/office/drawing/2014/main" id="{8FD061CD-1118-47E3-8502-6106C4C39DBB}"/>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sp>
        <p:nvSpPr>
          <p:cNvPr id="534" name="任意多边形 386">
            <a:extLst>
              <a:ext uri="{FF2B5EF4-FFF2-40B4-BE49-F238E27FC236}">
                <a16:creationId xmlns:a16="http://schemas.microsoft.com/office/drawing/2014/main" id="{9591E285-3CE3-437A-946A-024AD9DD337F}"/>
              </a:ext>
            </a:extLst>
          </p:cNvPr>
          <p:cNvSpPr/>
          <p:nvPr/>
        </p:nvSpPr>
        <p:spPr>
          <a:xfrm flipH="1">
            <a:off x="7467201" y="4930667"/>
            <a:ext cx="193494" cy="397329"/>
          </a:xfrm>
          <a:custGeom>
            <a:avLst/>
            <a:gdLst>
              <a:gd name="connsiteX0" fmla="*/ 0 w 1088136"/>
              <a:gd name="connsiteY0" fmla="*/ 1060704 h 1060704"/>
              <a:gd name="connsiteX1" fmla="*/ 1088136 w 1088136"/>
              <a:gd name="connsiteY1" fmla="*/ 0 h 1060704"/>
              <a:gd name="connsiteX0" fmla="*/ 0 w 694944"/>
              <a:gd name="connsiteY0" fmla="*/ 1444752 h 1444752"/>
              <a:gd name="connsiteX1" fmla="*/ 694944 w 694944"/>
              <a:gd name="connsiteY1" fmla="*/ 0 h 1444752"/>
              <a:gd name="connsiteX0" fmla="*/ 240432 w 935376"/>
              <a:gd name="connsiteY0" fmla="*/ 1444752 h 1444752"/>
              <a:gd name="connsiteX1" fmla="*/ 935376 w 935376"/>
              <a:gd name="connsiteY1" fmla="*/ 0 h 1444752"/>
              <a:gd name="connsiteX0" fmla="*/ 225349 w 1039165"/>
              <a:gd name="connsiteY0" fmla="*/ 1124712 h 1124712"/>
              <a:gd name="connsiteX1" fmla="*/ 1039165 w 1039165"/>
              <a:gd name="connsiteY1" fmla="*/ 0 h 1124712"/>
              <a:gd name="connsiteX0" fmla="*/ 279142 w 1092958"/>
              <a:gd name="connsiteY0" fmla="*/ 1149664 h 1149664"/>
              <a:gd name="connsiteX1" fmla="*/ 1092958 w 1092958"/>
              <a:gd name="connsiteY1" fmla="*/ 24952 h 1149664"/>
              <a:gd name="connsiteX0" fmla="*/ 145699 w 2376835"/>
              <a:gd name="connsiteY0" fmla="*/ 455800 h 455799"/>
              <a:gd name="connsiteX1" fmla="*/ 2376835 w 2376835"/>
              <a:gd name="connsiteY1" fmla="*/ 408324 h 455799"/>
              <a:gd name="connsiteX0" fmla="*/ 0 w 2231136"/>
              <a:gd name="connsiteY0" fmla="*/ 153421 h 153420"/>
              <a:gd name="connsiteX1" fmla="*/ 2231136 w 2231136"/>
              <a:gd name="connsiteY1" fmla="*/ 105945 h 153420"/>
              <a:gd name="connsiteX0" fmla="*/ 0 w 1828800"/>
              <a:gd name="connsiteY0" fmla="*/ 28813 h 1077143"/>
              <a:gd name="connsiteX1" fmla="*/ 1828800 w 1828800"/>
              <a:gd name="connsiteY1" fmla="*/ 1077143 h 1077143"/>
              <a:gd name="connsiteX0" fmla="*/ 0 w 1828800"/>
              <a:gd name="connsiteY0" fmla="*/ 35593 h 1083923"/>
              <a:gd name="connsiteX1" fmla="*/ 1828800 w 1828800"/>
              <a:gd name="connsiteY1" fmla="*/ 1083923 h 1083923"/>
              <a:gd name="connsiteX0" fmla="*/ 0 w 1527048"/>
              <a:gd name="connsiteY0" fmla="*/ 30791 h 1246278"/>
              <a:gd name="connsiteX1" fmla="*/ 1527048 w 1527048"/>
              <a:gd name="connsiteY1" fmla="*/ 1246278 h 1246278"/>
              <a:gd name="connsiteX0" fmla="*/ 0 w 1527048"/>
              <a:gd name="connsiteY0" fmla="*/ 32190 h 1247677"/>
              <a:gd name="connsiteX1" fmla="*/ 1527048 w 1527048"/>
              <a:gd name="connsiteY1" fmla="*/ 1247677 h 1247677"/>
              <a:gd name="connsiteX0" fmla="*/ 0 w 1527048"/>
              <a:gd name="connsiteY0" fmla="*/ 12784 h 1228271"/>
              <a:gd name="connsiteX1" fmla="*/ 1527048 w 1527048"/>
              <a:gd name="connsiteY1" fmla="*/ 1228271 h 1228271"/>
            </a:gdLst>
            <a:ahLst/>
            <a:cxnLst>
              <a:cxn ang="0">
                <a:pos x="connsiteX0" y="connsiteY0"/>
              </a:cxn>
              <a:cxn ang="0">
                <a:pos x="connsiteX1" y="connsiteY1"/>
              </a:cxn>
            </a:cxnLst>
            <a:rect l="l" t="t" r="r" b="b"/>
            <a:pathLst>
              <a:path w="1527048" h="1228271">
                <a:moveTo>
                  <a:pt x="0" y="12784"/>
                </a:moveTo>
                <a:cubicBezTo>
                  <a:pt x="1036320" y="-118216"/>
                  <a:pt x="1331976" y="790610"/>
                  <a:pt x="1527048" y="1228271"/>
                </a:cubicBezTo>
              </a:path>
            </a:pathLst>
          </a:custGeom>
          <a:noFill/>
          <a:ln w="1905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400">
              <a:solidFill>
                <a:schemeClr val="accent1"/>
              </a:solidFill>
              <a:latin typeface="+mn-ea"/>
              <a:cs typeface="+mn-ea"/>
              <a:sym typeface="Huawei Sans" panose="020C0503030203020204" pitchFamily="34" charset="0"/>
            </a:endParaRPr>
          </a:p>
        </p:txBody>
      </p:sp>
      <p:grpSp>
        <p:nvGrpSpPr>
          <p:cNvPr id="535" name="组合 534">
            <a:extLst>
              <a:ext uri="{FF2B5EF4-FFF2-40B4-BE49-F238E27FC236}">
                <a16:creationId xmlns:a16="http://schemas.microsoft.com/office/drawing/2014/main" id="{D16F65A8-481D-43EF-9978-14C67B17A3D6}"/>
              </a:ext>
            </a:extLst>
          </p:cNvPr>
          <p:cNvGrpSpPr/>
          <p:nvPr/>
        </p:nvGrpSpPr>
        <p:grpSpPr>
          <a:xfrm>
            <a:off x="7311094" y="4666436"/>
            <a:ext cx="689470" cy="295920"/>
            <a:chOff x="970399" y="4128610"/>
            <a:chExt cx="1051020" cy="463944"/>
          </a:xfrm>
        </p:grpSpPr>
        <p:sp>
          <p:nvSpPr>
            <p:cNvPr id="536" name="Oval 2">
              <a:extLst>
                <a:ext uri="{FF2B5EF4-FFF2-40B4-BE49-F238E27FC236}">
                  <a16:creationId xmlns:a16="http://schemas.microsoft.com/office/drawing/2014/main" id="{3D9895FE-604A-4C4E-B3EB-174302A3400C}"/>
                </a:ext>
              </a:extLst>
            </p:cNvPr>
            <p:cNvSpPr>
              <a:spLocks noChangeArrowheads="1"/>
            </p:cNvSpPr>
            <p:nvPr/>
          </p:nvSpPr>
          <p:spPr bwMode="auto">
            <a:xfrm>
              <a:off x="970399" y="4128610"/>
              <a:ext cx="1051020" cy="463944"/>
            </a:xfrm>
            <a:prstGeom prst="roundRect">
              <a:avLst>
                <a:gd name="adj" fmla="val 16491"/>
              </a:avLst>
            </a:prstGeom>
            <a:solidFill>
              <a:srgbClr val="00B0F0"/>
            </a:solidFill>
            <a:ln>
              <a:noFill/>
            </a:ln>
            <a:effectLst/>
            <a:extLst/>
          </p:spPr>
          <p:txBody>
            <a:bodyPr wrap="square" lIns="79169" tIns="39585" rIns="79169" bIns="39585" anchor="ctr">
              <a:noAutofit/>
            </a:bodyPr>
            <a:lstStyle/>
            <a:p>
              <a:endParaRPr lang="en-US" sz="2400">
                <a:solidFill>
                  <a:schemeClr val="accent1"/>
                </a:solidFill>
                <a:latin typeface="+mn-ea"/>
                <a:cs typeface="+mn-ea"/>
                <a:sym typeface="Huawei Sans" panose="020C0503030203020204" pitchFamily="34" charset="0"/>
              </a:endParaRPr>
            </a:p>
          </p:txBody>
        </p:sp>
        <p:pic>
          <p:nvPicPr>
            <p:cNvPr id="537" name="Picture 2" descr="G:\做的项目\公共\扁平图标切换\更新2015_01_21\oss扁平图标库2015_01_21更新-04.png">
              <a:extLst>
                <a:ext uri="{FF2B5EF4-FFF2-40B4-BE49-F238E27FC236}">
                  <a16:creationId xmlns:a16="http://schemas.microsoft.com/office/drawing/2014/main" id="{6A8155FC-2CE7-4497-9AC8-9EEBECF7975E}"/>
                </a:ext>
              </a:extLst>
            </p:cNvPr>
            <p:cNvPicPr>
              <a:picLocks noChangeAspect="1" noChangeArrowheads="1"/>
            </p:cNvPicPr>
            <p:nvPr/>
          </p:nvPicPr>
          <p:blipFill>
            <a:blip r:embed="rId3" cstate="print"/>
            <a:stretch>
              <a:fillRect/>
            </a:stretch>
          </p:blipFill>
          <p:spPr bwMode="auto">
            <a:xfrm>
              <a:off x="1058948" y="4201166"/>
              <a:ext cx="417642" cy="341706"/>
            </a:xfrm>
            <a:prstGeom prst="rect">
              <a:avLst/>
            </a:prstGeom>
            <a:noFill/>
          </p:spPr>
        </p:pic>
        <p:pic>
          <p:nvPicPr>
            <p:cNvPr id="538" name="Picture 2" descr="G:\做的项目\公共\扁平图标切换\更新2015_01_21\oss扁平图标库2015_01_21更新-04.png">
              <a:extLst>
                <a:ext uri="{FF2B5EF4-FFF2-40B4-BE49-F238E27FC236}">
                  <a16:creationId xmlns:a16="http://schemas.microsoft.com/office/drawing/2014/main" id="{10A3CEFD-05BF-4F40-9543-0B6D1A1A681B}"/>
                </a:ext>
              </a:extLst>
            </p:cNvPr>
            <p:cNvPicPr>
              <a:picLocks noChangeAspect="1" noChangeArrowheads="1"/>
            </p:cNvPicPr>
            <p:nvPr/>
          </p:nvPicPr>
          <p:blipFill>
            <a:blip r:embed="rId3" cstate="print"/>
            <a:stretch>
              <a:fillRect/>
            </a:stretch>
          </p:blipFill>
          <p:spPr bwMode="auto">
            <a:xfrm>
              <a:off x="1520218" y="4201166"/>
              <a:ext cx="417642" cy="341706"/>
            </a:xfrm>
            <a:prstGeom prst="rect">
              <a:avLst/>
            </a:prstGeom>
            <a:noFill/>
          </p:spPr>
        </p:pic>
      </p:grpSp>
      <p:sp>
        <p:nvSpPr>
          <p:cNvPr id="5" name="灯片编号占位符 4">
            <a:extLst>
              <a:ext uri="{FF2B5EF4-FFF2-40B4-BE49-F238E27FC236}">
                <a16:creationId xmlns:a16="http://schemas.microsoft.com/office/drawing/2014/main" id="{C06AA341-B2C9-45E1-84DD-7A66010C94B2}"/>
              </a:ext>
            </a:extLst>
          </p:cNvPr>
          <p:cNvSpPr>
            <a:spLocks noGrp="1"/>
          </p:cNvSpPr>
          <p:nvPr>
            <p:ph type="sldNum" sz="quarter" idx="12"/>
          </p:nvPr>
        </p:nvSpPr>
        <p:spPr/>
        <p:txBody>
          <a:bodyPr/>
          <a:lstStyle/>
          <a:p>
            <a:fld id="{C8BB1146-E542-4D4E-B8E9-6919A11DDD48}" type="slidenum">
              <a:rPr lang="en-US" smtClean="0"/>
              <a:t>53</a:t>
            </a:fld>
            <a:endParaRPr lang="en-US"/>
          </a:p>
        </p:txBody>
      </p:sp>
    </p:spTree>
    <p:extLst>
      <p:ext uri="{BB962C8B-B14F-4D97-AF65-F5344CB8AC3E}">
        <p14:creationId xmlns:p14="http://schemas.microsoft.com/office/powerpoint/2010/main" val="4242330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8ECE8-428D-416B-8CC0-B4FA50F51783}"/>
              </a:ext>
            </a:extLst>
          </p:cNvPr>
          <p:cNvSpPr>
            <a:spLocks noGrp="1"/>
          </p:cNvSpPr>
          <p:nvPr>
            <p:ph type="title"/>
          </p:nvPr>
        </p:nvSpPr>
        <p:spPr/>
        <p:txBody>
          <a:bodyPr/>
          <a:lstStyle/>
          <a:p>
            <a:r>
              <a:rPr lang="zh-CN" altLang="en-US" dirty="0"/>
              <a:t>广域网</a:t>
            </a:r>
          </a:p>
        </p:txBody>
      </p:sp>
      <p:sp>
        <p:nvSpPr>
          <p:cNvPr id="4" name="内容占位符 3">
            <a:extLst>
              <a:ext uri="{FF2B5EF4-FFF2-40B4-BE49-F238E27FC236}">
                <a16:creationId xmlns:a16="http://schemas.microsoft.com/office/drawing/2014/main" id="{F0C6CEAB-A569-4D60-ADA5-BA3BE07F0D24}"/>
              </a:ext>
            </a:extLst>
          </p:cNvPr>
          <p:cNvSpPr>
            <a:spLocks noGrp="1"/>
          </p:cNvSpPr>
          <p:nvPr>
            <p:ph idx="10"/>
          </p:nvPr>
        </p:nvSpPr>
        <p:spPr>
          <a:xfrm>
            <a:off x="6769100" y="1130982"/>
            <a:ext cx="4749800" cy="5008562"/>
          </a:xfrm>
        </p:spPr>
        <p:txBody>
          <a:bodyPr>
            <a:normAutofit/>
          </a:bodyPr>
          <a:lstStyle/>
          <a:p>
            <a:pPr>
              <a:buFont typeface="Wingdings" panose="05000000000000000000" pitchFamily="2" charset="2"/>
              <a:buChar char="Ø"/>
            </a:pPr>
            <a:r>
              <a:rPr lang="zh-CN" altLang="en-US" sz="2000" dirty="0"/>
              <a:t>广域网（</a:t>
            </a:r>
            <a:r>
              <a:rPr lang="en-US" altLang="zh-CN" sz="2000" dirty="0"/>
              <a:t>Wide Area Network</a:t>
            </a:r>
            <a:r>
              <a:rPr lang="zh-CN" altLang="en-US" sz="2000" dirty="0"/>
              <a:t>，</a:t>
            </a:r>
            <a:r>
              <a:rPr lang="en-US" altLang="zh-CN" sz="2000" dirty="0"/>
              <a:t>WAN</a:t>
            </a:r>
            <a:r>
              <a:rPr lang="zh-CN" altLang="en-US" sz="2000" dirty="0"/>
              <a:t>）</a:t>
            </a:r>
          </a:p>
          <a:p>
            <a:pPr>
              <a:buFont typeface="Wingdings" panose="05000000000000000000" pitchFamily="2" charset="2"/>
              <a:buChar char="Ø"/>
            </a:pPr>
            <a:r>
              <a:rPr lang="zh-CN" altLang="en-US" sz="2000" dirty="0"/>
              <a:t>提供了数据、声音、图像以及视频信息的长距离传输服务，覆盖一个地区、国家甚至整个世界。</a:t>
            </a:r>
          </a:p>
          <a:p>
            <a:pPr>
              <a:buFont typeface="Wingdings" panose="05000000000000000000" pitchFamily="2" charset="2"/>
              <a:buChar char="Ø"/>
            </a:pPr>
            <a:r>
              <a:rPr lang="zh-CN" altLang="en-US" sz="2000" dirty="0"/>
              <a:t>可利用公共的、租赁的或者私有的通信设备和链路，将这些设备进行组合使用，用于跨越广袤的地理区域。互联网就是最好的例子。</a:t>
            </a:r>
          </a:p>
          <a:p>
            <a:endParaRPr lang="zh-CN" altLang="en-US" sz="2000" dirty="0"/>
          </a:p>
        </p:txBody>
      </p:sp>
      <p:graphicFrame>
        <p:nvGraphicFramePr>
          <p:cNvPr id="5" name="对象 4">
            <a:extLst>
              <a:ext uri="{FF2B5EF4-FFF2-40B4-BE49-F238E27FC236}">
                <a16:creationId xmlns:a16="http://schemas.microsoft.com/office/drawing/2014/main" id="{60EF4609-A06A-41EF-9C0A-A782B61D28D4}"/>
              </a:ext>
            </a:extLst>
          </p:cNvPr>
          <p:cNvGraphicFramePr>
            <a:graphicFrameLocks noChangeAspect="1"/>
          </p:cNvGraphicFramePr>
          <p:nvPr>
            <p:extLst/>
          </p:nvPr>
        </p:nvGraphicFramePr>
        <p:xfrm>
          <a:off x="792479" y="1385828"/>
          <a:ext cx="5883759" cy="3948172"/>
        </p:xfrm>
        <a:graphic>
          <a:graphicData uri="http://schemas.openxmlformats.org/presentationml/2006/ole">
            <mc:AlternateContent xmlns:mc="http://schemas.openxmlformats.org/markup-compatibility/2006">
              <mc:Choice xmlns:v="urn:schemas-microsoft-com:vml" Requires="v">
                <p:oleObj spid="_x0000_s4133" r:id="rId3" imgW="11058514" imgH="6991337" progId="Visio.Drawing.15">
                  <p:embed/>
                </p:oleObj>
              </mc:Choice>
              <mc:Fallback>
                <p:oleObj r:id="rId3" imgW="11058514" imgH="6991337" progId="Visio.Drawing.15">
                  <p:embed/>
                  <p:pic>
                    <p:nvPicPr>
                      <p:cNvPr id="5" name="对象 4">
                        <a:extLst>
                          <a:ext uri="{FF2B5EF4-FFF2-40B4-BE49-F238E27FC236}">
                            <a16:creationId xmlns:a16="http://schemas.microsoft.com/office/drawing/2014/main" id="{60EF4609-A06A-41EF-9C0A-A782B61D2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79" y="1385828"/>
                        <a:ext cx="5883759" cy="3948172"/>
                      </a:xfrm>
                      <a:prstGeom prst="rect">
                        <a:avLst/>
                      </a:prstGeom>
                      <a:noFill/>
                    </p:spPr>
                  </p:pic>
                </p:oleObj>
              </mc:Fallback>
            </mc:AlternateContent>
          </a:graphicData>
        </a:graphic>
      </p:graphicFrame>
      <p:sp>
        <p:nvSpPr>
          <p:cNvPr id="7" name="灯片编号占位符 6">
            <a:extLst>
              <a:ext uri="{FF2B5EF4-FFF2-40B4-BE49-F238E27FC236}">
                <a16:creationId xmlns:a16="http://schemas.microsoft.com/office/drawing/2014/main" id="{B71E42E1-C63A-46CB-9B3C-1F54BEABBB98}"/>
              </a:ext>
            </a:extLst>
          </p:cNvPr>
          <p:cNvSpPr>
            <a:spLocks noGrp="1"/>
          </p:cNvSpPr>
          <p:nvPr>
            <p:ph type="sldNum" sz="quarter" idx="12"/>
          </p:nvPr>
        </p:nvSpPr>
        <p:spPr/>
        <p:txBody>
          <a:bodyPr/>
          <a:lstStyle/>
          <a:p>
            <a:fld id="{C8BB1146-E542-4D4E-B8E9-6919A11DDD48}" type="slidenum">
              <a:rPr lang="en-US" smtClean="0"/>
              <a:t>54</a:t>
            </a:fld>
            <a:endParaRPr lang="en-US"/>
          </a:p>
        </p:txBody>
      </p:sp>
    </p:spTree>
    <p:extLst>
      <p:ext uri="{BB962C8B-B14F-4D97-AF65-F5344CB8AC3E}">
        <p14:creationId xmlns:p14="http://schemas.microsoft.com/office/powerpoint/2010/main" val="569580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dirty="0"/>
              <a:t>网络的发展历史</a:t>
            </a:r>
          </a:p>
          <a:p>
            <a:r>
              <a:rPr lang="zh-CN" altLang="en-US" dirty="0"/>
              <a:t>网络的组成、拓扑与分类</a:t>
            </a:r>
          </a:p>
          <a:p>
            <a:r>
              <a:rPr lang="zh-CN" altLang="en-US" b="1" dirty="0">
                <a:solidFill>
                  <a:srgbClr val="3333FF"/>
                </a:solidFill>
              </a:rPr>
              <a:t>网络功能与用途</a:t>
            </a:r>
          </a:p>
          <a:p>
            <a:r>
              <a:rPr lang="zh-CN" altLang="en-US" dirty="0"/>
              <a:t>网络的体系结构</a:t>
            </a:r>
          </a:p>
          <a:p>
            <a:r>
              <a:rPr lang="zh-CN" altLang="en-US" dirty="0"/>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430F5956-0E40-4E22-A476-4BB67CE2C8D3}"/>
              </a:ext>
            </a:extLst>
          </p:cNvPr>
          <p:cNvSpPr>
            <a:spLocks noGrp="1"/>
          </p:cNvSpPr>
          <p:nvPr>
            <p:ph type="sldNum" sz="quarter" idx="12"/>
          </p:nvPr>
        </p:nvSpPr>
        <p:spPr/>
        <p:txBody>
          <a:bodyPr/>
          <a:lstStyle/>
          <a:p>
            <a:fld id="{C8BB1146-E542-4D4E-B8E9-6919A11DDD48}" type="slidenum">
              <a:rPr lang="en-US" smtClean="0"/>
              <a:pPr/>
              <a:t>55</a:t>
            </a:fld>
            <a:endParaRPr lang="en-US"/>
          </a:p>
        </p:txBody>
      </p:sp>
    </p:spTree>
    <p:extLst>
      <p:ext uri="{BB962C8B-B14F-4D97-AF65-F5344CB8AC3E}">
        <p14:creationId xmlns:p14="http://schemas.microsoft.com/office/powerpoint/2010/main" val="4147284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03ED5-16FC-4923-ABED-19C024EDB83C}"/>
              </a:ext>
            </a:extLst>
          </p:cNvPr>
          <p:cNvSpPr>
            <a:spLocks noGrp="1"/>
          </p:cNvSpPr>
          <p:nvPr>
            <p:ph type="title"/>
          </p:nvPr>
        </p:nvSpPr>
        <p:spPr/>
        <p:txBody>
          <a:bodyPr/>
          <a:lstStyle/>
          <a:p>
            <a:r>
              <a:rPr lang="zh-CN" altLang="en-US" dirty="0"/>
              <a:t>网络功能：从技术角度看</a:t>
            </a:r>
          </a:p>
        </p:txBody>
      </p:sp>
      <p:sp>
        <p:nvSpPr>
          <p:cNvPr id="3" name="内容占位符 2">
            <a:extLst>
              <a:ext uri="{FF2B5EF4-FFF2-40B4-BE49-F238E27FC236}">
                <a16:creationId xmlns:a16="http://schemas.microsoft.com/office/drawing/2014/main" id="{D6FFF056-EBF9-496D-B8CE-E9CF18C24374}"/>
              </a:ext>
            </a:extLst>
          </p:cNvPr>
          <p:cNvSpPr>
            <a:spLocks noGrp="1"/>
          </p:cNvSpPr>
          <p:nvPr>
            <p:ph idx="1"/>
          </p:nvPr>
        </p:nvSpPr>
        <p:spPr/>
        <p:txBody>
          <a:bodyPr/>
          <a:lstStyle/>
          <a:p>
            <a:r>
              <a:rPr lang="zh-CN" altLang="en-US" dirty="0"/>
              <a:t>实现计算机</a:t>
            </a:r>
            <a:r>
              <a:rPr lang="en-US" altLang="zh-CN" dirty="0"/>
              <a:t>/</a:t>
            </a:r>
            <a:r>
              <a:rPr lang="zh-CN" altLang="en-US" dirty="0"/>
              <a:t>终端之间数据通信：连接在网络上的计算机之间能够相互传送信息、交换数据。</a:t>
            </a:r>
          </a:p>
          <a:p>
            <a:r>
              <a:rPr lang="zh-CN" altLang="en-US" dirty="0"/>
              <a:t>支持分布式和并行处理：对复杂问题的求解，将任务分散到不同计算机上作分布和并行处理。</a:t>
            </a:r>
          </a:p>
          <a:p>
            <a:r>
              <a:rPr lang="zh-CN" altLang="en-US" dirty="0"/>
              <a:t>支持资源共享：网络中的软件、硬件、数据资源可为多个用户所共享。</a:t>
            </a:r>
          </a:p>
          <a:p>
            <a:r>
              <a:rPr lang="zh-CN" altLang="en-US" dirty="0"/>
              <a:t>提高系统可靠性：将数据、软件和硬件分散，资源冗余并可动态重组调用，提高系统可靠性。</a:t>
            </a:r>
          </a:p>
          <a:p>
            <a:r>
              <a:rPr lang="zh-CN" altLang="en-US" dirty="0"/>
              <a:t>提高系统可扩展性：性能需求增长时，可按需增加新的计算节点</a:t>
            </a:r>
          </a:p>
          <a:p>
            <a:endParaRPr lang="zh-CN" altLang="en-US" dirty="0"/>
          </a:p>
        </p:txBody>
      </p:sp>
      <p:sp>
        <p:nvSpPr>
          <p:cNvPr id="6" name="灯片编号占位符 5">
            <a:extLst>
              <a:ext uri="{FF2B5EF4-FFF2-40B4-BE49-F238E27FC236}">
                <a16:creationId xmlns:a16="http://schemas.microsoft.com/office/drawing/2014/main" id="{ACF6D94D-7A1E-4864-9F51-FB0348CA95E2}"/>
              </a:ext>
            </a:extLst>
          </p:cNvPr>
          <p:cNvSpPr>
            <a:spLocks noGrp="1"/>
          </p:cNvSpPr>
          <p:nvPr>
            <p:ph type="sldNum" sz="quarter" idx="12"/>
          </p:nvPr>
        </p:nvSpPr>
        <p:spPr/>
        <p:txBody>
          <a:bodyPr/>
          <a:lstStyle/>
          <a:p>
            <a:fld id="{C8BB1146-E542-4D4E-B8E9-6919A11DDD48}" type="slidenum">
              <a:rPr lang="en-US" smtClean="0"/>
              <a:t>56</a:t>
            </a:fld>
            <a:endParaRPr lang="en-US"/>
          </a:p>
        </p:txBody>
      </p:sp>
    </p:spTree>
    <p:extLst>
      <p:ext uri="{BB962C8B-B14F-4D97-AF65-F5344CB8AC3E}">
        <p14:creationId xmlns:p14="http://schemas.microsoft.com/office/powerpoint/2010/main" val="3729669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p:txBody>
          <a:bodyPr>
            <a:normAutofit/>
          </a:bodyPr>
          <a:lstStyle/>
          <a:p>
            <a:r>
              <a:rPr lang="zh-CN" altLang="en-US" sz="3200" dirty="0"/>
              <a:t>网络用途：从可应用的领域看</a:t>
            </a:r>
          </a:p>
        </p:txBody>
      </p:sp>
      <p:sp>
        <p:nvSpPr>
          <p:cNvPr id="3" name="内容占位符 2">
            <a:extLst>
              <a:ext uri="{FF2B5EF4-FFF2-40B4-BE49-F238E27FC236}">
                <a16:creationId xmlns:a16="http://schemas.microsoft.com/office/drawing/2014/main" id="{1A4F48AE-23D8-46B4-A3A0-42D164E92C93}"/>
              </a:ext>
            </a:extLst>
          </p:cNvPr>
          <p:cNvSpPr>
            <a:spLocks noGrp="1"/>
          </p:cNvSpPr>
          <p:nvPr>
            <p:ph idx="1"/>
          </p:nvPr>
        </p:nvSpPr>
        <p:spPr/>
        <p:txBody>
          <a:bodyPr>
            <a:normAutofit fontScale="85000" lnSpcReduction="20000"/>
          </a:bodyPr>
          <a:lstStyle/>
          <a:p>
            <a:r>
              <a:rPr lang="zh-CN" altLang="en-US" sz="2600" dirty="0">
                <a:solidFill>
                  <a:schemeClr val="accent1"/>
                </a:solidFill>
                <a:sym typeface="Symbol" panose="05050102010706020507" pitchFamily="18" charset="2"/>
              </a:rPr>
              <a:t>信息服务</a:t>
            </a:r>
            <a:endParaRPr lang="en-US" altLang="zh-CN" sz="2600" dirty="0">
              <a:solidFill>
                <a:schemeClr val="accent1"/>
              </a:solidFill>
              <a:sym typeface="Symbol" panose="05050102010706020507" pitchFamily="18" charset="2"/>
            </a:endParaRPr>
          </a:p>
          <a:p>
            <a:pPr lvl="1"/>
            <a:r>
              <a:rPr lang="zh-CN" altLang="en-US" sz="2000" dirty="0">
                <a:solidFill>
                  <a:schemeClr val="accent1"/>
                </a:solidFill>
                <a:sym typeface="Symbol" panose="05050102010706020507" pitchFamily="18" charset="2"/>
              </a:rPr>
              <a:t>电子邮件</a:t>
            </a:r>
            <a:endParaRPr lang="en-US" altLang="zh-CN" sz="2000" dirty="0">
              <a:solidFill>
                <a:schemeClr val="accent1"/>
              </a:solidFill>
              <a:sym typeface="Symbol" panose="05050102010706020507" pitchFamily="18" charset="2"/>
            </a:endParaRPr>
          </a:p>
          <a:p>
            <a:pPr lvl="1"/>
            <a:r>
              <a:rPr lang="en-US" altLang="zh-CN" sz="2000" dirty="0">
                <a:solidFill>
                  <a:schemeClr val="accent1"/>
                </a:solidFill>
                <a:sym typeface="Symbol" panose="05050102010706020507" pitchFamily="18" charset="2"/>
              </a:rPr>
              <a:t>www</a:t>
            </a:r>
          </a:p>
          <a:p>
            <a:pPr lvl="1"/>
            <a:r>
              <a:rPr lang="zh-CN" altLang="en-US" sz="2000" dirty="0">
                <a:solidFill>
                  <a:schemeClr val="accent1"/>
                </a:solidFill>
                <a:sym typeface="Symbol" panose="05050102010706020507" pitchFamily="18" charset="2"/>
              </a:rPr>
              <a:t>语音、视频等实时信息传递</a:t>
            </a:r>
          </a:p>
          <a:p>
            <a:r>
              <a:rPr lang="zh-CN" altLang="en-US" sz="2600" dirty="0">
                <a:solidFill>
                  <a:schemeClr val="accent1"/>
                </a:solidFill>
              </a:rPr>
              <a:t>金融保险</a:t>
            </a:r>
            <a:endParaRPr lang="en-US" altLang="zh-CN" sz="2600" dirty="0">
              <a:solidFill>
                <a:schemeClr val="accent1"/>
              </a:solidFill>
            </a:endParaRPr>
          </a:p>
          <a:p>
            <a:r>
              <a:rPr lang="zh-CN" altLang="en-US" sz="2600" dirty="0">
                <a:solidFill>
                  <a:schemeClr val="accent1"/>
                </a:solidFill>
              </a:rPr>
              <a:t>国家政务</a:t>
            </a:r>
          </a:p>
          <a:p>
            <a:r>
              <a:rPr lang="zh-CN" altLang="en-US" sz="2600" dirty="0">
                <a:solidFill>
                  <a:schemeClr val="accent1"/>
                </a:solidFill>
                <a:sym typeface="Symbol" panose="05050102010706020507" pitchFamily="18" charset="2"/>
              </a:rPr>
              <a:t>传统电信业务（如电话业务）承载</a:t>
            </a:r>
            <a:endParaRPr lang="en-US" altLang="zh-CN" sz="2600" dirty="0">
              <a:solidFill>
                <a:schemeClr val="accent1"/>
              </a:solidFill>
              <a:sym typeface="Symbol" panose="05050102010706020507" pitchFamily="18" charset="2"/>
            </a:endParaRPr>
          </a:p>
          <a:p>
            <a:r>
              <a:rPr lang="zh-CN" altLang="en-US" sz="2600" dirty="0">
                <a:solidFill>
                  <a:schemeClr val="accent1"/>
                </a:solidFill>
                <a:sym typeface="Symbol" panose="05050102010706020507" pitchFamily="18" charset="2"/>
              </a:rPr>
              <a:t>教育</a:t>
            </a:r>
            <a:endParaRPr lang="en-US" altLang="zh-CN" sz="2600" dirty="0">
              <a:solidFill>
                <a:schemeClr val="accent1"/>
              </a:solidFill>
              <a:sym typeface="Symbol" panose="05050102010706020507" pitchFamily="18" charset="2"/>
            </a:endParaRPr>
          </a:p>
          <a:p>
            <a:r>
              <a:rPr lang="zh-CN" altLang="en-US" sz="2600" dirty="0">
                <a:solidFill>
                  <a:schemeClr val="accent1"/>
                </a:solidFill>
                <a:sym typeface="Symbol" panose="05050102010706020507" pitchFamily="18" charset="2"/>
              </a:rPr>
              <a:t>医疗</a:t>
            </a:r>
            <a:endParaRPr lang="en-US" altLang="zh-CN" sz="2600" dirty="0">
              <a:solidFill>
                <a:schemeClr val="accent1"/>
              </a:solidFill>
              <a:sym typeface="Symbol" panose="05050102010706020507" pitchFamily="18" charset="2"/>
            </a:endParaRPr>
          </a:p>
          <a:p>
            <a:r>
              <a:rPr lang="zh-CN" altLang="en-US" sz="2600" dirty="0">
                <a:solidFill>
                  <a:schemeClr val="accent1"/>
                </a:solidFill>
              </a:rPr>
              <a:t>企业管理</a:t>
            </a:r>
          </a:p>
          <a:p>
            <a:r>
              <a:rPr lang="zh-CN" altLang="en-US" sz="2600" dirty="0">
                <a:solidFill>
                  <a:schemeClr val="accent1"/>
                </a:solidFill>
                <a:sym typeface="Symbol" panose="05050102010706020507" pitchFamily="18" charset="2"/>
              </a:rPr>
              <a:t>制造业</a:t>
            </a:r>
            <a:endParaRPr lang="en-US" altLang="zh-CN" sz="2600" dirty="0">
              <a:solidFill>
                <a:schemeClr val="accent1"/>
              </a:solidFill>
              <a:sym typeface="Symbol" panose="05050102010706020507" pitchFamily="18" charset="2"/>
            </a:endParaRPr>
          </a:p>
          <a:p>
            <a:pPr marL="0" indent="0">
              <a:buNone/>
            </a:pPr>
            <a:r>
              <a:rPr lang="zh-CN" altLang="en-US" sz="2400" dirty="0">
                <a:solidFill>
                  <a:schemeClr val="accent1"/>
                </a:solidFill>
                <a:sym typeface="Symbol" panose="05050102010706020507" pitchFamily="18" charset="2"/>
              </a:rPr>
              <a:t>   </a:t>
            </a:r>
          </a:p>
          <a:p>
            <a:pPr>
              <a:buFont typeface="Wingdings" panose="05000000000000000000" pitchFamily="2" charset="2"/>
              <a:buChar char="Ø"/>
            </a:pPr>
            <a:endParaRPr lang="zh-CN" altLang="en-US" sz="2400" dirty="0">
              <a:solidFill>
                <a:schemeClr val="accent1"/>
              </a:solidFill>
            </a:endParaRPr>
          </a:p>
        </p:txBody>
      </p:sp>
      <p:sp>
        <p:nvSpPr>
          <p:cNvPr id="6" name="灯片编号占位符 5">
            <a:extLst>
              <a:ext uri="{FF2B5EF4-FFF2-40B4-BE49-F238E27FC236}">
                <a16:creationId xmlns:a16="http://schemas.microsoft.com/office/drawing/2014/main" id="{67F44057-8050-4950-B579-ED9128EFFD94}"/>
              </a:ext>
            </a:extLst>
          </p:cNvPr>
          <p:cNvSpPr>
            <a:spLocks noGrp="1"/>
          </p:cNvSpPr>
          <p:nvPr>
            <p:ph type="sldNum" sz="quarter" idx="12"/>
          </p:nvPr>
        </p:nvSpPr>
        <p:spPr/>
        <p:txBody>
          <a:bodyPr/>
          <a:lstStyle/>
          <a:p>
            <a:fld id="{C8BB1146-E542-4D4E-B8E9-6919A11DDD48}" type="slidenum">
              <a:rPr lang="en-US" smtClean="0"/>
              <a:t>57</a:t>
            </a:fld>
            <a:endParaRPr lang="en-US"/>
          </a:p>
        </p:txBody>
      </p:sp>
    </p:spTree>
    <p:extLst>
      <p:ext uri="{BB962C8B-B14F-4D97-AF65-F5344CB8AC3E}">
        <p14:creationId xmlns:p14="http://schemas.microsoft.com/office/powerpoint/2010/main" val="2776106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A8405-33F2-4575-84C9-C11BC28B040B}"/>
              </a:ext>
            </a:extLst>
          </p:cNvPr>
          <p:cNvSpPr>
            <a:spLocks noGrp="1"/>
          </p:cNvSpPr>
          <p:nvPr>
            <p:ph type="title"/>
          </p:nvPr>
        </p:nvSpPr>
        <p:spPr/>
        <p:txBody>
          <a:bodyPr/>
          <a:lstStyle/>
          <a:p>
            <a:r>
              <a:rPr lang="zh-CN" altLang="en-US" dirty="0"/>
              <a:t>网络用途：几个实际应用案例</a:t>
            </a:r>
          </a:p>
        </p:txBody>
      </p:sp>
      <p:pic>
        <p:nvPicPr>
          <p:cNvPr id="4" name="Picture 2" descr="世界最大单体智能码头开港无人码头中国造">
            <a:extLst>
              <a:ext uri="{FF2B5EF4-FFF2-40B4-BE49-F238E27FC236}">
                <a16:creationId xmlns:a16="http://schemas.microsoft.com/office/drawing/2014/main" id="{F28519D9-AD3C-4ED6-8CAA-F16ECD4F575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19154" y="1170420"/>
            <a:ext cx="3624590"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738F68EF-07F2-45CA-8314-A6C3C34B9F61}"/>
              </a:ext>
            </a:extLst>
          </p:cNvPr>
          <p:cNvSpPr txBox="1">
            <a:spLocks/>
          </p:cNvSpPr>
          <p:nvPr/>
        </p:nvSpPr>
        <p:spPr>
          <a:xfrm>
            <a:off x="4837541" y="3026457"/>
            <a:ext cx="4587815"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1600" dirty="0">
                <a:solidFill>
                  <a:schemeClr val="accent1"/>
                </a:solidFill>
                <a:latin typeface="+mn-ea"/>
                <a:ea typeface="+mn-ea"/>
              </a:rPr>
              <a:t>无人码头的远程操控</a:t>
            </a:r>
          </a:p>
        </p:txBody>
      </p:sp>
      <p:pic>
        <p:nvPicPr>
          <p:cNvPr id="6" name="图片 5">
            <a:extLst>
              <a:ext uri="{FF2B5EF4-FFF2-40B4-BE49-F238E27FC236}">
                <a16:creationId xmlns:a16="http://schemas.microsoft.com/office/drawing/2014/main" id="{65D89872-52FB-43EE-965A-9A188740D47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88738" y="1170420"/>
            <a:ext cx="4160882" cy="1894311"/>
          </a:xfrm>
          <a:prstGeom prst="rect">
            <a:avLst/>
          </a:prstGeom>
          <a:ln>
            <a:solidFill>
              <a:schemeClr val="bg2">
                <a:lumMod val="75000"/>
              </a:schemeClr>
            </a:solidFill>
          </a:ln>
        </p:spPr>
      </p:pic>
      <p:sp>
        <p:nvSpPr>
          <p:cNvPr id="7" name="内容占位符 2">
            <a:extLst>
              <a:ext uri="{FF2B5EF4-FFF2-40B4-BE49-F238E27FC236}">
                <a16:creationId xmlns:a16="http://schemas.microsoft.com/office/drawing/2014/main" id="{128465BA-3E94-4468-8983-3056564FA55D}"/>
              </a:ext>
            </a:extLst>
          </p:cNvPr>
          <p:cNvSpPr txBox="1">
            <a:spLocks/>
          </p:cNvSpPr>
          <p:nvPr/>
        </p:nvSpPr>
        <p:spPr>
          <a:xfrm>
            <a:off x="840166" y="3064731"/>
            <a:ext cx="4258026" cy="42096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1600" dirty="0">
                <a:solidFill>
                  <a:schemeClr val="accent1"/>
                </a:solidFill>
                <a:latin typeface="+mn-ea"/>
                <a:ea typeface="+mn-ea"/>
              </a:rPr>
              <a:t>远程医疗</a:t>
            </a:r>
          </a:p>
        </p:txBody>
      </p:sp>
      <p:pic>
        <p:nvPicPr>
          <p:cNvPr id="8" name="图片 7">
            <a:extLst>
              <a:ext uri="{FF2B5EF4-FFF2-40B4-BE49-F238E27FC236}">
                <a16:creationId xmlns:a16="http://schemas.microsoft.com/office/drawing/2014/main" id="{13C4AB4B-730B-433E-B238-EA5DEB9A80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268710" y="3559579"/>
            <a:ext cx="2154729" cy="1890388"/>
          </a:xfrm>
          <a:prstGeom prst="rect">
            <a:avLst/>
          </a:prstGeom>
          <a:noFill/>
          <a:ln>
            <a:solidFill>
              <a:schemeClr val="bg2">
                <a:lumMod val="75000"/>
              </a:schemeClr>
            </a:solidFill>
          </a:ln>
        </p:spPr>
      </p:pic>
      <p:pic>
        <p:nvPicPr>
          <p:cNvPr id="9" name="Picture 2">
            <a:extLst>
              <a:ext uri="{FF2B5EF4-FFF2-40B4-BE49-F238E27FC236}">
                <a16:creationId xmlns:a16="http://schemas.microsoft.com/office/drawing/2014/main" id="{E4DBE198-1721-40C3-830B-092DDB58C0D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88738" y="3592609"/>
            <a:ext cx="4160882"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0" name="内容占位符 2">
            <a:extLst>
              <a:ext uri="{FF2B5EF4-FFF2-40B4-BE49-F238E27FC236}">
                <a16:creationId xmlns:a16="http://schemas.microsoft.com/office/drawing/2014/main" id="{6F9D9080-4F83-4C10-A91B-9335DB32C147}"/>
              </a:ext>
            </a:extLst>
          </p:cNvPr>
          <p:cNvSpPr txBox="1">
            <a:spLocks/>
          </p:cNvSpPr>
          <p:nvPr/>
        </p:nvSpPr>
        <p:spPr>
          <a:xfrm>
            <a:off x="887432" y="5497426"/>
            <a:ext cx="4164174" cy="3690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600" dirty="0">
                <a:solidFill>
                  <a:schemeClr val="accent1"/>
                </a:solidFill>
                <a:latin typeface="+mn-ea"/>
                <a:ea typeface="+mn-ea"/>
              </a:rPr>
              <a:t>矿井下网络监控与通信</a:t>
            </a:r>
          </a:p>
        </p:txBody>
      </p:sp>
      <p:sp>
        <p:nvSpPr>
          <p:cNvPr id="11" name="内容占位符 2">
            <a:extLst>
              <a:ext uri="{FF2B5EF4-FFF2-40B4-BE49-F238E27FC236}">
                <a16:creationId xmlns:a16="http://schemas.microsoft.com/office/drawing/2014/main" id="{F29F6E98-1BD9-4509-AF71-370E68400B24}"/>
              </a:ext>
            </a:extLst>
          </p:cNvPr>
          <p:cNvSpPr txBox="1">
            <a:spLocks/>
          </p:cNvSpPr>
          <p:nvPr/>
        </p:nvSpPr>
        <p:spPr>
          <a:xfrm>
            <a:off x="9352830" y="5497426"/>
            <a:ext cx="2166070" cy="36908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Wingdings" pitchFamily="2" charset="2"/>
              <a:buNone/>
            </a:pPr>
            <a:r>
              <a:rPr lang="zh-CN" altLang="en-US" sz="1600" dirty="0">
                <a:solidFill>
                  <a:schemeClr val="accent1"/>
                </a:solidFill>
                <a:latin typeface="+mn-ea"/>
                <a:ea typeface="+mn-ea"/>
              </a:rPr>
              <a:t>大文件分享</a:t>
            </a:r>
            <a:endParaRPr lang="en-US" altLang="zh-CN" sz="1600" dirty="0">
              <a:solidFill>
                <a:schemeClr val="accent1"/>
              </a:solidFill>
              <a:latin typeface="+mn-ea"/>
              <a:ea typeface="+mn-ea"/>
            </a:endParaRPr>
          </a:p>
        </p:txBody>
      </p:sp>
      <p:pic>
        <p:nvPicPr>
          <p:cNvPr id="12" name="Picture 4">
            <a:extLst>
              <a:ext uri="{FF2B5EF4-FFF2-40B4-BE49-F238E27FC236}">
                <a16:creationId xmlns:a16="http://schemas.microsoft.com/office/drawing/2014/main" id="{933431C2-3DEF-4524-8009-95DE05211A6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9154" y="3596531"/>
            <a:ext cx="3624590" cy="1890389"/>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3" name="内容占位符 2">
            <a:extLst>
              <a:ext uri="{FF2B5EF4-FFF2-40B4-BE49-F238E27FC236}">
                <a16:creationId xmlns:a16="http://schemas.microsoft.com/office/drawing/2014/main" id="{B9031BE9-993F-457C-AFA5-9C385C18693C}"/>
              </a:ext>
            </a:extLst>
          </p:cNvPr>
          <p:cNvSpPr txBox="1">
            <a:spLocks/>
          </p:cNvSpPr>
          <p:nvPr/>
        </p:nvSpPr>
        <p:spPr>
          <a:xfrm>
            <a:off x="4934015" y="5497426"/>
            <a:ext cx="4587815" cy="38008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1600" dirty="0">
                <a:solidFill>
                  <a:schemeClr val="accent1"/>
                </a:solidFill>
                <a:latin typeface="+mn-ea"/>
                <a:ea typeface="+mn-ea"/>
              </a:rPr>
              <a:t>马斯克的星链计划</a:t>
            </a:r>
            <a:r>
              <a:rPr lang="en-US" altLang="zh-CN" sz="1600" dirty="0" err="1">
                <a:solidFill>
                  <a:schemeClr val="accent1"/>
                </a:solidFill>
                <a:latin typeface="+mn-ea"/>
                <a:ea typeface="+mn-ea"/>
              </a:rPr>
              <a:t>StarLink</a:t>
            </a:r>
            <a:endParaRPr lang="zh-CN" altLang="en-US" sz="1600" dirty="0">
              <a:solidFill>
                <a:schemeClr val="accent1"/>
              </a:solidFill>
              <a:latin typeface="+mn-ea"/>
              <a:ea typeface="+mn-ea"/>
            </a:endParaRPr>
          </a:p>
        </p:txBody>
      </p:sp>
      <p:pic>
        <p:nvPicPr>
          <p:cNvPr id="14" name="Picture 2">
            <a:extLst>
              <a:ext uri="{FF2B5EF4-FFF2-40B4-BE49-F238E27FC236}">
                <a16:creationId xmlns:a16="http://schemas.microsoft.com/office/drawing/2014/main" id="{9E40CB18-8E0F-4D66-A380-07E99300E00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263039" y="1170420"/>
            <a:ext cx="2166070" cy="1890388"/>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5" name="内容占位符 2">
            <a:extLst>
              <a:ext uri="{FF2B5EF4-FFF2-40B4-BE49-F238E27FC236}">
                <a16:creationId xmlns:a16="http://schemas.microsoft.com/office/drawing/2014/main" id="{4F453DB7-FF58-43DA-A8D8-2650BA47EFBE}"/>
              </a:ext>
            </a:extLst>
          </p:cNvPr>
          <p:cNvSpPr txBox="1">
            <a:spLocks/>
          </p:cNvSpPr>
          <p:nvPr/>
        </p:nvSpPr>
        <p:spPr>
          <a:xfrm>
            <a:off x="9173248" y="3058518"/>
            <a:ext cx="2345652" cy="42096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zh-CN" altLang="en-US" sz="1600" dirty="0">
                <a:solidFill>
                  <a:schemeClr val="accent1"/>
                </a:solidFill>
                <a:latin typeface="+mn-ea"/>
                <a:ea typeface="+mn-ea"/>
              </a:rPr>
              <a:t>通信大数据行程卡</a:t>
            </a:r>
            <a:endParaRPr lang="en-US" altLang="zh-CN" sz="1600" dirty="0">
              <a:solidFill>
                <a:schemeClr val="accent1"/>
              </a:solidFill>
              <a:latin typeface="+mn-ea"/>
              <a:ea typeface="+mn-ea"/>
            </a:endParaRPr>
          </a:p>
        </p:txBody>
      </p:sp>
      <p:sp>
        <p:nvSpPr>
          <p:cNvPr id="17" name="灯片编号占位符 16">
            <a:extLst>
              <a:ext uri="{FF2B5EF4-FFF2-40B4-BE49-F238E27FC236}">
                <a16:creationId xmlns:a16="http://schemas.microsoft.com/office/drawing/2014/main" id="{803E13EE-84E6-469F-9CFC-3CDAAD327E0C}"/>
              </a:ext>
            </a:extLst>
          </p:cNvPr>
          <p:cNvSpPr>
            <a:spLocks noGrp="1"/>
          </p:cNvSpPr>
          <p:nvPr>
            <p:ph type="sldNum" sz="quarter" idx="12"/>
          </p:nvPr>
        </p:nvSpPr>
        <p:spPr/>
        <p:txBody>
          <a:bodyPr/>
          <a:lstStyle/>
          <a:p>
            <a:fld id="{C8BB1146-E542-4D4E-B8E9-6919A11DDD48}" type="slidenum">
              <a:rPr lang="en-US" smtClean="0"/>
              <a:pPr/>
              <a:t>58</a:t>
            </a:fld>
            <a:endParaRPr lang="en-US"/>
          </a:p>
        </p:txBody>
      </p:sp>
    </p:spTree>
    <p:extLst>
      <p:ext uri="{BB962C8B-B14F-4D97-AF65-F5344CB8AC3E}">
        <p14:creationId xmlns:p14="http://schemas.microsoft.com/office/powerpoint/2010/main" val="1422006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BE0A6-2D2F-4E14-AA30-0098A6C33FF1}"/>
              </a:ext>
            </a:extLst>
          </p:cNvPr>
          <p:cNvSpPr>
            <a:spLocks noGrp="1"/>
          </p:cNvSpPr>
          <p:nvPr>
            <p:ph type="title"/>
          </p:nvPr>
        </p:nvSpPr>
        <p:spPr/>
        <p:txBody>
          <a:bodyPr>
            <a:normAutofit/>
          </a:bodyPr>
          <a:lstStyle/>
          <a:p>
            <a:r>
              <a:rPr lang="zh-CN" altLang="en-US" dirty="0"/>
              <a:t>应用于教育领域的案例：教育城域网</a:t>
            </a:r>
          </a:p>
        </p:txBody>
      </p:sp>
      <p:sp>
        <p:nvSpPr>
          <p:cNvPr id="3" name="矩形 2">
            <a:extLst>
              <a:ext uri="{FF2B5EF4-FFF2-40B4-BE49-F238E27FC236}">
                <a16:creationId xmlns:a16="http://schemas.microsoft.com/office/drawing/2014/main" id="{6F53368A-2FA7-46CB-AD43-2096F2FE4F6C}"/>
              </a:ext>
            </a:extLst>
          </p:cNvPr>
          <p:cNvSpPr/>
          <p:nvPr/>
        </p:nvSpPr>
        <p:spPr bwMode="auto">
          <a:xfrm>
            <a:off x="7668854" y="1554619"/>
            <a:ext cx="3960000" cy="1252211"/>
          </a:xfrm>
          <a:prstGeom prst="rect">
            <a:avLst/>
          </a:prstGeom>
          <a:solidFill>
            <a:schemeClr val="bg1">
              <a:lumMod val="75000"/>
              <a:alpha val="20000"/>
            </a:schemeClr>
          </a:solidFill>
          <a:ln>
            <a:noFill/>
          </a:ln>
          <a:effectLst>
            <a:outerShdw blurRad="50800" dist="50800" dir="5400000" algn="ctr" rotWithShape="0">
              <a:schemeClr val="bg1"/>
            </a:outerShdw>
          </a:effectLst>
          <a:extLst/>
        </p:spPr>
        <p:txBody>
          <a:bodyPr anchor="ctr"/>
          <a:lstStyle/>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资源池化架构：结合</a:t>
            </a:r>
            <a:r>
              <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SDN</a:t>
            </a: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技术，实现云网络服务能力，网络共享与自动化部署业务，提升应用部署效率，简化网络运维</a:t>
            </a:r>
          </a:p>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教育管理平台，教育资源平台，资源共享。</a:t>
            </a:r>
          </a:p>
        </p:txBody>
      </p:sp>
      <p:sp>
        <p:nvSpPr>
          <p:cNvPr id="4" name="矩形 3">
            <a:extLst>
              <a:ext uri="{FF2B5EF4-FFF2-40B4-BE49-F238E27FC236}">
                <a16:creationId xmlns:a16="http://schemas.microsoft.com/office/drawing/2014/main" id="{FCB2887D-A53D-4442-98E5-E004338A9D1B}"/>
              </a:ext>
            </a:extLst>
          </p:cNvPr>
          <p:cNvSpPr/>
          <p:nvPr/>
        </p:nvSpPr>
        <p:spPr bwMode="auto">
          <a:xfrm>
            <a:off x="7668854" y="3333494"/>
            <a:ext cx="3960000" cy="995104"/>
          </a:xfrm>
          <a:prstGeom prst="rect">
            <a:avLst/>
          </a:prstGeom>
          <a:solidFill>
            <a:schemeClr val="bg1">
              <a:lumMod val="75000"/>
              <a:alpha val="20000"/>
            </a:schemeClr>
          </a:solidFill>
          <a:ln>
            <a:noFill/>
          </a:ln>
          <a:effectLst>
            <a:outerShdw blurRad="50800" dist="50800" dir="5400000" algn="ctr" rotWithShape="0">
              <a:schemeClr val="bg1"/>
            </a:outerShdw>
          </a:effectLst>
          <a:extLst/>
        </p:spPr>
        <p:txBody>
          <a:bodyPr anchor="ctr"/>
          <a:lstStyle/>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城域网建设以区县为单位，保证校校通、班班通；</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高可靠，视频类业务</a:t>
            </a:r>
            <a:r>
              <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QoS</a:t>
            </a: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优先级保障</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缩小城乡教学差异，解决城乡不同网络部署</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2BCF650B-4212-44A1-B6A1-113412309D3D}"/>
              </a:ext>
            </a:extLst>
          </p:cNvPr>
          <p:cNvSpPr/>
          <p:nvPr/>
        </p:nvSpPr>
        <p:spPr bwMode="auto">
          <a:xfrm>
            <a:off x="7668854" y="4782752"/>
            <a:ext cx="3960000" cy="1548997"/>
          </a:xfrm>
          <a:prstGeom prst="rect">
            <a:avLst/>
          </a:prstGeom>
          <a:solidFill>
            <a:schemeClr val="bg1">
              <a:lumMod val="75000"/>
              <a:alpha val="20000"/>
            </a:schemeClr>
          </a:solidFill>
          <a:ln>
            <a:noFill/>
          </a:ln>
          <a:effectLst>
            <a:outerShdw blurRad="50800" dist="50800" dir="5400000" algn="ctr" rotWithShape="0">
              <a:schemeClr val="bg1"/>
            </a:outerShdw>
          </a:effectLst>
          <a:extLst/>
        </p:spPr>
        <p:txBody>
          <a:bodyPr anchor="ctr"/>
          <a:lstStyle/>
          <a:p>
            <a:pPr marL="285750" indent="-285750">
              <a:buFont typeface="Wingdings" panose="05000000000000000000" pitchFamily="2" charset="2"/>
              <a:buChar char="Ø"/>
            </a:pP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全无线覆盖：敏捷分布式、高密</a:t>
            </a:r>
            <a:r>
              <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Wi-Fi</a:t>
            </a: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实现宿舍、礼堂等特殊场景无缝覆盖</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marL="285750" indent="-285750">
              <a:buFont typeface="Wingdings" panose="05000000000000000000" pitchFamily="2" charset="2"/>
              <a:buChar char="Ø"/>
            </a:pPr>
            <a:r>
              <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IoT</a:t>
            </a: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物联接入，建设智能校园</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marL="285750" indent="-285750">
              <a:buFont typeface="Wingdings" panose="05000000000000000000" pitchFamily="2" charset="2"/>
              <a:buChar char="Ø"/>
            </a:pPr>
            <a:r>
              <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POE</a:t>
            </a:r>
            <a:r>
              <a:rPr kumimoji="1" lang="zh-CN" altLang="en-US"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Lucida Grande"/>
              </a:rPr>
              <a:t>易部署和维护，适用于新网络，校内接入点多、分散且距离较远</a:t>
            </a:r>
            <a:endParaRPr kumimoji="1" lang="en-US" altLang="zh-CN" sz="1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 name="椭圆 5">
            <a:extLst>
              <a:ext uri="{FF2B5EF4-FFF2-40B4-BE49-F238E27FC236}">
                <a16:creationId xmlns:a16="http://schemas.microsoft.com/office/drawing/2014/main" id="{AED26E10-B758-452B-8D46-485925FDC616}"/>
              </a:ext>
            </a:extLst>
          </p:cNvPr>
          <p:cNvSpPr/>
          <p:nvPr/>
        </p:nvSpPr>
        <p:spPr>
          <a:xfrm>
            <a:off x="1829909" y="3033784"/>
            <a:ext cx="4245457" cy="1361720"/>
          </a:xfrm>
          <a:prstGeom prst="ellips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999" b="1" dirty="0">
                <a:solidFill>
                  <a:schemeClr val="tx1"/>
                </a:solidFill>
                <a:latin typeface="微软雅黑" panose="020B0503020204020204" pitchFamily="34" charset="-122"/>
                <a:ea typeface="微软雅黑" panose="020B0503020204020204" pitchFamily="34" charset="-122"/>
              </a:rPr>
              <a:t>教育城域网</a:t>
            </a:r>
          </a:p>
        </p:txBody>
      </p:sp>
      <p:sp>
        <p:nvSpPr>
          <p:cNvPr id="7" name="Freeform 105">
            <a:extLst>
              <a:ext uri="{FF2B5EF4-FFF2-40B4-BE49-F238E27FC236}">
                <a16:creationId xmlns:a16="http://schemas.microsoft.com/office/drawing/2014/main" id="{4816D07D-33CC-41E1-8753-DC5F45EA0465}"/>
              </a:ext>
            </a:extLst>
          </p:cNvPr>
          <p:cNvSpPr>
            <a:spLocks noEditPoints="1"/>
          </p:cNvSpPr>
          <p:nvPr/>
        </p:nvSpPr>
        <p:spPr bwMode="auto">
          <a:xfrm>
            <a:off x="1076043" y="5750876"/>
            <a:ext cx="433274" cy="434862"/>
          </a:xfrm>
          <a:custGeom>
            <a:avLst/>
            <a:gdLst/>
            <a:ahLst/>
            <a:cxnLst>
              <a:cxn ang="0">
                <a:pos x="13464" y="2024"/>
              </a:cxn>
              <a:cxn ang="0">
                <a:pos x="16016" y="2024"/>
              </a:cxn>
              <a:cxn ang="0">
                <a:pos x="16544" y="9196"/>
              </a:cxn>
              <a:cxn ang="0">
                <a:pos x="15707" y="10384"/>
              </a:cxn>
              <a:cxn ang="0">
                <a:pos x="14168" y="14168"/>
              </a:cxn>
              <a:cxn ang="0">
                <a:pos x="8712" y="14168"/>
              </a:cxn>
              <a:cxn ang="0">
                <a:pos x="8932" y="10384"/>
              </a:cxn>
              <a:cxn ang="0">
                <a:pos x="8448" y="6952"/>
              </a:cxn>
              <a:cxn ang="0">
                <a:pos x="8448" y="3036"/>
              </a:cxn>
              <a:cxn ang="0">
                <a:pos x="7437" y="2024"/>
              </a:cxn>
              <a:cxn ang="0">
                <a:pos x="10384" y="6336"/>
              </a:cxn>
              <a:cxn ang="0">
                <a:pos x="10340" y="5324"/>
              </a:cxn>
              <a:cxn ang="0">
                <a:pos x="10384" y="4488"/>
              </a:cxn>
              <a:cxn ang="0">
                <a:pos x="10384" y="6336"/>
              </a:cxn>
              <a:cxn ang="0">
                <a:pos x="15048" y="4356"/>
              </a:cxn>
              <a:cxn ang="0">
                <a:pos x="14872" y="3784"/>
              </a:cxn>
              <a:cxn ang="0">
                <a:pos x="14388" y="3916"/>
              </a:cxn>
              <a:cxn ang="0">
                <a:pos x="14652" y="4048"/>
              </a:cxn>
              <a:cxn ang="0">
                <a:pos x="14784" y="4092"/>
              </a:cxn>
              <a:cxn ang="0">
                <a:pos x="14344" y="5192"/>
              </a:cxn>
              <a:cxn ang="0">
                <a:pos x="13112" y="4752"/>
              </a:cxn>
              <a:cxn ang="0">
                <a:pos x="12672" y="4620"/>
              </a:cxn>
              <a:cxn ang="0">
                <a:pos x="12144" y="4620"/>
              </a:cxn>
              <a:cxn ang="0">
                <a:pos x="11616" y="6336"/>
              </a:cxn>
              <a:cxn ang="0">
                <a:pos x="12100" y="4884"/>
              </a:cxn>
              <a:cxn ang="0">
                <a:pos x="12584" y="6336"/>
              </a:cxn>
              <a:cxn ang="0">
                <a:pos x="12716" y="4884"/>
              </a:cxn>
              <a:cxn ang="0">
                <a:pos x="14212" y="5368"/>
              </a:cxn>
              <a:cxn ang="0">
                <a:pos x="13948" y="4620"/>
              </a:cxn>
              <a:cxn ang="0">
                <a:pos x="13288" y="4796"/>
              </a:cxn>
              <a:cxn ang="0">
                <a:pos x="13376" y="6247"/>
              </a:cxn>
              <a:cxn ang="0">
                <a:pos x="14124" y="6247"/>
              </a:cxn>
              <a:cxn ang="0">
                <a:pos x="13816" y="5588"/>
              </a:cxn>
              <a:cxn ang="0">
                <a:pos x="13684" y="6072"/>
              </a:cxn>
              <a:cxn ang="0">
                <a:pos x="13728" y="4884"/>
              </a:cxn>
              <a:cxn ang="0">
                <a:pos x="14212" y="5368"/>
              </a:cxn>
              <a:cxn ang="0">
                <a:pos x="10428" y="5368"/>
              </a:cxn>
              <a:cxn ang="0">
                <a:pos x="10428" y="5588"/>
              </a:cxn>
              <a:cxn ang="0">
                <a:pos x="13860" y="9196"/>
              </a:cxn>
              <a:cxn ang="0">
                <a:pos x="8360" y="5764"/>
              </a:cxn>
              <a:cxn ang="0">
                <a:pos x="5016" y="4224"/>
              </a:cxn>
              <a:cxn ang="0">
                <a:pos x="0" y="7964"/>
              </a:cxn>
              <a:cxn ang="0">
                <a:pos x="2156" y="14168"/>
              </a:cxn>
              <a:cxn ang="0">
                <a:pos x="4532" y="14168"/>
              </a:cxn>
              <a:cxn ang="0">
                <a:pos x="3388" y="8844"/>
              </a:cxn>
              <a:cxn ang="0">
                <a:pos x="6820" y="7612"/>
              </a:cxn>
              <a:cxn ang="0">
                <a:pos x="9284" y="5368"/>
              </a:cxn>
              <a:cxn ang="0">
                <a:pos x="3299" y="132"/>
              </a:cxn>
              <a:cxn ang="0">
                <a:pos x="2288" y="1188"/>
              </a:cxn>
              <a:cxn ang="0">
                <a:pos x="2288" y="2684"/>
              </a:cxn>
              <a:cxn ang="0">
                <a:pos x="3299" y="3740"/>
              </a:cxn>
              <a:cxn ang="0">
                <a:pos x="4840" y="3740"/>
              </a:cxn>
              <a:cxn ang="0">
                <a:pos x="5852" y="2684"/>
              </a:cxn>
              <a:cxn ang="0">
                <a:pos x="5852" y="1188"/>
              </a:cxn>
              <a:cxn ang="0">
                <a:pos x="4840" y="132"/>
              </a:cxn>
            </a:cxnLst>
            <a:rect l="0" t="0" r="r" b="b"/>
            <a:pathLst>
              <a:path w="16544" h="14168">
                <a:moveTo>
                  <a:pt x="9503" y="572"/>
                </a:moveTo>
                <a:lnTo>
                  <a:pt x="10516" y="572"/>
                </a:lnTo>
                <a:lnTo>
                  <a:pt x="10428" y="2024"/>
                </a:lnTo>
                <a:lnTo>
                  <a:pt x="13464" y="2024"/>
                </a:lnTo>
                <a:lnTo>
                  <a:pt x="13376" y="572"/>
                </a:lnTo>
                <a:lnTo>
                  <a:pt x="14388" y="572"/>
                </a:lnTo>
                <a:lnTo>
                  <a:pt x="14476" y="2024"/>
                </a:lnTo>
                <a:lnTo>
                  <a:pt x="16016" y="2024"/>
                </a:lnTo>
                <a:lnTo>
                  <a:pt x="16544" y="2024"/>
                </a:lnTo>
                <a:lnTo>
                  <a:pt x="16544" y="2552"/>
                </a:lnTo>
                <a:lnTo>
                  <a:pt x="16544" y="8712"/>
                </a:lnTo>
                <a:lnTo>
                  <a:pt x="16544" y="9196"/>
                </a:lnTo>
                <a:lnTo>
                  <a:pt x="16016" y="9196"/>
                </a:lnTo>
                <a:lnTo>
                  <a:pt x="14872" y="9196"/>
                </a:lnTo>
                <a:lnTo>
                  <a:pt x="14960" y="10384"/>
                </a:lnTo>
                <a:lnTo>
                  <a:pt x="15707" y="10384"/>
                </a:lnTo>
                <a:lnTo>
                  <a:pt x="15707" y="11000"/>
                </a:lnTo>
                <a:lnTo>
                  <a:pt x="15004" y="11000"/>
                </a:lnTo>
                <a:lnTo>
                  <a:pt x="15180" y="14168"/>
                </a:lnTo>
                <a:lnTo>
                  <a:pt x="14168" y="14168"/>
                </a:lnTo>
                <a:lnTo>
                  <a:pt x="13992" y="11000"/>
                </a:lnTo>
                <a:lnTo>
                  <a:pt x="9900" y="11000"/>
                </a:lnTo>
                <a:lnTo>
                  <a:pt x="9724" y="14168"/>
                </a:lnTo>
                <a:lnTo>
                  <a:pt x="8712" y="14168"/>
                </a:lnTo>
                <a:lnTo>
                  <a:pt x="8888" y="11000"/>
                </a:lnTo>
                <a:lnTo>
                  <a:pt x="8140" y="11000"/>
                </a:lnTo>
                <a:lnTo>
                  <a:pt x="8140" y="10384"/>
                </a:lnTo>
                <a:lnTo>
                  <a:pt x="8932" y="10384"/>
                </a:lnTo>
                <a:lnTo>
                  <a:pt x="8976" y="9196"/>
                </a:lnTo>
                <a:lnTo>
                  <a:pt x="7437" y="9196"/>
                </a:lnTo>
                <a:lnTo>
                  <a:pt x="7437" y="7700"/>
                </a:lnTo>
                <a:lnTo>
                  <a:pt x="8448" y="6952"/>
                </a:lnTo>
                <a:lnTo>
                  <a:pt x="8448" y="8184"/>
                </a:lnTo>
                <a:lnTo>
                  <a:pt x="15488" y="8184"/>
                </a:lnTo>
                <a:lnTo>
                  <a:pt x="15488" y="3036"/>
                </a:lnTo>
                <a:lnTo>
                  <a:pt x="8448" y="3036"/>
                </a:lnTo>
                <a:lnTo>
                  <a:pt x="8448" y="5192"/>
                </a:lnTo>
                <a:lnTo>
                  <a:pt x="7437" y="5456"/>
                </a:lnTo>
                <a:lnTo>
                  <a:pt x="7437" y="2552"/>
                </a:lnTo>
                <a:lnTo>
                  <a:pt x="7437" y="2024"/>
                </a:lnTo>
                <a:lnTo>
                  <a:pt x="7920" y="2024"/>
                </a:lnTo>
                <a:lnTo>
                  <a:pt x="9416" y="2024"/>
                </a:lnTo>
                <a:lnTo>
                  <a:pt x="9503" y="572"/>
                </a:lnTo>
                <a:close/>
                <a:moveTo>
                  <a:pt x="10384" y="6336"/>
                </a:moveTo>
                <a:lnTo>
                  <a:pt x="10384" y="6072"/>
                </a:lnTo>
                <a:lnTo>
                  <a:pt x="9944" y="6072"/>
                </a:lnTo>
                <a:lnTo>
                  <a:pt x="9944" y="5324"/>
                </a:lnTo>
                <a:lnTo>
                  <a:pt x="10340" y="5324"/>
                </a:lnTo>
                <a:lnTo>
                  <a:pt x="10340" y="5060"/>
                </a:lnTo>
                <a:lnTo>
                  <a:pt x="9944" y="5060"/>
                </a:lnTo>
                <a:lnTo>
                  <a:pt x="9944" y="4488"/>
                </a:lnTo>
                <a:lnTo>
                  <a:pt x="10384" y="4488"/>
                </a:lnTo>
                <a:lnTo>
                  <a:pt x="10384" y="4224"/>
                </a:lnTo>
                <a:lnTo>
                  <a:pt x="9460" y="4224"/>
                </a:lnTo>
                <a:lnTo>
                  <a:pt x="9460" y="6336"/>
                </a:lnTo>
                <a:lnTo>
                  <a:pt x="10384" y="6336"/>
                </a:lnTo>
                <a:close/>
                <a:moveTo>
                  <a:pt x="15048" y="5192"/>
                </a:moveTo>
                <a:lnTo>
                  <a:pt x="15048" y="5016"/>
                </a:lnTo>
                <a:lnTo>
                  <a:pt x="14696" y="5016"/>
                </a:lnTo>
                <a:lnTo>
                  <a:pt x="15048" y="4356"/>
                </a:lnTo>
                <a:lnTo>
                  <a:pt x="15048" y="4181"/>
                </a:lnTo>
                <a:lnTo>
                  <a:pt x="15048" y="4004"/>
                </a:lnTo>
                <a:lnTo>
                  <a:pt x="15004" y="3872"/>
                </a:lnTo>
                <a:lnTo>
                  <a:pt x="14872" y="3784"/>
                </a:lnTo>
                <a:lnTo>
                  <a:pt x="14696" y="3784"/>
                </a:lnTo>
                <a:lnTo>
                  <a:pt x="14564" y="3784"/>
                </a:lnTo>
                <a:lnTo>
                  <a:pt x="14432" y="3828"/>
                </a:lnTo>
                <a:lnTo>
                  <a:pt x="14388" y="3916"/>
                </a:lnTo>
                <a:lnTo>
                  <a:pt x="14344" y="4048"/>
                </a:lnTo>
                <a:lnTo>
                  <a:pt x="14344" y="4312"/>
                </a:lnTo>
                <a:lnTo>
                  <a:pt x="14652" y="4312"/>
                </a:lnTo>
                <a:lnTo>
                  <a:pt x="14652" y="4048"/>
                </a:lnTo>
                <a:lnTo>
                  <a:pt x="14652" y="4004"/>
                </a:lnTo>
                <a:lnTo>
                  <a:pt x="14696" y="4004"/>
                </a:lnTo>
                <a:lnTo>
                  <a:pt x="14740" y="4004"/>
                </a:lnTo>
                <a:lnTo>
                  <a:pt x="14784" y="4092"/>
                </a:lnTo>
                <a:lnTo>
                  <a:pt x="14740" y="4268"/>
                </a:lnTo>
                <a:lnTo>
                  <a:pt x="14696" y="4356"/>
                </a:lnTo>
                <a:lnTo>
                  <a:pt x="14344" y="5016"/>
                </a:lnTo>
                <a:lnTo>
                  <a:pt x="14344" y="5192"/>
                </a:lnTo>
                <a:lnTo>
                  <a:pt x="15048" y="5192"/>
                </a:lnTo>
                <a:close/>
                <a:moveTo>
                  <a:pt x="13156" y="6336"/>
                </a:moveTo>
                <a:lnTo>
                  <a:pt x="13156" y="4840"/>
                </a:lnTo>
                <a:lnTo>
                  <a:pt x="13112" y="4752"/>
                </a:lnTo>
                <a:lnTo>
                  <a:pt x="13068" y="4664"/>
                </a:lnTo>
                <a:lnTo>
                  <a:pt x="12936" y="4620"/>
                </a:lnTo>
                <a:lnTo>
                  <a:pt x="12848" y="4620"/>
                </a:lnTo>
                <a:lnTo>
                  <a:pt x="12672" y="4620"/>
                </a:lnTo>
                <a:lnTo>
                  <a:pt x="12540" y="4708"/>
                </a:lnTo>
                <a:lnTo>
                  <a:pt x="12408" y="4620"/>
                </a:lnTo>
                <a:lnTo>
                  <a:pt x="12276" y="4620"/>
                </a:lnTo>
                <a:lnTo>
                  <a:pt x="12144" y="4620"/>
                </a:lnTo>
                <a:lnTo>
                  <a:pt x="12012" y="4664"/>
                </a:lnTo>
                <a:lnTo>
                  <a:pt x="12012" y="4620"/>
                </a:lnTo>
                <a:lnTo>
                  <a:pt x="11616" y="4620"/>
                </a:lnTo>
                <a:lnTo>
                  <a:pt x="11616" y="6336"/>
                </a:lnTo>
                <a:lnTo>
                  <a:pt x="12012" y="6336"/>
                </a:lnTo>
                <a:lnTo>
                  <a:pt x="12012" y="4972"/>
                </a:lnTo>
                <a:lnTo>
                  <a:pt x="12056" y="4884"/>
                </a:lnTo>
                <a:lnTo>
                  <a:pt x="12100" y="4884"/>
                </a:lnTo>
                <a:lnTo>
                  <a:pt x="12144" y="4884"/>
                </a:lnTo>
                <a:lnTo>
                  <a:pt x="12188" y="4972"/>
                </a:lnTo>
                <a:lnTo>
                  <a:pt x="12188" y="6336"/>
                </a:lnTo>
                <a:lnTo>
                  <a:pt x="12584" y="6336"/>
                </a:lnTo>
                <a:lnTo>
                  <a:pt x="12584" y="4972"/>
                </a:lnTo>
                <a:lnTo>
                  <a:pt x="12584" y="4884"/>
                </a:lnTo>
                <a:lnTo>
                  <a:pt x="12672" y="4884"/>
                </a:lnTo>
                <a:lnTo>
                  <a:pt x="12716" y="4884"/>
                </a:lnTo>
                <a:lnTo>
                  <a:pt x="12716" y="4972"/>
                </a:lnTo>
                <a:lnTo>
                  <a:pt x="12716" y="6336"/>
                </a:lnTo>
                <a:lnTo>
                  <a:pt x="13156" y="6336"/>
                </a:lnTo>
                <a:close/>
                <a:moveTo>
                  <a:pt x="14212" y="5368"/>
                </a:moveTo>
                <a:lnTo>
                  <a:pt x="14212" y="4928"/>
                </a:lnTo>
                <a:lnTo>
                  <a:pt x="14212" y="4796"/>
                </a:lnTo>
                <a:lnTo>
                  <a:pt x="14124" y="4708"/>
                </a:lnTo>
                <a:lnTo>
                  <a:pt x="13948" y="4620"/>
                </a:lnTo>
                <a:lnTo>
                  <a:pt x="13728" y="4620"/>
                </a:lnTo>
                <a:lnTo>
                  <a:pt x="13508" y="4620"/>
                </a:lnTo>
                <a:lnTo>
                  <a:pt x="13376" y="4708"/>
                </a:lnTo>
                <a:lnTo>
                  <a:pt x="13288" y="4796"/>
                </a:lnTo>
                <a:lnTo>
                  <a:pt x="13245" y="4972"/>
                </a:lnTo>
                <a:lnTo>
                  <a:pt x="13245" y="5984"/>
                </a:lnTo>
                <a:lnTo>
                  <a:pt x="13288" y="6160"/>
                </a:lnTo>
                <a:lnTo>
                  <a:pt x="13376" y="6247"/>
                </a:lnTo>
                <a:lnTo>
                  <a:pt x="13508" y="6336"/>
                </a:lnTo>
                <a:lnTo>
                  <a:pt x="13728" y="6336"/>
                </a:lnTo>
                <a:lnTo>
                  <a:pt x="13948" y="6336"/>
                </a:lnTo>
                <a:lnTo>
                  <a:pt x="14124" y="6247"/>
                </a:lnTo>
                <a:lnTo>
                  <a:pt x="14212" y="6160"/>
                </a:lnTo>
                <a:lnTo>
                  <a:pt x="14212" y="5984"/>
                </a:lnTo>
                <a:lnTo>
                  <a:pt x="14212" y="5588"/>
                </a:lnTo>
                <a:lnTo>
                  <a:pt x="13816" y="5588"/>
                </a:lnTo>
                <a:lnTo>
                  <a:pt x="13816" y="5984"/>
                </a:lnTo>
                <a:lnTo>
                  <a:pt x="13772" y="6072"/>
                </a:lnTo>
                <a:lnTo>
                  <a:pt x="13728" y="6072"/>
                </a:lnTo>
                <a:lnTo>
                  <a:pt x="13684" y="6072"/>
                </a:lnTo>
                <a:lnTo>
                  <a:pt x="13684" y="5984"/>
                </a:lnTo>
                <a:lnTo>
                  <a:pt x="13684" y="4972"/>
                </a:lnTo>
                <a:lnTo>
                  <a:pt x="13684" y="4884"/>
                </a:lnTo>
                <a:lnTo>
                  <a:pt x="13728" y="4884"/>
                </a:lnTo>
                <a:lnTo>
                  <a:pt x="13772" y="4884"/>
                </a:lnTo>
                <a:lnTo>
                  <a:pt x="13816" y="4972"/>
                </a:lnTo>
                <a:lnTo>
                  <a:pt x="13816" y="5368"/>
                </a:lnTo>
                <a:lnTo>
                  <a:pt x="14212" y="5368"/>
                </a:lnTo>
                <a:close/>
                <a:moveTo>
                  <a:pt x="11484" y="5368"/>
                </a:moveTo>
                <a:lnTo>
                  <a:pt x="11484" y="5104"/>
                </a:lnTo>
                <a:lnTo>
                  <a:pt x="10428" y="5104"/>
                </a:lnTo>
                <a:lnTo>
                  <a:pt x="10428" y="5368"/>
                </a:lnTo>
                <a:lnTo>
                  <a:pt x="11484" y="5368"/>
                </a:lnTo>
                <a:close/>
                <a:moveTo>
                  <a:pt x="11484" y="5852"/>
                </a:moveTo>
                <a:lnTo>
                  <a:pt x="11484" y="5588"/>
                </a:lnTo>
                <a:lnTo>
                  <a:pt x="10428" y="5588"/>
                </a:lnTo>
                <a:lnTo>
                  <a:pt x="10428" y="5852"/>
                </a:lnTo>
                <a:lnTo>
                  <a:pt x="11484" y="5852"/>
                </a:lnTo>
                <a:close/>
                <a:moveTo>
                  <a:pt x="13948" y="10384"/>
                </a:moveTo>
                <a:lnTo>
                  <a:pt x="13860" y="9196"/>
                </a:lnTo>
                <a:lnTo>
                  <a:pt x="10032" y="9196"/>
                </a:lnTo>
                <a:lnTo>
                  <a:pt x="9944" y="10384"/>
                </a:lnTo>
                <a:lnTo>
                  <a:pt x="13948" y="10384"/>
                </a:lnTo>
                <a:close/>
                <a:moveTo>
                  <a:pt x="8360" y="5764"/>
                </a:moveTo>
                <a:lnTo>
                  <a:pt x="8316" y="5676"/>
                </a:lnTo>
                <a:lnTo>
                  <a:pt x="6996" y="6028"/>
                </a:lnTo>
                <a:lnTo>
                  <a:pt x="5852" y="4224"/>
                </a:lnTo>
                <a:lnTo>
                  <a:pt x="5016" y="4224"/>
                </a:lnTo>
                <a:lnTo>
                  <a:pt x="4092" y="5456"/>
                </a:lnTo>
                <a:lnTo>
                  <a:pt x="3168" y="4224"/>
                </a:lnTo>
                <a:lnTo>
                  <a:pt x="2156" y="4224"/>
                </a:lnTo>
                <a:lnTo>
                  <a:pt x="0" y="7964"/>
                </a:lnTo>
                <a:lnTo>
                  <a:pt x="440" y="8360"/>
                </a:lnTo>
                <a:lnTo>
                  <a:pt x="2244" y="6732"/>
                </a:lnTo>
                <a:lnTo>
                  <a:pt x="2332" y="8888"/>
                </a:lnTo>
                <a:lnTo>
                  <a:pt x="2156" y="14168"/>
                </a:lnTo>
                <a:lnTo>
                  <a:pt x="3432" y="14168"/>
                </a:lnTo>
                <a:lnTo>
                  <a:pt x="3740" y="9680"/>
                </a:lnTo>
                <a:lnTo>
                  <a:pt x="4312" y="9680"/>
                </a:lnTo>
                <a:lnTo>
                  <a:pt x="4532" y="14168"/>
                </a:lnTo>
                <a:lnTo>
                  <a:pt x="5940" y="14168"/>
                </a:lnTo>
                <a:lnTo>
                  <a:pt x="5632" y="8888"/>
                </a:lnTo>
                <a:lnTo>
                  <a:pt x="5632" y="8844"/>
                </a:lnTo>
                <a:lnTo>
                  <a:pt x="3388" y="8844"/>
                </a:lnTo>
                <a:lnTo>
                  <a:pt x="5632" y="8448"/>
                </a:lnTo>
                <a:lnTo>
                  <a:pt x="5764" y="6468"/>
                </a:lnTo>
                <a:lnTo>
                  <a:pt x="6732" y="7524"/>
                </a:lnTo>
                <a:lnTo>
                  <a:pt x="6820" y="7612"/>
                </a:lnTo>
                <a:lnTo>
                  <a:pt x="8756" y="6247"/>
                </a:lnTo>
                <a:lnTo>
                  <a:pt x="8668" y="6116"/>
                </a:lnTo>
                <a:lnTo>
                  <a:pt x="9416" y="5588"/>
                </a:lnTo>
                <a:lnTo>
                  <a:pt x="9284" y="5368"/>
                </a:lnTo>
                <a:lnTo>
                  <a:pt x="8360" y="5764"/>
                </a:lnTo>
                <a:close/>
                <a:moveTo>
                  <a:pt x="4092" y="0"/>
                </a:moveTo>
                <a:lnTo>
                  <a:pt x="3696" y="44"/>
                </a:lnTo>
                <a:lnTo>
                  <a:pt x="3299" y="132"/>
                </a:lnTo>
                <a:lnTo>
                  <a:pt x="2992" y="308"/>
                </a:lnTo>
                <a:lnTo>
                  <a:pt x="2684" y="572"/>
                </a:lnTo>
                <a:lnTo>
                  <a:pt x="2464" y="837"/>
                </a:lnTo>
                <a:lnTo>
                  <a:pt x="2288" y="1188"/>
                </a:lnTo>
                <a:lnTo>
                  <a:pt x="2156" y="1540"/>
                </a:lnTo>
                <a:lnTo>
                  <a:pt x="2112" y="1936"/>
                </a:lnTo>
                <a:lnTo>
                  <a:pt x="2156" y="2332"/>
                </a:lnTo>
                <a:lnTo>
                  <a:pt x="2288" y="2684"/>
                </a:lnTo>
                <a:lnTo>
                  <a:pt x="2464" y="3036"/>
                </a:lnTo>
                <a:lnTo>
                  <a:pt x="2684" y="3300"/>
                </a:lnTo>
                <a:lnTo>
                  <a:pt x="2992" y="3564"/>
                </a:lnTo>
                <a:lnTo>
                  <a:pt x="3299" y="3740"/>
                </a:lnTo>
                <a:lnTo>
                  <a:pt x="3696" y="3872"/>
                </a:lnTo>
                <a:lnTo>
                  <a:pt x="4092" y="3872"/>
                </a:lnTo>
                <a:lnTo>
                  <a:pt x="4488" y="3872"/>
                </a:lnTo>
                <a:lnTo>
                  <a:pt x="4840" y="3740"/>
                </a:lnTo>
                <a:lnTo>
                  <a:pt x="5148" y="3564"/>
                </a:lnTo>
                <a:lnTo>
                  <a:pt x="5456" y="3300"/>
                </a:lnTo>
                <a:lnTo>
                  <a:pt x="5676" y="3036"/>
                </a:lnTo>
                <a:lnTo>
                  <a:pt x="5852" y="2684"/>
                </a:lnTo>
                <a:lnTo>
                  <a:pt x="5984" y="2332"/>
                </a:lnTo>
                <a:lnTo>
                  <a:pt x="6028" y="1936"/>
                </a:lnTo>
                <a:lnTo>
                  <a:pt x="5984" y="1540"/>
                </a:lnTo>
                <a:lnTo>
                  <a:pt x="5852" y="1188"/>
                </a:lnTo>
                <a:lnTo>
                  <a:pt x="5676" y="837"/>
                </a:lnTo>
                <a:lnTo>
                  <a:pt x="5456" y="572"/>
                </a:lnTo>
                <a:lnTo>
                  <a:pt x="5148" y="308"/>
                </a:lnTo>
                <a:lnTo>
                  <a:pt x="4840" y="132"/>
                </a:lnTo>
                <a:lnTo>
                  <a:pt x="4488" y="44"/>
                </a:lnTo>
                <a:lnTo>
                  <a:pt x="4092" y="0"/>
                </a:lnTo>
                <a:close/>
              </a:path>
            </a:pathLst>
          </a:custGeom>
          <a:solidFill>
            <a:schemeClr val="tx1">
              <a:lumMod val="50000"/>
              <a:lumOff val="50000"/>
            </a:schemeClr>
          </a:solidFill>
          <a:ln w="9525">
            <a:noFill/>
            <a:round/>
            <a:headEnd/>
            <a:tailEnd/>
          </a:ln>
        </p:spPr>
        <p:txBody>
          <a:bodyPr lIns="121909" tIns="60954" rIns="121909" bIns="60954"/>
          <a:lstStyle/>
          <a:p>
            <a:pPr>
              <a:defRPr/>
            </a:pPr>
            <a:endParaRPr lang="zh-CN" altLang="en-US" sz="1799" dirty="0"/>
          </a:p>
        </p:txBody>
      </p:sp>
      <p:sp>
        <p:nvSpPr>
          <p:cNvPr id="8" name="Freeform 20">
            <a:extLst>
              <a:ext uri="{FF2B5EF4-FFF2-40B4-BE49-F238E27FC236}">
                <a16:creationId xmlns:a16="http://schemas.microsoft.com/office/drawing/2014/main" id="{254A66B4-A7B2-480A-89E7-CD188E23B0A4}"/>
              </a:ext>
            </a:extLst>
          </p:cNvPr>
          <p:cNvSpPr>
            <a:spLocks noEditPoints="1"/>
          </p:cNvSpPr>
          <p:nvPr/>
        </p:nvSpPr>
        <p:spPr bwMode="auto">
          <a:xfrm>
            <a:off x="1591846" y="5216026"/>
            <a:ext cx="841156" cy="458669"/>
          </a:xfrm>
          <a:custGeom>
            <a:avLst/>
            <a:gdLst>
              <a:gd name="T0" fmla="*/ 2147483647 w 16031"/>
              <a:gd name="T1" fmla="*/ 2147483647 h 14421"/>
              <a:gd name="T2" fmla="*/ 2147483647 w 16031"/>
              <a:gd name="T3" fmla="*/ 2147483647 h 14421"/>
              <a:gd name="T4" fmla="*/ 2147483647 w 16031"/>
              <a:gd name="T5" fmla="*/ 2147483647 h 14421"/>
              <a:gd name="T6" fmla="*/ 2147483647 w 16031"/>
              <a:gd name="T7" fmla="*/ 2147483647 h 14421"/>
              <a:gd name="T8" fmla="*/ 2147483647 w 16031"/>
              <a:gd name="T9" fmla="*/ 2147483647 h 14421"/>
              <a:gd name="T10" fmla="*/ 2147483647 w 16031"/>
              <a:gd name="T11" fmla="*/ 2147483647 h 14421"/>
              <a:gd name="T12" fmla="*/ 2147483647 w 16031"/>
              <a:gd name="T13" fmla="*/ 2147483647 h 14421"/>
              <a:gd name="T14" fmla="*/ 2147483647 w 16031"/>
              <a:gd name="T15" fmla="*/ 2147483647 h 14421"/>
              <a:gd name="T16" fmla="*/ 2147483647 w 16031"/>
              <a:gd name="T17" fmla="*/ 2147483647 h 14421"/>
              <a:gd name="T18" fmla="*/ 2147483647 w 16031"/>
              <a:gd name="T19" fmla="*/ 2147483647 h 14421"/>
              <a:gd name="T20" fmla="*/ 2147483647 w 16031"/>
              <a:gd name="T21" fmla="*/ 2147483647 h 14421"/>
              <a:gd name="T22" fmla="*/ 2147483647 w 16031"/>
              <a:gd name="T23" fmla="*/ 2147483647 h 14421"/>
              <a:gd name="T24" fmla="*/ 2147483647 w 16031"/>
              <a:gd name="T25" fmla="*/ 2147483647 h 14421"/>
              <a:gd name="T26" fmla="*/ 2147483647 w 16031"/>
              <a:gd name="T27" fmla="*/ 2147483647 h 14421"/>
              <a:gd name="T28" fmla="*/ 2147483647 w 16031"/>
              <a:gd name="T29" fmla="*/ 2147483647 h 14421"/>
              <a:gd name="T30" fmla="*/ 2147483647 w 16031"/>
              <a:gd name="T31" fmla="*/ 2147483647 h 14421"/>
              <a:gd name="T32" fmla="*/ 2147483647 w 16031"/>
              <a:gd name="T33" fmla="*/ 2147483647 h 14421"/>
              <a:gd name="T34" fmla="*/ 2147483647 w 16031"/>
              <a:gd name="T35" fmla="*/ 2147483647 h 14421"/>
              <a:gd name="T36" fmla="*/ 2147483647 w 16031"/>
              <a:gd name="T37" fmla="*/ 2147483647 h 14421"/>
              <a:gd name="T38" fmla="*/ 2147483647 w 16031"/>
              <a:gd name="T39" fmla="*/ 2147483647 h 14421"/>
              <a:gd name="T40" fmla="*/ 2147483647 w 16031"/>
              <a:gd name="T41" fmla="*/ 2147483647 h 14421"/>
              <a:gd name="T42" fmla="*/ 2147483647 w 16031"/>
              <a:gd name="T43" fmla="*/ 2147483647 h 14421"/>
              <a:gd name="T44" fmla="*/ 2147483647 w 16031"/>
              <a:gd name="T45" fmla="*/ 2147483647 h 14421"/>
              <a:gd name="T46" fmla="*/ 2147483647 w 16031"/>
              <a:gd name="T47" fmla="*/ 2147483647 h 14421"/>
              <a:gd name="T48" fmla="*/ 2147483647 w 16031"/>
              <a:gd name="T49" fmla="*/ 2147483647 h 14421"/>
              <a:gd name="T50" fmla="*/ 2147483647 w 16031"/>
              <a:gd name="T51" fmla="*/ 2147483647 h 14421"/>
              <a:gd name="T52" fmla="*/ 2147483647 w 16031"/>
              <a:gd name="T53" fmla="*/ 2147483647 h 14421"/>
              <a:gd name="T54" fmla="*/ 2147483647 w 16031"/>
              <a:gd name="T55" fmla="*/ 2147483647 h 14421"/>
              <a:gd name="T56" fmla="*/ 2147483647 w 16031"/>
              <a:gd name="T57" fmla="*/ 2147483647 h 14421"/>
              <a:gd name="T58" fmla="*/ 2147483647 w 16031"/>
              <a:gd name="T59" fmla="*/ 2147483647 h 14421"/>
              <a:gd name="T60" fmla="*/ 2147483647 w 16031"/>
              <a:gd name="T61" fmla="*/ 2147483647 h 14421"/>
              <a:gd name="T62" fmla="*/ 2147483647 w 16031"/>
              <a:gd name="T63" fmla="*/ 2147483647 h 14421"/>
              <a:gd name="T64" fmla="*/ 2147483647 w 16031"/>
              <a:gd name="T65" fmla="*/ 2147483647 h 14421"/>
              <a:gd name="T66" fmla="*/ 2147483647 w 16031"/>
              <a:gd name="T67" fmla="*/ 2147483647 h 14421"/>
              <a:gd name="T68" fmla="*/ 2147483647 w 16031"/>
              <a:gd name="T69" fmla="*/ 2147483647 h 14421"/>
              <a:gd name="T70" fmla="*/ 2147483647 w 16031"/>
              <a:gd name="T71" fmla="*/ 2147483647 h 14421"/>
              <a:gd name="T72" fmla="*/ 2147483647 w 16031"/>
              <a:gd name="T73" fmla="*/ 2147483647 h 14421"/>
              <a:gd name="T74" fmla="*/ 2147483647 w 16031"/>
              <a:gd name="T75" fmla="*/ 2147483647 h 14421"/>
              <a:gd name="T76" fmla="*/ 2147483647 w 16031"/>
              <a:gd name="T77" fmla="*/ 2147483647 h 14421"/>
              <a:gd name="T78" fmla="*/ 2147483647 w 16031"/>
              <a:gd name="T79" fmla="*/ 2147483647 h 14421"/>
              <a:gd name="T80" fmla="*/ 2147483647 w 16031"/>
              <a:gd name="T81" fmla="*/ 2147483647 h 14421"/>
              <a:gd name="T82" fmla="*/ 2147483647 w 16031"/>
              <a:gd name="T83" fmla="*/ 2147483647 h 14421"/>
              <a:gd name="T84" fmla="*/ 2147483647 w 16031"/>
              <a:gd name="T85" fmla="*/ 2147483647 h 14421"/>
              <a:gd name="T86" fmla="*/ 2147483647 w 16031"/>
              <a:gd name="T87" fmla="*/ 2147483647 h 14421"/>
              <a:gd name="T88" fmla="*/ 2147483647 w 16031"/>
              <a:gd name="T89" fmla="*/ 2147483647 h 14421"/>
              <a:gd name="T90" fmla="*/ 2147483647 w 16031"/>
              <a:gd name="T91" fmla="*/ 2147483647 h 14421"/>
              <a:gd name="T92" fmla="*/ 2147483647 w 16031"/>
              <a:gd name="T93" fmla="*/ 2147483647 h 14421"/>
              <a:gd name="T94" fmla="*/ 2147483647 w 16031"/>
              <a:gd name="T95" fmla="*/ 2147483647 h 14421"/>
              <a:gd name="T96" fmla="*/ 2147483647 w 16031"/>
              <a:gd name="T97" fmla="*/ 2147483647 h 14421"/>
              <a:gd name="T98" fmla="*/ 2147483647 w 16031"/>
              <a:gd name="T99" fmla="*/ 2147483647 h 14421"/>
              <a:gd name="T100" fmla="*/ 2147483647 w 16031"/>
              <a:gd name="T101" fmla="*/ 2147483647 h 14421"/>
              <a:gd name="T102" fmla="*/ 2147483647 w 16031"/>
              <a:gd name="T103" fmla="*/ 2147483647 h 14421"/>
              <a:gd name="T104" fmla="*/ 2147483647 w 16031"/>
              <a:gd name="T105" fmla="*/ 2147483647 h 14421"/>
              <a:gd name="T106" fmla="*/ 2147483647 w 16031"/>
              <a:gd name="T107" fmla="*/ 2147483647 h 14421"/>
              <a:gd name="T108" fmla="*/ 2147483647 w 16031"/>
              <a:gd name="T109" fmla="*/ 2147483647 h 14421"/>
              <a:gd name="T110" fmla="*/ 2147483647 w 16031"/>
              <a:gd name="T111" fmla="*/ 2147483647 h 14421"/>
              <a:gd name="T112" fmla="*/ 2147483647 w 16031"/>
              <a:gd name="T113" fmla="*/ 2147483647 h 14421"/>
              <a:gd name="T114" fmla="*/ 2147483647 w 16031"/>
              <a:gd name="T115" fmla="*/ 2147483647 h 14421"/>
              <a:gd name="T116" fmla="*/ 2147483647 w 16031"/>
              <a:gd name="T117" fmla="*/ 2147483647 h 14421"/>
              <a:gd name="T118" fmla="*/ 2147483647 w 16031"/>
              <a:gd name="T119" fmla="*/ 2147483647 h 14421"/>
              <a:gd name="T120" fmla="*/ 2147483647 w 16031"/>
              <a:gd name="T121" fmla="*/ 2147483647 h 14421"/>
              <a:gd name="T122" fmla="*/ 2147483647 w 16031"/>
              <a:gd name="T123" fmla="*/ 2147483647 h 14421"/>
              <a:gd name="T124" fmla="*/ 2147483647 w 16031"/>
              <a:gd name="T125" fmla="*/ 2147483647 h 14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31"/>
              <a:gd name="T190" fmla="*/ 0 h 14421"/>
              <a:gd name="T191" fmla="*/ 16031 w 16031"/>
              <a:gd name="T192" fmla="*/ 14421 h 14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31" h="14421">
                <a:moveTo>
                  <a:pt x="0" y="7305"/>
                </a:moveTo>
                <a:lnTo>
                  <a:pt x="7947" y="7305"/>
                </a:lnTo>
                <a:lnTo>
                  <a:pt x="7947" y="5432"/>
                </a:lnTo>
                <a:lnTo>
                  <a:pt x="6917" y="5432"/>
                </a:lnTo>
                <a:lnTo>
                  <a:pt x="9111" y="3974"/>
                </a:lnTo>
                <a:lnTo>
                  <a:pt x="11190" y="2591"/>
                </a:lnTo>
                <a:lnTo>
                  <a:pt x="11171" y="2591"/>
                </a:lnTo>
                <a:lnTo>
                  <a:pt x="11171" y="88"/>
                </a:lnTo>
                <a:lnTo>
                  <a:pt x="11413" y="88"/>
                </a:lnTo>
                <a:lnTo>
                  <a:pt x="11413" y="2588"/>
                </a:lnTo>
                <a:lnTo>
                  <a:pt x="13497" y="3974"/>
                </a:lnTo>
                <a:lnTo>
                  <a:pt x="15691" y="5432"/>
                </a:lnTo>
                <a:lnTo>
                  <a:pt x="14660" y="5432"/>
                </a:lnTo>
                <a:lnTo>
                  <a:pt x="14660" y="8332"/>
                </a:lnTo>
                <a:lnTo>
                  <a:pt x="14660" y="9578"/>
                </a:lnTo>
                <a:lnTo>
                  <a:pt x="14660" y="13052"/>
                </a:lnTo>
                <a:lnTo>
                  <a:pt x="993" y="13052"/>
                </a:lnTo>
                <a:lnTo>
                  <a:pt x="993" y="8332"/>
                </a:lnTo>
                <a:lnTo>
                  <a:pt x="7947" y="8332"/>
                </a:lnTo>
                <a:lnTo>
                  <a:pt x="7947" y="7784"/>
                </a:lnTo>
                <a:lnTo>
                  <a:pt x="0" y="7784"/>
                </a:lnTo>
                <a:lnTo>
                  <a:pt x="0" y="7305"/>
                </a:lnTo>
                <a:close/>
                <a:moveTo>
                  <a:pt x="8602" y="9165"/>
                </a:moveTo>
                <a:lnTo>
                  <a:pt x="14112" y="9165"/>
                </a:lnTo>
                <a:lnTo>
                  <a:pt x="14112" y="9409"/>
                </a:lnTo>
                <a:lnTo>
                  <a:pt x="8602" y="9409"/>
                </a:lnTo>
                <a:lnTo>
                  <a:pt x="8602" y="9165"/>
                </a:lnTo>
                <a:close/>
                <a:moveTo>
                  <a:pt x="10991" y="1"/>
                </a:moveTo>
                <a:lnTo>
                  <a:pt x="10967" y="0"/>
                </a:lnTo>
                <a:lnTo>
                  <a:pt x="10903" y="1"/>
                </a:lnTo>
                <a:lnTo>
                  <a:pt x="10860" y="2"/>
                </a:lnTo>
                <a:lnTo>
                  <a:pt x="10811" y="5"/>
                </a:lnTo>
                <a:lnTo>
                  <a:pt x="10758" y="10"/>
                </a:lnTo>
                <a:lnTo>
                  <a:pt x="10703" y="17"/>
                </a:lnTo>
                <a:lnTo>
                  <a:pt x="10674" y="22"/>
                </a:lnTo>
                <a:lnTo>
                  <a:pt x="10646" y="27"/>
                </a:lnTo>
                <a:lnTo>
                  <a:pt x="10617" y="33"/>
                </a:lnTo>
                <a:lnTo>
                  <a:pt x="10588" y="40"/>
                </a:lnTo>
                <a:lnTo>
                  <a:pt x="10560" y="48"/>
                </a:lnTo>
                <a:lnTo>
                  <a:pt x="10533" y="56"/>
                </a:lnTo>
                <a:lnTo>
                  <a:pt x="10507" y="66"/>
                </a:lnTo>
                <a:lnTo>
                  <a:pt x="10482" y="77"/>
                </a:lnTo>
                <a:lnTo>
                  <a:pt x="10457" y="89"/>
                </a:lnTo>
                <a:lnTo>
                  <a:pt x="10435" y="102"/>
                </a:lnTo>
                <a:lnTo>
                  <a:pt x="10413" y="116"/>
                </a:lnTo>
                <a:lnTo>
                  <a:pt x="10394" y="131"/>
                </a:lnTo>
                <a:lnTo>
                  <a:pt x="10376" y="148"/>
                </a:lnTo>
                <a:lnTo>
                  <a:pt x="10360" y="166"/>
                </a:lnTo>
                <a:lnTo>
                  <a:pt x="10347" y="185"/>
                </a:lnTo>
                <a:lnTo>
                  <a:pt x="10336" y="206"/>
                </a:lnTo>
                <a:lnTo>
                  <a:pt x="10316" y="249"/>
                </a:lnTo>
                <a:lnTo>
                  <a:pt x="10296" y="289"/>
                </a:lnTo>
                <a:lnTo>
                  <a:pt x="10274" y="328"/>
                </a:lnTo>
                <a:lnTo>
                  <a:pt x="10252" y="365"/>
                </a:lnTo>
                <a:lnTo>
                  <a:pt x="10240" y="383"/>
                </a:lnTo>
                <a:lnTo>
                  <a:pt x="10228" y="400"/>
                </a:lnTo>
                <a:lnTo>
                  <a:pt x="10216" y="416"/>
                </a:lnTo>
                <a:lnTo>
                  <a:pt x="10203" y="432"/>
                </a:lnTo>
                <a:lnTo>
                  <a:pt x="10190" y="447"/>
                </a:lnTo>
                <a:lnTo>
                  <a:pt x="10177" y="462"/>
                </a:lnTo>
                <a:lnTo>
                  <a:pt x="10164" y="475"/>
                </a:lnTo>
                <a:lnTo>
                  <a:pt x="10150" y="488"/>
                </a:lnTo>
                <a:lnTo>
                  <a:pt x="10136" y="500"/>
                </a:lnTo>
                <a:lnTo>
                  <a:pt x="10122" y="512"/>
                </a:lnTo>
                <a:lnTo>
                  <a:pt x="10107" y="523"/>
                </a:lnTo>
                <a:lnTo>
                  <a:pt x="10092" y="532"/>
                </a:lnTo>
                <a:lnTo>
                  <a:pt x="10076" y="542"/>
                </a:lnTo>
                <a:lnTo>
                  <a:pt x="10060" y="550"/>
                </a:lnTo>
                <a:lnTo>
                  <a:pt x="10045" y="557"/>
                </a:lnTo>
                <a:lnTo>
                  <a:pt x="10029" y="563"/>
                </a:lnTo>
                <a:lnTo>
                  <a:pt x="10012" y="569"/>
                </a:lnTo>
                <a:lnTo>
                  <a:pt x="9995" y="573"/>
                </a:lnTo>
                <a:lnTo>
                  <a:pt x="9978" y="576"/>
                </a:lnTo>
                <a:lnTo>
                  <a:pt x="9960" y="579"/>
                </a:lnTo>
                <a:lnTo>
                  <a:pt x="9942" y="580"/>
                </a:lnTo>
                <a:lnTo>
                  <a:pt x="9924" y="580"/>
                </a:lnTo>
                <a:lnTo>
                  <a:pt x="9905" y="580"/>
                </a:lnTo>
                <a:lnTo>
                  <a:pt x="9886" y="578"/>
                </a:lnTo>
                <a:lnTo>
                  <a:pt x="9819" y="570"/>
                </a:lnTo>
                <a:lnTo>
                  <a:pt x="9768" y="563"/>
                </a:lnTo>
                <a:lnTo>
                  <a:pt x="9731" y="559"/>
                </a:lnTo>
                <a:lnTo>
                  <a:pt x="9707" y="555"/>
                </a:lnTo>
                <a:lnTo>
                  <a:pt x="9692" y="554"/>
                </a:lnTo>
                <a:lnTo>
                  <a:pt x="9685" y="553"/>
                </a:lnTo>
                <a:lnTo>
                  <a:pt x="9682" y="552"/>
                </a:lnTo>
                <a:lnTo>
                  <a:pt x="9681" y="552"/>
                </a:lnTo>
                <a:lnTo>
                  <a:pt x="9681" y="1604"/>
                </a:lnTo>
                <a:lnTo>
                  <a:pt x="9682" y="1605"/>
                </a:lnTo>
                <a:lnTo>
                  <a:pt x="9685" y="1606"/>
                </a:lnTo>
                <a:lnTo>
                  <a:pt x="9690" y="1606"/>
                </a:lnTo>
                <a:lnTo>
                  <a:pt x="9697" y="1606"/>
                </a:lnTo>
                <a:lnTo>
                  <a:pt x="9715" y="1605"/>
                </a:lnTo>
                <a:lnTo>
                  <a:pt x="9739" y="1602"/>
                </a:lnTo>
                <a:lnTo>
                  <a:pt x="9769" y="1597"/>
                </a:lnTo>
                <a:lnTo>
                  <a:pt x="9804" y="1590"/>
                </a:lnTo>
                <a:lnTo>
                  <a:pt x="9842" y="1581"/>
                </a:lnTo>
                <a:lnTo>
                  <a:pt x="9885" y="1569"/>
                </a:lnTo>
                <a:lnTo>
                  <a:pt x="9907" y="1562"/>
                </a:lnTo>
                <a:lnTo>
                  <a:pt x="9930" y="1555"/>
                </a:lnTo>
                <a:lnTo>
                  <a:pt x="9953" y="1547"/>
                </a:lnTo>
                <a:lnTo>
                  <a:pt x="9977" y="1537"/>
                </a:lnTo>
                <a:lnTo>
                  <a:pt x="10002" y="1528"/>
                </a:lnTo>
                <a:lnTo>
                  <a:pt x="10026" y="1517"/>
                </a:lnTo>
                <a:lnTo>
                  <a:pt x="10051" y="1506"/>
                </a:lnTo>
                <a:lnTo>
                  <a:pt x="10076" y="1493"/>
                </a:lnTo>
                <a:lnTo>
                  <a:pt x="10102" y="1480"/>
                </a:lnTo>
                <a:lnTo>
                  <a:pt x="10127" y="1466"/>
                </a:lnTo>
                <a:lnTo>
                  <a:pt x="10152" y="1451"/>
                </a:lnTo>
                <a:lnTo>
                  <a:pt x="10177" y="1435"/>
                </a:lnTo>
                <a:lnTo>
                  <a:pt x="10201" y="1418"/>
                </a:lnTo>
                <a:lnTo>
                  <a:pt x="10225" y="1400"/>
                </a:lnTo>
                <a:lnTo>
                  <a:pt x="10249" y="1381"/>
                </a:lnTo>
                <a:lnTo>
                  <a:pt x="10272" y="1361"/>
                </a:lnTo>
                <a:lnTo>
                  <a:pt x="10317" y="1321"/>
                </a:lnTo>
                <a:lnTo>
                  <a:pt x="10360" y="1283"/>
                </a:lnTo>
                <a:lnTo>
                  <a:pt x="10401" y="1247"/>
                </a:lnTo>
                <a:lnTo>
                  <a:pt x="10441" y="1214"/>
                </a:lnTo>
                <a:lnTo>
                  <a:pt x="10480" y="1183"/>
                </a:lnTo>
                <a:lnTo>
                  <a:pt x="10517" y="1155"/>
                </a:lnTo>
                <a:lnTo>
                  <a:pt x="10554" y="1130"/>
                </a:lnTo>
                <a:lnTo>
                  <a:pt x="10589" y="1107"/>
                </a:lnTo>
                <a:lnTo>
                  <a:pt x="10607" y="1097"/>
                </a:lnTo>
                <a:lnTo>
                  <a:pt x="10624" y="1087"/>
                </a:lnTo>
                <a:lnTo>
                  <a:pt x="10641" y="1078"/>
                </a:lnTo>
                <a:lnTo>
                  <a:pt x="10658" y="1069"/>
                </a:lnTo>
                <a:lnTo>
                  <a:pt x="10675" y="1062"/>
                </a:lnTo>
                <a:lnTo>
                  <a:pt x="10691" y="1055"/>
                </a:lnTo>
                <a:lnTo>
                  <a:pt x="10707" y="1049"/>
                </a:lnTo>
                <a:lnTo>
                  <a:pt x="10724" y="1043"/>
                </a:lnTo>
                <a:lnTo>
                  <a:pt x="10740" y="1039"/>
                </a:lnTo>
                <a:lnTo>
                  <a:pt x="10756" y="1035"/>
                </a:lnTo>
                <a:lnTo>
                  <a:pt x="10771" y="1032"/>
                </a:lnTo>
                <a:lnTo>
                  <a:pt x="10787" y="1029"/>
                </a:lnTo>
                <a:lnTo>
                  <a:pt x="10803" y="1028"/>
                </a:lnTo>
                <a:lnTo>
                  <a:pt x="10819" y="1027"/>
                </a:lnTo>
                <a:lnTo>
                  <a:pt x="10834" y="1027"/>
                </a:lnTo>
                <a:lnTo>
                  <a:pt x="10850" y="1027"/>
                </a:lnTo>
                <a:lnTo>
                  <a:pt x="10879" y="1029"/>
                </a:lnTo>
                <a:lnTo>
                  <a:pt x="10903" y="1029"/>
                </a:lnTo>
                <a:lnTo>
                  <a:pt x="10922" y="1028"/>
                </a:lnTo>
                <a:lnTo>
                  <a:pt x="10938" y="1026"/>
                </a:lnTo>
                <a:lnTo>
                  <a:pt x="10945" y="1024"/>
                </a:lnTo>
                <a:lnTo>
                  <a:pt x="10951" y="1022"/>
                </a:lnTo>
                <a:lnTo>
                  <a:pt x="10955" y="1020"/>
                </a:lnTo>
                <a:lnTo>
                  <a:pt x="10960" y="1018"/>
                </a:lnTo>
                <a:lnTo>
                  <a:pt x="10966" y="1013"/>
                </a:lnTo>
                <a:lnTo>
                  <a:pt x="10970" y="1008"/>
                </a:lnTo>
                <a:lnTo>
                  <a:pt x="10972" y="1003"/>
                </a:lnTo>
                <a:lnTo>
                  <a:pt x="10973" y="998"/>
                </a:lnTo>
                <a:lnTo>
                  <a:pt x="10972" y="993"/>
                </a:lnTo>
                <a:lnTo>
                  <a:pt x="10971" y="989"/>
                </a:lnTo>
                <a:lnTo>
                  <a:pt x="10967" y="982"/>
                </a:lnTo>
                <a:lnTo>
                  <a:pt x="10965" y="979"/>
                </a:lnTo>
                <a:lnTo>
                  <a:pt x="10991" y="1"/>
                </a:lnTo>
                <a:close/>
                <a:moveTo>
                  <a:pt x="9249" y="6210"/>
                </a:moveTo>
                <a:lnTo>
                  <a:pt x="9282" y="6211"/>
                </a:lnTo>
                <a:lnTo>
                  <a:pt x="9315" y="6213"/>
                </a:lnTo>
                <a:lnTo>
                  <a:pt x="9347" y="6218"/>
                </a:lnTo>
                <a:lnTo>
                  <a:pt x="9379" y="6223"/>
                </a:lnTo>
                <a:lnTo>
                  <a:pt x="9410" y="6231"/>
                </a:lnTo>
                <a:lnTo>
                  <a:pt x="9441" y="6239"/>
                </a:lnTo>
                <a:lnTo>
                  <a:pt x="9471" y="6250"/>
                </a:lnTo>
                <a:lnTo>
                  <a:pt x="9501" y="6261"/>
                </a:lnTo>
                <a:lnTo>
                  <a:pt x="9530" y="6274"/>
                </a:lnTo>
                <a:lnTo>
                  <a:pt x="9558" y="6289"/>
                </a:lnTo>
                <a:lnTo>
                  <a:pt x="9586" y="6305"/>
                </a:lnTo>
                <a:lnTo>
                  <a:pt x="9612" y="6321"/>
                </a:lnTo>
                <a:lnTo>
                  <a:pt x="9638" y="6339"/>
                </a:lnTo>
                <a:lnTo>
                  <a:pt x="9662" y="6359"/>
                </a:lnTo>
                <a:lnTo>
                  <a:pt x="9686" y="6379"/>
                </a:lnTo>
                <a:lnTo>
                  <a:pt x="9709" y="6401"/>
                </a:lnTo>
                <a:lnTo>
                  <a:pt x="9730" y="6423"/>
                </a:lnTo>
                <a:lnTo>
                  <a:pt x="9750" y="6447"/>
                </a:lnTo>
                <a:lnTo>
                  <a:pt x="9770" y="6472"/>
                </a:lnTo>
                <a:lnTo>
                  <a:pt x="9788" y="6498"/>
                </a:lnTo>
                <a:lnTo>
                  <a:pt x="9805" y="6524"/>
                </a:lnTo>
                <a:lnTo>
                  <a:pt x="9820" y="6551"/>
                </a:lnTo>
                <a:lnTo>
                  <a:pt x="9835" y="6579"/>
                </a:lnTo>
                <a:lnTo>
                  <a:pt x="9848" y="6608"/>
                </a:lnTo>
                <a:lnTo>
                  <a:pt x="9860" y="6638"/>
                </a:lnTo>
                <a:lnTo>
                  <a:pt x="9870" y="6668"/>
                </a:lnTo>
                <a:lnTo>
                  <a:pt x="9879" y="6699"/>
                </a:lnTo>
                <a:lnTo>
                  <a:pt x="9886" y="6730"/>
                </a:lnTo>
                <a:lnTo>
                  <a:pt x="9892" y="6762"/>
                </a:lnTo>
                <a:lnTo>
                  <a:pt x="9896" y="6794"/>
                </a:lnTo>
                <a:lnTo>
                  <a:pt x="9898" y="6827"/>
                </a:lnTo>
                <a:lnTo>
                  <a:pt x="9899" y="6860"/>
                </a:lnTo>
                <a:lnTo>
                  <a:pt x="9898" y="6894"/>
                </a:lnTo>
                <a:lnTo>
                  <a:pt x="9896" y="6927"/>
                </a:lnTo>
                <a:lnTo>
                  <a:pt x="9892" y="6959"/>
                </a:lnTo>
                <a:lnTo>
                  <a:pt x="9886" y="6991"/>
                </a:lnTo>
                <a:lnTo>
                  <a:pt x="9879" y="7023"/>
                </a:lnTo>
                <a:lnTo>
                  <a:pt x="9870" y="7053"/>
                </a:lnTo>
                <a:lnTo>
                  <a:pt x="9860" y="7084"/>
                </a:lnTo>
                <a:lnTo>
                  <a:pt x="9848" y="7113"/>
                </a:lnTo>
                <a:lnTo>
                  <a:pt x="9835" y="7142"/>
                </a:lnTo>
                <a:lnTo>
                  <a:pt x="9820" y="7170"/>
                </a:lnTo>
                <a:lnTo>
                  <a:pt x="9805" y="7197"/>
                </a:lnTo>
                <a:lnTo>
                  <a:pt x="9788" y="7223"/>
                </a:lnTo>
                <a:lnTo>
                  <a:pt x="9770" y="7249"/>
                </a:lnTo>
                <a:lnTo>
                  <a:pt x="9750" y="7273"/>
                </a:lnTo>
                <a:lnTo>
                  <a:pt x="9730" y="7297"/>
                </a:lnTo>
                <a:lnTo>
                  <a:pt x="9709" y="7319"/>
                </a:lnTo>
                <a:lnTo>
                  <a:pt x="9686" y="7341"/>
                </a:lnTo>
                <a:lnTo>
                  <a:pt x="9662" y="7362"/>
                </a:lnTo>
                <a:lnTo>
                  <a:pt x="9638" y="7381"/>
                </a:lnTo>
                <a:lnTo>
                  <a:pt x="9612" y="7399"/>
                </a:lnTo>
                <a:lnTo>
                  <a:pt x="9586" y="7416"/>
                </a:lnTo>
                <a:lnTo>
                  <a:pt x="9558" y="7432"/>
                </a:lnTo>
                <a:lnTo>
                  <a:pt x="9530" y="7446"/>
                </a:lnTo>
                <a:lnTo>
                  <a:pt x="9501" y="7459"/>
                </a:lnTo>
                <a:lnTo>
                  <a:pt x="9471" y="7471"/>
                </a:lnTo>
                <a:lnTo>
                  <a:pt x="9441" y="7481"/>
                </a:lnTo>
                <a:lnTo>
                  <a:pt x="9410" y="7490"/>
                </a:lnTo>
                <a:lnTo>
                  <a:pt x="9379" y="7497"/>
                </a:lnTo>
                <a:lnTo>
                  <a:pt x="9347" y="7503"/>
                </a:lnTo>
                <a:lnTo>
                  <a:pt x="9315" y="7507"/>
                </a:lnTo>
                <a:lnTo>
                  <a:pt x="9282" y="7509"/>
                </a:lnTo>
                <a:lnTo>
                  <a:pt x="9249" y="7510"/>
                </a:lnTo>
                <a:lnTo>
                  <a:pt x="9215" y="7509"/>
                </a:lnTo>
                <a:lnTo>
                  <a:pt x="9182" y="7507"/>
                </a:lnTo>
                <a:lnTo>
                  <a:pt x="9150" y="7503"/>
                </a:lnTo>
                <a:lnTo>
                  <a:pt x="9118" y="7497"/>
                </a:lnTo>
                <a:lnTo>
                  <a:pt x="9087" y="7490"/>
                </a:lnTo>
                <a:lnTo>
                  <a:pt x="9056" y="7481"/>
                </a:lnTo>
                <a:lnTo>
                  <a:pt x="9025" y="7471"/>
                </a:lnTo>
                <a:lnTo>
                  <a:pt x="8995" y="7459"/>
                </a:lnTo>
                <a:lnTo>
                  <a:pt x="8966" y="7446"/>
                </a:lnTo>
                <a:lnTo>
                  <a:pt x="8938" y="7432"/>
                </a:lnTo>
                <a:lnTo>
                  <a:pt x="8911" y="7416"/>
                </a:lnTo>
                <a:lnTo>
                  <a:pt x="8885" y="7399"/>
                </a:lnTo>
                <a:lnTo>
                  <a:pt x="8859" y="7381"/>
                </a:lnTo>
                <a:lnTo>
                  <a:pt x="8835" y="7362"/>
                </a:lnTo>
                <a:lnTo>
                  <a:pt x="8811" y="7341"/>
                </a:lnTo>
                <a:lnTo>
                  <a:pt x="8789" y="7319"/>
                </a:lnTo>
                <a:lnTo>
                  <a:pt x="8767" y="7297"/>
                </a:lnTo>
                <a:lnTo>
                  <a:pt x="8747" y="7273"/>
                </a:lnTo>
                <a:lnTo>
                  <a:pt x="8727" y="7249"/>
                </a:lnTo>
                <a:lnTo>
                  <a:pt x="8709" y="7223"/>
                </a:lnTo>
                <a:lnTo>
                  <a:pt x="8692" y="7197"/>
                </a:lnTo>
                <a:lnTo>
                  <a:pt x="8677" y="7170"/>
                </a:lnTo>
                <a:lnTo>
                  <a:pt x="8662" y="7142"/>
                </a:lnTo>
                <a:lnTo>
                  <a:pt x="8649" y="7113"/>
                </a:lnTo>
                <a:lnTo>
                  <a:pt x="8638" y="7084"/>
                </a:lnTo>
                <a:lnTo>
                  <a:pt x="8627" y="7053"/>
                </a:lnTo>
                <a:lnTo>
                  <a:pt x="8619" y="7023"/>
                </a:lnTo>
                <a:lnTo>
                  <a:pt x="8611" y="6991"/>
                </a:lnTo>
                <a:lnTo>
                  <a:pt x="8605" y="6959"/>
                </a:lnTo>
                <a:lnTo>
                  <a:pt x="8601" y="6927"/>
                </a:lnTo>
                <a:lnTo>
                  <a:pt x="8599" y="6894"/>
                </a:lnTo>
                <a:lnTo>
                  <a:pt x="8598" y="6860"/>
                </a:lnTo>
                <a:lnTo>
                  <a:pt x="8599" y="6827"/>
                </a:lnTo>
                <a:lnTo>
                  <a:pt x="8601" y="6794"/>
                </a:lnTo>
                <a:lnTo>
                  <a:pt x="8605" y="6762"/>
                </a:lnTo>
                <a:lnTo>
                  <a:pt x="8611" y="6730"/>
                </a:lnTo>
                <a:lnTo>
                  <a:pt x="8619" y="6699"/>
                </a:lnTo>
                <a:lnTo>
                  <a:pt x="8627" y="6668"/>
                </a:lnTo>
                <a:lnTo>
                  <a:pt x="8638" y="6638"/>
                </a:lnTo>
                <a:lnTo>
                  <a:pt x="8649" y="6608"/>
                </a:lnTo>
                <a:lnTo>
                  <a:pt x="8662" y="6579"/>
                </a:lnTo>
                <a:lnTo>
                  <a:pt x="8677" y="6551"/>
                </a:lnTo>
                <a:lnTo>
                  <a:pt x="8692" y="6524"/>
                </a:lnTo>
                <a:lnTo>
                  <a:pt x="8709" y="6498"/>
                </a:lnTo>
                <a:lnTo>
                  <a:pt x="8727" y="6472"/>
                </a:lnTo>
                <a:lnTo>
                  <a:pt x="8747" y="6447"/>
                </a:lnTo>
                <a:lnTo>
                  <a:pt x="8767" y="6423"/>
                </a:lnTo>
                <a:lnTo>
                  <a:pt x="8789" y="6401"/>
                </a:lnTo>
                <a:lnTo>
                  <a:pt x="8811" y="6379"/>
                </a:lnTo>
                <a:lnTo>
                  <a:pt x="8835" y="6359"/>
                </a:lnTo>
                <a:lnTo>
                  <a:pt x="8859" y="6339"/>
                </a:lnTo>
                <a:lnTo>
                  <a:pt x="8885" y="6321"/>
                </a:lnTo>
                <a:lnTo>
                  <a:pt x="8911" y="6305"/>
                </a:lnTo>
                <a:lnTo>
                  <a:pt x="8938" y="6289"/>
                </a:lnTo>
                <a:lnTo>
                  <a:pt x="8966" y="6274"/>
                </a:lnTo>
                <a:lnTo>
                  <a:pt x="8995" y="6261"/>
                </a:lnTo>
                <a:lnTo>
                  <a:pt x="9025" y="6250"/>
                </a:lnTo>
                <a:lnTo>
                  <a:pt x="9056" y="6239"/>
                </a:lnTo>
                <a:lnTo>
                  <a:pt x="9087" y="6231"/>
                </a:lnTo>
                <a:lnTo>
                  <a:pt x="9118" y="6223"/>
                </a:lnTo>
                <a:lnTo>
                  <a:pt x="9150" y="6218"/>
                </a:lnTo>
                <a:lnTo>
                  <a:pt x="9182" y="6213"/>
                </a:lnTo>
                <a:lnTo>
                  <a:pt x="9215" y="6211"/>
                </a:lnTo>
                <a:lnTo>
                  <a:pt x="9249" y="6210"/>
                </a:lnTo>
                <a:close/>
                <a:moveTo>
                  <a:pt x="11304" y="6210"/>
                </a:moveTo>
                <a:lnTo>
                  <a:pt x="11337" y="6211"/>
                </a:lnTo>
                <a:lnTo>
                  <a:pt x="11370" y="6213"/>
                </a:lnTo>
                <a:lnTo>
                  <a:pt x="11403" y="6218"/>
                </a:lnTo>
                <a:lnTo>
                  <a:pt x="11435" y="6223"/>
                </a:lnTo>
                <a:lnTo>
                  <a:pt x="11466" y="6231"/>
                </a:lnTo>
                <a:lnTo>
                  <a:pt x="11497" y="6239"/>
                </a:lnTo>
                <a:lnTo>
                  <a:pt x="11527" y="6250"/>
                </a:lnTo>
                <a:lnTo>
                  <a:pt x="11556" y="6261"/>
                </a:lnTo>
                <a:lnTo>
                  <a:pt x="11585" y="6274"/>
                </a:lnTo>
                <a:lnTo>
                  <a:pt x="11613" y="6289"/>
                </a:lnTo>
                <a:lnTo>
                  <a:pt x="11641" y="6305"/>
                </a:lnTo>
                <a:lnTo>
                  <a:pt x="11668" y="6321"/>
                </a:lnTo>
                <a:lnTo>
                  <a:pt x="11693" y="6339"/>
                </a:lnTo>
                <a:lnTo>
                  <a:pt x="11718" y="6359"/>
                </a:lnTo>
                <a:lnTo>
                  <a:pt x="11741" y="6379"/>
                </a:lnTo>
                <a:lnTo>
                  <a:pt x="11764" y="6401"/>
                </a:lnTo>
                <a:lnTo>
                  <a:pt x="11785" y="6423"/>
                </a:lnTo>
                <a:lnTo>
                  <a:pt x="11806" y="6447"/>
                </a:lnTo>
                <a:lnTo>
                  <a:pt x="11825" y="6472"/>
                </a:lnTo>
                <a:lnTo>
                  <a:pt x="11843" y="6498"/>
                </a:lnTo>
                <a:lnTo>
                  <a:pt x="11860" y="6524"/>
                </a:lnTo>
                <a:lnTo>
                  <a:pt x="11876" y="6551"/>
                </a:lnTo>
                <a:lnTo>
                  <a:pt x="11890" y="6579"/>
                </a:lnTo>
                <a:lnTo>
                  <a:pt x="11903" y="6608"/>
                </a:lnTo>
                <a:lnTo>
                  <a:pt x="11915" y="6638"/>
                </a:lnTo>
                <a:lnTo>
                  <a:pt x="11925" y="6668"/>
                </a:lnTo>
                <a:lnTo>
                  <a:pt x="11934" y="6699"/>
                </a:lnTo>
                <a:lnTo>
                  <a:pt x="11941" y="6730"/>
                </a:lnTo>
                <a:lnTo>
                  <a:pt x="11947" y="6762"/>
                </a:lnTo>
                <a:lnTo>
                  <a:pt x="11951" y="6794"/>
                </a:lnTo>
                <a:lnTo>
                  <a:pt x="11954" y="6827"/>
                </a:lnTo>
                <a:lnTo>
                  <a:pt x="11955" y="6860"/>
                </a:lnTo>
                <a:lnTo>
                  <a:pt x="11954" y="6894"/>
                </a:lnTo>
                <a:lnTo>
                  <a:pt x="11951" y="6927"/>
                </a:lnTo>
                <a:lnTo>
                  <a:pt x="11947" y="6959"/>
                </a:lnTo>
                <a:lnTo>
                  <a:pt x="11941" y="6991"/>
                </a:lnTo>
                <a:lnTo>
                  <a:pt x="11934" y="7023"/>
                </a:lnTo>
                <a:lnTo>
                  <a:pt x="11925" y="7053"/>
                </a:lnTo>
                <a:lnTo>
                  <a:pt x="11915" y="7084"/>
                </a:lnTo>
                <a:lnTo>
                  <a:pt x="11903" y="7113"/>
                </a:lnTo>
                <a:lnTo>
                  <a:pt x="11890" y="7142"/>
                </a:lnTo>
                <a:lnTo>
                  <a:pt x="11876" y="7170"/>
                </a:lnTo>
                <a:lnTo>
                  <a:pt x="11860" y="7197"/>
                </a:lnTo>
                <a:lnTo>
                  <a:pt x="11843" y="7223"/>
                </a:lnTo>
                <a:lnTo>
                  <a:pt x="11825" y="7249"/>
                </a:lnTo>
                <a:lnTo>
                  <a:pt x="11806" y="7273"/>
                </a:lnTo>
                <a:lnTo>
                  <a:pt x="11785" y="7297"/>
                </a:lnTo>
                <a:lnTo>
                  <a:pt x="11764" y="7319"/>
                </a:lnTo>
                <a:lnTo>
                  <a:pt x="11741" y="7341"/>
                </a:lnTo>
                <a:lnTo>
                  <a:pt x="11718" y="7362"/>
                </a:lnTo>
                <a:lnTo>
                  <a:pt x="11693" y="7381"/>
                </a:lnTo>
                <a:lnTo>
                  <a:pt x="11668" y="7399"/>
                </a:lnTo>
                <a:lnTo>
                  <a:pt x="11641" y="7416"/>
                </a:lnTo>
                <a:lnTo>
                  <a:pt x="11613" y="7432"/>
                </a:lnTo>
                <a:lnTo>
                  <a:pt x="11585" y="7446"/>
                </a:lnTo>
                <a:lnTo>
                  <a:pt x="11556" y="7459"/>
                </a:lnTo>
                <a:lnTo>
                  <a:pt x="11527" y="7471"/>
                </a:lnTo>
                <a:lnTo>
                  <a:pt x="11497" y="7481"/>
                </a:lnTo>
                <a:lnTo>
                  <a:pt x="11466" y="7490"/>
                </a:lnTo>
                <a:lnTo>
                  <a:pt x="11435" y="7497"/>
                </a:lnTo>
                <a:lnTo>
                  <a:pt x="11403" y="7503"/>
                </a:lnTo>
                <a:lnTo>
                  <a:pt x="11370" y="7507"/>
                </a:lnTo>
                <a:lnTo>
                  <a:pt x="11337" y="7509"/>
                </a:lnTo>
                <a:lnTo>
                  <a:pt x="11304" y="7510"/>
                </a:lnTo>
                <a:lnTo>
                  <a:pt x="11271" y="7509"/>
                </a:lnTo>
                <a:lnTo>
                  <a:pt x="11238" y="7507"/>
                </a:lnTo>
                <a:lnTo>
                  <a:pt x="11205" y="7503"/>
                </a:lnTo>
                <a:lnTo>
                  <a:pt x="11173" y="7497"/>
                </a:lnTo>
                <a:lnTo>
                  <a:pt x="11142" y="7490"/>
                </a:lnTo>
                <a:lnTo>
                  <a:pt x="11110" y="7481"/>
                </a:lnTo>
                <a:lnTo>
                  <a:pt x="11080" y="7471"/>
                </a:lnTo>
                <a:lnTo>
                  <a:pt x="11051" y="7459"/>
                </a:lnTo>
                <a:lnTo>
                  <a:pt x="11022" y="7446"/>
                </a:lnTo>
                <a:lnTo>
                  <a:pt x="10994" y="7432"/>
                </a:lnTo>
                <a:lnTo>
                  <a:pt x="10966" y="7416"/>
                </a:lnTo>
                <a:lnTo>
                  <a:pt x="10940" y="7399"/>
                </a:lnTo>
                <a:lnTo>
                  <a:pt x="10915" y="7381"/>
                </a:lnTo>
                <a:lnTo>
                  <a:pt x="10890" y="7362"/>
                </a:lnTo>
                <a:lnTo>
                  <a:pt x="10866" y="7341"/>
                </a:lnTo>
                <a:lnTo>
                  <a:pt x="10844" y="7319"/>
                </a:lnTo>
                <a:lnTo>
                  <a:pt x="10822" y="7297"/>
                </a:lnTo>
                <a:lnTo>
                  <a:pt x="10802" y="7273"/>
                </a:lnTo>
                <a:lnTo>
                  <a:pt x="10783" y="7249"/>
                </a:lnTo>
                <a:lnTo>
                  <a:pt x="10765" y="7223"/>
                </a:lnTo>
                <a:lnTo>
                  <a:pt x="10748" y="7197"/>
                </a:lnTo>
                <a:lnTo>
                  <a:pt x="10732" y="7170"/>
                </a:lnTo>
                <a:lnTo>
                  <a:pt x="10717" y="7142"/>
                </a:lnTo>
                <a:lnTo>
                  <a:pt x="10705" y="7113"/>
                </a:lnTo>
                <a:lnTo>
                  <a:pt x="10693" y="7084"/>
                </a:lnTo>
                <a:lnTo>
                  <a:pt x="10683" y="7053"/>
                </a:lnTo>
                <a:lnTo>
                  <a:pt x="10674" y="7023"/>
                </a:lnTo>
                <a:lnTo>
                  <a:pt x="10667" y="6991"/>
                </a:lnTo>
                <a:lnTo>
                  <a:pt x="10661" y="6959"/>
                </a:lnTo>
                <a:lnTo>
                  <a:pt x="10657" y="6927"/>
                </a:lnTo>
                <a:lnTo>
                  <a:pt x="10654" y="6894"/>
                </a:lnTo>
                <a:lnTo>
                  <a:pt x="10653" y="6860"/>
                </a:lnTo>
                <a:lnTo>
                  <a:pt x="10654" y="6827"/>
                </a:lnTo>
                <a:lnTo>
                  <a:pt x="10657" y="6794"/>
                </a:lnTo>
                <a:lnTo>
                  <a:pt x="10661" y="6762"/>
                </a:lnTo>
                <a:lnTo>
                  <a:pt x="10667" y="6730"/>
                </a:lnTo>
                <a:lnTo>
                  <a:pt x="10674" y="6699"/>
                </a:lnTo>
                <a:lnTo>
                  <a:pt x="10683" y="6668"/>
                </a:lnTo>
                <a:lnTo>
                  <a:pt x="10693" y="6638"/>
                </a:lnTo>
                <a:lnTo>
                  <a:pt x="10705" y="6608"/>
                </a:lnTo>
                <a:lnTo>
                  <a:pt x="10717" y="6579"/>
                </a:lnTo>
                <a:lnTo>
                  <a:pt x="10732" y="6551"/>
                </a:lnTo>
                <a:lnTo>
                  <a:pt x="10748" y="6524"/>
                </a:lnTo>
                <a:lnTo>
                  <a:pt x="10765" y="6498"/>
                </a:lnTo>
                <a:lnTo>
                  <a:pt x="10783" y="6472"/>
                </a:lnTo>
                <a:lnTo>
                  <a:pt x="10802" y="6447"/>
                </a:lnTo>
                <a:lnTo>
                  <a:pt x="10822" y="6423"/>
                </a:lnTo>
                <a:lnTo>
                  <a:pt x="10844" y="6401"/>
                </a:lnTo>
                <a:lnTo>
                  <a:pt x="10866" y="6379"/>
                </a:lnTo>
                <a:lnTo>
                  <a:pt x="10890" y="6359"/>
                </a:lnTo>
                <a:lnTo>
                  <a:pt x="10915" y="6339"/>
                </a:lnTo>
                <a:lnTo>
                  <a:pt x="10940" y="6321"/>
                </a:lnTo>
                <a:lnTo>
                  <a:pt x="10966" y="6305"/>
                </a:lnTo>
                <a:lnTo>
                  <a:pt x="10994" y="6289"/>
                </a:lnTo>
                <a:lnTo>
                  <a:pt x="11022" y="6274"/>
                </a:lnTo>
                <a:lnTo>
                  <a:pt x="11051" y="6261"/>
                </a:lnTo>
                <a:lnTo>
                  <a:pt x="11080" y="6250"/>
                </a:lnTo>
                <a:lnTo>
                  <a:pt x="11110" y="6239"/>
                </a:lnTo>
                <a:lnTo>
                  <a:pt x="11142" y="6231"/>
                </a:lnTo>
                <a:lnTo>
                  <a:pt x="11173" y="6223"/>
                </a:lnTo>
                <a:lnTo>
                  <a:pt x="11205" y="6218"/>
                </a:lnTo>
                <a:lnTo>
                  <a:pt x="11238" y="6213"/>
                </a:lnTo>
                <a:lnTo>
                  <a:pt x="11271" y="6211"/>
                </a:lnTo>
                <a:lnTo>
                  <a:pt x="11304" y="6210"/>
                </a:lnTo>
                <a:close/>
                <a:moveTo>
                  <a:pt x="13359" y="6210"/>
                </a:moveTo>
                <a:lnTo>
                  <a:pt x="13393" y="6211"/>
                </a:lnTo>
                <a:lnTo>
                  <a:pt x="13425" y="6213"/>
                </a:lnTo>
                <a:lnTo>
                  <a:pt x="13458" y="6218"/>
                </a:lnTo>
                <a:lnTo>
                  <a:pt x="13490" y="6223"/>
                </a:lnTo>
                <a:lnTo>
                  <a:pt x="13521" y="6231"/>
                </a:lnTo>
                <a:lnTo>
                  <a:pt x="13552" y="6239"/>
                </a:lnTo>
                <a:lnTo>
                  <a:pt x="13582" y="6250"/>
                </a:lnTo>
                <a:lnTo>
                  <a:pt x="13612" y="6261"/>
                </a:lnTo>
                <a:lnTo>
                  <a:pt x="13640" y="6274"/>
                </a:lnTo>
                <a:lnTo>
                  <a:pt x="13668" y="6289"/>
                </a:lnTo>
                <a:lnTo>
                  <a:pt x="13695" y="6305"/>
                </a:lnTo>
                <a:lnTo>
                  <a:pt x="13723" y="6321"/>
                </a:lnTo>
                <a:lnTo>
                  <a:pt x="13748" y="6339"/>
                </a:lnTo>
                <a:lnTo>
                  <a:pt x="13773" y="6359"/>
                </a:lnTo>
                <a:lnTo>
                  <a:pt x="13796" y="6379"/>
                </a:lnTo>
                <a:lnTo>
                  <a:pt x="13819" y="6401"/>
                </a:lnTo>
                <a:lnTo>
                  <a:pt x="13841" y="6423"/>
                </a:lnTo>
                <a:lnTo>
                  <a:pt x="13861" y="6447"/>
                </a:lnTo>
                <a:lnTo>
                  <a:pt x="13880" y="6472"/>
                </a:lnTo>
                <a:lnTo>
                  <a:pt x="13898" y="6498"/>
                </a:lnTo>
                <a:lnTo>
                  <a:pt x="13915" y="6524"/>
                </a:lnTo>
                <a:lnTo>
                  <a:pt x="13931" y="6551"/>
                </a:lnTo>
                <a:lnTo>
                  <a:pt x="13945" y="6579"/>
                </a:lnTo>
                <a:lnTo>
                  <a:pt x="13959" y="6608"/>
                </a:lnTo>
                <a:lnTo>
                  <a:pt x="13970" y="6638"/>
                </a:lnTo>
                <a:lnTo>
                  <a:pt x="13980" y="6668"/>
                </a:lnTo>
                <a:lnTo>
                  <a:pt x="13989" y="6699"/>
                </a:lnTo>
                <a:lnTo>
                  <a:pt x="13997" y="6730"/>
                </a:lnTo>
                <a:lnTo>
                  <a:pt x="14002" y="6762"/>
                </a:lnTo>
                <a:lnTo>
                  <a:pt x="14007" y="6794"/>
                </a:lnTo>
                <a:lnTo>
                  <a:pt x="14009" y="6827"/>
                </a:lnTo>
                <a:lnTo>
                  <a:pt x="14010" y="6860"/>
                </a:lnTo>
                <a:lnTo>
                  <a:pt x="14009" y="6894"/>
                </a:lnTo>
                <a:lnTo>
                  <a:pt x="14007" y="6927"/>
                </a:lnTo>
                <a:lnTo>
                  <a:pt x="14002" y="6959"/>
                </a:lnTo>
                <a:lnTo>
                  <a:pt x="13997" y="6991"/>
                </a:lnTo>
                <a:lnTo>
                  <a:pt x="13989" y="7023"/>
                </a:lnTo>
                <a:lnTo>
                  <a:pt x="13980" y="7053"/>
                </a:lnTo>
                <a:lnTo>
                  <a:pt x="13970" y="7084"/>
                </a:lnTo>
                <a:lnTo>
                  <a:pt x="13959" y="7113"/>
                </a:lnTo>
                <a:lnTo>
                  <a:pt x="13945" y="7142"/>
                </a:lnTo>
                <a:lnTo>
                  <a:pt x="13931" y="7170"/>
                </a:lnTo>
                <a:lnTo>
                  <a:pt x="13915" y="7197"/>
                </a:lnTo>
                <a:lnTo>
                  <a:pt x="13898" y="7223"/>
                </a:lnTo>
                <a:lnTo>
                  <a:pt x="13880" y="7249"/>
                </a:lnTo>
                <a:lnTo>
                  <a:pt x="13861" y="7273"/>
                </a:lnTo>
                <a:lnTo>
                  <a:pt x="13841" y="7297"/>
                </a:lnTo>
                <a:lnTo>
                  <a:pt x="13819" y="7319"/>
                </a:lnTo>
                <a:lnTo>
                  <a:pt x="13796" y="7341"/>
                </a:lnTo>
                <a:lnTo>
                  <a:pt x="13773" y="7362"/>
                </a:lnTo>
                <a:lnTo>
                  <a:pt x="13748" y="7381"/>
                </a:lnTo>
                <a:lnTo>
                  <a:pt x="13723" y="7399"/>
                </a:lnTo>
                <a:lnTo>
                  <a:pt x="13695" y="7416"/>
                </a:lnTo>
                <a:lnTo>
                  <a:pt x="13668" y="7432"/>
                </a:lnTo>
                <a:lnTo>
                  <a:pt x="13640" y="7446"/>
                </a:lnTo>
                <a:lnTo>
                  <a:pt x="13612" y="7459"/>
                </a:lnTo>
                <a:lnTo>
                  <a:pt x="13582" y="7471"/>
                </a:lnTo>
                <a:lnTo>
                  <a:pt x="13552" y="7481"/>
                </a:lnTo>
                <a:lnTo>
                  <a:pt x="13521" y="7490"/>
                </a:lnTo>
                <a:lnTo>
                  <a:pt x="13490" y="7497"/>
                </a:lnTo>
                <a:lnTo>
                  <a:pt x="13458" y="7503"/>
                </a:lnTo>
                <a:lnTo>
                  <a:pt x="13425" y="7507"/>
                </a:lnTo>
                <a:lnTo>
                  <a:pt x="13393" y="7509"/>
                </a:lnTo>
                <a:lnTo>
                  <a:pt x="13359" y="7510"/>
                </a:lnTo>
                <a:lnTo>
                  <a:pt x="13326" y="7509"/>
                </a:lnTo>
                <a:lnTo>
                  <a:pt x="13293" y="7507"/>
                </a:lnTo>
                <a:lnTo>
                  <a:pt x="13260" y="7503"/>
                </a:lnTo>
                <a:lnTo>
                  <a:pt x="13229" y="7497"/>
                </a:lnTo>
                <a:lnTo>
                  <a:pt x="13197" y="7490"/>
                </a:lnTo>
                <a:lnTo>
                  <a:pt x="13165" y="7481"/>
                </a:lnTo>
                <a:lnTo>
                  <a:pt x="13135" y="7471"/>
                </a:lnTo>
                <a:lnTo>
                  <a:pt x="13106" y="7459"/>
                </a:lnTo>
                <a:lnTo>
                  <a:pt x="13077" y="7446"/>
                </a:lnTo>
                <a:lnTo>
                  <a:pt x="13049" y="7432"/>
                </a:lnTo>
                <a:lnTo>
                  <a:pt x="13022" y="7416"/>
                </a:lnTo>
                <a:lnTo>
                  <a:pt x="12995" y="7399"/>
                </a:lnTo>
                <a:lnTo>
                  <a:pt x="12970" y="7381"/>
                </a:lnTo>
                <a:lnTo>
                  <a:pt x="12945" y="7362"/>
                </a:lnTo>
                <a:lnTo>
                  <a:pt x="12922" y="7341"/>
                </a:lnTo>
                <a:lnTo>
                  <a:pt x="12899" y="7319"/>
                </a:lnTo>
                <a:lnTo>
                  <a:pt x="12878" y="7297"/>
                </a:lnTo>
                <a:lnTo>
                  <a:pt x="12857" y="7273"/>
                </a:lnTo>
                <a:lnTo>
                  <a:pt x="12838" y="7249"/>
                </a:lnTo>
                <a:lnTo>
                  <a:pt x="12820" y="7223"/>
                </a:lnTo>
                <a:lnTo>
                  <a:pt x="12803" y="7197"/>
                </a:lnTo>
                <a:lnTo>
                  <a:pt x="12787" y="7170"/>
                </a:lnTo>
                <a:lnTo>
                  <a:pt x="12773" y="7142"/>
                </a:lnTo>
                <a:lnTo>
                  <a:pt x="12760" y="7113"/>
                </a:lnTo>
                <a:lnTo>
                  <a:pt x="12748" y="7084"/>
                </a:lnTo>
                <a:lnTo>
                  <a:pt x="12738" y="7053"/>
                </a:lnTo>
                <a:lnTo>
                  <a:pt x="12729" y="7023"/>
                </a:lnTo>
                <a:lnTo>
                  <a:pt x="12722" y="6991"/>
                </a:lnTo>
                <a:lnTo>
                  <a:pt x="12716" y="6959"/>
                </a:lnTo>
                <a:lnTo>
                  <a:pt x="12712" y="6927"/>
                </a:lnTo>
                <a:lnTo>
                  <a:pt x="12709" y="6894"/>
                </a:lnTo>
                <a:lnTo>
                  <a:pt x="12709" y="6860"/>
                </a:lnTo>
                <a:lnTo>
                  <a:pt x="12709" y="6827"/>
                </a:lnTo>
                <a:lnTo>
                  <a:pt x="12712" y="6794"/>
                </a:lnTo>
                <a:lnTo>
                  <a:pt x="12716" y="6762"/>
                </a:lnTo>
                <a:lnTo>
                  <a:pt x="12722" y="6730"/>
                </a:lnTo>
                <a:lnTo>
                  <a:pt x="12729" y="6699"/>
                </a:lnTo>
                <a:lnTo>
                  <a:pt x="12738" y="6668"/>
                </a:lnTo>
                <a:lnTo>
                  <a:pt x="12748" y="6638"/>
                </a:lnTo>
                <a:lnTo>
                  <a:pt x="12760" y="6608"/>
                </a:lnTo>
                <a:lnTo>
                  <a:pt x="12773" y="6579"/>
                </a:lnTo>
                <a:lnTo>
                  <a:pt x="12787" y="6551"/>
                </a:lnTo>
                <a:lnTo>
                  <a:pt x="12803" y="6524"/>
                </a:lnTo>
                <a:lnTo>
                  <a:pt x="12820" y="6498"/>
                </a:lnTo>
                <a:lnTo>
                  <a:pt x="12838" y="6472"/>
                </a:lnTo>
                <a:lnTo>
                  <a:pt x="12857" y="6447"/>
                </a:lnTo>
                <a:lnTo>
                  <a:pt x="12878" y="6423"/>
                </a:lnTo>
                <a:lnTo>
                  <a:pt x="12899" y="6401"/>
                </a:lnTo>
                <a:lnTo>
                  <a:pt x="12922" y="6379"/>
                </a:lnTo>
                <a:lnTo>
                  <a:pt x="12945" y="6359"/>
                </a:lnTo>
                <a:lnTo>
                  <a:pt x="12970" y="6339"/>
                </a:lnTo>
                <a:lnTo>
                  <a:pt x="12995" y="6321"/>
                </a:lnTo>
                <a:lnTo>
                  <a:pt x="13022" y="6305"/>
                </a:lnTo>
                <a:lnTo>
                  <a:pt x="13049" y="6289"/>
                </a:lnTo>
                <a:lnTo>
                  <a:pt x="13077" y="6274"/>
                </a:lnTo>
                <a:lnTo>
                  <a:pt x="13106" y="6261"/>
                </a:lnTo>
                <a:lnTo>
                  <a:pt x="13135" y="6250"/>
                </a:lnTo>
                <a:lnTo>
                  <a:pt x="13165" y="6239"/>
                </a:lnTo>
                <a:lnTo>
                  <a:pt x="13197" y="6231"/>
                </a:lnTo>
                <a:lnTo>
                  <a:pt x="13229" y="6223"/>
                </a:lnTo>
                <a:lnTo>
                  <a:pt x="13260" y="6218"/>
                </a:lnTo>
                <a:lnTo>
                  <a:pt x="13293" y="6213"/>
                </a:lnTo>
                <a:lnTo>
                  <a:pt x="13326" y="6211"/>
                </a:lnTo>
                <a:lnTo>
                  <a:pt x="13359" y="6210"/>
                </a:lnTo>
                <a:close/>
                <a:moveTo>
                  <a:pt x="10311" y="10076"/>
                </a:moveTo>
                <a:lnTo>
                  <a:pt x="12297" y="10076"/>
                </a:lnTo>
                <a:lnTo>
                  <a:pt x="12297" y="12984"/>
                </a:lnTo>
                <a:lnTo>
                  <a:pt x="10311" y="12984"/>
                </a:lnTo>
                <a:lnTo>
                  <a:pt x="10311" y="10076"/>
                </a:lnTo>
                <a:close/>
                <a:moveTo>
                  <a:pt x="5887" y="8913"/>
                </a:moveTo>
                <a:lnTo>
                  <a:pt x="7428" y="8913"/>
                </a:lnTo>
                <a:lnTo>
                  <a:pt x="7428" y="10452"/>
                </a:lnTo>
                <a:lnTo>
                  <a:pt x="5887" y="10452"/>
                </a:lnTo>
                <a:lnTo>
                  <a:pt x="5887" y="8913"/>
                </a:lnTo>
                <a:close/>
                <a:moveTo>
                  <a:pt x="3797" y="8913"/>
                </a:moveTo>
                <a:lnTo>
                  <a:pt x="5339" y="8913"/>
                </a:lnTo>
                <a:lnTo>
                  <a:pt x="5339" y="10452"/>
                </a:lnTo>
                <a:lnTo>
                  <a:pt x="3797" y="10452"/>
                </a:lnTo>
                <a:lnTo>
                  <a:pt x="3797" y="8913"/>
                </a:lnTo>
                <a:close/>
                <a:moveTo>
                  <a:pt x="1708" y="8913"/>
                </a:moveTo>
                <a:lnTo>
                  <a:pt x="3249" y="8913"/>
                </a:lnTo>
                <a:lnTo>
                  <a:pt x="3249" y="10452"/>
                </a:lnTo>
                <a:lnTo>
                  <a:pt x="1708" y="10452"/>
                </a:lnTo>
                <a:lnTo>
                  <a:pt x="1708" y="8913"/>
                </a:lnTo>
                <a:close/>
                <a:moveTo>
                  <a:pt x="6577" y="14045"/>
                </a:moveTo>
                <a:lnTo>
                  <a:pt x="16031" y="14045"/>
                </a:lnTo>
                <a:lnTo>
                  <a:pt x="16031" y="14421"/>
                </a:lnTo>
                <a:lnTo>
                  <a:pt x="6577" y="14421"/>
                </a:lnTo>
                <a:lnTo>
                  <a:pt x="6577" y="14045"/>
                </a:lnTo>
                <a:close/>
                <a:moveTo>
                  <a:pt x="7553" y="13360"/>
                </a:moveTo>
                <a:lnTo>
                  <a:pt x="15055" y="13360"/>
                </a:lnTo>
                <a:lnTo>
                  <a:pt x="15055" y="13737"/>
                </a:lnTo>
                <a:lnTo>
                  <a:pt x="7553" y="13737"/>
                </a:lnTo>
                <a:lnTo>
                  <a:pt x="7553" y="13360"/>
                </a:lnTo>
                <a:close/>
              </a:path>
            </a:pathLst>
          </a:custGeom>
          <a:solidFill>
            <a:schemeClr val="bg1">
              <a:lumMod val="50000"/>
            </a:schemeClr>
          </a:solidFill>
          <a:ln w="9525">
            <a:noFill/>
            <a:round/>
            <a:headEnd/>
            <a:tailEnd/>
          </a:ln>
        </p:spPr>
        <p:txBody>
          <a:bodyPr lIns="121909" tIns="60954" rIns="121909" bIns="60954"/>
          <a:lstStyle/>
          <a:p>
            <a:pPr>
              <a:defRPr/>
            </a:pPr>
            <a:endParaRPr lang="zh-CN" altLang="en-US" sz="1799"/>
          </a:p>
        </p:txBody>
      </p:sp>
      <p:sp>
        <p:nvSpPr>
          <p:cNvPr id="9" name="Freeform 20">
            <a:extLst>
              <a:ext uri="{FF2B5EF4-FFF2-40B4-BE49-F238E27FC236}">
                <a16:creationId xmlns:a16="http://schemas.microsoft.com/office/drawing/2014/main" id="{A46E887E-4C31-4E46-8906-335B063A657C}"/>
              </a:ext>
            </a:extLst>
          </p:cNvPr>
          <p:cNvSpPr>
            <a:spLocks noEditPoints="1"/>
          </p:cNvSpPr>
          <p:nvPr/>
        </p:nvSpPr>
        <p:spPr bwMode="auto">
          <a:xfrm>
            <a:off x="3621731" y="5211266"/>
            <a:ext cx="839568" cy="457081"/>
          </a:xfrm>
          <a:custGeom>
            <a:avLst/>
            <a:gdLst>
              <a:gd name="T0" fmla="*/ 2147483647 w 16031"/>
              <a:gd name="T1" fmla="*/ 2147483647 h 14421"/>
              <a:gd name="T2" fmla="*/ 2147483647 w 16031"/>
              <a:gd name="T3" fmla="*/ 2147483647 h 14421"/>
              <a:gd name="T4" fmla="*/ 2147483647 w 16031"/>
              <a:gd name="T5" fmla="*/ 2147483647 h 14421"/>
              <a:gd name="T6" fmla="*/ 2147483647 w 16031"/>
              <a:gd name="T7" fmla="*/ 2147483647 h 14421"/>
              <a:gd name="T8" fmla="*/ 2147483647 w 16031"/>
              <a:gd name="T9" fmla="*/ 2147483647 h 14421"/>
              <a:gd name="T10" fmla="*/ 2147483647 w 16031"/>
              <a:gd name="T11" fmla="*/ 2147483647 h 14421"/>
              <a:gd name="T12" fmla="*/ 2147483647 w 16031"/>
              <a:gd name="T13" fmla="*/ 2147483647 h 14421"/>
              <a:gd name="T14" fmla="*/ 2147483647 w 16031"/>
              <a:gd name="T15" fmla="*/ 2147483647 h 14421"/>
              <a:gd name="T16" fmla="*/ 2147483647 w 16031"/>
              <a:gd name="T17" fmla="*/ 2147483647 h 14421"/>
              <a:gd name="T18" fmla="*/ 2147483647 w 16031"/>
              <a:gd name="T19" fmla="*/ 2147483647 h 14421"/>
              <a:gd name="T20" fmla="*/ 2147483647 w 16031"/>
              <a:gd name="T21" fmla="*/ 2147483647 h 14421"/>
              <a:gd name="T22" fmla="*/ 2147483647 w 16031"/>
              <a:gd name="T23" fmla="*/ 2147483647 h 14421"/>
              <a:gd name="T24" fmla="*/ 2147483647 w 16031"/>
              <a:gd name="T25" fmla="*/ 2147483647 h 14421"/>
              <a:gd name="T26" fmla="*/ 2147483647 w 16031"/>
              <a:gd name="T27" fmla="*/ 2147483647 h 14421"/>
              <a:gd name="T28" fmla="*/ 2147483647 w 16031"/>
              <a:gd name="T29" fmla="*/ 2147483647 h 14421"/>
              <a:gd name="T30" fmla="*/ 2147483647 w 16031"/>
              <a:gd name="T31" fmla="*/ 2147483647 h 14421"/>
              <a:gd name="T32" fmla="*/ 2147483647 w 16031"/>
              <a:gd name="T33" fmla="*/ 2147483647 h 14421"/>
              <a:gd name="T34" fmla="*/ 2147483647 w 16031"/>
              <a:gd name="T35" fmla="*/ 2147483647 h 14421"/>
              <a:gd name="T36" fmla="*/ 2147483647 w 16031"/>
              <a:gd name="T37" fmla="*/ 2147483647 h 14421"/>
              <a:gd name="T38" fmla="*/ 2147483647 w 16031"/>
              <a:gd name="T39" fmla="*/ 2147483647 h 14421"/>
              <a:gd name="T40" fmla="*/ 2147483647 w 16031"/>
              <a:gd name="T41" fmla="*/ 2147483647 h 14421"/>
              <a:gd name="T42" fmla="*/ 2147483647 w 16031"/>
              <a:gd name="T43" fmla="*/ 2147483647 h 14421"/>
              <a:gd name="T44" fmla="*/ 2147483647 w 16031"/>
              <a:gd name="T45" fmla="*/ 2147483647 h 14421"/>
              <a:gd name="T46" fmla="*/ 2147483647 w 16031"/>
              <a:gd name="T47" fmla="*/ 2147483647 h 14421"/>
              <a:gd name="T48" fmla="*/ 2147483647 w 16031"/>
              <a:gd name="T49" fmla="*/ 2147483647 h 14421"/>
              <a:gd name="T50" fmla="*/ 2147483647 w 16031"/>
              <a:gd name="T51" fmla="*/ 2147483647 h 14421"/>
              <a:gd name="T52" fmla="*/ 2147483647 w 16031"/>
              <a:gd name="T53" fmla="*/ 2147483647 h 14421"/>
              <a:gd name="T54" fmla="*/ 2147483647 w 16031"/>
              <a:gd name="T55" fmla="*/ 2147483647 h 14421"/>
              <a:gd name="T56" fmla="*/ 2147483647 w 16031"/>
              <a:gd name="T57" fmla="*/ 2147483647 h 14421"/>
              <a:gd name="T58" fmla="*/ 2147483647 w 16031"/>
              <a:gd name="T59" fmla="*/ 2147483647 h 14421"/>
              <a:gd name="T60" fmla="*/ 2147483647 w 16031"/>
              <a:gd name="T61" fmla="*/ 2147483647 h 14421"/>
              <a:gd name="T62" fmla="*/ 2147483647 w 16031"/>
              <a:gd name="T63" fmla="*/ 2147483647 h 14421"/>
              <a:gd name="T64" fmla="*/ 2147483647 w 16031"/>
              <a:gd name="T65" fmla="*/ 2147483647 h 14421"/>
              <a:gd name="T66" fmla="*/ 2147483647 w 16031"/>
              <a:gd name="T67" fmla="*/ 2147483647 h 14421"/>
              <a:gd name="T68" fmla="*/ 2147483647 w 16031"/>
              <a:gd name="T69" fmla="*/ 2147483647 h 14421"/>
              <a:gd name="T70" fmla="*/ 2147483647 w 16031"/>
              <a:gd name="T71" fmla="*/ 2147483647 h 14421"/>
              <a:gd name="T72" fmla="*/ 2147483647 w 16031"/>
              <a:gd name="T73" fmla="*/ 2147483647 h 14421"/>
              <a:gd name="T74" fmla="*/ 2147483647 w 16031"/>
              <a:gd name="T75" fmla="*/ 2147483647 h 14421"/>
              <a:gd name="T76" fmla="*/ 2147483647 w 16031"/>
              <a:gd name="T77" fmla="*/ 2147483647 h 14421"/>
              <a:gd name="T78" fmla="*/ 2147483647 w 16031"/>
              <a:gd name="T79" fmla="*/ 2147483647 h 14421"/>
              <a:gd name="T80" fmla="*/ 2147483647 w 16031"/>
              <a:gd name="T81" fmla="*/ 2147483647 h 14421"/>
              <a:gd name="T82" fmla="*/ 2147483647 w 16031"/>
              <a:gd name="T83" fmla="*/ 2147483647 h 14421"/>
              <a:gd name="T84" fmla="*/ 2147483647 w 16031"/>
              <a:gd name="T85" fmla="*/ 2147483647 h 14421"/>
              <a:gd name="T86" fmla="*/ 2147483647 w 16031"/>
              <a:gd name="T87" fmla="*/ 2147483647 h 14421"/>
              <a:gd name="T88" fmla="*/ 2147483647 w 16031"/>
              <a:gd name="T89" fmla="*/ 2147483647 h 14421"/>
              <a:gd name="T90" fmla="*/ 2147483647 w 16031"/>
              <a:gd name="T91" fmla="*/ 2147483647 h 14421"/>
              <a:gd name="T92" fmla="*/ 2147483647 w 16031"/>
              <a:gd name="T93" fmla="*/ 2147483647 h 14421"/>
              <a:gd name="T94" fmla="*/ 2147483647 w 16031"/>
              <a:gd name="T95" fmla="*/ 2147483647 h 14421"/>
              <a:gd name="T96" fmla="*/ 2147483647 w 16031"/>
              <a:gd name="T97" fmla="*/ 2147483647 h 14421"/>
              <a:gd name="T98" fmla="*/ 2147483647 w 16031"/>
              <a:gd name="T99" fmla="*/ 2147483647 h 14421"/>
              <a:gd name="T100" fmla="*/ 2147483647 w 16031"/>
              <a:gd name="T101" fmla="*/ 2147483647 h 14421"/>
              <a:gd name="T102" fmla="*/ 2147483647 w 16031"/>
              <a:gd name="T103" fmla="*/ 2147483647 h 14421"/>
              <a:gd name="T104" fmla="*/ 2147483647 w 16031"/>
              <a:gd name="T105" fmla="*/ 2147483647 h 14421"/>
              <a:gd name="T106" fmla="*/ 2147483647 w 16031"/>
              <a:gd name="T107" fmla="*/ 2147483647 h 14421"/>
              <a:gd name="T108" fmla="*/ 2147483647 w 16031"/>
              <a:gd name="T109" fmla="*/ 2147483647 h 14421"/>
              <a:gd name="T110" fmla="*/ 2147483647 w 16031"/>
              <a:gd name="T111" fmla="*/ 2147483647 h 14421"/>
              <a:gd name="T112" fmla="*/ 2147483647 w 16031"/>
              <a:gd name="T113" fmla="*/ 2147483647 h 14421"/>
              <a:gd name="T114" fmla="*/ 2147483647 w 16031"/>
              <a:gd name="T115" fmla="*/ 2147483647 h 14421"/>
              <a:gd name="T116" fmla="*/ 2147483647 w 16031"/>
              <a:gd name="T117" fmla="*/ 2147483647 h 14421"/>
              <a:gd name="T118" fmla="*/ 2147483647 w 16031"/>
              <a:gd name="T119" fmla="*/ 2147483647 h 14421"/>
              <a:gd name="T120" fmla="*/ 2147483647 w 16031"/>
              <a:gd name="T121" fmla="*/ 2147483647 h 14421"/>
              <a:gd name="T122" fmla="*/ 2147483647 w 16031"/>
              <a:gd name="T123" fmla="*/ 2147483647 h 14421"/>
              <a:gd name="T124" fmla="*/ 2147483647 w 16031"/>
              <a:gd name="T125" fmla="*/ 2147483647 h 14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31"/>
              <a:gd name="T190" fmla="*/ 0 h 14421"/>
              <a:gd name="T191" fmla="*/ 16031 w 16031"/>
              <a:gd name="T192" fmla="*/ 14421 h 14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31" h="14421">
                <a:moveTo>
                  <a:pt x="0" y="7305"/>
                </a:moveTo>
                <a:lnTo>
                  <a:pt x="7947" y="7305"/>
                </a:lnTo>
                <a:lnTo>
                  <a:pt x="7947" y="5432"/>
                </a:lnTo>
                <a:lnTo>
                  <a:pt x="6917" y="5432"/>
                </a:lnTo>
                <a:lnTo>
                  <a:pt x="9111" y="3974"/>
                </a:lnTo>
                <a:lnTo>
                  <a:pt x="11190" y="2591"/>
                </a:lnTo>
                <a:lnTo>
                  <a:pt x="11171" y="2591"/>
                </a:lnTo>
                <a:lnTo>
                  <a:pt x="11171" y="88"/>
                </a:lnTo>
                <a:lnTo>
                  <a:pt x="11413" y="88"/>
                </a:lnTo>
                <a:lnTo>
                  <a:pt x="11413" y="2588"/>
                </a:lnTo>
                <a:lnTo>
                  <a:pt x="13497" y="3974"/>
                </a:lnTo>
                <a:lnTo>
                  <a:pt x="15691" y="5432"/>
                </a:lnTo>
                <a:lnTo>
                  <a:pt x="14660" y="5432"/>
                </a:lnTo>
                <a:lnTo>
                  <a:pt x="14660" y="8332"/>
                </a:lnTo>
                <a:lnTo>
                  <a:pt x="14660" y="9578"/>
                </a:lnTo>
                <a:lnTo>
                  <a:pt x="14660" y="13052"/>
                </a:lnTo>
                <a:lnTo>
                  <a:pt x="993" y="13052"/>
                </a:lnTo>
                <a:lnTo>
                  <a:pt x="993" y="8332"/>
                </a:lnTo>
                <a:lnTo>
                  <a:pt x="7947" y="8332"/>
                </a:lnTo>
                <a:lnTo>
                  <a:pt x="7947" y="7784"/>
                </a:lnTo>
                <a:lnTo>
                  <a:pt x="0" y="7784"/>
                </a:lnTo>
                <a:lnTo>
                  <a:pt x="0" y="7305"/>
                </a:lnTo>
                <a:close/>
                <a:moveTo>
                  <a:pt x="8602" y="9165"/>
                </a:moveTo>
                <a:lnTo>
                  <a:pt x="14112" y="9165"/>
                </a:lnTo>
                <a:lnTo>
                  <a:pt x="14112" y="9409"/>
                </a:lnTo>
                <a:lnTo>
                  <a:pt x="8602" y="9409"/>
                </a:lnTo>
                <a:lnTo>
                  <a:pt x="8602" y="9165"/>
                </a:lnTo>
                <a:close/>
                <a:moveTo>
                  <a:pt x="10991" y="1"/>
                </a:moveTo>
                <a:lnTo>
                  <a:pt x="10967" y="0"/>
                </a:lnTo>
                <a:lnTo>
                  <a:pt x="10903" y="1"/>
                </a:lnTo>
                <a:lnTo>
                  <a:pt x="10860" y="2"/>
                </a:lnTo>
                <a:lnTo>
                  <a:pt x="10811" y="5"/>
                </a:lnTo>
                <a:lnTo>
                  <a:pt x="10758" y="10"/>
                </a:lnTo>
                <a:lnTo>
                  <a:pt x="10703" y="17"/>
                </a:lnTo>
                <a:lnTo>
                  <a:pt x="10674" y="22"/>
                </a:lnTo>
                <a:lnTo>
                  <a:pt x="10646" y="27"/>
                </a:lnTo>
                <a:lnTo>
                  <a:pt x="10617" y="33"/>
                </a:lnTo>
                <a:lnTo>
                  <a:pt x="10588" y="40"/>
                </a:lnTo>
                <a:lnTo>
                  <a:pt x="10560" y="48"/>
                </a:lnTo>
                <a:lnTo>
                  <a:pt x="10533" y="56"/>
                </a:lnTo>
                <a:lnTo>
                  <a:pt x="10507" y="66"/>
                </a:lnTo>
                <a:lnTo>
                  <a:pt x="10482" y="77"/>
                </a:lnTo>
                <a:lnTo>
                  <a:pt x="10457" y="89"/>
                </a:lnTo>
                <a:lnTo>
                  <a:pt x="10435" y="102"/>
                </a:lnTo>
                <a:lnTo>
                  <a:pt x="10413" y="116"/>
                </a:lnTo>
                <a:lnTo>
                  <a:pt x="10394" y="131"/>
                </a:lnTo>
                <a:lnTo>
                  <a:pt x="10376" y="148"/>
                </a:lnTo>
                <a:lnTo>
                  <a:pt x="10360" y="166"/>
                </a:lnTo>
                <a:lnTo>
                  <a:pt x="10347" y="185"/>
                </a:lnTo>
                <a:lnTo>
                  <a:pt x="10336" y="206"/>
                </a:lnTo>
                <a:lnTo>
                  <a:pt x="10316" y="249"/>
                </a:lnTo>
                <a:lnTo>
                  <a:pt x="10296" y="289"/>
                </a:lnTo>
                <a:lnTo>
                  <a:pt x="10274" y="328"/>
                </a:lnTo>
                <a:lnTo>
                  <a:pt x="10252" y="365"/>
                </a:lnTo>
                <a:lnTo>
                  <a:pt x="10240" y="383"/>
                </a:lnTo>
                <a:lnTo>
                  <a:pt x="10228" y="400"/>
                </a:lnTo>
                <a:lnTo>
                  <a:pt x="10216" y="416"/>
                </a:lnTo>
                <a:lnTo>
                  <a:pt x="10203" y="432"/>
                </a:lnTo>
                <a:lnTo>
                  <a:pt x="10190" y="447"/>
                </a:lnTo>
                <a:lnTo>
                  <a:pt x="10177" y="462"/>
                </a:lnTo>
                <a:lnTo>
                  <a:pt x="10164" y="475"/>
                </a:lnTo>
                <a:lnTo>
                  <a:pt x="10150" y="488"/>
                </a:lnTo>
                <a:lnTo>
                  <a:pt x="10136" y="500"/>
                </a:lnTo>
                <a:lnTo>
                  <a:pt x="10122" y="512"/>
                </a:lnTo>
                <a:lnTo>
                  <a:pt x="10107" y="523"/>
                </a:lnTo>
                <a:lnTo>
                  <a:pt x="10092" y="532"/>
                </a:lnTo>
                <a:lnTo>
                  <a:pt x="10076" y="542"/>
                </a:lnTo>
                <a:lnTo>
                  <a:pt x="10060" y="550"/>
                </a:lnTo>
                <a:lnTo>
                  <a:pt x="10045" y="557"/>
                </a:lnTo>
                <a:lnTo>
                  <a:pt x="10029" y="563"/>
                </a:lnTo>
                <a:lnTo>
                  <a:pt x="10012" y="569"/>
                </a:lnTo>
                <a:lnTo>
                  <a:pt x="9995" y="573"/>
                </a:lnTo>
                <a:lnTo>
                  <a:pt x="9978" y="576"/>
                </a:lnTo>
                <a:lnTo>
                  <a:pt x="9960" y="579"/>
                </a:lnTo>
                <a:lnTo>
                  <a:pt x="9942" y="580"/>
                </a:lnTo>
                <a:lnTo>
                  <a:pt x="9924" y="580"/>
                </a:lnTo>
                <a:lnTo>
                  <a:pt x="9905" y="580"/>
                </a:lnTo>
                <a:lnTo>
                  <a:pt x="9886" y="578"/>
                </a:lnTo>
                <a:lnTo>
                  <a:pt x="9819" y="570"/>
                </a:lnTo>
                <a:lnTo>
                  <a:pt x="9768" y="563"/>
                </a:lnTo>
                <a:lnTo>
                  <a:pt x="9731" y="559"/>
                </a:lnTo>
                <a:lnTo>
                  <a:pt x="9707" y="555"/>
                </a:lnTo>
                <a:lnTo>
                  <a:pt x="9692" y="554"/>
                </a:lnTo>
                <a:lnTo>
                  <a:pt x="9685" y="553"/>
                </a:lnTo>
                <a:lnTo>
                  <a:pt x="9682" y="552"/>
                </a:lnTo>
                <a:lnTo>
                  <a:pt x="9681" y="552"/>
                </a:lnTo>
                <a:lnTo>
                  <a:pt x="9681" y="1604"/>
                </a:lnTo>
                <a:lnTo>
                  <a:pt x="9682" y="1605"/>
                </a:lnTo>
                <a:lnTo>
                  <a:pt x="9685" y="1606"/>
                </a:lnTo>
                <a:lnTo>
                  <a:pt x="9690" y="1606"/>
                </a:lnTo>
                <a:lnTo>
                  <a:pt x="9697" y="1606"/>
                </a:lnTo>
                <a:lnTo>
                  <a:pt x="9715" y="1605"/>
                </a:lnTo>
                <a:lnTo>
                  <a:pt x="9739" y="1602"/>
                </a:lnTo>
                <a:lnTo>
                  <a:pt x="9769" y="1597"/>
                </a:lnTo>
                <a:lnTo>
                  <a:pt x="9804" y="1590"/>
                </a:lnTo>
                <a:lnTo>
                  <a:pt x="9842" y="1581"/>
                </a:lnTo>
                <a:lnTo>
                  <a:pt x="9885" y="1569"/>
                </a:lnTo>
                <a:lnTo>
                  <a:pt x="9907" y="1562"/>
                </a:lnTo>
                <a:lnTo>
                  <a:pt x="9930" y="1555"/>
                </a:lnTo>
                <a:lnTo>
                  <a:pt x="9953" y="1547"/>
                </a:lnTo>
                <a:lnTo>
                  <a:pt x="9977" y="1537"/>
                </a:lnTo>
                <a:lnTo>
                  <a:pt x="10002" y="1528"/>
                </a:lnTo>
                <a:lnTo>
                  <a:pt x="10026" y="1517"/>
                </a:lnTo>
                <a:lnTo>
                  <a:pt x="10051" y="1506"/>
                </a:lnTo>
                <a:lnTo>
                  <a:pt x="10076" y="1493"/>
                </a:lnTo>
                <a:lnTo>
                  <a:pt x="10102" y="1480"/>
                </a:lnTo>
                <a:lnTo>
                  <a:pt x="10127" y="1466"/>
                </a:lnTo>
                <a:lnTo>
                  <a:pt x="10152" y="1451"/>
                </a:lnTo>
                <a:lnTo>
                  <a:pt x="10177" y="1435"/>
                </a:lnTo>
                <a:lnTo>
                  <a:pt x="10201" y="1418"/>
                </a:lnTo>
                <a:lnTo>
                  <a:pt x="10225" y="1400"/>
                </a:lnTo>
                <a:lnTo>
                  <a:pt x="10249" y="1381"/>
                </a:lnTo>
                <a:lnTo>
                  <a:pt x="10272" y="1361"/>
                </a:lnTo>
                <a:lnTo>
                  <a:pt x="10317" y="1321"/>
                </a:lnTo>
                <a:lnTo>
                  <a:pt x="10360" y="1283"/>
                </a:lnTo>
                <a:lnTo>
                  <a:pt x="10401" y="1247"/>
                </a:lnTo>
                <a:lnTo>
                  <a:pt x="10441" y="1214"/>
                </a:lnTo>
                <a:lnTo>
                  <a:pt x="10480" y="1183"/>
                </a:lnTo>
                <a:lnTo>
                  <a:pt x="10517" y="1155"/>
                </a:lnTo>
                <a:lnTo>
                  <a:pt x="10554" y="1130"/>
                </a:lnTo>
                <a:lnTo>
                  <a:pt x="10589" y="1107"/>
                </a:lnTo>
                <a:lnTo>
                  <a:pt x="10607" y="1097"/>
                </a:lnTo>
                <a:lnTo>
                  <a:pt x="10624" y="1087"/>
                </a:lnTo>
                <a:lnTo>
                  <a:pt x="10641" y="1078"/>
                </a:lnTo>
                <a:lnTo>
                  <a:pt x="10658" y="1069"/>
                </a:lnTo>
                <a:lnTo>
                  <a:pt x="10675" y="1062"/>
                </a:lnTo>
                <a:lnTo>
                  <a:pt x="10691" y="1055"/>
                </a:lnTo>
                <a:lnTo>
                  <a:pt x="10707" y="1049"/>
                </a:lnTo>
                <a:lnTo>
                  <a:pt x="10724" y="1043"/>
                </a:lnTo>
                <a:lnTo>
                  <a:pt x="10740" y="1039"/>
                </a:lnTo>
                <a:lnTo>
                  <a:pt x="10756" y="1035"/>
                </a:lnTo>
                <a:lnTo>
                  <a:pt x="10771" y="1032"/>
                </a:lnTo>
                <a:lnTo>
                  <a:pt x="10787" y="1029"/>
                </a:lnTo>
                <a:lnTo>
                  <a:pt x="10803" y="1028"/>
                </a:lnTo>
                <a:lnTo>
                  <a:pt x="10819" y="1027"/>
                </a:lnTo>
                <a:lnTo>
                  <a:pt x="10834" y="1027"/>
                </a:lnTo>
                <a:lnTo>
                  <a:pt x="10850" y="1027"/>
                </a:lnTo>
                <a:lnTo>
                  <a:pt x="10879" y="1029"/>
                </a:lnTo>
                <a:lnTo>
                  <a:pt x="10903" y="1029"/>
                </a:lnTo>
                <a:lnTo>
                  <a:pt x="10922" y="1028"/>
                </a:lnTo>
                <a:lnTo>
                  <a:pt x="10938" y="1026"/>
                </a:lnTo>
                <a:lnTo>
                  <a:pt x="10945" y="1024"/>
                </a:lnTo>
                <a:lnTo>
                  <a:pt x="10951" y="1022"/>
                </a:lnTo>
                <a:lnTo>
                  <a:pt x="10955" y="1020"/>
                </a:lnTo>
                <a:lnTo>
                  <a:pt x="10960" y="1018"/>
                </a:lnTo>
                <a:lnTo>
                  <a:pt x="10966" y="1013"/>
                </a:lnTo>
                <a:lnTo>
                  <a:pt x="10970" y="1008"/>
                </a:lnTo>
                <a:lnTo>
                  <a:pt x="10972" y="1003"/>
                </a:lnTo>
                <a:lnTo>
                  <a:pt x="10973" y="998"/>
                </a:lnTo>
                <a:lnTo>
                  <a:pt x="10972" y="993"/>
                </a:lnTo>
                <a:lnTo>
                  <a:pt x="10971" y="989"/>
                </a:lnTo>
                <a:lnTo>
                  <a:pt x="10967" y="982"/>
                </a:lnTo>
                <a:lnTo>
                  <a:pt x="10965" y="979"/>
                </a:lnTo>
                <a:lnTo>
                  <a:pt x="10991" y="1"/>
                </a:lnTo>
                <a:close/>
                <a:moveTo>
                  <a:pt x="9249" y="6210"/>
                </a:moveTo>
                <a:lnTo>
                  <a:pt x="9282" y="6211"/>
                </a:lnTo>
                <a:lnTo>
                  <a:pt x="9315" y="6213"/>
                </a:lnTo>
                <a:lnTo>
                  <a:pt x="9347" y="6218"/>
                </a:lnTo>
                <a:lnTo>
                  <a:pt x="9379" y="6223"/>
                </a:lnTo>
                <a:lnTo>
                  <a:pt x="9410" y="6231"/>
                </a:lnTo>
                <a:lnTo>
                  <a:pt x="9441" y="6239"/>
                </a:lnTo>
                <a:lnTo>
                  <a:pt x="9471" y="6250"/>
                </a:lnTo>
                <a:lnTo>
                  <a:pt x="9501" y="6261"/>
                </a:lnTo>
                <a:lnTo>
                  <a:pt x="9530" y="6274"/>
                </a:lnTo>
                <a:lnTo>
                  <a:pt x="9558" y="6289"/>
                </a:lnTo>
                <a:lnTo>
                  <a:pt x="9586" y="6305"/>
                </a:lnTo>
                <a:lnTo>
                  <a:pt x="9612" y="6321"/>
                </a:lnTo>
                <a:lnTo>
                  <a:pt x="9638" y="6339"/>
                </a:lnTo>
                <a:lnTo>
                  <a:pt x="9662" y="6359"/>
                </a:lnTo>
                <a:lnTo>
                  <a:pt x="9686" y="6379"/>
                </a:lnTo>
                <a:lnTo>
                  <a:pt x="9709" y="6401"/>
                </a:lnTo>
                <a:lnTo>
                  <a:pt x="9730" y="6423"/>
                </a:lnTo>
                <a:lnTo>
                  <a:pt x="9750" y="6447"/>
                </a:lnTo>
                <a:lnTo>
                  <a:pt x="9770" y="6472"/>
                </a:lnTo>
                <a:lnTo>
                  <a:pt x="9788" y="6498"/>
                </a:lnTo>
                <a:lnTo>
                  <a:pt x="9805" y="6524"/>
                </a:lnTo>
                <a:lnTo>
                  <a:pt x="9820" y="6551"/>
                </a:lnTo>
                <a:lnTo>
                  <a:pt x="9835" y="6579"/>
                </a:lnTo>
                <a:lnTo>
                  <a:pt x="9848" y="6608"/>
                </a:lnTo>
                <a:lnTo>
                  <a:pt x="9860" y="6638"/>
                </a:lnTo>
                <a:lnTo>
                  <a:pt x="9870" y="6668"/>
                </a:lnTo>
                <a:lnTo>
                  <a:pt x="9879" y="6699"/>
                </a:lnTo>
                <a:lnTo>
                  <a:pt x="9886" y="6730"/>
                </a:lnTo>
                <a:lnTo>
                  <a:pt x="9892" y="6762"/>
                </a:lnTo>
                <a:lnTo>
                  <a:pt x="9896" y="6794"/>
                </a:lnTo>
                <a:lnTo>
                  <a:pt x="9898" y="6827"/>
                </a:lnTo>
                <a:lnTo>
                  <a:pt x="9899" y="6860"/>
                </a:lnTo>
                <a:lnTo>
                  <a:pt x="9898" y="6894"/>
                </a:lnTo>
                <a:lnTo>
                  <a:pt x="9896" y="6927"/>
                </a:lnTo>
                <a:lnTo>
                  <a:pt x="9892" y="6959"/>
                </a:lnTo>
                <a:lnTo>
                  <a:pt x="9886" y="6991"/>
                </a:lnTo>
                <a:lnTo>
                  <a:pt x="9879" y="7023"/>
                </a:lnTo>
                <a:lnTo>
                  <a:pt x="9870" y="7053"/>
                </a:lnTo>
                <a:lnTo>
                  <a:pt x="9860" y="7084"/>
                </a:lnTo>
                <a:lnTo>
                  <a:pt x="9848" y="7113"/>
                </a:lnTo>
                <a:lnTo>
                  <a:pt x="9835" y="7142"/>
                </a:lnTo>
                <a:lnTo>
                  <a:pt x="9820" y="7170"/>
                </a:lnTo>
                <a:lnTo>
                  <a:pt x="9805" y="7197"/>
                </a:lnTo>
                <a:lnTo>
                  <a:pt x="9788" y="7223"/>
                </a:lnTo>
                <a:lnTo>
                  <a:pt x="9770" y="7249"/>
                </a:lnTo>
                <a:lnTo>
                  <a:pt x="9750" y="7273"/>
                </a:lnTo>
                <a:lnTo>
                  <a:pt x="9730" y="7297"/>
                </a:lnTo>
                <a:lnTo>
                  <a:pt x="9709" y="7319"/>
                </a:lnTo>
                <a:lnTo>
                  <a:pt x="9686" y="7341"/>
                </a:lnTo>
                <a:lnTo>
                  <a:pt x="9662" y="7362"/>
                </a:lnTo>
                <a:lnTo>
                  <a:pt x="9638" y="7381"/>
                </a:lnTo>
                <a:lnTo>
                  <a:pt x="9612" y="7399"/>
                </a:lnTo>
                <a:lnTo>
                  <a:pt x="9586" y="7416"/>
                </a:lnTo>
                <a:lnTo>
                  <a:pt x="9558" y="7432"/>
                </a:lnTo>
                <a:lnTo>
                  <a:pt x="9530" y="7446"/>
                </a:lnTo>
                <a:lnTo>
                  <a:pt x="9501" y="7459"/>
                </a:lnTo>
                <a:lnTo>
                  <a:pt x="9471" y="7471"/>
                </a:lnTo>
                <a:lnTo>
                  <a:pt x="9441" y="7481"/>
                </a:lnTo>
                <a:lnTo>
                  <a:pt x="9410" y="7490"/>
                </a:lnTo>
                <a:lnTo>
                  <a:pt x="9379" y="7497"/>
                </a:lnTo>
                <a:lnTo>
                  <a:pt x="9347" y="7503"/>
                </a:lnTo>
                <a:lnTo>
                  <a:pt x="9315" y="7507"/>
                </a:lnTo>
                <a:lnTo>
                  <a:pt x="9282" y="7509"/>
                </a:lnTo>
                <a:lnTo>
                  <a:pt x="9249" y="7510"/>
                </a:lnTo>
                <a:lnTo>
                  <a:pt x="9215" y="7509"/>
                </a:lnTo>
                <a:lnTo>
                  <a:pt x="9182" y="7507"/>
                </a:lnTo>
                <a:lnTo>
                  <a:pt x="9150" y="7503"/>
                </a:lnTo>
                <a:lnTo>
                  <a:pt x="9118" y="7497"/>
                </a:lnTo>
                <a:lnTo>
                  <a:pt x="9087" y="7490"/>
                </a:lnTo>
                <a:lnTo>
                  <a:pt x="9056" y="7481"/>
                </a:lnTo>
                <a:lnTo>
                  <a:pt x="9025" y="7471"/>
                </a:lnTo>
                <a:lnTo>
                  <a:pt x="8995" y="7459"/>
                </a:lnTo>
                <a:lnTo>
                  <a:pt x="8966" y="7446"/>
                </a:lnTo>
                <a:lnTo>
                  <a:pt x="8938" y="7432"/>
                </a:lnTo>
                <a:lnTo>
                  <a:pt x="8911" y="7416"/>
                </a:lnTo>
                <a:lnTo>
                  <a:pt x="8885" y="7399"/>
                </a:lnTo>
                <a:lnTo>
                  <a:pt x="8859" y="7381"/>
                </a:lnTo>
                <a:lnTo>
                  <a:pt x="8835" y="7362"/>
                </a:lnTo>
                <a:lnTo>
                  <a:pt x="8811" y="7341"/>
                </a:lnTo>
                <a:lnTo>
                  <a:pt x="8789" y="7319"/>
                </a:lnTo>
                <a:lnTo>
                  <a:pt x="8767" y="7297"/>
                </a:lnTo>
                <a:lnTo>
                  <a:pt x="8747" y="7273"/>
                </a:lnTo>
                <a:lnTo>
                  <a:pt x="8727" y="7249"/>
                </a:lnTo>
                <a:lnTo>
                  <a:pt x="8709" y="7223"/>
                </a:lnTo>
                <a:lnTo>
                  <a:pt x="8692" y="7197"/>
                </a:lnTo>
                <a:lnTo>
                  <a:pt x="8677" y="7170"/>
                </a:lnTo>
                <a:lnTo>
                  <a:pt x="8662" y="7142"/>
                </a:lnTo>
                <a:lnTo>
                  <a:pt x="8649" y="7113"/>
                </a:lnTo>
                <a:lnTo>
                  <a:pt x="8638" y="7084"/>
                </a:lnTo>
                <a:lnTo>
                  <a:pt x="8627" y="7053"/>
                </a:lnTo>
                <a:lnTo>
                  <a:pt x="8619" y="7023"/>
                </a:lnTo>
                <a:lnTo>
                  <a:pt x="8611" y="6991"/>
                </a:lnTo>
                <a:lnTo>
                  <a:pt x="8605" y="6959"/>
                </a:lnTo>
                <a:lnTo>
                  <a:pt x="8601" y="6927"/>
                </a:lnTo>
                <a:lnTo>
                  <a:pt x="8599" y="6894"/>
                </a:lnTo>
                <a:lnTo>
                  <a:pt x="8598" y="6860"/>
                </a:lnTo>
                <a:lnTo>
                  <a:pt x="8599" y="6827"/>
                </a:lnTo>
                <a:lnTo>
                  <a:pt x="8601" y="6794"/>
                </a:lnTo>
                <a:lnTo>
                  <a:pt x="8605" y="6762"/>
                </a:lnTo>
                <a:lnTo>
                  <a:pt x="8611" y="6730"/>
                </a:lnTo>
                <a:lnTo>
                  <a:pt x="8619" y="6699"/>
                </a:lnTo>
                <a:lnTo>
                  <a:pt x="8627" y="6668"/>
                </a:lnTo>
                <a:lnTo>
                  <a:pt x="8638" y="6638"/>
                </a:lnTo>
                <a:lnTo>
                  <a:pt x="8649" y="6608"/>
                </a:lnTo>
                <a:lnTo>
                  <a:pt x="8662" y="6579"/>
                </a:lnTo>
                <a:lnTo>
                  <a:pt x="8677" y="6551"/>
                </a:lnTo>
                <a:lnTo>
                  <a:pt x="8692" y="6524"/>
                </a:lnTo>
                <a:lnTo>
                  <a:pt x="8709" y="6498"/>
                </a:lnTo>
                <a:lnTo>
                  <a:pt x="8727" y="6472"/>
                </a:lnTo>
                <a:lnTo>
                  <a:pt x="8747" y="6447"/>
                </a:lnTo>
                <a:lnTo>
                  <a:pt x="8767" y="6423"/>
                </a:lnTo>
                <a:lnTo>
                  <a:pt x="8789" y="6401"/>
                </a:lnTo>
                <a:lnTo>
                  <a:pt x="8811" y="6379"/>
                </a:lnTo>
                <a:lnTo>
                  <a:pt x="8835" y="6359"/>
                </a:lnTo>
                <a:lnTo>
                  <a:pt x="8859" y="6339"/>
                </a:lnTo>
                <a:lnTo>
                  <a:pt x="8885" y="6321"/>
                </a:lnTo>
                <a:lnTo>
                  <a:pt x="8911" y="6305"/>
                </a:lnTo>
                <a:lnTo>
                  <a:pt x="8938" y="6289"/>
                </a:lnTo>
                <a:lnTo>
                  <a:pt x="8966" y="6274"/>
                </a:lnTo>
                <a:lnTo>
                  <a:pt x="8995" y="6261"/>
                </a:lnTo>
                <a:lnTo>
                  <a:pt x="9025" y="6250"/>
                </a:lnTo>
                <a:lnTo>
                  <a:pt x="9056" y="6239"/>
                </a:lnTo>
                <a:lnTo>
                  <a:pt x="9087" y="6231"/>
                </a:lnTo>
                <a:lnTo>
                  <a:pt x="9118" y="6223"/>
                </a:lnTo>
                <a:lnTo>
                  <a:pt x="9150" y="6218"/>
                </a:lnTo>
                <a:lnTo>
                  <a:pt x="9182" y="6213"/>
                </a:lnTo>
                <a:lnTo>
                  <a:pt x="9215" y="6211"/>
                </a:lnTo>
                <a:lnTo>
                  <a:pt x="9249" y="6210"/>
                </a:lnTo>
                <a:close/>
                <a:moveTo>
                  <a:pt x="11304" y="6210"/>
                </a:moveTo>
                <a:lnTo>
                  <a:pt x="11337" y="6211"/>
                </a:lnTo>
                <a:lnTo>
                  <a:pt x="11370" y="6213"/>
                </a:lnTo>
                <a:lnTo>
                  <a:pt x="11403" y="6218"/>
                </a:lnTo>
                <a:lnTo>
                  <a:pt x="11435" y="6223"/>
                </a:lnTo>
                <a:lnTo>
                  <a:pt x="11466" y="6231"/>
                </a:lnTo>
                <a:lnTo>
                  <a:pt x="11497" y="6239"/>
                </a:lnTo>
                <a:lnTo>
                  <a:pt x="11527" y="6250"/>
                </a:lnTo>
                <a:lnTo>
                  <a:pt x="11556" y="6261"/>
                </a:lnTo>
                <a:lnTo>
                  <a:pt x="11585" y="6274"/>
                </a:lnTo>
                <a:lnTo>
                  <a:pt x="11613" y="6289"/>
                </a:lnTo>
                <a:lnTo>
                  <a:pt x="11641" y="6305"/>
                </a:lnTo>
                <a:lnTo>
                  <a:pt x="11668" y="6321"/>
                </a:lnTo>
                <a:lnTo>
                  <a:pt x="11693" y="6339"/>
                </a:lnTo>
                <a:lnTo>
                  <a:pt x="11718" y="6359"/>
                </a:lnTo>
                <a:lnTo>
                  <a:pt x="11741" y="6379"/>
                </a:lnTo>
                <a:lnTo>
                  <a:pt x="11764" y="6401"/>
                </a:lnTo>
                <a:lnTo>
                  <a:pt x="11785" y="6423"/>
                </a:lnTo>
                <a:lnTo>
                  <a:pt x="11806" y="6447"/>
                </a:lnTo>
                <a:lnTo>
                  <a:pt x="11825" y="6472"/>
                </a:lnTo>
                <a:lnTo>
                  <a:pt x="11843" y="6498"/>
                </a:lnTo>
                <a:lnTo>
                  <a:pt x="11860" y="6524"/>
                </a:lnTo>
                <a:lnTo>
                  <a:pt x="11876" y="6551"/>
                </a:lnTo>
                <a:lnTo>
                  <a:pt x="11890" y="6579"/>
                </a:lnTo>
                <a:lnTo>
                  <a:pt x="11903" y="6608"/>
                </a:lnTo>
                <a:lnTo>
                  <a:pt x="11915" y="6638"/>
                </a:lnTo>
                <a:lnTo>
                  <a:pt x="11925" y="6668"/>
                </a:lnTo>
                <a:lnTo>
                  <a:pt x="11934" y="6699"/>
                </a:lnTo>
                <a:lnTo>
                  <a:pt x="11941" y="6730"/>
                </a:lnTo>
                <a:lnTo>
                  <a:pt x="11947" y="6762"/>
                </a:lnTo>
                <a:lnTo>
                  <a:pt x="11951" y="6794"/>
                </a:lnTo>
                <a:lnTo>
                  <a:pt x="11954" y="6827"/>
                </a:lnTo>
                <a:lnTo>
                  <a:pt x="11955" y="6860"/>
                </a:lnTo>
                <a:lnTo>
                  <a:pt x="11954" y="6894"/>
                </a:lnTo>
                <a:lnTo>
                  <a:pt x="11951" y="6927"/>
                </a:lnTo>
                <a:lnTo>
                  <a:pt x="11947" y="6959"/>
                </a:lnTo>
                <a:lnTo>
                  <a:pt x="11941" y="6991"/>
                </a:lnTo>
                <a:lnTo>
                  <a:pt x="11934" y="7023"/>
                </a:lnTo>
                <a:lnTo>
                  <a:pt x="11925" y="7053"/>
                </a:lnTo>
                <a:lnTo>
                  <a:pt x="11915" y="7084"/>
                </a:lnTo>
                <a:lnTo>
                  <a:pt x="11903" y="7113"/>
                </a:lnTo>
                <a:lnTo>
                  <a:pt x="11890" y="7142"/>
                </a:lnTo>
                <a:lnTo>
                  <a:pt x="11876" y="7170"/>
                </a:lnTo>
                <a:lnTo>
                  <a:pt x="11860" y="7197"/>
                </a:lnTo>
                <a:lnTo>
                  <a:pt x="11843" y="7223"/>
                </a:lnTo>
                <a:lnTo>
                  <a:pt x="11825" y="7249"/>
                </a:lnTo>
                <a:lnTo>
                  <a:pt x="11806" y="7273"/>
                </a:lnTo>
                <a:lnTo>
                  <a:pt x="11785" y="7297"/>
                </a:lnTo>
                <a:lnTo>
                  <a:pt x="11764" y="7319"/>
                </a:lnTo>
                <a:lnTo>
                  <a:pt x="11741" y="7341"/>
                </a:lnTo>
                <a:lnTo>
                  <a:pt x="11718" y="7362"/>
                </a:lnTo>
                <a:lnTo>
                  <a:pt x="11693" y="7381"/>
                </a:lnTo>
                <a:lnTo>
                  <a:pt x="11668" y="7399"/>
                </a:lnTo>
                <a:lnTo>
                  <a:pt x="11641" y="7416"/>
                </a:lnTo>
                <a:lnTo>
                  <a:pt x="11613" y="7432"/>
                </a:lnTo>
                <a:lnTo>
                  <a:pt x="11585" y="7446"/>
                </a:lnTo>
                <a:lnTo>
                  <a:pt x="11556" y="7459"/>
                </a:lnTo>
                <a:lnTo>
                  <a:pt x="11527" y="7471"/>
                </a:lnTo>
                <a:lnTo>
                  <a:pt x="11497" y="7481"/>
                </a:lnTo>
                <a:lnTo>
                  <a:pt x="11466" y="7490"/>
                </a:lnTo>
                <a:lnTo>
                  <a:pt x="11435" y="7497"/>
                </a:lnTo>
                <a:lnTo>
                  <a:pt x="11403" y="7503"/>
                </a:lnTo>
                <a:lnTo>
                  <a:pt x="11370" y="7507"/>
                </a:lnTo>
                <a:lnTo>
                  <a:pt x="11337" y="7509"/>
                </a:lnTo>
                <a:lnTo>
                  <a:pt x="11304" y="7510"/>
                </a:lnTo>
                <a:lnTo>
                  <a:pt x="11271" y="7509"/>
                </a:lnTo>
                <a:lnTo>
                  <a:pt x="11238" y="7507"/>
                </a:lnTo>
                <a:lnTo>
                  <a:pt x="11205" y="7503"/>
                </a:lnTo>
                <a:lnTo>
                  <a:pt x="11173" y="7497"/>
                </a:lnTo>
                <a:lnTo>
                  <a:pt x="11142" y="7490"/>
                </a:lnTo>
                <a:lnTo>
                  <a:pt x="11110" y="7481"/>
                </a:lnTo>
                <a:lnTo>
                  <a:pt x="11080" y="7471"/>
                </a:lnTo>
                <a:lnTo>
                  <a:pt x="11051" y="7459"/>
                </a:lnTo>
                <a:lnTo>
                  <a:pt x="11022" y="7446"/>
                </a:lnTo>
                <a:lnTo>
                  <a:pt x="10994" y="7432"/>
                </a:lnTo>
                <a:lnTo>
                  <a:pt x="10966" y="7416"/>
                </a:lnTo>
                <a:lnTo>
                  <a:pt x="10940" y="7399"/>
                </a:lnTo>
                <a:lnTo>
                  <a:pt x="10915" y="7381"/>
                </a:lnTo>
                <a:lnTo>
                  <a:pt x="10890" y="7362"/>
                </a:lnTo>
                <a:lnTo>
                  <a:pt x="10866" y="7341"/>
                </a:lnTo>
                <a:lnTo>
                  <a:pt x="10844" y="7319"/>
                </a:lnTo>
                <a:lnTo>
                  <a:pt x="10822" y="7297"/>
                </a:lnTo>
                <a:lnTo>
                  <a:pt x="10802" y="7273"/>
                </a:lnTo>
                <a:lnTo>
                  <a:pt x="10783" y="7249"/>
                </a:lnTo>
                <a:lnTo>
                  <a:pt x="10765" y="7223"/>
                </a:lnTo>
                <a:lnTo>
                  <a:pt x="10748" y="7197"/>
                </a:lnTo>
                <a:lnTo>
                  <a:pt x="10732" y="7170"/>
                </a:lnTo>
                <a:lnTo>
                  <a:pt x="10717" y="7142"/>
                </a:lnTo>
                <a:lnTo>
                  <a:pt x="10705" y="7113"/>
                </a:lnTo>
                <a:lnTo>
                  <a:pt x="10693" y="7084"/>
                </a:lnTo>
                <a:lnTo>
                  <a:pt x="10683" y="7053"/>
                </a:lnTo>
                <a:lnTo>
                  <a:pt x="10674" y="7023"/>
                </a:lnTo>
                <a:lnTo>
                  <a:pt x="10667" y="6991"/>
                </a:lnTo>
                <a:lnTo>
                  <a:pt x="10661" y="6959"/>
                </a:lnTo>
                <a:lnTo>
                  <a:pt x="10657" y="6927"/>
                </a:lnTo>
                <a:lnTo>
                  <a:pt x="10654" y="6894"/>
                </a:lnTo>
                <a:lnTo>
                  <a:pt x="10653" y="6860"/>
                </a:lnTo>
                <a:lnTo>
                  <a:pt x="10654" y="6827"/>
                </a:lnTo>
                <a:lnTo>
                  <a:pt x="10657" y="6794"/>
                </a:lnTo>
                <a:lnTo>
                  <a:pt x="10661" y="6762"/>
                </a:lnTo>
                <a:lnTo>
                  <a:pt x="10667" y="6730"/>
                </a:lnTo>
                <a:lnTo>
                  <a:pt x="10674" y="6699"/>
                </a:lnTo>
                <a:lnTo>
                  <a:pt x="10683" y="6668"/>
                </a:lnTo>
                <a:lnTo>
                  <a:pt x="10693" y="6638"/>
                </a:lnTo>
                <a:lnTo>
                  <a:pt x="10705" y="6608"/>
                </a:lnTo>
                <a:lnTo>
                  <a:pt x="10717" y="6579"/>
                </a:lnTo>
                <a:lnTo>
                  <a:pt x="10732" y="6551"/>
                </a:lnTo>
                <a:lnTo>
                  <a:pt x="10748" y="6524"/>
                </a:lnTo>
                <a:lnTo>
                  <a:pt x="10765" y="6498"/>
                </a:lnTo>
                <a:lnTo>
                  <a:pt x="10783" y="6472"/>
                </a:lnTo>
                <a:lnTo>
                  <a:pt x="10802" y="6447"/>
                </a:lnTo>
                <a:lnTo>
                  <a:pt x="10822" y="6423"/>
                </a:lnTo>
                <a:lnTo>
                  <a:pt x="10844" y="6401"/>
                </a:lnTo>
                <a:lnTo>
                  <a:pt x="10866" y="6379"/>
                </a:lnTo>
                <a:lnTo>
                  <a:pt x="10890" y="6359"/>
                </a:lnTo>
                <a:lnTo>
                  <a:pt x="10915" y="6339"/>
                </a:lnTo>
                <a:lnTo>
                  <a:pt x="10940" y="6321"/>
                </a:lnTo>
                <a:lnTo>
                  <a:pt x="10966" y="6305"/>
                </a:lnTo>
                <a:lnTo>
                  <a:pt x="10994" y="6289"/>
                </a:lnTo>
                <a:lnTo>
                  <a:pt x="11022" y="6274"/>
                </a:lnTo>
                <a:lnTo>
                  <a:pt x="11051" y="6261"/>
                </a:lnTo>
                <a:lnTo>
                  <a:pt x="11080" y="6250"/>
                </a:lnTo>
                <a:lnTo>
                  <a:pt x="11110" y="6239"/>
                </a:lnTo>
                <a:lnTo>
                  <a:pt x="11142" y="6231"/>
                </a:lnTo>
                <a:lnTo>
                  <a:pt x="11173" y="6223"/>
                </a:lnTo>
                <a:lnTo>
                  <a:pt x="11205" y="6218"/>
                </a:lnTo>
                <a:lnTo>
                  <a:pt x="11238" y="6213"/>
                </a:lnTo>
                <a:lnTo>
                  <a:pt x="11271" y="6211"/>
                </a:lnTo>
                <a:lnTo>
                  <a:pt x="11304" y="6210"/>
                </a:lnTo>
                <a:close/>
                <a:moveTo>
                  <a:pt x="13359" y="6210"/>
                </a:moveTo>
                <a:lnTo>
                  <a:pt x="13393" y="6211"/>
                </a:lnTo>
                <a:lnTo>
                  <a:pt x="13425" y="6213"/>
                </a:lnTo>
                <a:lnTo>
                  <a:pt x="13458" y="6218"/>
                </a:lnTo>
                <a:lnTo>
                  <a:pt x="13490" y="6223"/>
                </a:lnTo>
                <a:lnTo>
                  <a:pt x="13521" y="6231"/>
                </a:lnTo>
                <a:lnTo>
                  <a:pt x="13552" y="6239"/>
                </a:lnTo>
                <a:lnTo>
                  <a:pt x="13582" y="6250"/>
                </a:lnTo>
                <a:lnTo>
                  <a:pt x="13612" y="6261"/>
                </a:lnTo>
                <a:lnTo>
                  <a:pt x="13640" y="6274"/>
                </a:lnTo>
                <a:lnTo>
                  <a:pt x="13668" y="6289"/>
                </a:lnTo>
                <a:lnTo>
                  <a:pt x="13695" y="6305"/>
                </a:lnTo>
                <a:lnTo>
                  <a:pt x="13723" y="6321"/>
                </a:lnTo>
                <a:lnTo>
                  <a:pt x="13748" y="6339"/>
                </a:lnTo>
                <a:lnTo>
                  <a:pt x="13773" y="6359"/>
                </a:lnTo>
                <a:lnTo>
                  <a:pt x="13796" y="6379"/>
                </a:lnTo>
                <a:lnTo>
                  <a:pt x="13819" y="6401"/>
                </a:lnTo>
                <a:lnTo>
                  <a:pt x="13841" y="6423"/>
                </a:lnTo>
                <a:lnTo>
                  <a:pt x="13861" y="6447"/>
                </a:lnTo>
                <a:lnTo>
                  <a:pt x="13880" y="6472"/>
                </a:lnTo>
                <a:lnTo>
                  <a:pt x="13898" y="6498"/>
                </a:lnTo>
                <a:lnTo>
                  <a:pt x="13915" y="6524"/>
                </a:lnTo>
                <a:lnTo>
                  <a:pt x="13931" y="6551"/>
                </a:lnTo>
                <a:lnTo>
                  <a:pt x="13945" y="6579"/>
                </a:lnTo>
                <a:lnTo>
                  <a:pt x="13959" y="6608"/>
                </a:lnTo>
                <a:lnTo>
                  <a:pt x="13970" y="6638"/>
                </a:lnTo>
                <a:lnTo>
                  <a:pt x="13980" y="6668"/>
                </a:lnTo>
                <a:lnTo>
                  <a:pt x="13989" y="6699"/>
                </a:lnTo>
                <a:lnTo>
                  <a:pt x="13997" y="6730"/>
                </a:lnTo>
                <a:lnTo>
                  <a:pt x="14002" y="6762"/>
                </a:lnTo>
                <a:lnTo>
                  <a:pt x="14007" y="6794"/>
                </a:lnTo>
                <a:lnTo>
                  <a:pt x="14009" y="6827"/>
                </a:lnTo>
                <a:lnTo>
                  <a:pt x="14010" y="6860"/>
                </a:lnTo>
                <a:lnTo>
                  <a:pt x="14009" y="6894"/>
                </a:lnTo>
                <a:lnTo>
                  <a:pt x="14007" y="6927"/>
                </a:lnTo>
                <a:lnTo>
                  <a:pt x="14002" y="6959"/>
                </a:lnTo>
                <a:lnTo>
                  <a:pt x="13997" y="6991"/>
                </a:lnTo>
                <a:lnTo>
                  <a:pt x="13989" y="7023"/>
                </a:lnTo>
                <a:lnTo>
                  <a:pt x="13980" y="7053"/>
                </a:lnTo>
                <a:lnTo>
                  <a:pt x="13970" y="7084"/>
                </a:lnTo>
                <a:lnTo>
                  <a:pt x="13959" y="7113"/>
                </a:lnTo>
                <a:lnTo>
                  <a:pt x="13945" y="7142"/>
                </a:lnTo>
                <a:lnTo>
                  <a:pt x="13931" y="7170"/>
                </a:lnTo>
                <a:lnTo>
                  <a:pt x="13915" y="7197"/>
                </a:lnTo>
                <a:lnTo>
                  <a:pt x="13898" y="7223"/>
                </a:lnTo>
                <a:lnTo>
                  <a:pt x="13880" y="7249"/>
                </a:lnTo>
                <a:lnTo>
                  <a:pt x="13861" y="7273"/>
                </a:lnTo>
                <a:lnTo>
                  <a:pt x="13841" y="7297"/>
                </a:lnTo>
                <a:lnTo>
                  <a:pt x="13819" y="7319"/>
                </a:lnTo>
                <a:lnTo>
                  <a:pt x="13796" y="7341"/>
                </a:lnTo>
                <a:lnTo>
                  <a:pt x="13773" y="7362"/>
                </a:lnTo>
                <a:lnTo>
                  <a:pt x="13748" y="7381"/>
                </a:lnTo>
                <a:lnTo>
                  <a:pt x="13723" y="7399"/>
                </a:lnTo>
                <a:lnTo>
                  <a:pt x="13695" y="7416"/>
                </a:lnTo>
                <a:lnTo>
                  <a:pt x="13668" y="7432"/>
                </a:lnTo>
                <a:lnTo>
                  <a:pt x="13640" y="7446"/>
                </a:lnTo>
                <a:lnTo>
                  <a:pt x="13612" y="7459"/>
                </a:lnTo>
                <a:lnTo>
                  <a:pt x="13582" y="7471"/>
                </a:lnTo>
                <a:lnTo>
                  <a:pt x="13552" y="7481"/>
                </a:lnTo>
                <a:lnTo>
                  <a:pt x="13521" y="7490"/>
                </a:lnTo>
                <a:lnTo>
                  <a:pt x="13490" y="7497"/>
                </a:lnTo>
                <a:lnTo>
                  <a:pt x="13458" y="7503"/>
                </a:lnTo>
                <a:lnTo>
                  <a:pt x="13425" y="7507"/>
                </a:lnTo>
                <a:lnTo>
                  <a:pt x="13393" y="7509"/>
                </a:lnTo>
                <a:lnTo>
                  <a:pt x="13359" y="7510"/>
                </a:lnTo>
                <a:lnTo>
                  <a:pt x="13326" y="7509"/>
                </a:lnTo>
                <a:lnTo>
                  <a:pt x="13293" y="7507"/>
                </a:lnTo>
                <a:lnTo>
                  <a:pt x="13260" y="7503"/>
                </a:lnTo>
                <a:lnTo>
                  <a:pt x="13229" y="7497"/>
                </a:lnTo>
                <a:lnTo>
                  <a:pt x="13197" y="7490"/>
                </a:lnTo>
                <a:lnTo>
                  <a:pt x="13165" y="7481"/>
                </a:lnTo>
                <a:lnTo>
                  <a:pt x="13135" y="7471"/>
                </a:lnTo>
                <a:lnTo>
                  <a:pt x="13106" y="7459"/>
                </a:lnTo>
                <a:lnTo>
                  <a:pt x="13077" y="7446"/>
                </a:lnTo>
                <a:lnTo>
                  <a:pt x="13049" y="7432"/>
                </a:lnTo>
                <a:lnTo>
                  <a:pt x="13022" y="7416"/>
                </a:lnTo>
                <a:lnTo>
                  <a:pt x="12995" y="7399"/>
                </a:lnTo>
                <a:lnTo>
                  <a:pt x="12970" y="7381"/>
                </a:lnTo>
                <a:lnTo>
                  <a:pt x="12945" y="7362"/>
                </a:lnTo>
                <a:lnTo>
                  <a:pt x="12922" y="7341"/>
                </a:lnTo>
                <a:lnTo>
                  <a:pt x="12899" y="7319"/>
                </a:lnTo>
                <a:lnTo>
                  <a:pt x="12878" y="7297"/>
                </a:lnTo>
                <a:lnTo>
                  <a:pt x="12857" y="7273"/>
                </a:lnTo>
                <a:lnTo>
                  <a:pt x="12838" y="7249"/>
                </a:lnTo>
                <a:lnTo>
                  <a:pt x="12820" y="7223"/>
                </a:lnTo>
                <a:lnTo>
                  <a:pt x="12803" y="7197"/>
                </a:lnTo>
                <a:lnTo>
                  <a:pt x="12787" y="7170"/>
                </a:lnTo>
                <a:lnTo>
                  <a:pt x="12773" y="7142"/>
                </a:lnTo>
                <a:lnTo>
                  <a:pt x="12760" y="7113"/>
                </a:lnTo>
                <a:lnTo>
                  <a:pt x="12748" y="7084"/>
                </a:lnTo>
                <a:lnTo>
                  <a:pt x="12738" y="7053"/>
                </a:lnTo>
                <a:lnTo>
                  <a:pt x="12729" y="7023"/>
                </a:lnTo>
                <a:lnTo>
                  <a:pt x="12722" y="6991"/>
                </a:lnTo>
                <a:lnTo>
                  <a:pt x="12716" y="6959"/>
                </a:lnTo>
                <a:lnTo>
                  <a:pt x="12712" y="6927"/>
                </a:lnTo>
                <a:lnTo>
                  <a:pt x="12709" y="6894"/>
                </a:lnTo>
                <a:lnTo>
                  <a:pt x="12709" y="6860"/>
                </a:lnTo>
                <a:lnTo>
                  <a:pt x="12709" y="6827"/>
                </a:lnTo>
                <a:lnTo>
                  <a:pt x="12712" y="6794"/>
                </a:lnTo>
                <a:lnTo>
                  <a:pt x="12716" y="6762"/>
                </a:lnTo>
                <a:lnTo>
                  <a:pt x="12722" y="6730"/>
                </a:lnTo>
                <a:lnTo>
                  <a:pt x="12729" y="6699"/>
                </a:lnTo>
                <a:lnTo>
                  <a:pt x="12738" y="6668"/>
                </a:lnTo>
                <a:lnTo>
                  <a:pt x="12748" y="6638"/>
                </a:lnTo>
                <a:lnTo>
                  <a:pt x="12760" y="6608"/>
                </a:lnTo>
                <a:lnTo>
                  <a:pt x="12773" y="6579"/>
                </a:lnTo>
                <a:lnTo>
                  <a:pt x="12787" y="6551"/>
                </a:lnTo>
                <a:lnTo>
                  <a:pt x="12803" y="6524"/>
                </a:lnTo>
                <a:lnTo>
                  <a:pt x="12820" y="6498"/>
                </a:lnTo>
                <a:lnTo>
                  <a:pt x="12838" y="6472"/>
                </a:lnTo>
                <a:lnTo>
                  <a:pt x="12857" y="6447"/>
                </a:lnTo>
                <a:lnTo>
                  <a:pt x="12878" y="6423"/>
                </a:lnTo>
                <a:lnTo>
                  <a:pt x="12899" y="6401"/>
                </a:lnTo>
                <a:lnTo>
                  <a:pt x="12922" y="6379"/>
                </a:lnTo>
                <a:lnTo>
                  <a:pt x="12945" y="6359"/>
                </a:lnTo>
                <a:lnTo>
                  <a:pt x="12970" y="6339"/>
                </a:lnTo>
                <a:lnTo>
                  <a:pt x="12995" y="6321"/>
                </a:lnTo>
                <a:lnTo>
                  <a:pt x="13022" y="6305"/>
                </a:lnTo>
                <a:lnTo>
                  <a:pt x="13049" y="6289"/>
                </a:lnTo>
                <a:lnTo>
                  <a:pt x="13077" y="6274"/>
                </a:lnTo>
                <a:lnTo>
                  <a:pt x="13106" y="6261"/>
                </a:lnTo>
                <a:lnTo>
                  <a:pt x="13135" y="6250"/>
                </a:lnTo>
                <a:lnTo>
                  <a:pt x="13165" y="6239"/>
                </a:lnTo>
                <a:lnTo>
                  <a:pt x="13197" y="6231"/>
                </a:lnTo>
                <a:lnTo>
                  <a:pt x="13229" y="6223"/>
                </a:lnTo>
                <a:lnTo>
                  <a:pt x="13260" y="6218"/>
                </a:lnTo>
                <a:lnTo>
                  <a:pt x="13293" y="6213"/>
                </a:lnTo>
                <a:lnTo>
                  <a:pt x="13326" y="6211"/>
                </a:lnTo>
                <a:lnTo>
                  <a:pt x="13359" y="6210"/>
                </a:lnTo>
                <a:close/>
                <a:moveTo>
                  <a:pt x="10311" y="10076"/>
                </a:moveTo>
                <a:lnTo>
                  <a:pt x="12297" y="10076"/>
                </a:lnTo>
                <a:lnTo>
                  <a:pt x="12297" y="12984"/>
                </a:lnTo>
                <a:lnTo>
                  <a:pt x="10311" y="12984"/>
                </a:lnTo>
                <a:lnTo>
                  <a:pt x="10311" y="10076"/>
                </a:lnTo>
                <a:close/>
                <a:moveTo>
                  <a:pt x="5887" y="8913"/>
                </a:moveTo>
                <a:lnTo>
                  <a:pt x="7428" y="8913"/>
                </a:lnTo>
                <a:lnTo>
                  <a:pt x="7428" y="10452"/>
                </a:lnTo>
                <a:lnTo>
                  <a:pt x="5887" y="10452"/>
                </a:lnTo>
                <a:lnTo>
                  <a:pt x="5887" y="8913"/>
                </a:lnTo>
                <a:close/>
                <a:moveTo>
                  <a:pt x="3797" y="8913"/>
                </a:moveTo>
                <a:lnTo>
                  <a:pt x="5339" y="8913"/>
                </a:lnTo>
                <a:lnTo>
                  <a:pt x="5339" y="10452"/>
                </a:lnTo>
                <a:lnTo>
                  <a:pt x="3797" y="10452"/>
                </a:lnTo>
                <a:lnTo>
                  <a:pt x="3797" y="8913"/>
                </a:lnTo>
                <a:close/>
                <a:moveTo>
                  <a:pt x="1708" y="8913"/>
                </a:moveTo>
                <a:lnTo>
                  <a:pt x="3249" y="8913"/>
                </a:lnTo>
                <a:lnTo>
                  <a:pt x="3249" y="10452"/>
                </a:lnTo>
                <a:lnTo>
                  <a:pt x="1708" y="10452"/>
                </a:lnTo>
                <a:lnTo>
                  <a:pt x="1708" y="8913"/>
                </a:lnTo>
                <a:close/>
                <a:moveTo>
                  <a:pt x="6577" y="14045"/>
                </a:moveTo>
                <a:lnTo>
                  <a:pt x="16031" y="14045"/>
                </a:lnTo>
                <a:lnTo>
                  <a:pt x="16031" y="14421"/>
                </a:lnTo>
                <a:lnTo>
                  <a:pt x="6577" y="14421"/>
                </a:lnTo>
                <a:lnTo>
                  <a:pt x="6577" y="14045"/>
                </a:lnTo>
                <a:close/>
                <a:moveTo>
                  <a:pt x="7553" y="13360"/>
                </a:moveTo>
                <a:lnTo>
                  <a:pt x="15055" y="13360"/>
                </a:lnTo>
                <a:lnTo>
                  <a:pt x="15055" y="13737"/>
                </a:lnTo>
                <a:lnTo>
                  <a:pt x="7553" y="13737"/>
                </a:lnTo>
                <a:lnTo>
                  <a:pt x="7553" y="13360"/>
                </a:lnTo>
                <a:close/>
              </a:path>
            </a:pathLst>
          </a:custGeom>
          <a:solidFill>
            <a:schemeClr val="bg1">
              <a:lumMod val="50000"/>
            </a:schemeClr>
          </a:solidFill>
          <a:ln w="9525">
            <a:noFill/>
            <a:round/>
            <a:headEnd/>
            <a:tailEnd/>
          </a:ln>
        </p:spPr>
        <p:txBody>
          <a:bodyPr lIns="121909" tIns="60954" rIns="121909" bIns="60954"/>
          <a:lstStyle/>
          <a:p>
            <a:pPr>
              <a:defRPr/>
            </a:pPr>
            <a:endParaRPr lang="zh-CN" altLang="en-US" sz="1799"/>
          </a:p>
        </p:txBody>
      </p:sp>
      <p:sp>
        <p:nvSpPr>
          <p:cNvPr id="10" name="Freeform 20">
            <a:extLst>
              <a:ext uri="{FF2B5EF4-FFF2-40B4-BE49-F238E27FC236}">
                <a16:creationId xmlns:a16="http://schemas.microsoft.com/office/drawing/2014/main" id="{D5BC0678-7FFC-4F0D-B70D-4041347107AA}"/>
              </a:ext>
            </a:extLst>
          </p:cNvPr>
          <p:cNvSpPr>
            <a:spLocks noEditPoints="1"/>
          </p:cNvSpPr>
          <p:nvPr/>
        </p:nvSpPr>
        <p:spPr bwMode="auto">
          <a:xfrm>
            <a:off x="5875393" y="5211266"/>
            <a:ext cx="841156" cy="457081"/>
          </a:xfrm>
          <a:custGeom>
            <a:avLst/>
            <a:gdLst>
              <a:gd name="T0" fmla="*/ 2147483647 w 16031"/>
              <a:gd name="T1" fmla="*/ 2147483647 h 14421"/>
              <a:gd name="T2" fmla="*/ 2147483647 w 16031"/>
              <a:gd name="T3" fmla="*/ 2147483647 h 14421"/>
              <a:gd name="T4" fmla="*/ 2147483647 w 16031"/>
              <a:gd name="T5" fmla="*/ 2147483647 h 14421"/>
              <a:gd name="T6" fmla="*/ 2147483647 w 16031"/>
              <a:gd name="T7" fmla="*/ 2147483647 h 14421"/>
              <a:gd name="T8" fmla="*/ 2147483647 w 16031"/>
              <a:gd name="T9" fmla="*/ 2147483647 h 14421"/>
              <a:gd name="T10" fmla="*/ 2147483647 w 16031"/>
              <a:gd name="T11" fmla="*/ 2147483647 h 14421"/>
              <a:gd name="T12" fmla="*/ 2147483647 w 16031"/>
              <a:gd name="T13" fmla="*/ 2147483647 h 14421"/>
              <a:gd name="T14" fmla="*/ 2147483647 w 16031"/>
              <a:gd name="T15" fmla="*/ 2147483647 h 14421"/>
              <a:gd name="T16" fmla="*/ 2147483647 w 16031"/>
              <a:gd name="T17" fmla="*/ 2147483647 h 14421"/>
              <a:gd name="T18" fmla="*/ 2147483647 w 16031"/>
              <a:gd name="T19" fmla="*/ 2147483647 h 14421"/>
              <a:gd name="T20" fmla="*/ 2147483647 w 16031"/>
              <a:gd name="T21" fmla="*/ 2147483647 h 14421"/>
              <a:gd name="T22" fmla="*/ 2147483647 w 16031"/>
              <a:gd name="T23" fmla="*/ 2147483647 h 14421"/>
              <a:gd name="T24" fmla="*/ 2147483647 w 16031"/>
              <a:gd name="T25" fmla="*/ 2147483647 h 14421"/>
              <a:gd name="T26" fmla="*/ 2147483647 w 16031"/>
              <a:gd name="T27" fmla="*/ 2147483647 h 14421"/>
              <a:gd name="T28" fmla="*/ 2147483647 w 16031"/>
              <a:gd name="T29" fmla="*/ 2147483647 h 14421"/>
              <a:gd name="T30" fmla="*/ 2147483647 w 16031"/>
              <a:gd name="T31" fmla="*/ 2147483647 h 14421"/>
              <a:gd name="T32" fmla="*/ 2147483647 w 16031"/>
              <a:gd name="T33" fmla="*/ 2147483647 h 14421"/>
              <a:gd name="T34" fmla="*/ 2147483647 w 16031"/>
              <a:gd name="T35" fmla="*/ 2147483647 h 14421"/>
              <a:gd name="T36" fmla="*/ 2147483647 w 16031"/>
              <a:gd name="T37" fmla="*/ 2147483647 h 14421"/>
              <a:gd name="T38" fmla="*/ 2147483647 w 16031"/>
              <a:gd name="T39" fmla="*/ 2147483647 h 14421"/>
              <a:gd name="T40" fmla="*/ 2147483647 w 16031"/>
              <a:gd name="T41" fmla="*/ 2147483647 h 14421"/>
              <a:gd name="T42" fmla="*/ 2147483647 w 16031"/>
              <a:gd name="T43" fmla="*/ 2147483647 h 14421"/>
              <a:gd name="T44" fmla="*/ 2147483647 w 16031"/>
              <a:gd name="T45" fmla="*/ 2147483647 h 14421"/>
              <a:gd name="T46" fmla="*/ 2147483647 w 16031"/>
              <a:gd name="T47" fmla="*/ 2147483647 h 14421"/>
              <a:gd name="T48" fmla="*/ 2147483647 w 16031"/>
              <a:gd name="T49" fmla="*/ 2147483647 h 14421"/>
              <a:gd name="T50" fmla="*/ 2147483647 w 16031"/>
              <a:gd name="T51" fmla="*/ 2147483647 h 14421"/>
              <a:gd name="T52" fmla="*/ 2147483647 w 16031"/>
              <a:gd name="T53" fmla="*/ 2147483647 h 14421"/>
              <a:gd name="T54" fmla="*/ 2147483647 w 16031"/>
              <a:gd name="T55" fmla="*/ 2147483647 h 14421"/>
              <a:gd name="T56" fmla="*/ 2147483647 w 16031"/>
              <a:gd name="T57" fmla="*/ 2147483647 h 14421"/>
              <a:gd name="T58" fmla="*/ 2147483647 w 16031"/>
              <a:gd name="T59" fmla="*/ 2147483647 h 14421"/>
              <a:gd name="T60" fmla="*/ 2147483647 w 16031"/>
              <a:gd name="T61" fmla="*/ 2147483647 h 14421"/>
              <a:gd name="T62" fmla="*/ 2147483647 w 16031"/>
              <a:gd name="T63" fmla="*/ 2147483647 h 14421"/>
              <a:gd name="T64" fmla="*/ 2147483647 w 16031"/>
              <a:gd name="T65" fmla="*/ 2147483647 h 14421"/>
              <a:gd name="T66" fmla="*/ 2147483647 w 16031"/>
              <a:gd name="T67" fmla="*/ 2147483647 h 14421"/>
              <a:gd name="T68" fmla="*/ 2147483647 w 16031"/>
              <a:gd name="T69" fmla="*/ 2147483647 h 14421"/>
              <a:gd name="T70" fmla="*/ 2147483647 w 16031"/>
              <a:gd name="T71" fmla="*/ 2147483647 h 14421"/>
              <a:gd name="T72" fmla="*/ 2147483647 w 16031"/>
              <a:gd name="T73" fmla="*/ 2147483647 h 14421"/>
              <a:gd name="T74" fmla="*/ 2147483647 w 16031"/>
              <a:gd name="T75" fmla="*/ 2147483647 h 14421"/>
              <a:gd name="T76" fmla="*/ 2147483647 w 16031"/>
              <a:gd name="T77" fmla="*/ 2147483647 h 14421"/>
              <a:gd name="T78" fmla="*/ 2147483647 w 16031"/>
              <a:gd name="T79" fmla="*/ 2147483647 h 14421"/>
              <a:gd name="T80" fmla="*/ 2147483647 w 16031"/>
              <a:gd name="T81" fmla="*/ 2147483647 h 14421"/>
              <a:gd name="T82" fmla="*/ 2147483647 w 16031"/>
              <a:gd name="T83" fmla="*/ 2147483647 h 14421"/>
              <a:gd name="T84" fmla="*/ 2147483647 w 16031"/>
              <a:gd name="T85" fmla="*/ 2147483647 h 14421"/>
              <a:gd name="T86" fmla="*/ 2147483647 w 16031"/>
              <a:gd name="T87" fmla="*/ 2147483647 h 14421"/>
              <a:gd name="T88" fmla="*/ 2147483647 w 16031"/>
              <a:gd name="T89" fmla="*/ 2147483647 h 14421"/>
              <a:gd name="T90" fmla="*/ 2147483647 w 16031"/>
              <a:gd name="T91" fmla="*/ 2147483647 h 14421"/>
              <a:gd name="T92" fmla="*/ 2147483647 w 16031"/>
              <a:gd name="T93" fmla="*/ 2147483647 h 14421"/>
              <a:gd name="T94" fmla="*/ 2147483647 w 16031"/>
              <a:gd name="T95" fmla="*/ 2147483647 h 14421"/>
              <a:gd name="T96" fmla="*/ 2147483647 w 16031"/>
              <a:gd name="T97" fmla="*/ 2147483647 h 14421"/>
              <a:gd name="T98" fmla="*/ 2147483647 w 16031"/>
              <a:gd name="T99" fmla="*/ 2147483647 h 14421"/>
              <a:gd name="T100" fmla="*/ 2147483647 w 16031"/>
              <a:gd name="T101" fmla="*/ 2147483647 h 14421"/>
              <a:gd name="T102" fmla="*/ 2147483647 w 16031"/>
              <a:gd name="T103" fmla="*/ 2147483647 h 14421"/>
              <a:gd name="T104" fmla="*/ 2147483647 w 16031"/>
              <a:gd name="T105" fmla="*/ 2147483647 h 14421"/>
              <a:gd name="T106" fmla="*/ 2147483647 w 16031"/>
              <a:gd name="T107" fmla="*/ 2147483647 h 14421"/>
              <a:gd name="T108" fmla="*/ 2147483647 w 16031"/>
              <a:gd name="T109" fmla="*/ 2147483647 h 14421"/>
              <a:gd name="T110" fmla="*/ 2147483647 w 16031"/>
              <a:gd name="T111" fmla="*/ 2147483647 h 14421"/>
              <a:gd name="T112" fmla="*/ 2147483647 w 16031"/>
              <a:gd name="T113" fmla="*/ 2147483647 h 14421"/>
              <a:gd name="T114" fmla="*/ 2147483647 w 16031"/>
              <a:gd name="T115" fmla="*/ 2147483647 h 14421"/>
              <a:gd name="T116" fmla="*/ 2147483647 w 16031"/>
              <a:gd name="T117" fmla="*/ 2147483647 h 14421"/>
              <a:gd name="T118" fmla="*/ 2147483647 w 16031"/>
              <a:gd name="T119" fmla="*/ 2147483647 h 14421"/>
              <a:gd name="T120" fmla="*/ 2147483647 w 16031"/>
              <a:gd name="T121" fmla="*/ 2147483647 h 14421"/>
              <a:gd name="T122" fmla="*/ 2147483647 w 16031"/>
              <a:gd name="T123" fmla="*/ 2147483647 h 14421"/>
              <a:gd name="T124" fmla="*/ 2147483647 w 16031"/>
              <a:gd name="T125" fmla="*/ 2147483647 h 14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31"/>
              <a:gd name="T190" fmla="*/ 0 h 14421"/>
              <a:gd name="T191" fmla="*/ 16031 w 16031"/>
              <a:gd name="T192" fmla="*/ 14421 h 14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31" h="14421">
                <a:moveTo>
                  <a:pt x="0" y="7305"/>
                </a:moveTo>
                <a:lnTo>
                  <a:pt x="7947" y="7305"/>
                </a:lnTo>
                <a:lnTo>
                  <a:pt x="7947" y="5432"/>
                </a:lnTo>
                <a:lnTo>
                  <a:pt x="6917" y="5432"/>
                </a:lnTo>
                <a:lnTo>
                  <a:pt x="9111" y="3974"/>
                </a:lnTo>
                <a:lnTo>
                  <a:pt x="11190" y="2591"/>
                </a:lnTo>
                <a:lnTo>
                  <a:pt x="11171" y="2591"/>
                </a:lnTo>
                <a:lnTo>
                  <a:pt x="11171" y="88"/>
                </a:lnTo>
                <a:lnTo>
                  <a:pt x="11413" y="88"/>
                </a:lnTo>
                <a:lnTo>
                  <a:pt x="11413" y="2588"/>
                </a:lnTo>
                <a:lnTo>
                  <a:pt x="13497" y="3974"/>
                </a:lnTo>
                <a:lnTo>
                  <a:pt x="15691" y="5432"/>
                </a:lnTo>
                <a:lnTo>
                  <a:pt x="14660" y="5432"/>
                </a:lnTo>
                <a:lnTo>
                  <a:pt x="14660" y="8332"/>
                </a:lnTo>
                <a:lnTo>
                  <a:pt x="14660" y="9578"/>
                </a:lnTo>
                <a:lnTo>
                  <a:pt x="14660" y="13052"/>
                </a:lnTo>
                <a:lnTo>
                  <a:pt x="993" y="13052"/>
                </a:lnTo>
                <a:lnTo>
                  <a:pt x="993" y="8332"/>
                </a:lnTo>
                <a:lnTo>
                  <a:pt x="7947" y="8332"/>
                </a:lnTo>
                <a:lnTo>
                  <a:pt x="7947" y="7784"/>
                </a:lnTo>
                <a:lnTo>
                  <a:pt x="0" y="7784"/>
                </a:lnTo>
                <a:lnTo>
                  <a:pt x="0" y="7305"/>
                </a:lnTo>
                <a:close/>
                <a:moveTo>
                  <a:pt x="8602" y="9165"/>
                </a:moveTo>
                <a:lnTo>
                  <a:pt x="14112" y="9165"/>
                </a:lnTo>
                <a:lnTo>
                  <a:pt x="14112" y="9409"/>
                </a:lnTo>
                <a:lnTo>
                  <a:pt x="8602" y="9409"/>
                </a:lnTo>
                <a:lnTo>
                  <a:pt x="8602" y="9165"/>
                </a:lnTo>
                <a:close/>
                <a:moveTo>
                  <a:pt x="10991" y="1"/>
                </a:moveTo>
                <a:lnTo>
                  <a:pt x="10967" y="0"/>
                </a:lnTo>
                <a:lnTo>
                  <a:pt x="10903" y="1"/>
                </a:lnTo>
                <a:lnTo>
                  <a:pt x="10860" y="2"/>
                </a:lnTo>
                <a:lnTo>
                  <a:pt x="10811" y="5"/>
                </a:lnTo>
                <a:lnTo>
                  <a:pt x="10758" y="10"/>
                </a:lnTo>
                <a:lnTo>
                  <a:pt x="10703" y="17"/>
                </a:lnTo>
                <a:lnTo>
                  <a:pt x="10674" y="22"/>
                </a:lnTo>
                <a:lnTo>
                  <a:pt x="10646" y="27"/>
                </a:lnTo>
                <a:lnTo>
                  <a:pt x="10617" y="33"/>
                </a:lnTo>
                <a:lnTo>
                  <a:pt x="10588" y="40"/>
                </a:lnTo>
                <a:lnTo>
                  <a:pt x="10560" y="48"/>
                </a:lnTo>
                <a:lnTo>
                  <a:pt x="10533" y="56"/>
                </a:lnTo>
                <a:lnTo>
                  <a:pt x="10507" y="66"/>
                </a:lnTo>
                <a:lnTo>
                  <a:pt x="10482" y="77"/>
                </a:lnTo>
                <a:lnTo>
                  <a:pt x="10457" y="89"/>
                </a:lnTo>
                <a:lnTo>
                  <a:pt x="10435" y="102"/>
                </a:lnTo>
                <a:lnTo>
                  <a:pt x="10413" y="116"/>
                </a:lnTo>
                <a:lnTo>
                  <a:pt x="10394" y="131"/>
                </a:lnTo>
                <a:lnTo>
                  <a:pt x="10376" y="148"/>
                </a:lnTo>
                <a:lnTo>
                  <a:pt x="10360" y="166"/>
                </a:lnTo>
                <a:lnTo>
                  <a:pt x="10347" y="185"/>
                </a:lnTo>
                <a:lnTo>
                  <a:pt x="10336" y="206"/>
                </a:lnTo>
                <a:lnTo>
                  <a:pt x="10316" y="249"/>
                </a:lnTo>
                <a:lnTo>
                  <a:pt x="10296" y="289"/>
                </a:lnTo>
                <a:lnTo>
                  <a:pt x="10274" y="328"/>
                </a:lnTo>
                <a:lnTo>
                  <a:pt x="10252" y="365"/>
                </a:lnTo>
                <a:lnTo>
                  <a:pt x="10240" y="383"/>
                </a:lnTo>
                <a:lnTo>
                  <a:pt x="10228" y="400"/>
                </a:lnTo>
                <a:lnTo>
                  <a:pt x="10216" y="416"/>
                </a:lnTo>
                <a:lnTo>
                  <a:pt x="10203" y="432"/>
                </a:lnTo>
                <a:lnTo>
                  <a:pt x="10190" y="447"/>
                </a:lnTo>
                <a:lnTo>
                  <a:pt x="10177" y="462"/>
                </a:lnTo>
                <a:lnTo>
                  <a:pt x="10164" y="475"/>
                </a:lnTo>
                <a:lnTo>
                  <a:pt x="10150" y="488"/>
                </a:lnTo>
                <a:lnTo>
                  <a:pt x="10136" y="500"/>
                </a:lnTo>
                <a:lnTo>
                  <a:pt x="10122" y="512"/>
                </a:lnTo>
                <a:lnTo>
                  <a:pt x="10107" y="523"/>
                </a:lnTo>
                <a:lnTo>
                  <a:pt x="10092" y="532"/>
                </a:lnTo>
                <a:lnTo>
                  <a:pt x="10076" y="542"/>
                </a:lnTo>
                <a:lnTo>
                  <a:pt x="10060" y="550"/>
                </a:lnTo>
                <a:lnTo>
                  <a:pt x="10045" y="557"/>
                </a:lnTo>
                <a:lnTo>
                  <a:pt x="10029" y="563"/>
                </a:lnTo>
                <a:lnTo>
                  <a:pt x="10012" y="569"/>
                </a:lnTo>
                <a:lnTo>
                  <a:pt x="9995" y="573"/>
                </a:lnTo>
                <a:lnTo>
                  <a:pt x="9978" y="576"/>
                </a:lnTo>
                <a:lnTo>
                  <a:pt x="9960" y="579"/>
                </a:lnTo>
                <a:lnTo>
                  <a:pt x="9942" y="580"/>
                </a:lnTo>
                <a:lnTo>
                  <a:pt x="9924" y="580"/>
                </a:lnTo>
                <a:lnTo>
                  <a:pt x="9905" y="580"/>
                </a:lnTo>
                <a:lnTo>
                  <a:pt x="9886" y="578"/>
                </a:lnTo>
                <a:lnTo>
                  <a:pt x="9819" y="570"/>
                </a:lnTo>
                <a:lnTo>
                  <a:pt x="9768" y="563"/>
                </a:lnTo>
                <a:lnTo>
                  <a:pt x="9731" y="559"/>
                </a:lnTo>
                <a:lnTo>
                  <a:pt x="9707" y="555"/>
                </a:lnTo>
                <a:lnTo>
                  <a:pt x="9692" y="554"/>
                </a:lnTo>
                <a:lnTo>
                  <a:pt x="9685" y="553"/>
                </a:lnTo>
                <a:lnTo>
                  <a:pt x="9682" y="552"/>
                </a:lnTo>
                <a:lnTo>
                  <a:pt x="9681" y="552"/>
                </a:lnTo>
                <a:lnTo>
                  <a:pt x="9681" y="1604"/>
                </a:lnTo>
                <a:lnTo>
                  <a:pt x="9682" y="1605"/>
                </a:lnTo>
                <a:lnTo>
                  <a:pt x="9685" y="1606"/>
                </a:lnTo>
                <a:lnTo>
                  <a:pt x="9690" y="1606"/>
                </a:lnTo>
                <a:lnTo>
                  <a:pt x="9697" y="1606"/>
                </a:lnTo>
                <a:lnTo>
                  <a:pt x="9715" y="1605"/>
                </a:lnTo>
                <a:lnTo>
                  <a:pt x="9739" y="1602"/>
                </a:lnTo>
                <a:lnTo>
                  <a:pt x="9769" y="1597"/>
                </a:lnTo>
                <a:lnTo>
                  <a:pt x="9804" y="1590"/>
                </a:lnTo>
                <a:lnTo>
                  <a:pt x="9842" y="1581"/>
                </a:lnTo>
                <a:lnTo>
                  <a:pt x="9885" y="1569"/>
                </a:lnTo>
                <a:lnTo>
                  <a:pt x="9907" y="1562"/>
                </a:lnTo>
                <a:lnTo>
                  <a:pt x="9930" y="1555"/>
                </a:lnTo>
                <a:lnTo>
                  <a:pt x="9953" y="1547"/>
                </a:lnTo>
                <a:lnTo>
                  <a:pt x="9977" y="1537"/>
                </a:lnTo>
                <a:lnTo>
                  <a:pt x="10002" y="1528"/>
                </a:lnTo>
                <a:lnTo>
                  <a:pt x="10026" y="1517"/>
                </a:lnTo>
                <a:lnTo>
                  <a:pt x="10051" y="1506"/>
                </a:lnTo>
                <a:lnTo>
                  <a:pt x="10076" y="1493"/>
                </a:lnTo>
                <a:lnTo>
                  <a:pt x="10102" y="1480"/>
                </a:lnTo>
                <a:lnTo>
                  <a:pt x="10127" y="1466"/>
                </a:lnTo>
                <a:lnTo>
                  <a:pt x="10152" y="1451"/>
                </a:lnTo>
                <a:lnTo>
                  <a:pt x="10177" y="1435"/>
                </a:lnTo>
                <a:lnTo>
                  <a:pt x="10201" y="1418"/>
                </a:lnTo>
                <a:lnTo>
                  <a:pt x="10225" y="1400"/>
                </a:lnTo>
                <a:lnTo>
                  <a:pt x="10249" y="1381"/>
                </a:lnTo>
                <a:lnTo>
                  <a:pt x="10272" y="1361"/>
                </a:lnTo>
                <a:lnTo>
                  <a:pt x="10317" y="1321"/>
                </a:lnTo>
                <a:lnTo>
                  <a:pt x="10360" y="1283"/>
                </a:lnTo>
                <a:lnTo>
                  <a:pt x="10401" y="1247"/>
                </a:lnTo>
                <a:lnTo>
                  <a:pt x="10441" y="1214"/>
                </a:lnTo>
                <a:lnTo>
                  <a:pt x="10480" y="1183"/>
                </a:lnTo>
                <a:lnTo>
                  <a:pt x="10517" y="1155"/>
                </a:lnTo>
                <a:lnTo>
                  <a:pt x="10554" y="1130"/>
                </a:lnTo>
                <a:lnTo>
                  <a:pt x="10589" y="1107"/>
                </a:lnTo>
                <a:lnTo>
                  <a:pt x="10607" y="1097"/>
                </a:lnTo>
                <a:lnTo>
                  <a:pt x="10624" y="1087"/>
                </a:lnTo>
                <a:lnTo>
                  <a:pt x="10641" y="1078"/>
                </a:lnTo>
                <a:lnTo>
                  <a:pt x="10658" y="1069"/>
                </a:lnTo>
                <a:lnTo>
                  <a:pt x="10675" y="1062"/>
                </a:lnTo>
                <a:lnTo>
                  <a:pt x="10691" y="1055"/>
                </a:lnTo>
                <a:lnTo>
                  <a:pt x="10707" y="1049"/>
                </a:lnTo>
                <a:lnTo>
                  <a:pt x="10724" y="1043"/>
                </a:lnTo>
                <a:lnTo>
                  <a:pt x="10740" y="1039"/>
                </a:lnTo>
                <a:lnTo>
                  <a:pt x="10756" y="1035"/>
                </a:lnTo>
                <a:lnTo>
                  <a:pt x="10771" y="1032"/>
                </a:lnTo>
                <a:lnTo>
                  <a:pt x="10787" y="1029"/>
                </a:lnTo>
                <a:lnTo>
                  <a:pt x="10803" y="1028"/>
                </a:lnTo>
                <a:lnTo>
                  <a:pt x="10819" y="1027"/>
                </a:lnTo>
                <a:lnTo>
                  <a:pt x="10834" y="1027"/>
                </a:lnTo>
                <a:lnTo>
                  <a:pt x="10850" y="1027"/>
                </a:lnTo>
                <a:lnTo>
                  <a:pt x="10879" y="1029"/>
                </a:lnTo>
                <a:lnTo>
                  <a:pt x="10903" y="1029"/>
                </a:lnTo>
                <a:lnTo>
                  <a:pt x="10922" y="1028"/>
                </a:lnTo>
                <a:lnTo>
                  <a:pt x="10938" y="1026"/>
                </a:lnTo>
                <a:lnTo>
                  <a:pt x="10945" y="1024"/>
                </a:lnTo>
                <a:lnTo>
                  <a:pt x="10951" y="1022"/>
                </a:lnTo>
                <a:lnTo>
                  <a:pt x="10955" y="1020"/>
                </a:lnTo>
                <a:lnTo>
                  <a:pt x="10960" y="1018"/>
                </a:lnTo>
                <a:lnTo>
                  <a:pt x="10966" y="1013"/>
                </a:lnTo>
                <a:lnTo>
                  <a:pt x="10970" y="1008"/>
                </a:lnTo>
                <a:lnTo>
                  <a:pt x="10972" y="1003"/>
                </a:lnTo>
                <a:lnTo>
                  <a:pt x="10973" y="998"/>
                </a:lnTo>
                <a:lnTo>
                  <a:pt x="10972" y="993"/>
                </a:lnTo>
                <a:lnTo>
                  <a:pt x="10971" y="989"/>
                </a:lnTo>
                <a:lnTo>
                  <a:pt x="10967" y="982"/>
                </a:lnTo>
                <a:lnTo>
                  <a:pt x="10965" y="979"/>
                </a:lnTo>
                <a:lnTo>
                  <a:pt x="10991" y="1"/>
                </a:lnTo>
                <a:close/>
                <a:moveTo>
                  <a:pt x="9249" y="6210"/>
                </a:moveTo>
                <a:lnTo>
                  <a:pt x="9282" y="6211"/>
                </a:lnTo>
                <a:lnTo>
                  <a:pt x="9315" y="6213"/>
                </a:lnTo>
                <a:lnTo>
                  <a:pt x="9347" y="6218"/>
                </a:lnTo>
                <a:lnTo>
                  <a:pt x="9379" y="6223"/>
                </a:lnTo>
                <a:lnTo>
                  <a:pt x="9410" y="6231"/>
                </a:lnTo>
                <a:lnTo>
                  <a:pt x="9441" y="6239"/>
                </a:lnTo>
                <a:lnTo>
                  <a:pt x="9471" y="6250"/>
                </a:lnTo>
                <a:lnTo>
                  <a:pt x="9501" y="6261"/>
                </a:lnTo>
                <a:lnTo>
                  <a:pt x="9530" y="6274"/>
                </a:lnTo>
                <a:lnTo>
                  <a:pt x="9558" y="6289"/>
                </a:lnTo>
                <a:lnTo>
                  <a:pt x="9586" y="6305"/>
                </a:lnTo>
                <a:lnTo>
                  <a:pt x="9612" y="6321"/>
                </a:lnTo>
                <a:lnTo>
                  <a:pt x="9638" y="6339"/>
                </a:lnTo>
                <a:lnTo>
                  <a:pt x="9662" y="6359"/>
                </a:lnTo>
                <a:lnTo>
                  <a:pt x="9686" y="6379"/>
                </a:lnTo>
                <a:lnTo>
                  <a:pt x="9709" y="6401"/>
                </a:lnTo>
                <a:lnTo>
                  <a:pt x="9730" y="6423"/>
                </a:lnTo>
                <a:lnTo>
                  <a:pt x="9750" y="6447"/>
                </a:lnTo>
                <a:lnTo>
                  <a:pt x="9770" y="6472"/>
                </a:lnTo>
                <a:lnTo>
                  <a:pt x="9788" y="6498"/>
                </a:lnTo>
                <a:lnTo>
                  <a:pt x="9805" y="6524"/>
                </a:lnTo>
                <a:lnTo>
                  <a:pt x="9820" y="6551"/>
                </a:lnTo>
                <a:lnTo>
                  <a:pt x="9835" y="6579"/>
                </a:lnTo>
                <a:lnTo>
                  <a:pt x="9848" y="6608"/>
                </a:lnTo>
                <a:lnTo>
                  <a:pt x="9860" y="6638"/>
                </a:lnTo>
                <a:lnTo>
                  <a:pt x="9870" y="6668"/>
                </a:lnTo>
                <a:lnTo>
                  <a:pt x="9879" y="6699"/>
                </a:lnTo>
                <a:lnTo>
                  <a:pt x="9886" y="6730"/>
                </a:lnTo>
                <a:lnTo>
                  <a:pt x="9892" y="6762"/>
                </a:lnTo>
                <a:lnTo>
                  <a:pt x="9896" y="6794"/>
                </a:lnTo>
                <a:lnTo>
                  <a:pt x="9898" y="6827"/>
                </a:lnTo>
                <a:lnTo>
                  <a:pt x="9899" y="6860"/>
                </a:lnTo>
                <a:lnTo>
                  <a:pt x="9898" y="6894"/>
                </a:lnTo>
                <a:lnTo>
                  <a:pt x="9896" y="6927"/>
                </a:lnTo>
                <a:lnTo>
                  <a:pt x="9892" y="6959"/>
                </a:lnTo>
                <a:lnTo>
                  <a:pt x="9886" y="6991"/>
                </a:lnTo>
                <a:lnTo>
                  <a:pt x="9879" y="7023"/>
                </a:lnTo>
                <a:lnTo>
                  <a:pt x="9870" y="7053"/>
                </a:lnTo>
                <a:lnTo>
                  <a:pt x="9860" y="7084"/>
                </a:lnTo>
                <a:lnTo>
                  <a:pt x="9848" y="7113"/>
                </a:lnTo>
                <a:lnTo>
                  <a:pt x="9835" y="7142"/>
                </a:lnTo>
                <a:lnTo>
                  <a:pt x="9820" y="7170"/>
                </a:lnTo>
                <a:lnTo>
                  <a:pt x="9805" y="7197"/>
                </a:lnTo>
                <a:lnTo>
                  <a:pt x="9788" y="7223"/>
                </a:lnTo>
                <a:lnTo>
                  <a:pt x="9770" y="7249"/>
                </a:lnTo>
                <a:lnTo>
                  <a:pt x="9750" y="7273"/>
                </a:lnTo>
                <a:lnTo>
                  <a:pt x="9730" y="7297"/>
                </a:lnTo>
                <a:lnTo>
                  <a:pt x="9709" y="7319"/>
                </a:lnTo>
                <a:lnTo>
                  <a:pt x="9686" y="7341"/>
                </a:lnTo>
                <a:lnTo>
                  <a:pt x="9662" y="7362"/>
                </a:lnTo>
                <a:lnTo>
                  <a:pt x="9638" y="7381"/>
                </a:lnTo>
                <a:lnTo>
                  <a:pt x="9612" y="7399"/>
                </a:lnTo>
                <a:lnTo>
                  <a:pt x="9586" y="7416"/>
                </a:lnTo>
                <a:lnTo>
                  <a:pt x="9558" y="7432"/>
                </a:lnTo>
                <a:lnTo>
                  <a:pt x="9530" y="7446"/>
                </a:lnTo>
                <a:lnTo>
                  <a:pt x="9501" y="7459"/>
                </a:lnTo>
                <a:lnTo>
                  <a:pt x="9471" y="7471"/>
                </a:lnTo>
                <a:lnTo>
                  <a:pt x="9441" y="7481"/>
                </a:lnTo>
                <a:lnTo>
                  <a:pt x="9410" y="7490"/>
                </a:lnTo>
                <a:lnTo>
                  <a:pt x="9379" y="7497"/>
                </a:lnTo>
                <a:lnTo>
                  <a:pt x="9347" y="7503"/>
                </a:lnTo>
                <a:lnTo>
                  <a:pt x="9315" y="7507"/>
                </a:lnTo>
                <a:lnTo>
                  <a:pt x="9282" y="7509"/>
                </a:lnTo>
                <a:lnTo>
                  <a:pt x="9249" y="7510"/>
                </a:lnTo>
                <a:lnTo>
                  <a:pt x="9215" y="7509"/>
                </a:lnTo>
                <a:lnTo>
                  <a:pt x="9182" y="7507"/>
                </a:lnTo>
                <a:lnTo>
                  <a:pt x="9150" y="7503"/>
                </a:lnTo>
                <a:lnTo>
                  <a:pt x="9118" y="7497"/>
                </a:lnTo>
                <a:lnTo>
                  <a:pt x="9087" y="7490"/>
                </a:lnTo>
                <a:lnTo>
                  <a:pt x="9056" y="7481"/>
                </a:lnTo>
                <a:lnTo>
                  <a:pt x="9025" y="7471"/>
                </a:lnTo>
                <a:lnTo>
                  <a:pt x="8995" y="7459"/>
                </a:lnTo>
                <a:lnTo>
                  <a:pt x="8966" y="7446"/>
                </a:lnTo>
                <a:lnTo>
                  <a:pt x="8938" y="7432"/>
                </a:lnTo>
                <a:lnTo>
                  <a:pt x="8911" y="7416"/>
                </a:lnTo>
                <a:lnTo>
                  <a:pt x="8885" y="7399"/>
                </a:lnTo>
                <a:lnTo>
                  <a:pt x="8859" y="7381"/>
                </a:lnTo>
                <a:lnTo>
                  <a:pt x="8835" y="7362"/>
                </a:lnTo>
                <a:lnTo>
                  <a:pt x="8811" y="7341"/>
                </a:lnTo>
                <a:lnTo>
                  <a:pt x="8789" y="7319"/>
                </a:lnTo>
                <a:lnTo>
                  <a:pt x="8767" y="7297"/>
                </a:lnTo>
                <a:lnTo>
                  <a:pt x="8747" y="7273"/>
                </a:lnTo>
                <a:lnTo>
                  <a:pt x="8727" y="7249"/>
                </a:lnTo>
                <a:lnTo>
                  <a:pt x="8709" y="7223"/>
                </a:lnTo>
                <a:lnTo>
                  <a:pt x="8692" y="7197"/>
                </a:lnTo>
                <a:lnTo>
                  <a:pt x="8677" y="7170"/>
                </a:lnTo>
                <a:lnTo>
                  <a:pt x="8662" y="7142"/>
                </a:lnTo>
                <a:lnTo>
                  <a:pt x="8649" y="7113"/>
                </a:lnTo>
                <a:lnTo>
                  <a:pt x="8638" y="7084"/>
                </a:lnTo>
                <a:lnTo>
                  <a:pt x="8627" y="7053"/>
                </a:lnTo>
                <a:lnTo>
                  <a:pt x="8619" y="7023"/>
                </a:lnTo>
                <a:lnTo>
                  <a:pt x="8611" y="6991"/>
                </a:lnTo>
                <a:lnTo>
                  <a:pt x="8605" y="6959"/>
                </a:lnTo>
                <a:lnTo>
                  <a:pt x="8601" y="6927"/>
                </a:lnTo>
                <a:lnTo>
                  <a:pt x="8599" y="6894"/>
                </a:lnTo>
                <a:lnTo>
                  <a:pt x="8598" y="6860"/>
                </a:lnTo>
                <a:lnTo>
                  <a:pt x="8599" y="6827"/>
                </a:lnTo>
                <a:lnTo>
                  <a:pt x="8601" y="6794"/>
                </a:lnTo>
                <a:lnTo>
                  <a:pt x="8605" y="6762"/>
                </a:lnTo>
                <a:lnTo>
                  <a:pt x="8611" y="6730"/>
                </a:lnTo>
                <a:lnTo>
                  <a:pt x="8619" y="6699"/>
                </a:lnTo>
                <a:lnTo>
                  <a:pt x="8627" y="6668"/>
                </a:lnTo>
                <a:lnTo>
                  <a:pt x="8638" y="6638"/>
                </a:lnTo>
                <a:lnTo>
                  <a:pt x="8649" y="6608"/>
                </a:lnTo>
                <a:lnTo>
                  <a:pt x="8662" y="6579"/>
                </a:lnTo>
                <a:lnTo>
                  <a:pt x="8677" y="6551"/>
                </a:lnTo>
                <a:lnTo>
                  <a:pt x="8692" y="6524"/>
                </a:lnTo>
                <a:lnTo>
                  <a:pt x="8709" y="6498"/>
                </a:lnTo>
                <a:lnTo>
                  <a:pt x="8727" y="6472"/>
                </a:lnTo>
                <a:lnTo>
                  <a:pt x="8747" y="6447"/>
                </a:lnTo>
                <a:lnTo>
                  <a:pt x="8767" y="6423"/>
                </a:lnTo>
                <a:lnTo>
                  <a:pt x="8789" y="6401"/>
                </a:lnTo>
                <a:lnTo>
                  <a:pt x="8811" y="6379"/>
                </a:lnTo>
                <a:lnTo>
                  <a:pt x="8835" y="6359"/>
                </a:lnTo>
                <a:lnTo>
                  <a:pt x="8859" y="6339"/>
                </a:lnTo>
                <a:lnTo>
                  <a:pt x="8885" y="6321"/>
                </a:lnTo>
                <a:lnTo>
                  <a:pt x="8911" y="6305"/>
                </a:lnTo>
                <a:lnTo>
                  <a:pt x="8938" y="6289"/>
                </a:lnTo>
                <a:lnTo>
                  <a:pt x="8966" y="6274"/>
                </a:lnTo>
                <a:lnTo>
                  <a:pt x="8995" y="6261"/>
                </a:lnTo>
                <a:lnTo>
                  <a:pt x="9025" y="6250"/>
                </a:lnTo>
                <a:lnTo>
                  <a:pt x="9056" y="6239"/>
                </a:lnTo>
                <a:lnTo>
                  <a:pt x="9087" y="6231"/>
                </a:lnTo>
                <a:lnTo>
                  <a:pt x="9118" y="6223"/>
                </a:lnTo>
                <a:lnTo>
                  <a:pt x="9150" y="6218"/>
                </a:lnTo>
                <a:lnTo>
                  <a:pt x="9182" y="6213"/>
                </a:lnTo>
                <a:lnTo>
                  <a:pt x="9215" y="6211"/>
                </a:lnTo>
                <a:lnTo>
                  <a:pt x="9249" y="6210"/>
                </a:lnTo>
                <a:close/>
                <a:moveTo>
                  <a:pt x="11304" y="6210"/>
                </a:moveTo>
                <a:lnTo>
                  <a:pt x="11337" y="6211"/>
                </a:lnTo>
                <a:lnTo>
                  <a:pt x="11370" y="6213"/>
                </a:lnTo>
                <a:lnTo>
                  <a:pt x="11403" y="6218"/>
                </a:lnTo>
                <a:lnTo>
                  <a:pt x="11435" y="6223"/>
                </a:lnTo>
                <a:lnTo>
                  <a:pt x="11466" y="6231"/>
                </a:lnTo>
                <a:lnTo>
                  <a:pt x="11497" y="6239"/>
                </a:lnTo>
                <a:lnTo>
                  <a:pt x="11527" y="6250"/>
                </a:lnTo>
                <a:lnTo>
                  <a:pt x="11556" y="6261"/>
                </a:lnTo>
                <a:lnTo>
                  <a:pt x="11585" y="6274"/>
                </a:lnTo>
                <a:lnTo>
                  <a:pt x="11613" y="6289"/>
                </a:lnTo>
                <a:lnTo>
                  <a:pt x="11641" y="6305"/>
                </a:lnTo>
                <a:lnTo>
                  <a:pt x="11668" y="6321"/>
                </a:lnTo>
                <a:lnTo>
                  <a:pt x="11693" y="6339"/>
                </a:lnTo>
                <a:lnTo>
                  <a:pt x="11718" y="6359"/>
                </a:lnTo>
                <a:lnTo>
                  <a:pt x="11741" y="6379"/>
                </a:lnTo>
                <a:lnTo>
                  <a:pt x="11764" y="6401"/>
                </a:lnTo>
                <a:lnTo>
                  <a:pt x="11785" y="6423"/>
                </a:lnTo>
                <a:lnTo>
                  <a:pt x="11806" y="6447"/>
                </a:lnTo>
                <a:lnTo>
                  <a:pt x="11825" y="6472"/>
                </a:lnTo>
                <a:lnTo>
                  <a:pt x="11843" y="6498"/>
                </a:lnTo>
                <a:lnTo>
                  <a:pt x="11860" y="6524"/>
                </a:lnTo>
                <a:lnTo>
                  <a:pt x="11876" y="6551"/>
                </a:lnTo>
                <a:lnTo>
                  <a:pt x="11890" y="6579"/>
                </a:lnTo>
                <a:lnTo>
                  <a:pt x="11903" y="6608"/>
                </a:lnTo>
                <a:lnTo>
                  <a:pt x="11915" y="6638"/>
                </a:lnTo>
                <a:lnTo>
                  <a:pt x="11925" y="6668"/>
                </a:lnTo>
                <a:lnTo>
                  <a:pt x="11934" y="6699"/>
                </a:lnTo>
                <a:lnTo>
                  <a:pt x="11941" y="6730"/>
                </a:lnTo>
                <a:lnTo>
                  <a:pt x="11947" y="6762"/>
                </a:lnTo>
                <a:lnTo>
                  <a:pt x="11951" y="6794"/>
                </a:lnTo>
                <a:lnTo>
                  <a:pt x="11954" y="6827"/>
                </a:lnTo>
                <a:lnTo>
                  <a:pt x="11955" y="6860"/>
                </a:lnTo>
                <a:lnTo>
                  <a:pt x="11954" y="6894"/>
                </a:lnTo>
                <a:lnTo>
                  <a:pt x="11951" y="6927"/>
                </a:lnTo>
                <a:lnTo>
                  <a:pt x="11947" y="6959"/>
                </a:lnTo>
                <a:lnTo>
                  <a:pt x="11941" y="6991"/>
                </a:lnTo>
                <a:lnTo>
                  <a:pt x="11934" y="7023"/>
                </a:lnTo>
                <a:lnTo>
                  <a:pt x="11925" y="7053"/>
                </a:lnTo>
                <a:lnTo>
                  <a:pt x="11915" y="7084"/>
                </a:lnTo>
                <a:lnTo>
                  <a:pt x="11903" y="7113"/>
                </a:lnTo>
                <a:lnTo>
                  <a:pt x="11890" y="7142"/>
                </a:lnTo>
                <a:lnTo>
                  <a:pt x="11876" y="7170"/>
                </a:lnTo>
                <a:lnTo>
                  <a:pt x="11860" y="7197"/>
                </a:lnTo>
                <a:lnTo>
                  <a:pt x="11843" y="7223"/>
                </a:lnTo>
                <a:lnTo>
                  <a:pt x="11825" y="7249"/>
                </a:lnTo>
                <a:lnTo>
                  <a:pt x="11806" y="7273"/>
                </a:lnTo>
                <a:lnTo>
                  <a:pt x="11785" y="7297"/>
                </a:lnTo>
                <a:lnTo>
                  <a:pt x="11764" y="7319"/>
                </a:lnTo>
                <a:lnTo>
                  <a:pt x="11741" y="7341"/>
                </a:lnTo>
                <a:lnTo>
                  <a:pt x="11718" y="7362"/>
                </a:lnTo>
                <a:lnTo>
                  <a:pt x="11693" y="7381"/>
                </a:lnTo>
                <a:lnTo>
                  <a:pt x="11668" y="7399"/>
                </a:lnTo>
                <a:lnTo>
                  <a:pt x="11641" y="7416"/>
                </a:lnTo>
                <a:lnTo>
                  <a:pt x="11613" y="7432"/>
                </a:lnTo>
                <a:lnTo>
                  <a:pt x="11585" y="7446"/>
                </a:lnTo>
                <a:lnTo>
                  <a:pt x="11556" y="7459"/>
                </a:lnTo>
                <a:lnTo>
                  <a:pt x="11527" y="7471"/>
                </a:lnTo>
                <a:lnTo>
                  <a:pt x="11497" y="7481"/>
                </a:lnTo>
                <a:lnTo>
                  <a:pt x="11466" y="7490"/>
                </a:lnTo>
                <a:lnTo>
                  <a:pt x="11435" y="7497"/>
                </a:lnTo>
                <a:lnTo>
                  <a:pt x="11403" y="7503"/>
                </a:lnTo>
                <a:lnTo>
                  <a:pt x="11370" y="7507"/>
                </a:lnTo>
                <a:lnTo>
                  <a:pt x="11337" y="7509"/>
                </a:lnTo>
                <a:lnTo>
                  <a:pt x="11304" y="7510"/>
                </a:lnTo>
                <a:lnTo>
                  <a:pt x="11271" y="7509"/>
                </a:lnTo>
                <a:lnTo>
                  <a:pt x="11238" y="7507"/>
                </a:lnTo>
                <a:lnTo>
                  <a:pt x="11205" y="7503"/>
                </a:lnTo>
                <a:lnTo>
                  <a:pt x="11173" y="7497"/>
                </a:lnTo>
                <a:lnTo>
                  <a:pt x="11142" y="7490"/>
                </a:lnTo>
                <a:lnTo>
                  <a:pt x="11110" y="7481"/>
                </a:lnTo>
                <a:lnTo>
                  <a:pt x="11080" y="7471"/>
                </a:lnTo>
                <a:lnTo>
                  <a:pt x="11051" y="7459"/>
                </a:lnTo>
                <a:lnTo>
                  <a:pt x="11022" y="7446"/>
                </a:lnTo>
                <a:lnTo>
                  <a:pt x="10994" y="7432"/>
                </a:lnTo>
                <a:lnTo>
                  <a:pt x="10966" y="7416"/>
                </a:lnTo>
                <a:lnTo>
                  <a:pt x="10940" y="7399"/>
                </a:lnTo>
                <a:lnTo>
                  <a:pt x="10915" y="7381"/>
                </a:lnTo>
                <a:lnTo>
                  <a:pt x="10890" y="7362"/>
                </a:lnTo>
                <a:lnTo>
                  <a:pt x="10866" y="7341"/>
                </a:lnTo>
                <a:lnTo>
                  <a:pt x="10844" y="7319"/>
                </a:lnTo>
                <a:lnTo>
                  <a:pt x="10822" y="7297"/>
                </a:lnTo>
                <a:lnTo>
                  <a:pt x="10802" y="7273"/>
                </a:lnTo>
                <a:lnTo>
                  <a:pt x="10783" y="7249"/>
                </a:lnTo>
                <a:lnTo>
                  <a:pt x="10765" y="7223"/>
                </a:lnTo>
                <a:lnTo>
                  <a:pt x="10748" y="7197"/>
                </a:lnTo>
                <a:lnTo>
                  <a:pt x="10732" y="7170"/>
                </a:lnTo>
                <a:lnTo>
                  <a:pt x="10717" y="7142"/>
                </a:lnTo>
                <a:lnTo>
                  <a:pt x="10705" y="7113"/>
                </a:lnTo>
                <a:lnTo>
                  <a:pt x="10693" y="7084"/>
                </a:lnTo>
                <a:lnTo>
                  <a:pt x="10683" y="7053"/>
                </a:lnTo>
                <a:lnTo>
                  <a:pt x="10674" y="7023"/>
                </a:lnTo>
                <a:lnTo>
                  <a:pt x="10667" y="6991"/>
                </a:lnTo>
                <a:lnTo>
                  <a:pt x="10661" y="6959"/>
                </a:lnTo>
                <a:lnTo>
                  <a:pt x="10657" y="6927"/>
                </a:lnTo>
                <a:lnTo>
                  <a:pt x="10654" y="6894"/>
                </a:lnTo>
                <a:lnTo>
                  <a:pt x="10653" y="6860"/>
                </a:lnTo>
                <a:lnTo>
                  <a:pt x="10654" y="6827"/>
                </a:lnTo>
                <a:lnTo>
                  <a:pt x="10657" y="6794"/>
                </a:lnTo>
                <a:lnTo>
                  <a:pt x="10661" y="6762"/>
                </a:lnTo>
                <a:lnTo>
                  <a:pt x="10667" y="6730"/>
                </a:lnTo>
                <a:lnTo>
                  <a:pt x="10674" y="6699"/>
                </a:lnTo>
                <a:lnTo>
                  <a:pt x="10683" y="6668"/>
                </a:lnTo>
                <a:lnTo>
                  <a:pt x="10693" y="6638"/>
                </a:lnTo>
                <a:lnTo>
                  <a:pt x="10705" y="6608"/>
                </a:lnTo>
                <a:lnTo>
                  <a:pt x="10717" y="6579"/>
                </a:lnTo>
                <a:lnTo>
                  <a:pt x="10732" y="6551"/>
                </a:lnTo>
                <a:lnTo>
                  <a:pt x="10748" y="6524"/>
                </a:lnTo>
                <a:lnTo>
                  <a:pt x="10765" y="6498"/>
                </a:lnTo>
                <a:lnTo>
                  <a:pt x="10783" y="6472"/>
                </a:lnTo>
                <a:lnTo>
                  <a:pt x="10802" y="6447"/>
                </a:lnTo>
                <a:lnTo>
                  <a:pt x="10822" y="6423"/>
                </a:lnTo>
                <a:lnTo>
                  <a:pt x="10844" y="6401"/>
                </a:lnTo>
                <a:lnTo>
                  <a:pt x="10866" y="6379"/>
                </a:lnTo>
                <a:lnTo>
                  <a:pt x="10890" y="6359"/>
                </a:lnTo>
                <a:lnTo>
                  <a:pt x="10915" y="6339"/>
                </a:lnTo>
                <a:lnTo>
                  <a:pt x="10940" y="6321"/>
                </a:lnTo>
                <a:lnTo>
                  <a:pt x="10966" y="6305"/>
                </a:lnTo>
                <a:lnTo>
                  <a:pt x="10994" y="6289"/>
                </a:lnTo>
                <a:lnTo>
                  <a:pt x="11022" y="6274"/>
                </a:lnTo>
                <a:lnTo>
                  <a:pt x="11051" y="6261"/>
                </a:lnTo>
                <a:lnTo>
                  <a:pt x="11080" y="6250"/>
                </a:lnTo>
                <a:lnTo>
                  <a:pt x="11110" y="6239"/>
                </a:lnTo>
                <a:lnTo>
                  <a:pt x="11142" y="6231"/>
                </a:lnTo>
                <a:lnTo>
                  <a:pt x="11173" y="6223"/>
                </a:lnTo>
                <a:lnTo>
                  <a:pt x="11205" y="6218"/>
                </a:lnTo>
                <a:lnTo>
                  <a:pt x="11238" y="6213"/>
                </a:lnTo>
                <a:lnTo>
                  <a:pt x="11271" y="6211"/>
                </a:lnTo>
                <a:lnTo>
                  <a:pt x="11304" y="6210"/>
                </a:lnTo>
                <a:close/>
                <a:moveTo>
                  <a:pt x="13359" y="6210"/>
                </a:moveTo>
                <a:lnTo>
                  <a:pt x="13393" y="6211"/>
                </a:lnTo>
                <a:lnTo>
                  <a:pt x="13425" y="6213"/>
                </a:lnTo>
                <a:lnTo>
                  <a:pt x="13458" y="6218"/>
                </a:lnTo>
                <a:lnTo>
                  <a:pt x="13490" y="6223"/>
                </a:lnTo>
                <a:lnTo>
                  <a:pt x="13521" y="6231"/>
                </a:lnTo>
                <a:lnTo>
                  <a:pt x="13552" y="6239"/>
                </a:lnTo>
                <a:lnTo>
                  <a:pt x="13582" y="6250"/>
                </a:lnTo>
                <a:lnTo>
                  <a:pt x="13612" y="6261"/>
                </a:lnTo>
                <a:lnTo>
                  <a:pt x="13640" y="6274"/>
                </a:lnTo>
                <a:lnTo>
                  <a:pt x="13668" y="6289"/>
                </a:lnTo>
                <a:lnTo>
                  <a:pt x="13695" y="6305"/>
                </a:lnTo>
                <a:lnTo>
                  <a:pt x="13723" y="6321"/>
                </a:lnTo>
                <a:lnTo>
                  <a:pt x="13748" y="6339"/>
                </a:lnTo>
                <a:lnTo>
                  <a:pt x="13773" y="6359"/>
                </a:lnTo>
                <a:lnTo>
                  <a:pt x="13796" y="6379"/>
                </a:lnTo>
                <a:lnTo>
                  <a:pt x="13819" y="6401"/>
                </a:lnTo>
                <a:lnTo>
                  <a:pt x="13841" y="6423"/>
                </a:lnTo>
                <a:lnTo>
                  <a:pt x="13861" y="6447"/>
                </a:lnTo>
                <a:lnTo>
                  <a:pt x="13880" y="6472"/>
                </a:lnTo>
                <a:lnTo>
                  <a:pt x="13898" y="6498"/>
                </a:lnTo>
                <a:lnTo>
                  <a:pt x="13915" y="6524"/>
                </a:lnTo>
                <a:lnTo>
                  <a:pt x="13931" y="6551"/>
                </a:lnTo>
                <a:lnTo>
                  <a:pt x="13945" y="6579"/>
                </a:lnTo>
                <a:lnTo>
                  <a:pt x="13959" y="6608"/>
                </a:lnTo>
                <a:lnTo>
                  <a:pt x="13970" y="6638"/>
                </a:lnTo>
                <a:lnTo>
                  <a:pt x="13980" y="6668"/>
                </a:lnTo>
                <a:lnTo>
                  <a:pt x="13989" y="6699"/>
                </a:lnTo>
                <a:lnTo>
                  <a:pt x="13997" y="6730"/>
                </a:lnTo>
                <a:lnTo>
                  <a:pt x="14002" y="6762"/>
                </a:lnTo>
                <a:lnTo>
                  <a:pt x="14007" y="6794"/>
                </a:lnTo>
                <a:lnTo>
                  <a:pt x="14009" y="6827"/>
                </a:lnTo>
                <a:lnTo>
                  <a:pt x="14010" y="6860"/>
                </a:lnTo>
                <a:lnTo>
                  <a:pt x="14009" y="6894"/>
                </a:lnTo>
                <a:lnTo>
                  <a:pt x="14007" y="6927"/>
                </a:lnTo>
                <a:lnTo>
                  <a:pt x="14002" y="6959"/>
                </a:lnTo>
                <a:lnTo>
                  <a:pt x="13997" y="6991"/>
                </a:lnTo>
                <a:lnTo>
                  <a:pt x="13989" y="7023"/>
                </a:lnTo>
                <a:lnTo>
                  <a:pt x="13980" y="7053"/>
                </a:lnTo>
                <a:lnTo>
                  <a:pt x="13970" y="7084"/>
                </a:lnTo>
                <a:lnTo>
                  <a:pt x="13959" y="7113"/>
                </a:lnTo>
                <a:lnTo>
                  <a:pt x="13945" y="7142"/>
                </a:lnTo>
                <a:lnTo>
                  <a:pt x="13931" y="7170"/>
                </a:lnTo>
                <a:lnTo>
                  <a:pt x="13915" y="7197"/>
                </a:lnTo>
                <a:lnTo>
                  <a:pt x="13898" y="7223"/>
                </a:lnTo>
                <a:lnTo>
                  <a:pt x="13880" y="7249"/>
                </a:lnTo>
                <a:lnTo>
                  <a:pt x="13861" y="7273"/>
                </a:lnTo>
                <a:lnTo>
                  <a:pt x="13841" y="7297"/>
                </a:lnTo>
                <a:lnTo>
                  <a:pt x="13819" y="7319"/>
                </a:lnTo>
                <a:lnTo>
                  <a:pt x="13796" y="7341"/>
                </a:lnTo>
                <a:lnTo>
                  <a:pt x="13773" y="7362"/>
                </a:lnTo>
                <a:lnTo>
                  <a:pt x="13748" y="7381"/>
                </a:lnTo>
                <a:lnTo>
                  <a:pt x="13723" y="7399"/>
                </a:lnTo>
                <a:lnTo>
                  <a:pt x="13695" y="7416"/>
                </a:lnTo>
                <a:lnTo>
                  <a:pt x="13668" y="7432"/>
                </a:lnTo>
                <a:lnTo>
                  <a:pt x="13640" y="7446"/>
                </a:lnTo>
                <a:lnTo>
                  <a:pt x="13612" y="7459"/>
                </a:lnTo>
                <a:lnTo>
                  <a:pt x="13582" y="7471"/>
                </a:lnTo>
                <a:lnTo>
                  <a:pt x="13552" y="7481"/>
                </a:lnTo>
                <a:lnTo>
                  <a:pt x="13521" y="7490"/>
                </a:lnTo>
                <a:lnTo>
                  <a:pt x="13490" y="7497"/>
                </a:lnTo>
                <a:lnTo>
                  <a:pt x="13458" y="7503"/>
                </a:lnTo>
                <a:lnTo>
                  <a:pt x="13425" y="7507"/>
                </a:lnTo>
                <a:lnTo>
                  <a:pt x="13393" y="7509"/>
                </a:lnTo>
                <a:lnTo>
                  <a:pt x="13359" y="7510"/>
                </a:lnTo>
                <a:lnTo>
                  <a:pt x="13326" y="7509"/>
                </a:lnTo>
                <a:lnTo>
                  <a:pt x="13293" y="7507"/>
                </a:lnTo>
                <a:lnTo>
                  <a:pt x="13260" y="7503"/>
                </a:lnTo>
                <a:lnTo>
                  <a:pt x="13229" y="7497"/>
                </a:lnTo>
                <a:lnTo>
                  <a:pt x="13197" y="7490"/>
                </a:lnTo>
                <a:lnTo>
                  <a:pt x="13165" y="7481"/>
                </a:lnTo>
                <a:lnTo>
                  <a:pt x="13135" y="7471"/>
                </a:lnTo>
                <a:lnTo>
                  <a:pt x="13106" y="7459"/>
                </a:lnTo>
                <a:lnTo>
                  <a:pt x="13077" y="7446"/>
                </a:lnTo>
                <a:lnTo>
                  <a:pt x="13049" y="7432"/>
                </a:lnTo>
                <a:lnTo>
                  <a:pt x="13022" y="7416"/>
                </a:lnTo>
                <a:lnTo>
                  <a:pt x="12995" y="7399"/>
                </a:lnTo>
                <a:lnTo>
                  <a:pt x="12970" y="7381"/>
                </a:lnTo>
                <a:lnTo>
                  <a:pt x="12945" y="7362"/>
                </a:lnTo>
                <a:lnTo>
                  <a:pt x="12922" y="7341"/>
                </a:lnTo>
                <a:lnTo>
                  <a:pt x="12899" y="7319"/>
                </a:lnTo>
                <a:lnTo>
                  <a:pt x="12878" y="7297"/>
                </a:lnTo>
                <a:lnTo>
                  <a:pt x="12857" y="7273"/>
                </a:lnTo>
                <a:lnTo>
                  <a:pt x="12838" y="7249"/>
                </a:lnTo>
                <a:lnTo>
                  <a:pt x="12820" y="7223"/>
                </a:lnTo>
                <a:lnTo>
                  <a:pt x="12803" y="7197"/>
                </a:lnTo>
                <a:lnTo>
                  <a:pt x="12787" y="7170"/>
                </a:lnTo>
                <a:lnTo>
                  <a:pt x="12773" y="7142"/>
                </a:lnTo>
                <a:lnTo>
                  <a:pt x="12760" y="7113"/>
                </a:lnTo>
                <a:lnTo>
                  <a:pt x="12748" y="7084"/>
                </a:lnTo>
                <a:lnTo>
                  <a:pt x="12738" y="7053"/>
                </a:lnTo>
                <a:lnTo>
                  <a:pt x="12729" y="7023"/>
                </a:lnTo>
                <a:lnTo>
                  <a:pt x="12722" y="6991"/>
                </a:lnTo>
                <a:lnTo>
                  <a:pt x="12716" y="6959"/>
                </a:lnTo>
                <a:lnTo>
                  <a:pt x="12712" y="6927"/>
                </a:lnTo>
                <a:lnTo>
                  <a:pt x="12709" y="6894"/>
                </a:lnTo>
                <a:lnTo>
                  <a:pt x="12709" y="6860"/>
                </a:lnTo>
                <a:lnTo>
                  <a:pt x="12709" y="6827"/>
                </a:lnTo>
                <a:lnTo>
                  <a:pt x="12712" y="6794"/>
                </a:lnTo>
                <a:lnTo>
                  <a:pt x="12716" y="6762"/>
                </a:lnTo>
                <a:lnTo>
                  <a:pt x="12722" y="6730"/>
                </a:lnTo>
                <a:lnTo>
                  <a:pt x="12729" y="6699"/>
                </a:lnTo>
                <a:lnTo>
                  <a:pt x="12738" y="6668"/>
                </a:lnTo>
                <a:lnTo>
                  <a:pt x="12748" y="6638"/>
                </a:lnTo>
                <a:lnTo>
                  <a:pt x="12760" y="6608"/>
                </a:lnTo>
                <a:lnTo>
                  <a:pt x="12773" y="6579"/>
                </a:lnTo>
                <a:lnTo>
                  <a:pt x="12787" y="6551"/>
                </a:lnTo>
                <a:lnTo>
                  <a:pt x="12803" y="6524"/>
                </a:lnTo>
                <a:lnTo>
                  <a:pt x="12820" y="6498"/>
                </a:lnTo>
                <a:lnTo>
                  <a:pt x="12838" y="6472"/>
                </a:lnTo>
                <a:lnTo>
                  <a:pt x="12857" y="6447"/>
                </a:lnTo>
                <a:lnTo>
                  <a:pt x="12878" y="6423"/>
                </a:lnTo>
                <a:lnTo>
                  <a:pt x="12899" y="6401"/>
                </a:lnTo>
                <a:lnTo>
                  <a:pt x="12922" y="6379"/>
                </a:lnTo>
                <a:lnTo>
                  <a:pt x="12945" y="6359"/>
                </a:lnTo>
                <a:lnTo>
                  <a:pt x="12970" y="6339"/>
                </a:lnTo>
                <a:lnTo>
                  <a:pt x="12995" y="6321"/>
                </a:lnTo>
                <a:lnTo>
                  <a:pt x="13022" y="6305"/>
                </a:lnTo>
                <a:lnTo>
                  <a:pt x="13049" y="6289"/>
                </a:lnTo>
                <a:lnTo>
                  <a:pt x="13077" y="6274"/>
                </a:lnTo>
                <a:lnTo>
                  <a:pt x="13106" y="6261"/>
                </a:lnTo>
                <a:lnTo>
                  <a:pt x="13135" y="6250"/>
                </a:lnTo>
                <a:lnTo>
                  <a:pt x="13165" y="6239"/>
                </a:lnTo>
                <a:lnTo>
                  <a:pt x="13197" y="6231"/>
                </a:lnTo>
                <a:lnTo>
                  <a:pt x="13229" y="6223"/>
                </a:lnTo>
                <a:lnTo>
                  <a:pt x="13260" y="6218"/>
                </a:lnTo>
                <a:lnTo>
                  <a:pt x="13293" y="6213"/>
                </a:lnTo>
                <a:lnTo>
                  <a:pt x="13326" y="6211"/>
                </a:lnTo>
                <a:lnTo>
                  <a:pt x="13359" y="6210"/>
                </a:lnTo>
                <a:close/>
                <a:moveTo>
                  <a:pt x="10311" y="10076"/>
                </a:moveTo>
                <a:lnTo>
                  <a:pt x="12297" y="10076"/>
                </a:lnTo>
                <a:lnTo>
                  <a:pt x="12297" y="12984"/>
                </a:lnTo>
                <a:lnTo>
                  <a:pt x="10311" y="12984"/>
                </a:lnTo>
                <a:lnTo>
                  <a:pt x="10311" y="10076"/>
                </a:lnTo>
                <a:close/>
                <a:moveTo>
                  <a:pt x="5887" y="8913"/>
                </a:moveTo>
                <a:lnTo>
                  <a:pt x="7428" y="8913"/>
                </a:lnTo>
                <a:lnTo>
                  <a:pt x="7428" y="10452"/>
                </a:lnTo>
                <a:lnTo>
                  <a:pt x="5887" y="10452"/>
                </a:lnTo>
                <a:lnTo>
                  <a:pt x="5887" y="8913"/>
                </a:lnTo>
                <a:close/>
                <a:moveTo>
                  <a:pt x="3797" y="8913"/>
                </a:moveTo>
                <a:lnTo>
                  <a:pt x="5339" y="8913"/>
                </a:lnTo>
                <a:lnTo>
                  <a:pt x="5339" y="10452"/>
                </a:lnTo>
                <a:lnTo>
                  <a:pt x="3797" y="10452"/>
                </a:lnTo>
                <a:lnTo>
                  <a:pt x="3797" y="8913"/>
                </a:lnTo>
                <a:close/>
                <a:moveTo>
                  <a:pt x="1708" y="8913"/>
                </a:moveTo>
                <a:lnTo>
                  <a:pt x="3249" y="8913"/>
                </a:lnTo>
                <a:lnTo>
                  <a:pt x="3249" y="10452"/>
                </a:lnTo>
                <a:lnTo>
                  <a:pt x="1708" y="10452"/>
                </a:lnTo>
                <a:lnTo>
                  <a:pt x="1708" y="8913"/>
                </a:lnTo>
                <a:close/>
                <a:moveTo>
                  <a:pt x="6577" y="14045"/>
                </a:moveTo>
                <a:lnTo>
                  <a:pt x="16031" y="14045"/>
                </a:lnTo>
                <a:lnTo>
                  <a:pt x="16031" y="14421"/>
                </a:lnTo>
                <a:lnTo>
                  <a:pt x="6577" y="14421"/>
                </a:lnTo>
                <a:lnTo>
                  <a:pt x="6577" y="14045"/>
                </a:lnTo>
                <a:close/>
                <a:moveTo>
                  <a:pt x="7553" y="13360"/>
                </a:moveTo>
                <a:lnTo>
                  <a:pt x="15055" y="13360"/>
                </a:lnTo>
                <a:lnTo>
                  <a:pt x="15055" y="13737"/>
                </a:lnTo>
                <a:lnTo>
                  <a:pt x="7553" y="13737"/>
                </a:lnTo>
                <a:lnTo>
                  <a:pt x="7553" y="13360"/>
                </a:lnTo>
                <a:close/>
              </a:path>
            </a:pathLst>
          </a:custGeom>
          <a:solidFill>
            <a:schemeClr val="bg1">
              <a:lumMod val="50000"/>
            </a:schemeClr>
          </a:solidFill>
          <a:ln w="9525">
            <a:noFill/>
            <a:round/>
            <a:headEnd/>
            <a:tailEnd/>
          </a:ln>
        </p:spPr>
        <p:txBody>
          <a:bodyPr lIns="121909" tIns="60954" rIns="121909" bIns="60954"/>
          <a:lstStyle/>
          <a:p>
            <a:pPr>
              <a:defRPr/>
            </a:pPr>
            <a:endParaRPr lang="zh-CN" altLang="en-US" sz="1799"/>
          </a:p>
        </p:txBody>
      </p:sp>
      <p:grpSp>
        <p:nvGrpSpPr>
          <p:cNvPr id="11" name="组合 363">
            <a:extLst>
              <a:ext uri="{FF2B5EF4-FFF2-40B4-BE49-F238E27FC236}">
                <a16:creationId xmlns:a16="http://schemas.microsoft.com/office/drawing/2014/main" id="{417F50E2-A6AF-42D1-8D66-D97AFE07D904}"/>
              </a:ext>
            </a:extLst>
          </p:cNvPr>
          <p:cNvGrpSpPr/>
          <p:nvPr/>
        </p:nvGrpSpPr>
        <p:grpSpPr>
          <a:xfrm>
            <a:off x="2511915" y="5728769"/>
            <a:ext cx="509416" cy="458803"/>
            <a:chOff x="12163425" y="615950"/>
            <a:chExt cx="371475" cy="368300"/>
          </a:xfrm>
          <a:solidFill>
            <a:schemeClr val="tx1">
              <a:lumMod val="50000"/>
              <a:lumOff val="50000"/>
            </a:schemeClr>
          </a:solidFill>
        </p:grpSpPr>
        <p:sp>
          <p:nvSpPr>
            <p:cNvPr id="12" name="Freeform 553">
              <a:extLst>
                <a:ext uri="{FF2B5EF4-FFF2-40B4-BE49-F238E27FC236}">
                  <a16:creationId xmlns:a16="http://schemas.microsoft.com/office/drawing/2014/main" id="{AD197C05-1477-412A-8614-13B024203B9A}"/>
                </a:ext>
              </a:extLst>
            </p:cNvPr>
            <p:cNvSpPr>
              <a:spLocks noEditPoints="1"/>
            </p:cNvSpPr>
            <p:nvPr/>
          </p:nvSpPr>
          <p:spPr bwMode="auto">
            <a:xfrm>
              <a:off x="12382500" y="838200"/>
              <a:ext cx="152400" cy="146050"/>
            </a:xfrm>
            <a:custGeom>
              <a:avLst/>
              <a:gdLst/>
              <a:ahLst/>
              <a:cxnLst>
                <a:cxn ang="0">
                  <a:pos x="0" y="24"/>
                </a:cxn>
                <a:cxn ang="0">
                  <a:pos x="0" y="52"/>
                </a:cxn>
                <a:cxn ang="0">
                  <a:pos x="0" y="52"/>
                </a:cxn>
                <a:cxn ang="0">
                  <a:pos x="2" y="62"/>
                </a:cxn>
                <a:cxn ang="0">
                  <a:pos x="8" y="70"/>
                </a:cxn>
                <a:cxn ang="0">
                  <a:pos x="16" y="76"/>
                </a:cxn>
                <a:cxn ang="0">
                  <a:pos x="26" y="78"/>
                </a:cxn>
                <a:cxn ang="0">
                  <a:pos x="10" y="92"/>
                </a:cxn>
                <a:cxn ang="0">
                  <a:pos x="86" y="92"/>
                </a:cxn>
                <a:cxn ang="0">
                  <a:pos x="72" y="78"/>
                </a:cxn>
                <a:cxn ang="0">
                  <a:pos x="72" y="78"/>
                </a:cxn>
                <a:cxn ang="0">
                  <a:pos x="82" y="76"/>
                </a:cxn>
                <a:cxn ang="0">
                  <a:pos x="88" y="70"/>
                </a:cxn>
                <a:cxn ang="0">
                  <a:pos x="94" y="62"/>
                </a:cxn>
                <a:cxn ang="0">
                  <a:pos x="96" y="52"/>
                </a:cxn>
                <a:cxn ang="0">
                  <a:pos x="96" y="24"/>
                </a:cxn>
                <a:cxn ang="0">
                  <a:pos x="96" y="24"/>
                </a:cxn>
                <a:cxn ang="0">
                  <a:pos x="94" y="14"/>
                </a:cxn>
                <a:cxn ang="0">
                  <a:pos x="88" y="6"/>
                </a:cxn>
                <a:cxn ang="0">
                  <a:pos x="80" y="2"/>
                </a:cxn>
                <a:cxn ang="0">
                  <a:pos x="72" y="0"/>
                </a:cxn>
                <a:cxn ang="0">
                  <a:pos x="26" y="0"/>
                </a:cxn>
                <a:cxn ang="0">
                  <a:pos x="26" y="0"/>
                </a:cxn>
                <a:cxn ang="0">
                  <a:pos x="16" y="2"/>
                </a:cxn>
                <a:cxn ang="0">
                  <a:pos x="8" y="6"/>
                </a:cxn>
                <a:cxn ang="0">
                  <a:pos x="2" y="14"/>
                </a:cxn>
                <a:cxn ang="0">
                  <a:pos x="0" y="24"/>
                </a:cxn>
                <a:cxn ang="0">
                  <a:pos x="0" y="24"/>
                </a:cxn>
                <a:cxn ang="0">
                  <a:pos x="76" y="24"/>
                </a:cxn>
                <a:cxn ang="0">
                  <a:pos x="76" y="52"/>
                </a:cxn>
                <a:cxn ang="0">
                  <a:pos x="76" y="52"/>
                </a:cxn>
                <a:cxn ang="0">
                  <a:pos x="74" y="56"/>
                </a:cxn>
                <a:cxn ang="0">
                  <a:pos x="72" y="56"/>
                </a:cxn>
                <a:cxn ang="0">
                  <a:pos x="26" y="56"/>
                </a:cxn>
                <a:cxn ang="0">
                  <a:pos x="26" y="56"/>
                </a:cxn>
                <a:cxn ang="0">
                  <a:pos x="22" y="56"/>
                </a:cxn>
                <a:cxn ang="0">
                  <a:pos x="22" y="52"/>
                </a:cxn>
                <a:cxn ang="0">
                  <a:pos x="22" y="24"/>
                </a:cxn>
                <a:cxn ang="0">
                  <a:pos x="22" y="24"/>
                </a:cxn>
                <a:cxn ang="0">
                  <a:pos x="22" y="22"/>
                </a:cxn>
                <a:cxn ang="0">
                  <a:pos x="26" y="20"/>
                </a:cxn>
                <a:cxn ang="0">
                  <a:pos x="72" y="20"/>
                </a:cxn>
                <a:cxn ang="0">
                  <a:pos x="72" y="20"/>
                </a:cxn>
                <a:cxn ang="0">
                  <a:pos x="74" y="22"/>
                </a:cxn>
                <a:cxn ang="0">
                  <a:pos x="76" y="24"/>
                </a:cxn>
                <a:cxn ang="0">
                  <a:pos x="76" y="24"/>
                </a:cxn>
              </a:cxnLst>
              <a:rect l="0" t="0" r="r" b="b"/>
              <a:pathLst>
                <a:path w="96" h="92">
                  <a:moveTo>
                    <a:pt x="0" y="24"/>
                  </a:moveTo>
                  <a:lnTo>
                    <a:pt x="0" y="52"/>
                  </a:lnTo>
                  <a:lnTo>
                    <a:pt x="0" y="52"/>
                  </a:lnTo>
                  <a:lnTo>
                    <a:pt x="2" y="62"/>
                  </a:lnTo>
                  <a:lnTo>
                    <a:pt x="8" y="70"/>
                  </a:lnTo>
                  <a:lnTo>
                    <a:pt x="16" y="76"/>
                  </a:lnTo>
                  <a:lnTo>
                    <a:pt x="26" y="78"/>
                  </a:lnTo>
                  <a:lnTo>
                    <a:pt x="10" y="92"/>
                  </a:lnTo>
                  <a:lnTo>
                    <a:pt x="86" y="92"/>
                  </a:lnTo>
                  <a:lnTo>
                    <a:pt x="72" y="78"/>
                  </a:lnTo>
                  <a:lnTo>
                    <a:pt x="72" y="78"/>
                  </a:lnTo>
                  <a:lnTo>
                    <a:pt x="82" y="76"/>
                  </a:lnTo>
                  <a:lnTo>
                    <a:pt x="88" y="70"/>
                  </a:lnTo>
                  <a:lnTo>
                    <a:pt x="94" y="62"/>
                  </a:lnTo>
                  <a:lnTo>
                    <a:pt x="96" y="52"/>
                  </a:lnTo>
                  <a:lnTo>
                    <a:pt x="96" y="24"/>
                  </a:lnTo>
                  <a:lnTo>
                    <a:pt x="96" y="24"/>
                  </a:lnTo>
                  <a:lnTo>
                    <a:pt x="94" y="14"/>
                  </a:lnTo>
                  <a:lnTo>
                    <a:pt x="88" y="6"/>
                  </a:lnTo>
                  <a:lnTo>
                    <a:pt x="80" y="2"/>
                  </a:lnTo>
                  <a:lnTo>
                    <a:pt x="72" y="0"/>
                  </a:lnTo>
                  <a:lnTo>
                    <a:pt x="26" y="0"/>
                  </a:lnTo>
                  <a:lnTo>
                    <a:pt x="26" y="0"/>
                  </a:lnTo>
                  <a:lnTo>
                    <a:pt x="16" y="2"/>
                  </a:lnTo>
                  <a:lnTo>
                    <a:pt x="8" y="6"/>
                  </a:lnTo>
                  <a:lnTo>
                    <a:pt x="2" y="14"/>
                  </a:lnTo>
                  <a:lnTo>
                    <a:pt x="0" y="24"/>
                  </a:lnTo>
                  <a:lnTo>
                    <a:pt x="0" y="24"/>
                  </a:lnTo>
                  <a:close/>
                  <a:moveTo>
                    <a:pt x="76" y="24"/>
                  </a:moveTo>
                  <a:lnTo>
                    <a:pt x="76" y="52"/>
                  </a:lnTo>
                  <a:lnTo>
                    <a:pt x="76" y="52"/>
                  </a:lnTo>
                  <a:lnTo>
                    <a:pt x="74" y="56"/>
                  </a:lnTo>
                  <a:lnTo>
                    <a:pt x="72" y="56"/>
                  </a:lnTo>
                  <a:lnTo>
                    <a:pt x="26" y="56"/>
                  </a:lnTo>
                  <a:lnTo>
                    <a:pt x="26" y="56"/>
                  </a:lnTo>
                  <a:lnTo>
                    <a:pt x="22" y="56"/>
                  </a:lnTo>
                  <a:lnTo>
                    <a:pt x="22" y="52"/>
                  </a:lnTo>
                  <a:lnTo>
                    <a:pt x="22" y="24"/>
                  </a:lnTo>
                  <a:lnTo>
                    <a:pt x="22" y="24"/>
                  </a:lnTo>
                  <a:lnTo>
                    <a:pt x="22" y="22"/>
                  </a:lnTo>
                  <a:lnTo>
                    <a:pt x="26" y="20"/>
                  </a:lnTo>
                  <a:lnTo>
                    <a:pt x="72" y="20"/>
                  </a:lnTo>
                  <a:lnTo>
                    <a:pt x="72" y="20"/>
                  </a:lnTo>
                  <a:lnTo>
                    <a:pt x="74" y="22"/>
                  </a:lnTo>
                  <a:lnTo>
                    <a:pt x="76" y="24"/>
                  </a:lnTo>
                  <a:lnTo>
                    <a:pt x="76" y="24"/>
                  </a:lnTo>
                  <a:close/>
                </a:path>
              </a:pathLst>
            </a:custGeom>
            <a:grpFill/>
            <a:ln w="9525">
              <a:noFill/>
              <a:round/>
              <a:headEnd/>
              <a:tailEnd/>
            </a:ln>
          </p:spPr>
          <p:txBody>
            <a:bodyPr/>
            <a:lstStyle/>
            <a:p>
              <a:pPr>
                <a:defRPr/>
              </a:pPr>
              <a:endParaRPr lang="zh-CN" altLang="en-US" sz="1799" dirty="0"/>
            </a:p>
          </p:txBody>
        </p:sp>
        <p:sp>
          <p:nvSpPr>
            <p:cNvPr id="13" name="Freeform 554">
              <a:extLst>
                <a:ext uri="{FF2B5EF4-FFF2-40B4-BE49-F238E27FC236}">
                  <a16:creationId xmlns:a16="http://schemas.microsoft.com/office/drawing/2014/main" id="{AFA04319-808D-4D2D-AACE-0A2508EF4819}"/>
                </a:ext>
              </a:extLst>
            </p:cNvPr>
            <p:cNvSpPr>
              <a:spLocks noEditPoints="1"/>
            </p:cNvSpPr>
            <p:nvPr/>
          </p:nvSpPr>
          <p:spPr bwMode="auto">
            <a:xfrm>
              <a:off x="12163425" y="838200"/>
              <a:ext cx="152400" cy="146050"/>
            </a:xfrm>
            <a:custGeom>
              <a:avLst/>
              <a:gdLst/>
              <a:ahLst/>
              <a:cxnLst>
                <a:cxn ang="0">
                  <a:pos x="26" y="78"/>
                </a:cxn>
                <a:cxn ang="0">
                  <a:pos x="10" y="92"/>
                </a:cxn>
                <a:cxn ang="0">
                  <a:pos x="86" y="92"/>
                </a:cxn>
                <a:cxn ang="0">
                  <a:pos x="72" y="78"/>
                </a:cxn>
                <a:cxn ang="0">
                  <a:pos x="72" y="78"/>
                </a:cxn>
                <a:cxn ang="0">
                  <a:pos x="82" y="76"/>
                </a:cxn>
                <a:cxn ang="0">
                  <a:pos x="90" y="70"/>
                </a:cxn>
                <a:cxn ang="0">
                  <a:pos x="94" y="62"/>
                </a:cxn>
                <a:cxn ang="0">
                  <a:pos x="96" y="52"/>
                </a:cxn>
                <a:cxn ang="0">
                  <a:pos x="96" y="24"/>
                </a:cxn>
                <a:cxn ang="0">
                  <a:pos x="96" y="24"/>
                </a:cxn>
                <a:cxn ang="0">
                  <a:pos x="94" y="14"/>
                </a:cxn>
                <a:cxn ang="0">
                  <a:pos x="88" y="6"/>
                </a:cxn>
                <a:cxn ang="0">
                  <a:pos x="80" y="2"/>
                </a:cxn>
                <a:cxn ang="0">
                  <a:pos x="72" y="0"/>
                </a:cxn>
                <a:cxn ang="0">
                  <a:pos x="26" y="0"/>
                </a:cxn>
                <a:cxn ang="0">
                  <a:pos x="26" y="0"/>
                </a:cxn>
                <a:cxn ang="0">
                  <a:pos x="16" y="2"/>
                </a:cxn>
                <a:cxn ang="0">
                  <a:pos x="8" y="6"/>
                </a:cxn>
                <a:cxn ang="0">
                  <a:pos x="2" y="14"/>
                </a:cxn>
                <a:cxn ang="0">
                  <a:pos x="0" y="24"/>
                </a:cxn>
                <a:cxn ang="0">
                  <a:pos x="0" y="52"/>
                </a:cxn>
                <a:cxn ang="0">
                  <a:pos x="0" y="52"/>
                </a:cxn>
                <a:cxn ang="0">
                  <a:pos x="2" y="62"/>
                </a:cxn>
                <a:cxn ang="0">
                  <a:pos x="8" y="70"/>
                </a:cxn>
                <a:cxn ang="0">
                  <a:pos x="16" y="76"/>
                </a:cxn>
                <a:cxn ang="0">
                  <a:pos x="26" y="78"/>
                </a:cxn>
                <a:cxn ang="0">
                  <a:pos x="26" y="78"/>
                </a:cxn>
                <a:cxn ang="0">
                  <a:pos x="22" y="24"/>
                </a:cxn>
                <a:cxn ang="0">
                  <a:pos x="22" y="24"/>
                </a:cxn>
                <a:cxn ang="0">
                  <a:pos x="22" y="22"/>
                </a:cxn>
                <a:cxn ang="0">
                  <a:pos x="26" y="20"/>
                </a:cxn>
                <a:cxn ang="0">
                  <a:pos x="72" y="20"/>
                </a:cxn>
                <a:cxn ang="0">
                  <a:pos x="72" y="20"/>
                </a:cxn>
                <a:cxn ang="0">
                  <a:pos x="74" y="22"/>
                </a:cxn>
                <a:cxn ang="0">
                  <a:pos x="76" y="24"/>
                </a:cxn>
                <a:cxn ang="0">
                  <a:pos x="76" y="52"/>
                </a:cxn>
                <a:cxn ang="0">
                  <a:pos x="76" y="52"/>
                </a:cxn>
                <a:cxn ang="0">
                  <a:pos x="74" y="56"/>
                </a:cxn>
                <a:cxn ang="0">
                  <a:pos x="72" y="56"/>
                </a:cxn>
                <a:cxn ang="0">
                  <a:pos x="26" y="56"/>
                </a:cxn>
                <a:cxn ang="0">
                  <a:pos x="26" y="56"/>
                </a:cxn>
                <a:cxn ang="0">
                  <a:pos x="22" y="56"/>
                </a:cxn>
                <a:cxn ang="0">
                  <a:pos x="22" y="52"/>
                </a:cxn>
                <a:cxn ang="0">
                  <a:pos x="22" y="24"/>
                </a:cxn>
              </a:cxnLst>
              <a:rect l="0" t="0" r="r" b="b"/>
              <a:pathLst>
                <a:path w="96" h="92">
                  <a:moveTo>
                    <a:pt x="26" y="78"/>
                  </a:moveTo>
                  <a:lnTo>
                    <a:pt x="10" y="92"/>
                  </a:lnTo>
                  <a:lnTo>
                    <a:pt x="86" y="92"/>
                  </a:lnTo>
                  <a:lnTo>
                    <a:pt x="72" y="78"/>
                  </a:lnTo>
                  <a:lnTo>
                    <a:pt x="72" y="78"/>
                  </a:lnTo>
                  <a:lnTo>
                    <a:pt x="82" y="76"/>
                  </a:lnTo>
                  <a:lnTo>
                    <a:pt x="90" y="70"/>
                  </a:lnTo>
                  <a:lnTo>
                    <a:pt x="94" y="62"/>
                  </a:lnTo>
                  <a:lnTo>
                    <a:pt x="96" y="52"/>
                  </a:lnTo>
                  <a:lnTo>
                    <a:pt x="96" y="24"/>
                  </a:lnTo>
                  <a:lnTo>
                    <a:pt x="96" y="24"/>
                  </a:lnTo>
                  <a:lnTo>
                    <a:pt x="94" y="14"/>
                  </a:lnTo>
                  <a:lnTo>
                    <a:pt x="88" y="6"/>
                  </a:lnTo>
                  <a:lnTo>
                    <a:pt x="80" y="2"/>
                  </a:lnTo>
                  <a:lnTo>
                    <a:pt x="72" y="0"/>
                  </a:lnTo>
                  <a:lnTo>
                    <a:pt x="26" y="0"/>
                  </a:lnTo>
                  <a:lnTo>
                    <a:pt x="26" y="0"/>
                  </a:lnTo>
                  <a:lnTo>
                    <a:pt x="16" y="2"/>
                  </a:lnTo>
                  <a:lnTo>
                    <a:pt x="8" y="6"/>
                  </a:lnTo>
                  <a:lnTo>
                    <a:pt x="2" y="14"/>
                  </a:lnTo>
                  <a:lnTo>
                    <a:pt x="0" y="24"/>
                  </a:lnTo>
                  <a:lnTo>
                    <a:pt x="0" y="52"/>
                  </a:lnTo>
                  <a:lnTo>
                    <a:pt x="0" y="52"/>
                  </a:lnTo>
                  <a:lnTo>
                    <a:pt x="2" y="62"/>
                  </a:lnTo>
                  <a:lnTo>
                    <a:pt x="8" y="70"/>
                  </a:lnTo>
                  <a:lnTo>
                    <a:pt x="16" y="76"/>
                  </a:lnTo>
                  <a:lnTo>
                    <a:pt x="26" y="78"/>
                  </a:lnTo>
                  <a:lnTo>
                    <a:pt x="26" y="78"/>
                  </a:lnTo>
                  <a:close/>
                  <a:moveTo>
                    <a:pt x="22" y="24"/>
                  </a:moveTo>
                  <a:lnTo>
                    <a:pt x="22" y="24"/>
                  </a:lnTo>
                  <a:lnTo>
                    <a:pt x="22" y="22"/>
                  </a:lnTo>
                  <a:lnTo>
                    <a:pt x="26" y="20"/>
                  </a:lnTo>
                  <a:lnTo>
                    <a:pt x="72" y="20"/>
                  </a:lnTo>
                  <a:lnTo>
                    <a:pt x="72" y="20"/>
                  </a:lnTo>
                  <a:lnTo>
                    <a:pt x="74" y="22"/>
                  </a:lnTo>
                  <a:lnTo>
                    <a:pt x="76" y="24"/>
                  </a:lnTo>
                  <a:lnTo>
                    <a:pt x="76" y="52"/>
                  </a:lnTo>
                  <a:lnTo>
                    <a:pt x="76" y="52"/>
                  </a:lnTo>
                  <a:lnTo>
                    <a:pt x="74" y="56"/>
                  </a:lnTo>
                  <a:lnTo>
                    <a:pt x="72" y="56"/>
                  </a:lnTo>
                  <a:lnTo>
                    <a:pt x="26" y="56"/>
                  </a:lnTo>
                  <a:lnTo>
                    <a:pt x="26" y="56"/>
                  </a:lnTo>
                  <a:lnTo>
                    <a:pt x="22" y="56"/>
                  </a:lnTo>
                  <a:lnTo>
                    <a:pt x="22" y="52"/>
                  </a:lnTo>
                  <a:lnTo>
                    <a:pt x="22" y="24"/>
                  </a:lnTo>
                  <a:close/>
                </a:path>
              </a:pathLst>
            </a:custGeom>
            <a:grpFill/>
            <a:ln w="9525">
              <a:noFill/>
              <a:round/>
              <a:headEnd/>
              <a:tailEnd/>
            </a:ln>
          </p:spPr>
          <p:txBody>
            <a:bodyPr/>
            <a:lstStyle/>
            <a:p>
              <a:pPr>
                <a:defRPr/>
              </a:pPr>
              <a:endParaRPr lang="zh-CN" altLang="en-US" sz="1799" dirty="0"/>
            </a:p>
          </p:txBody>
        </p:sp>
        <p:sp>
          <p:nvSpPr>
            <p:cNvPr id="14" name="Freeform 555">
              <a:extLst>
                <a:ext uri="{FF2B5EF4-FFF2-40B4-BE49-F238E27FC236}">
                  <a16:creationId xmlns:a16="http://schemas.microsoft.com/office/drawing/2014/main" id="{15AD95A7-F96A-40D6-AED5-52D5B458DA23}"/>
                </a:ext>
              </a:extLst>
            </p:cNvPr>
            <p:cNvSpPr>
              <a:spLocks noEditPoints="1"/>
            </p:cNvSpPr>
            <p:nvPr/>
          </p:nvSpPr>
          <p:spPr bwMode="auto">
            <a:xfrm>
              <a:off x="12274550" y="615950"/>
              <a:ext cx="152400" cy="149225"/>
            </a:xfrm>
            <a:custGeom>
              <a:avLst/>
              <a:gdLst/>
              <a:ahLst/>
              <a:cxnLst>
                <a:cxn ang="0">
                  <a:pos x="24" y="78"/>
                </a:cxn>
                <a:cxn ang="0">
                  <a:pos x="10" y="94"/>
                </a:cxn>
                <a:cxn ang="0">
                  <a:pos x="86" y="94"/>
                </a:cxn>
                <a:cxn ang="0">
                  <a:pos x="70" y="78"/>
                </a:cxn>
                <a:cxn ang="0">
                  <a:pos x="70" y="78"/>
                </a:cxn>
                <a:cxn ang="0">
                  <a:pos x="80" y="76"/>
                </a:cxn>
                <a:cxn ang="0">
                  <a:pos x="88" y="72"/>
                </a:cxn>
                <a:cxn ang="0">
                  <a:pos x="94" y="64"/>
                </a:cxn>
                <a:cxn ang="0">
                  <a:pos x="96" y="54"/>
                </a:cxn>
                <a:cxn ang="0">
                  <a:pos x="96" y="26"/>
                </a:cxn>
                <a:cxn ang="0">
                  <a:pos x="96" y="26"/>
                </a:cxn>
                <a:cxn ang="0">
                  <a:pos x="94" y="16"/>
                </a:cxn>
                <a:cxn ang="0">
                  <a:pos x="88" y="8"/>
                </a:cxn>
                <a:cxn ang="0">
                  <a:pos x="80" y="2"/>
                </a:cxn>
                <a:cxn ang="0">
                  <a:pos x="70" y="0"/>
                </a:cxn>
                <a:cxn ang="0">
                  <a:pos x="24" y="0"/>
                </a:cxn>
                <a:cxn ang="0">
                  <a:pos x="24" y="0"/>
                </a:cxn>
                <a:cxn ang="0">
                  <a:pos x="14" y="2"/>
                </a:cxn>
                <a:cxn ang="0">
                  <a:pos x="6" y="8"/>
                </a:cxn>
                <a:cxn ang="0">
                  <a:pos x="2" y="16"/>
                </a:cxn>
                <a:cxn ang="0">
                  <a:pos x="0" y="26"/>
                </a:cxn>
                <a:cxn ang="0">
                  <a:pos x="0" y="54"/>
                </a:cxn>
                <a:cxn ang="0">
                  <a:pos x="0" y="54"/>
                </a:cxn>
                <a:cxn ang="0">
                  <a:pos x="2" y="64"/>
                </a:cxn>
                <a:cxn ang="0">
                  <a:pos x="6" y="72"/>
                </a:cxn>
                <a:cxn ang="0">
                  <a:pos x="14" y="76"/>
                </a:cxn>
                <a:cxn ang="0">
                  <a:pos x="24" y="78"/>
                </a:cxn>
                <a:cxn ang="0">
                  <a:pos x="24" y="78"/>
                </a:cxn>
                <a:cxn ang="0">
                  <a:pos x="20" y="26"/>
                </a:cxn>
                <a:cxn ang="0">
                  <a:pos x="20" y="26"/>
                </a:cxn>
                <a:cxn ang="0">
                  <a:pos x="22" y="22"/>
                </a:cxn>
                <a:cxn ang="0">
                  <a:pos x="24" y="22"/>
                </a:cxn>
                <a:cxn ang="0">
                  <a:pos x="70" y="22"/>
                </a:cxn>
                <a:cxn ang="0">
                  <a:pos x="70" y="22"/>
                </a:cxn>
                <a:cxn ang="0">
                  <a:pos x="74" y="22"/>
                </a:cxn>
                <a:cxn ang="0">
                  <a:pos x="74" y="26"/>
                </a:cxn>
                <a:cxn ang="0">
                  <a:pos x="74" y="54"/>
                </a:cxn>
                <a:cxn ang="0">
                  <a:pos x="74" y="54"/>
                </a:cxn>
                <a:cxn ang="0">
                  <a:pos x="74" y="56"/>
                </a:cxn>
                <a:cxn ang="0">
                  <a:pos x="70" y="58"/>
                </a:cxn>
                <a:cxn ang="0">
                  <a:pos x="24" y="58"/>
                </a:cxn>
                <a:cxn ang="0">
                  <a:pos x="24" y="58"/>
                </a:cxn>
                <a:cxn ang="0">
                  <a:pos x="22" y="56"/>
                </a:cxn>
                <a:cxn ang="0">
                  <a:pos x="20" y="54"/>
                </a:cxn>
                <a:cxn ang="0">
                  <a:pos x="20" y="26"/>
                </a:cxn>
              </a:cxnLst>
              <a:rect l="0" t="0" r="r" b="b"/>
              <a:pathLst>
                <a:path w="96" h="94">
                  <a:moveTo>
                    <a:pt x="24" y="78"/>
                  </a:moveTo>
                  <a:lnTo>
                    <a:pt x="10" y="94"/>
                  </a:lnTo>
                  <a:lnTo>
                    <a:pt x="86" y="94"/>
                  </a:lnTo>
                  <a:lnTo>
                    <a:pt x="70" y="78"/>
                  </a:lnTo>
                  <a:lnTo>
                    <a:pt x="70" y="78"/>
                  </a:lnTo>
                  <a:lnTo>
                    <a:pt x="80" y="76"/>
                  </a:lnTo>
                  <a:lnTo>
                    <a:pt x="88" y="72"/>
                  </a:lnTo>
                  <a:lnTo>
                    <a:pt x="94" y="64"/>
                  </a:lnTo>
                  <a:lnTo>
                    <a:pt x="96" y="54"/>
                  </a:lnTo>
                  <a:lnTo>
                    <a:pt x="96" y="26"/>
                  </a:lnTo>
                  <a:lnTo>
                    <a:pt x="96" y="26"/>
                  </a:lnTo>
                  <a:lnTo>
                    <a:pt x="94" y="16"/>
                  </a:lnTo>
                  <a:lnTo>
                    <a:pt x="88" y="8"/>
                  </a:lnTo>
                  <a:lnTo>
                    <a:pt x="80" y="2"/>
                  </a:lnTo>
                  <a:lnTo>
                    <a:pt x="70" y="0"/>
                  </a:lnTo>
                  <a:lnTo>
                    <a:pt x="24" y="0"/>
                  </a:lnTo>
                  <a:lnTo>
                    <a:pt x="24" y="0"/>
                  </a:lnTo>
                  <a:lnTo>
                    <a:pt x="14" y="2"/>
                  </a:lnTo>
                  <a:lnTo>
                    <a:pt x="6" y="8"/>
                  </a:lnTo>
                  <a:lnTo>
                    <a:pt x="2" y="16"/>
                  </a:lnTo>
                  <a:lnTo>
                    <a:pt x="0" y="26"/>
                  </a:lnTo>
                  <a:lnTo>
                    <a:pt x="0" y="54"/>
                  </a:lnTo>
                  <a:lnTo>
                    <a:pt x="0" y="54"/>
                  </a:lnTo>
                  <a:lnTo>
                    <a:pt x="2" y="64"/>
                  </a:lnTo>
                  <a:lnTo>
                    <a:pt x="6" y="72"/>
                  </a:lnTo>
                  <a:lnTo>
                    <a:pt x="14" y="76"/>
                  </a:lnTo>
                  <a:lnTo>
                    <a:pt x="24" y="78"/>
                  </a:lnTo>
                  <a:lnTo>
                    <a:pt x="24" y="78"/>
                  </a:lnTo>
                  <a:close/>
                  <a:moveTo>
                    <a:pt x="20" y="26"/>
                  </a:moveTo>
                  <a:lnTo>
                    <a:pt x="20" y="26"/>
                  </a:lnTo>
                  <a:lnTo>
                    <a:pt x="22" y="22"/>
                  </a:lnTo>
                  <a:lnTo>
                    <a:pt x="24" y="22"/>
                  </a:lnTo>
                  <a:lnTo>
                    <a:pt x="70" y="22"/>
                  </a:lnTo>
                  <a:lnTo>
                    <a:pt x="70" y="22"/>
                  </a:lnTo>
                  <a:lnTo>
                    <a:pt x="74" y="22"/>
                  </a:lnTo>
                  <a:lnTo>
                    <a:pt x="74" y="26"/>
                  </a:lnTo>
                  <a:lnTo>
                    <a:pt x="74" y="54"/>
                  </a:lnTo>
                  <a:lnTo>
                    <a:pt x="74" y="54"/>
                  </a:lnTo>
                  <a:lnTo>
                    <a:pt x="74" y="56"/>
                  </a:lnTo>
                  <a:lnTo>
                    <a:pt x="70" y="58"/>
                  </a:lnTo>
                  <a:lnTo>
                    <a:pt x="24" y="58"/>
                  </a:lnTo>
                  <a:lnTo>
                    <a:pt x="24" y="58"/>
                  </a:lnTo>
                  <a:lnTo>
                    <a:pt x="22" y="56"/>
                  </a:lnTo>
                  <a:lnTo>
                    <a:pt x="20" y="54"/>
                  </a:lnTo>
                  <a:lnTo>
                    <a:pt x="20" y="26"/>
                  </a:lnTo>
                  <a:close/>
                </a:path>
              </a:pathLst>
            </a:custGeom>
            <a:grpFill/>
            <a:ln w="9525">
              <a:noFill/>
              <a:round/>
              <a:headEnd/>
              <a:tailEnd/>
            </a:ln>
          </p:spPr>
          <p:txBody>
            <a:bodyPr/>
            <a:lstStyle/>
            <a:p>
              <a:pPr>
                <a:defRPr/>
              </a:pPr>
              <a:endParaRPr lang="zh-CN" altLang="en-US" sz="1799" dirty="0"/>
            </a:p>
          </p:txBody>
        </p:sp>
        <p:sp>
          <p:nvSpPr>
            <p:cNvPr id="15" name="Freeform 556">
              <a:extLst>
                <a:ext uri="{FF2B5EF4-FFF2-40B4-BE49-F238E27FC236}">
                  <a16:creationId xmlns:a16="http://schemas.microsoft.com/office/drawing/2014/main" id="{4D7697CD-51E5-4989-B90F-58F1A4F2A764}"/>
                </a:ext>
              </a:extLst>
            </p:cNvPr>
            <p:cNvSpPr>
              <a:spLocks/>
            </p:cNvSpPr>
            <p:nvPr/>
          </p:nvSpPr>
          <p:spPr bwMode="auto">
            <a:xfrm>
              <a:off x="12239625" y="771525"/>
              <a:ext cx="231775" cy="57150"/>
            </a:xfrm>
            <a:custGeom>
              <a:avLst/>
              <a:gdLst/>
              <a:ahLst/>
              <a:cxnLst>
                <a:cxn ang="0">
                  <a:pos x="4" y="36"/>
                </a:cxn>
                <a:cxn ang="0">
                  <a:pos x="4" y="36"/>
                </a:cxn>
                <a:cxn ang="0">
                  <a:pos x="6" y="34"/>
                </a:cxn>
                <a:cxn ang="0">
                  <a:pos x="8" y="32"/>
                </a:cxn>
                <a:cxn ang="0">
                  <a:pos x="8" y="26"/>
                </a:cxn>
                <a:cxn ang="0">
                  <a:pos x="138" y="26"/>
                </a:cxn>
                <a:cxn ang="0">
                  <a:pos x="138" y="32"/>
                </a:cxn>
                <a:cxn ang="0">
                  <a:pos x="138" y="32"/>
                </a:cxn>
                <a:cxn ang="0">
                  <a:pos x="138" y="34"/>
                </a:cxn>
                <a:cxn ang="0">
                  <a:pos x="142" y="36"/>
                </a:cxn>
                <a:cxn ang="0">
                  <a:pos x="142" y="36"/>
                </a:cxn>
                <a:cxn ang="0">
                  <a:pos x="144" y="34"/>
                </a:cxn>
                <a:cxn ang="0">
                  <a:pos x="146" y="32"/>
                </a:cxn>
                <a:cxn ang="0">
                  <a:pos x="146" y="22"/>
                </a:cxn>
                <a:cxn ang="0">
                  <a:pos x="146" y="22"/>
                </a:cxn>
                <a:cxn ang="0">
                  <a:pos x="144" y="18"/>
                </a:cxn>
                <a:cxn ang="0">
                  <a:pos x="144" y="18"/>
                </a:cxn>
                <a:cxn ang="0">
                  <a:pos x="142" y="16"/>
                </a:cxn>
                <a:cxn ang="0">
                  <a:pos x="76" y="16"/>
                </a:cxn>
                <a:cxn ang="0">
                  <a:pos x="76" y="4"/>
                </a:cxn>
                <a:cxn ang="0">
                  <a:pos x="76" y="4"/>
                </a:cxn>
                <a:cxn ang="0">
                  <a:pos x="76" y="2"/>
                </a:cxn>
                <a:cxn ang="0">
                  <a:pos x="72" y="0"/>
                </a:cxn>
                <a:cxn ang="0">
                  <a:pos x="72" y="0"/>
                </a:cxn>
                <a:cxn ang="0">
                  <a:pos x="70" y="2"/>
                </a:cxn>
                <a:cxn ang="0">
                  <a:pos x="68" y="4"/>
                </a:cxn>
                <a:cxn ang="0">
                  <a:pos x="68" y="16"/>
                </a:cxn>
                <a:cxn ang="0">
                  <a:pos x="4" y="16"/>
                </a:cxn>
                <a:cxn ang="0">
                  <a:pos x="4" y="16"/>
                </a:cxn>
                <a:cxn ang="0">
                  <a:pos x="0" y="18"/>
                </a:cxn>
                <a:cxn ang="0">
                  <a:pos x="0" y="18"/>
                </a:cxn>
                <a:cxn ang="0">
                  <a:pos x="0" y="22"/>
                </a:cxn>
                <a:cxn ang="0">
                  <a:pos x="0" y="32"/>
                </a:cxn>
                <a:cxn ang="0">
                  <a:pos x="0" y="32"/>
                </a:cxn>
                <a:cxn ang="0">
                  <a:pos x="0" y="34"/>
                </a:cxn>
                <a:cxn ang="0">
                  <a:pos x="4" y="36"/>
                </a:cxn>
                <a:cxn ang="0">
                  <a:pos x="4" y="36"/>
                </a:cxn>
              </a:cxnLst>
              <a:rect l="0" t="0" r="r" b="b"/>
              <a:pathLst>
                <a:path w="146" h="36">
                  <a:moveTo>
                    <a:pt x="4" y="36"/>
                  </a:moveTo>
                  <a:lnTo>
                    <a:pt x="4" y="36"/>
                  </a:lnTo>
                  <a:lnTo>
                    <a:pt x="6" y="34"/>
                  </a:lnTo>
                  <a:lnTo>
                    <a:pt x="8" y="32"/>
                  </a:lnTo>
                  <a:lnTo>
                    <a:pt x="8" y="26"/>
                  </a:lnTo>
                  <a:lnTo>
                    <a:pt x="138" y="26"/>
                  </a:lnTo>
                  <a:lnTo>
                    <a:pt x="138" y="32"/>
                  </a:lnTo>
                  <a:lnTo>
                    <a:pt x="138" y="32"/>
                  </a:lnTo>
                  <a:lnTo>
                    <a:pt x="138" y="34"/>
                  </a:lnTo>
                  <a:lnTo>
                    <a:pt x="142" y="36"/>
                  </a:lnTo>
                  <a:lnTo>
                    <a:pt x="142" y="36"/>
                  </a:lnTo>
                  <a:lnTo>
                    <a:pt x="144" y="34"/>
                  </a:lnTo>
                  <a:lnTo>
                    <a:pt x="146" y="32"/>
                  </a:lnTo>
                  <a:lnTo>
                    <a:pt x="146" y="22"/>
                  </a:lnTo>
                  <a:lnTo>
                    <a:pt x="146" y="22"/>
                  </a:lnTo>
                  <a:lnTo>
                    <a:pt x="144" y="18"/>
                  </a:lnTo>
                  <a:lnTo>
                    <a:pt x="144" y="18"/>
                  </a:lnTo>
                  <a:lnTo>
                    <a:pt x="142" y="16"/>
                  </a:lnTo>
                  <a:lnTo>
                    <a:pt x="76" y="16"/>
                  </a:lnTo>
                  <a:lnTo>
                    <a:pt x="76" y="4"/>
                  </a:lnTo>
                  <a:lnTo>
                    <a:pt x="76" y="4"/>
                  </a:lnTo>
                  <a:lnTo>
                    <a:pt x="76" y="2"/>
                  </a:lnTo>
                  <a:lnTo>
                    <a:pt x="72" y="0"/>
                  </a:lnTo>
                  <a:lnTo>
                    <a:pt x="72" y="0"/>
                  </a:lnTo>
                  <a:lnTo>
                    <a:pt x="70" y="2"/>
                  </a:lnTo>
                  <a:lnTo>
                    <a:pt x="68" y="4"/>
                  </a:lnTo>
                  <a:lnTo>
                    <a:pt x="68" y="16"/>
                  </a:lnTo>
                  <a:lnTo>
                    <a:pt x="4" y="16"/>
                  </a:lnTo>
                  <a:lnTo>
                    <a:pt x="4" y="16"/>
                  </a:lnTo>
                  <a:lnTo>
                    <a:pt x="0" y="18"/>
                  </a:lnTo>
                  <a:lnTo>
                    <a:pt x="0" y="18"/>
                  </a:lnTo>
                  <a:lnTo>
                    <a:pt x="0" y="22"/>
                  </a:lnTo>
                  <a:lnTo>
                    <a:pt x="0" y="32"/>
                  </a:lnTo>
                  <a:lnTo>
                    <a:pt x="0" y="32"/>
                  </a:lnTo>
                  <a:lnTo>
                    <a:pt x="0" y="34"/>
                  </a:lnTo>
                  <a:lnTo>
                    <a:pt x="4" y="36"/>
                  </a:lnTo>
                  <a:lnTo>
                    <a:pt x="4" y="36"/>
                  </a:lnTo>
                  <a:close/>
                </a:path>
              </a:pathLst>
            </a:custGeom>
            <a:grpFill/>
            <a:ln w="9525">
              <a:noFill/>
              <a:round/>
              <a:headEnd/>
              <a:tailEnd/>
            </a:ln>
          </p:spPr>
          <p:txBody>
            <a:bodyPr/>
            <a:lstStyle/>
            <a:p>
              <a:pPr>
                <a:defRPr/>
              </a:pPr>
              <a:endParaRPr lang="zh-CN" altLang="en-US" sz="1799" dirty="0"/>
            </a:p>
          </p:txBody>
        </p:sp>
      </p:grpSp>
      <p:sp>
        <p:nvSpPr>
          <p:cNvPr id="16" name="Freeform 11">
            <a:extLst>
              <a:ext uri="{FF2B5EF4-FFF2-40B4-BE49-F238E27FC236}">
                <a16:creationId xmlns:a16="http://schemas.microsoft.com/office/drawing/2014/main" id="{1722F2E8-B9E5-496E-83B1-8C0A9F794418}"/>
              </a:ext>
            </a:extLst>
          </p:cNvPr>
          <p:cNvSpPr>
            <a:spLocks noEditPoints="1"/>
          </p:cNvSpPr>
          <p:nvPr/>
        </p:nvSpPr>
        <p:spPr bwMode="auto">
          <a:xfrm>
            <a:off x="4024850" y="5790552"/>
            <a:ext cx="576112" cy="395185"/>
          </a:xfrm>
          <a:custGeom>
            <a:avLst/>
            <a:gdLst/>
            <a:ahLst/>
            <a:cxnLst>
              <a:cxn ang="0">
                <a:pos x="304" y="2"/>
              </a:cxn>
              <a:cxn ang="0">
                <a:pos x="376" y="32"/>
              </a:cxn>
              <a:cxn ang="0">
                <a:pos x="430" y="88"/>
              </a:cxn>
              <a:cxn ang="0">
                <a:pos x="448" y="112"/>
              </a:cxn>
              <a:cxn ang="0">
                <a:pos x="476" y="114"/>
              </a:cxn>
              <a:cxn ang="0">
                <a:pos x="514" y="128"/>
              </a:cxn>
              <a:cxn ang="0">
                <a:pos x="546" y="152"/>
              </a:cxn>
              <a:cxn ang="0">
                <a:pos x="570" y="184"/>
              </a:cxn>
              <a:cxn ang="0">
                <a:pos x="584" y="222"/>
              </a:cxn>
              <a:cxn ang="0">
                <a:pos x="588" y="252"/>
              </a:cxn>
              <a:cxn ang="0">
                <a:pos x="578" y="300"/>
              </a:cxn>
              <a:cxn ang="0">
                <a:pos x="536" y="360"/>
              </a:cxn>
              <a:cxn ang="0">
                <a:pos x="468" y="390"/>
              </a:cxn>
              <a:cxn ang="0">
                <a:pos x="488" y="266"/>
              </a:cxn>
              <a:cxn ang="0">
                <a:pos x="474" y="244"/>
              </a:cxn>
              <a:cxn ang="0">
                <a:pos x="464" y="228"/>
              </a:cxn>
              <a:cxn ang="0">
                <a:pos x="456" y="208"/>
              </a:cxn>
              <a:cxn ang="0">
                <a:pos x="434" y="198"/>
              </a:cxn>
              <a:cxn ang="0">
                <a:pos x="286" y="190"/>
              </a:cxn>
              <a:cxn ang="0">
                <a:pos x="268" y="170"/>
              </a:cxn>
              <a:cxn ang="0">
                <a:pos x="168" y="168"/>
              </a:cxn>
              <a:cxn ang="0">
                <a:pos x="148" y="176"/>
              </a:cxn>
              <a:cxn ang="0">
                <a:pos x="138" y="196"/>
              </a:cxn>
              <a:cxn ang="0">
                <a:pos x="128" y="244"/>
              </a:cxn>
              <a:cxn ang="0">
                <a:pos x="114" y="266"/>
              </a:cxn>
              <a:cxn ang="0">
                <a:pos x="116" y="390"/>
              </a:cxn>
              <a:cxn ang="0">
                <a:pos x="94" y="388"/>
              </a:cxn>
              <a:cxn ang="0">
                <a:pos x="34" y="356"/>
              </a:cxn>
              <a:cxn ang="0">
                <a:pos x="4" y="298"/>
              </a:cxn>
              <a:cxn ang="0">
                <a:pos x="0" y="274"/>
              </a:cxn>
              <a:cxn ang="0">
                <a:pos x="16" y="216"/>
              </a:cxn>
              <a:cxn ang="0">
                <a:pos x="60" y="174"/>
              </a:cxn>
              <a:cxn ang="0">
                <a:pos x="98" y="160"/>
              </a:cxn>
              <a:cxn ang="0">
                <a:pos x="110" y="112"/>
              </a:cxn>
              <a:cxn ang="0">
                <a:pos x="134" y="70"/>
              </a:cxn>
              <a:cxn ang="0">
                <a:pos x="168" y="36"/>
              </a:cxn>
              <a:cxn ang="0">
                <a:pos x="210" y="12"/>
              </a:cxn>
              <a:cxn ang="0">
                <a:pos x="258" y="2"/>
              </a:cxn>
              <a:cxn ang="0">
                <a:pos x="280" y="220"/>
              </a:cxn>
              <a:cxn ang="0">
                <a:pos x="438" y="220"/>
              </a:cxn>
              <a:cxn ang="0">
                <a:pos x="442" y="228"/>
              </a:cxn>
              <a:cxn ang="0">
                <a:pos x="160" y="196"/>
              </a:cxn>
              <a:cxn ang="0">
                <a:pos x="162" y="192"/>
              </a:cxn>
              <a:cxn ang="0">
                <a:pos x="258" y="188"/>
              </a:cxn>
              <a:cxn ang="0">
                <a:pos x="262" y="192"/>
              </a:cxn>
              <a:cxn ang="0">
                <a:pos x="272" y="214"/>
              </a:cxn>
              <a:cxn ang="0">
                <a:pos x="280" y="220"/>
              </a:cxn>
              <a:cxn ang="0">
                <a:pos x="460" y="260"/>
              </a:cxn>
              <a:cxn ang="0">
                <a:pos x="468" y="266"/>
              </a:cxn>
              <a:cxn ang="0">
                <a:pos x="442" y="410"/>
              </a:cxn>
              <a:cxn ang="0">
                <a:pos x="434" y="418"/>
              </a:cxn>
              <a:cxn ang="0">
                <a:pos x="166" y="418"/>
              </a:cxn>
              <a:cxn ang="0">
                <a:pos x="136" y="270"/>
              </a:cxn>
              <a:cxn ang="0">
                <a:pos x="138" y="264"/>
              </a:cxn>
              <a:cxn ang="0">
                <a:pos x="144" y="260"/>
              </a:cxn>
            </a:cxnLst>
            <a:rect l="0" t="0" r="r" b="b"/>
            <a:pathLst>
              <a:path w="588" h="418">
                <a:moveTo>
                  <a:pt x="276" y="0"/>
                </a:moveTo>
                <a:lnTo>
                  <a:pt x="276" y="0"/>
                </a:lnTo>
                <a:lnTo>
                  <a:pt x="304" y="2"/>
                </a:lnTo>
                <a:lnTo>
                  <a:pt x="330" y="8"/>
                </a:lnTo>
                <a:lnTo>
                  <a:pt x="354" y="18"/>
                </a:lnTo>
                <a:lnTo>
                  <a:pt x="376" y="32"/>
                </a:lnTo>
                <a:lnTo>
                  <a:pt x="396" y="48"/>
                </a:lnTo>
                <a:lnTo>
                  <a:pt x="414" y="66"/>
                </a:lnTo>
                <a:lnTo>
                  <a:pt x="430" y="88"/>
                </a:lnTo>
                <a:lnTo>
                  <a:pt x="442" y="112"/>
                </a:lnTo>
                <a:lnTo>
                  <a:pt x="442" y="112"/>
                </a:lnTo>
                <a:lnTo>
                  <a:pt x="448" y="112"/>
                </a:lnTo>
                <a:lnTo>
                  <a:pt x="448" y="112"/>
                </a:lnTo>
                <a:lnTo>
                  <a:pt x="462" y="112"/>
                </a:lnTo>
                <a:lnTo>
                  <a:pt x="476" y="114"/>
                </a:lnTo>
                <a:lnTo>
                  <a:pt x="490" y="118"/>
                </a:lnTo>
                <a:lnTo>
                  <a:pt x="502" y="122"/>
                </a:lnTo>
                <a:lnTo>
                  <a:pt x="514" y="128"/>
                </a:lnTo>
                <a:lnTo>
                  <a:pt x="526" y="136"/>
                </a:lnTo>
                <a:lnTo>
                  <a:pt x="536" y="144"/>
                </a:lnTo>
                <a:lnTo>
                  <a:pt x="546" y="152"/>
                </a:lnTo>
                <a:lnTo>
                  <a:pt x="556" y="162"/>
                </a:lnTo>
                <a:lnTo>
                  <a:pt x="564" y="174"/>
                </a:lnTo>
                <a:lnTo>
                  <a:pt x="570" y="184"/>
                </a:lnTo>
                <a:lnTo>
                  <a:pt x="576" y="196"/>
                </a:lnTo>
                <a:lnTo>
                  <a:pt x="582" y="210"/>
                </a:lnTo>
                <a:lnTo>
                  <a:pt x="584" y="222"/>
                </a:lnTo>
                <a:lnTo>
                  <a:pt x="586" y="236"/>
                </a:lnTo>
                <a:lnTo>
                  <a:pt x="588" y="252"/>
                </a:lnTo>
                <a:lnTo>
                  <a:pt x="588" y="252"/>
                </a:lnTo>
                <a:lnTo>
                  <a:pt x="586" y="264"/>
                </a:lnTo>
                <a:lnTo>
                  <a:pt x="586" y="276"/>
                </a:lnTo>
                <a:lnTo>
                  <a:pt x="578" y="300"/>
                </a:lnTo>
                <a:lnTo>
                  <a:pt x="568" y="322"/>
                </a:lnTo>
                <a:lnTo>
                  <a:pt x="554" y="342"/>
                </a:lnTo>
                <a:lnTo>
                  <a:pt x="536" y="360"/>
                </a:lnTo>
                <a:lnTo>
                  <a:pt x="516" y="374"/>
                </a:lnTo>
                <a:lnTo>
                  <a:pt x="492" y="384"/>
                </a:lnTo>
                <a:lnTo>
                  <a:pt x="468" y="390"/>
                </a:lnTo>
                <a:lnTo>
                  <a:pt x="488" y="272"/>
                </a:lnTo>
                <a:lnTo>
                  <a:pt x="488" y="272"/>
                </a:lnTo>
                <a:lnTo>
                  <a:pt x="488" y="266"/>
                </a:lnTo>
                <a:lnTo>
                  <a:pt x="488" y="262"/>
                </a:lnTo>
                <a:lnTo>
                  <a:pt x="484" y="252"/>
                </a:lnTo>
                <a:lnTo>
                  <a:pt x="474" y="244"/>
                </a:lnTo>
                <a:lnTo>
                  <a:pt x="464" y="240"/>
                </a:lnTo>
                <a:lnTo>
                  <a:pt x="464" y="228"/>
                </a:lnTo>
                <a:lnTo>
                  <a:pt x="464" y="228"/>
                </a:lnTo>
                <a:lnTo>
                  <a:pt x="464" y="222"/>
                </a:lnTo>
                <a:lnTo>
                  <a:pt x="462" y="216"/>
                </a:lnTo>
                <a:lnTo>
                  <a:pt x="456" y="208"/>
                </a:lnTo>
                <a:lnTo>
                  <a:pt x="446" y="202"/>
                </a:lnTo>
                <a:lnTo>
                  <a:pt x="440" y="200"/>
                </a:lnTo>
                <a:lnTo>
                  <a:pt x="434" y="198"/>
                </a:lnTo>
                <a:lnTo>
                  <a:pt x="288" y="198"/>
                </a:lnTo>
                <a:lnTo>
                  <a:pt x="286" y="190"/>
                </a:lnTo>
                <a:lnTo>
                  <a:pt x="286" y="190"/>
                </a:lnTo>
                <a:lnTo>
                  <a:pt x="282" y="180"/>
                </a:lnTo>
                <a:lnTo>
                  <a:pt x="276" y="174"/>
                </a:lnTo>
                <a:lnTo>
                  <a:pt x="268" y="170"/>
                </a:lnTo>
                <a:lnTo>
                  <a:pt x="258" y="168"/>
                </a:lnTo>
                <a:lnTo>
                  <a:pt x="168" y="168"/>
                </a:lnTo>
                <a:lnTo>
                  <a:pt x="168" y="168"/>
                </a:lnTo>
                <a:lnTo>
                  <a:pt x="162" y="168"/>
                </a:lnTo>
                <a:lnTo>
                  <a:pt x="156" y="170"/>
                </a:lnTo>
                <a:lnTo>
                  <a:pt x="148" y="176"/>
                </a:lnTo>
                <a:lnTo>
                  <a:pt x="142" y="186"/>
                </a:lnTo>
                <a:lnTo>
                  <a:pt x="140" y="190"/>
                </a:lnTo>
                <a:lnTo>
                  <a:pt x="138" y="196"/>
                </a:lnTo>
                <a:lnTo>
                  <a:pt x="138" y="240"/>
                </a:lnTo>
                <a:lnTo>
                  <a:pt x="138" y="240"/>
                </a:lnTo>
                <a:lnTo>
                  <a:pt x="128" y="244"/>
                </a:lnTo>
                <a:lnTo>
                  <a:pt x="120" y="252"/>
                </a:lnTo>
                <a:lnTo>
                  <a:pt x="116" y="262"/>
                </a:lnTo>
                <a:lnTo>
                  <a:pt x="114" y="266"/>
                </a:lnTo>
                <a:lnTo>
                  <a:pt x="114" y="272"/>
                </a:lnTo>
                <a:lnTo>
                  <a:pt x="134" y="390"/>
                </a:lnTo>
                <a:lnTo>
                  <a:pt x="116" y="390"/>
                </a:lnTo>
                <a:lnTo>
                  <a:pt x="116" y="390"/>
                </a:lnTo>
                <a:lnTo>
                  <a:pt x="104" y="390"/>
                </a:lnTo>
                <a:lnTo>
                  <a:pt x="94" y="388"/>
                </a:lnTo>
                <a:lnTo>
                  <a:pt x="72" y="382"/>
                </a:lnTo>
                <a:lnTo>
                  <a:pt x="52" y="370"/>
                </a:lnTo>
                <a:lnTo>
                  <a:pt x="34" y="356"/>
                </a:lnTo>
                <a:lnTo>
                  <a:pt x="20" y="340"/>
                </a:lnTo>
                <a:lnTo>
                  <a:pt x="10" y="320"/>
                </a:lnTo>
                <a:lnTo>
                  <a:pt x="4" y="298"/>
                </a:lnTo>
                <a:lnTo>
                  <a:pt x="2" y="286"/>
                </a:lnTo>
                <a:lnTo>
                  <a:pt x="0" y="274"/>
                </a:lnTo>
                <a:lnTo>
                  <a:pt x="0" y="274"/>
                </a:lnTo>
                <a:lnTo>
                  <a:pt x="2" y="254"/>
                </a:lnTo>
                <a:lnTo>
                  <a:pt x="8" y="234"/>
                </a:lnTo>
                <a:lnTo>
                  <a:pt x="16" y="216"/>
                </a:lnTo>
                <a:lnTo>
                  <a:pt x="28" y="198"/>
                </a:lnTo>
                <a:lnTo>
                  <a:pt x="42" y="184"/>
                </a:lnTo>
                <a:lnTo>
                  <a:pt x="60" y="174"/>
                </a:lnTo>
                <a:lnTo>
                  <a:pt x="78" y="164"/>
                </a:lnTo>
                <a:lnTo>
                  <a:pt x="98" y="160"/>
                </a:lnTo>
                <a:lnTo>
                  <a:pt x="98" y="160"/>
                </a:lnTo>
                <a:lnTo>
                  <a:pt x="100" y="144"/>
                </a:lnTo>
                <a:lnTo>
                  <a:pt x="104" y="128"/>
                </a:lnTo>
                <a:lnTo>
                  <a:pt x="110" y="112"/>
                </a:lnTo>
                <a:lnTo>
                  <a:pt x="116" y="98"/>
                </a:lnTo>
                <a:lnTo>
                  <a:pt x="124" y="84"/>
                </a:lnTo>
                <a:lnTo>
                  <a:pt x="134" y="70"/>
                </a:lnTo>
                <a:lnTo>
                  <a:pt x="144" y="58"/>
                </a:lnTo>
                <a:lnTo>
                  <a:pt x="156" y="46"/>
                </a:lnTo>
                <a:lnTo>
                  <a:pt x="168" y="36"/>
                </a:lnTo>
                <a:lnTo>
                  <a:pt x="182" y="28"/>
                </a:lnTo>
                <a:lnTo>
                  <a:pt x="196" y="20"/>
                </a:lnTo>
                <a:lnTo>
                  <a:pt x="210" y="12"/>
                </a:lnTo>
                <a:lnTo>
                  <a:pt x="226" y="8"/>
                </a:lnTo>
                <a:lnTo>
                  <a:pt x="242" y="4"/>
                </a:lnTo>
                <a:lnTo>
                  <a:pt x="258" y="2"/>
                </a:lnTo>
                <a:lnTo>
                  <a:pt x="276" y="0"/>
                </a:lnTo>
                <a:lnTo>
                  <a:pt x="276" y="0"/>
                </a:lnTo>
                <a:close/>
                <a:moveTo>
                  <a:pt x="280" y="220"/>
                </a:moveTo>
                <a:lnTo>
                  <a:pt x="434" y="220"/>
                </a:lnTo>
                <a:lnTo>
                  <a:pt x="434" y="220"/>
                </a:lnTo>
                <a:lnTo>
                  <a:pt x="438" y="220"/>
                </a:lnTo>
                <a:lnTo>
                  <a:pt x="440" y="222"/>
                </a:lnTo>
                <a:lnTo>
                  <a:pt x="442" y="226"/>
                </a:lnTo>
                <a:lnTo>
                  <a:pt x="442" y="228"/>
                </a:lnTo>
                <a:lnTo>
                  <a:pt x="442" y="250"/>
                </a:lnTo>
                <a:lnTo>
                  <a:pt x="160" y="250"/>
                </a:lnTo>
                <a:lnTo>
                  <a:pt x="160" y="196"/>
                </a:lnTo>
                <a:lnTo>
                  <a:pt x="160" y="196"/>
                </a:lnTo>
                <a:lnTo>
                  <a:pt x="160" y="194"/>
                </a:lnTo>
                <a:lnTo>
                  <a:pt x="162" y="192"/>
                </a:lnTo>
                <a:lnTo>
                  <a:pt x="166" y="190"/>
                </a:lnTo>
                <a:lnTo>
                  <a:pt x="168" y="188"/>
                </a:lnTo>
                <a:lnTo>
                  <a:pt x="258" y="188"/>
                </a:lnTo>
                <a:lnTo>
                  <a:pt x="258" y="188"/>
                </a:lnTo>
                <a:lnTo>
                  <a:pt x="260" y="190"/>
                </a:lnTo>
                <a:lnTo>
                  <a:pt x="262" y="192"/>
                </a:lnTo>
                <a:lnTo>
                  <a:pt x="266" y="196"/>
                </a:lnTo>
                <a:lnTo>
                  <a:pt x="272" y="214"/>
                </a:lnTo>
                <a:lnTo>
                  <a:pt x="272" y="214"/>
                </a:lnTo>
                <a:lnTo>
                  <a:pt x="274" y="218"/>
                </a:lnTo>
                <a:lnTo>
                  <a:pt x="280" y="220"/>
                </a:lnTo>
                <a:lnTo>
                  <a:pt x="280" y="220"/>
                </a:lnTo>
                <a:close/>
                <a:moveTo>
                  <a:pt x="144" y="260"/>
                </a:moveTo>
                <a:lnTo>
                  <a:pt x="460" y="260"/>
                </a:lnTo>
                <a:lnTo>
                  <a:pt x="460" y="260"/>
                </a:lnTo>
                <a:lnTo>
                  <a:pt x="462" y="262"/>
                </a:lnTo>
                <a:lnTo>
                  <a:pt x="466" y="264"/>
                </a:lnTo>
                <a:lnTo>
                  <a:pt x="468" y="266"/>
                </a:lnTo>
                <a:lnTo>
                  <a:pt x="468" y="270"/>
                </a:lnTo>
                <a:lnTo>
                  <a:pt x="442" y="410"/>
                </a:lnTo>
                <a:lnTo>
                  <a:pt x="442" y="410"/>
                </a:lnTo>
                <a:lnTo>
                  <a:pt x="440" y="416"/>
                </a:lnTo>
                <a:lnTo>
                  <a:pt x="438" y="418"/>
                </a:lnTo>
                <a:lnTo>
                  <a:pt x="434" y="418"/>
                </a:lnTo>
                <a:lnTo>
                  <a:pt x="168" y="418"/>
                </a:lnTo>
                <a:lnTo>
                  <a:pt x="168" y="418"/>
                </a:lnTo>
                <a:lnTo>
                  <a:pt x="166" y="418"/>
                </a:lnTo>
                <a:lnTo>
                  <a:pt x="162" y="416"/>
                </a:lnTo>
                <a:lnTo>
                  <a:pt x="160" y="410"/>
                </a:lnTo>
                <a:lnTo>
                  <a:pt x="136" y="270"/>
                </a:lnTo>
                <a:lnTo>
                  <a:pt x="136" y="270"/>
                </a:lnTo>
                <a:lnTo>
                  <a:pt x="136" y="266"/>
                </a:lnTo>
                <a:lnTo>
                  <a:pt x="138" y="264"/>
                </a:lnTo>
                <a:lnTo>
                  <a:pt x="140" y="262"/>
                </a:lnTo>
                <a:lnTo>
                  <a:pt x="144" y="260"/>
                </a:lnTo>
                <a:lnTo>
                  <a:pt x="144" y="260"/>
                </a:lnTo>
                <a:close/>
              </a:path>
            </a:pathLst>
          </a:custGeom>
          <a:solidFill>
            <a:schemeClr val="tx1">
              <a:lumMod val="50000"/>
              <a:lumOff val="50000"/>
            </a:schemeClr>
          </a:solidFill>
          <a:ln w="9525">
            <a:noFill/>
            <a:round/>
            <a:headEnd/>
            <a:tailEnd/>
          </a:ln>
        </p:spPr>
        <p:txBody>
          <a:bodyPr lIns="121909" tIns="60954" rIns="121909" bIns="60954"/>
          <a:lstStyle/>
          <a:p>
            <a:pPr>
              <a:defRPr/>
            </a:pPr>
            <a:endParaRPr lang="zh-CN" altLang="en-US" sz="1799" dirty="0"/>
          </a:p>
        </p:txBody>
      </p:sp>
      <p:sp>
        <p:nvSpPr>
          <p:cNvPr id="17" name="Freeform 173">
            <a:extLst>
              <a:ext uri="{FF2B5EF4-FFF2-40B4-BE49-F238E27FC236}">
                <a16:creationId xmlns:a16="http://schemas.microsoft.com/office/drawing/2014/main" id="{17224CB4-4177-4DFB-A221-45001711A110}"/>
              </a:ext>
            </a:extLst>
          </p:cNvPr>
          <p:cNvSpPr>
            <a:spLocks noEditPoints="1"/>
          </p:cNvSpPr>
          <p:nvPr/>
        </p:nvSpPr>
        <p:spPr bwMode="auto">
          <a:xfrm>
            <a:off x="5604000" y="5747701"/>
            <a:ext cx="496759" cy="438036"/>
          </a:xfrm>
          <a:custGeom>
            <a:avLst/>
            <a:gdLst/>
            <a:ahLst/>
            <a:cxnLst>
              <a:cxn ang="0">
                <a:pos x="8976" y="5808"/>
              </a:cxn>
              <a:cxn ang="0">
                <a:pos x="6336" y="7920"/>
              </a:cxn>
              <a:cxn ang="0">
                <a:pos x="7788" y="13376"/>
              </a:cxn>
              <a:cxn ang="0">
                <a:pos x="8008" y="9636"/>
              </a:cxn>
              <a:cxn ang="0">
                <a:pos x="5720" y="10780"/>
              </a:cxn>
              <a:cxn ang="0">
                <a:pos x="3916" y="12276"/>
              </a:cxn>
              <a:cxn ang="0">
                <a:pos x="4532" y="13376"/>
              </a:cxn>
              <a:cxn ang="0">
                <a:pos x="1804" y="12276"/>
              </a:cxn>
              <a:cxn ang="0">
                <a:pos x="2376" y="10780"/>
              </a:cxn>
              <a:cxn ang="0">
                <a:pos x="0" y="5368"/>
              </a:cxn>
              <a:cxn ang="0">
                <a:pos x="2288" y="9592"/>
              </a:cxn>
              <a:cxn ang="0">
                <a:pos x="3740" y="4268"/>
              </a:cxn>
              <a:cxn ang="0">
                <a:pos x="8712" y="4840"/>
              </a:cxn>
              <a:cxn ang="0">
                <a:pos x="10340" y="5368"/>
              </a:cxn>
              <a:cxn ang="0">
                <a:pos x="12496" y="5808"/>
              </a:cxn>
              <a:cxn ang="0">
                <a:pos x="13640" y="5368"/>
              </a:cxn>
              <a:cxn ang="0">
                <a:pos x="14256" y="3916"/>
              </a:cxn>
              <a:cxn ang="0">
                <a:pos x="13860" y="4972"/>
              </a:cxn>
              <a:cxn ang="0">
                <a:pos x="14124" y="616"/>
              </a:cxn>
              <a:cxn ang="0">
                <a:pos x="14608" y="2376"/>
              </a:cxn>
              <a:cxn ang="0">
                <a:pos x="14960" y="2420"/>
              </a:cxn>
              <a:cxn ang="0">
                <a:pos x="15224" y="2596"/>
              </a:cxn>
              <a:cxn ang="0">
                <a:pos x="15400" y="2860"/>
              </a:cxn>
              <a:cxn ang="0">
                <a:pos x="15444" y="3168"/>
              </a:cxn>
              <a:cxn ang="0">
                <a:pos x="15356" y="3564"/>
              </a:cxn>
              <a:cxn ang="0">
                <a:pos x="15136" y="3828"/>
              </a:cxn>
              <a:cxn ang="0">
                <a:pos x="15840" y="5368"/>
              </a:cxn>
              <a:cxn ang="0">
                <a:pos x="16368" y="5808"/>
              </a:cxn>
              <a:cxn ang="0">
                <a:pos x="16368" y="7216"/>
              </a:cxn>
              <a:cxn ang="0">
                <a:pos x="13860" y="12276"/>
              </a:cxn>
              <a:cxn ang="0">
                <a:pos x="15224" y="13376"/>
              </a:cxn>
              <a:cxn ang="0">
                <a:pos x="10032" y="12276"/>
              </a:cxn>
              <a:cxn ang="0">
                <a:pos x="14476" y="7216"/>
              </a:cxn>
              <a:cxn ang="0">
                <a:pos x="8624" y="5808"/>
              </a:cxn>
              <a:cxn ang="0">
                <a:pos x="5104" y="44"/>
              </a:cxn>
              <a:cxn ang="0">
                <a:pos x="4532" y="264"/>
              </a:cxn>
              <a:cxn ang="0">
                <a:pos x="4092" y="704"/>
              </a:cxn>
              <a:cxn ang="0">
                <a:pos x="3872" y="1276"/>
              </a:cxn>
              <a:cxn ang="0">
                <a:pos x="3872" y="1936"/>
              </a:cxn>
              <a:cxn ang="0">
                <a:pos x="4092" y="2508"/>
              </a:cxn>
              <a:cxn ang="0">
                <a:pos x="4532" y="2904"/>
              </a:cxn>
              <a:cxn ang="0">
                <a:pos x="5104" y="3168"/>
              </a:cxn>
              <a:cxn ang="0">
                <a:pos x="5764" y="3168"/>
              </a:cxn>
              <a:cxn ang="0">
                <a:pos x="6336" y="2904"/>
              </a:cxn>
              <a:cxn ang="0">
                <a:pos x="6776" y="2508"/>
              </a:cxn>
              <a:cxn ang="0">
                <a:pos x="6996" y="1936"/>
              </a:cxn>
              <a:cxn ang="0">
                <a:pos x="6996" y="1276"/>
              </a:cxn>
              <a:cxn ang="0">
                <a:pos x="6776" y="704"/>
              </a:cxn>
              <a:cxn ang="0">
                <a:pos x="6336" y="264"/>
              </a:cxn>
              <a:cxn ang="0">
                <a:pos x="5764" y="44"/>
              </a:cxn>
            </a:cxnLst>
            <a:rect l="0" t="0" r="r" b="b"/>
            <a:pathLst>
              <a:path w="16368" h="13376">
                <a:moveTo>
                  <a:pt x="8624" y="5808"/>
                </a:moveTo>
                <a:lnTo>
                  <a:pt x="8976" y="5808"/>
                </a:lnTo>
                <a:lnTo>
                  <a:pt x="6556" y="5764"/>
                </a:lnTo>
                <a:lnTo>
                  <a:pt x="6336" y="7920"/>
                </a:lnTo>
                <a:lnTo>
                  <a:pt x="9856" y="9064"/>
                </a:lnTo>
                <a:lnTo>
                  <a:pt x="7788" y="13376"/>
                </a:lnTo>
                <a:lnTo>
                  <a:pt x="6644" y="13376"/>
                </a:lnTo>
                <a:lnTo>
                  <a:pt x="8008" y="9636"/>
                </a:lnTo>
                <a:lnTo>
                  <a:pt x="5720" y="9592"/>
                </a:lnTo>
                <a:lnTo>
                  <a:pt x="5720" y="10780"/>
                </a:lnTo>
                <a:lnTo>
                  <a:pt x="3916" y="10780"/>
                </a:lnTo>
                <a:lnTo>
                  <a:pt x="3916" y="12276"/>
                </a:lnTo>
                <a:lnTo>
                  <a:pt x="4532" y="12276"/>
                </a:lnTo>
                <a:lnTo>
                  <a:pt x="4532" y="13376"/>
                </a:lnTo>
                <a:lnTo>
                  <a:pt x="1804" y="13376"/>
                </a:lnTo>
                <a:lnTo>
                  <a:pt x="1804" y="12276"/>
                </a:lnTo>
                <a:lnTo>
                  <a:pt x="2376" y="12276"/>
                </a:lnTo>
                <a:lnTo>
                  <a:pt x="2376" y="10780"/>
                </a:lnTo>
                <a:lnTo>
                  <a:pt x="792" y="10780"/>
                </a:lnTo>
                <a:lnTo>
                  <a:pt x="0" y="5368"/>
                </a:lnTo>
                <a:lnTo>
                  <a:pt x="1672" y="5368"/>
                </a:lnTo>
                <a:lnTo>
                  <a:pt x="2288" y="9592"/>
                </a:lnTo>
                <a:lnTo>
                  <a:pt x="3740" y="9592"/>
                </a:lnTo>
                <a:lnTo>
                  <a:pt x="3740" y="4268"/>
                </a:lnTo>
                <a:lnTo>
                  <a:pt x="3740" y="3608"/>
                </a:lnTo>
                <a:lnTo>
                  <a:pt x="8712" y="4840"/>
                </a:lnTo>
                <a:lnTo>
                  <a:pt x="10295" y="4972"/>
                </a:lnTo>
                <a:lnTo>
                  <a:pt x="10340" y="5368"/>
                </a:lnTo>
                <a:lnTo>
                  <a:pt x="12496" y="5148"/>
                </a:lnTo>
                <a:lnTo>
                  <a:pt x="12496" y="5808"/>
                </a:lnTo>
                <a:lnTo>
                  <a:pt x="13640" y="5808"/>
                </a:lnTo>
                <a:lnTo>
                  <a:pt x="13640" y="5368"/>
                </a:lnTo>
                <a:lnTo>
                  <a:pt x="14256" y="5368"/>
                </a:lnTo>
                <a:lnTo>
                  <a:pt x="14256" y="3916"/>
                </a:lnTo>
                <a:lnTo>
                  <a:pt x="14168" y="3872"/>
                </a:lnTo>
                <a:lnTo>
                  <a:pt x="13860" y="4972"/>
                </a:lnTo>
                <a:lnTo>
                  <a:pt x="13024" y="4752"/>
                </a:lnTo>
                <a:lnTo>
                  <a:pt x="14124" y="616"/>
                </a:lnTo>
                <a:lnTo>
                  <a:pt x="15004" y="880"/>
                </a:lnTo>
                <a:lnTo>
                  <a:pt x="14608" y="2376"/>
                </a:lnTo>
                <a:lnTo>
                  <a:pt x="14784" y="2376"/>
                </a:lnTo>
                <a:lnTo>
                  <a:pt x="14960" y="2420"/>
                </a:lnTo>
                <a:lnTo>
                  <a:pt x="15092" y="2508"/>
                </a:lnTo>
                <a:lnTo>
                  <a:pt x="15224" y="2596"/>
                </a:lnTo>
                <a:lnTo>
                  <a:pt x="15312" y="2728"/>
                </a:lnTo>
                <a:lnTo>
                  <a:pt x="15400" y="2860"/>
                </a:lnTo>
                <a:lnTo>
                  <a:pt x="15444" y="2992"/>
                </a:lnTo>
                <a:lnTo>
                  <a:pt x="15444" y="3168"/>
                </a:lnTo>
                <a:lnTo>
                  <a:pt x="15444" y="3388"/>
                </a:lnTo>
                <a:lnTo>
                  <a:pt x="15356" y="3564"/>
                </a:lnTo>
                <a:lnTo>
                  <a:pt x="15268" y="3696"/>
                </a:lnTo>
                <a:lnTo>
                  <a:pt x="15136" y="3828"/>
                </a:lnTo>
                <a:lnTo>
                  <a:pt x="15136" y="5368"/>
                </a:lnTo>
                <a:lnTo>
                  <a:pt x="15840" y="5368"/>
                </a:lnTo>
                <a:lnTo>
                  <a:pt x="15840" y="5808"/>
                </a:lnTo>
                <a:lnTo>
                  <a:pt x="16368" y="5808"/>
                </a:lnTo>
                <a:lnTo>
                  <a:pt x="16368" y="6687"/>
                </a:lnTo>
                <a:lnTo>
                  <a:pt x="16368" y="7216"/>
                </a:lnTo>
                <a:lnTo>
                  <a:pt x="16148" y="7216"/>
                </a:lnTo>
                <a:lnTo>
                  <a:pt x="13860" y="12276"/>
                </a:lnTo>
                <a:lnTo>
                  <a:pt x="15224" y="12276"/>
                </a:lnTo>
                <a:lnTo>
                  <a:pt x="15224" y="13376"/>
                </a:lnTo>
                <a:lnTo>
                  <a:pt x="10032" y="13376"/>
                </a:lnTo>
                <a:lnTo>
                  <a:pt x="10032" y="12276"/>
                </a:lnTo>
                <a:lnTo>
                  <a:pt x="12188" y="12276"/>
                </a:lnTo>
                <a:lnTo>
                  <a:pt x="14476" y="7216"/>
                </a:lnTo>
                <a:lnTo>
                  <a:pt x="8624" y="7216"/>
                </a:lnTo>
                <a:lnTo>
                  <a:pt x="8624" y="5808"/>
                </a:lnTo>
                <a:close/>
                <a:moveTo>
                  <a:pt x="5412" y="0"/>
                </a:moveTo>
                <a:lnTo>
                  <a:pt x="5104" y="44"/>
                </a:lnTo>
                <a:lnTo>
                  <a:pt x="4796" y="132"/>
                </a:lnTo>
                <a:lnTo>
                  <a:pt x="4532" y="264"/>
                </a:lnTo>
                <a:lnTo>
                  <a:pt x="4312" y="484"/>
                </a:lnTo>
                <a:lnTo>
                  <a:pt x="4092" y="704"/>
                </a:lnTo>
                <a:lnTo>
                  <a:pt x="3960" y="968"/>
                </a:lnTo>
                <a:lnTo>
                  <a:pt x="3872" y="1276"/>
                </a:lnTo>
                <a:lnTo>
                  <a:pt x="3828" y="1584"/>
                </a:lnTo>
                <a:lnTo>
                  <a:pt x="3872" y="1936"/>
                </a:lnTo>
                <a:lnTo>
                  <a:pt x="3960" y="2199"/>
                </a:lnTo>
                <a:lnTo>
                  <a:pt x="4092" y="2508"/>
                </a:lnTo>
                <a:lnTo>
                  <a:pt x="4312" y="2728"/>
                </a:lnTo>
                <a:lnTo>
                  <a:pt x="4532" y="2904"/>
                </a:lnTo>
                <a:lnTo>
                  <a:pt x="4796" y="3080"/>
                </a:lnTo>
                <a:lnTo>
                  <a:pt x="5104" y="3168"/>
                </a:lnTo>
                <a:lnTo>
                  <a:pt x="5412" y="3212"/>
                </a:lnTo>
                <a:lnTo>
                  <a:pt x="5764" y="3168"/>
                </a:lnTo>
                <a:lnTo>
                  <a:pt x="6073" y="3080"/>
                </a:lnTo>
                <a:lnTo>
                  <a:pt x="6336" y="2904"/>
                </a:lnTo>
                <a:lnTo>
                  <a:pt x="6556" y="2728"/>
                </a:lnTo>
                <a:lnTo>
                  <a:pt x="6776" y="2508"/>
                </a:lnTo>
                <a:lnTo>
                  <a:pt x="6908" y="2199"/>
                </a:lnTo>
                <a:lnTo>
                  <a:pt x="6996" y="1936"/>
                </a:lnTo>
                <a:lnTo>
                  <a:pt x="7040" y="1584"/>
                </a:lnTo>
                <a:lnTo>
                  <a:pt x="6996" y="1276"/>
                </a:lnTo>
                <a:lnTo>
                  <a:pt x="6908" y="968"/>
                </a:lnTo>
                <a:lnTo>
                  <a:pt x="6776" y="704"/>
                </a:lnTo>
                <a:lnTo>
                  <a:pt x="6556" y="484"/>
                </a:lnTo>
                <a:lnTo>
                  <a:pt x="6336" y="264"/>
                </a:lnTo>
                <a:lnTo>
                  <a:pt x="6073" y="132"/>
                </a:lnTo>
                <a:lnTo>
                  <a:pt x="5764" y="44"/>
                </a:lnTo>
                <a:lnTo>
                  <a:pt x="5412" y="0"/>
                </a:lnTo>
                <a:close/>
              </a:path>
            </a:pathLst>
          </a:custGeom>
          <a:solidFill>
            <a:schemeClr val="tx1">
              <a:lumMod val="50000"/>
              <a:lumOff val="50000"/>
            </a:schemeClr>
          </a:solidFill>
          <a:ln w="9525">
            <a:noFill/>
            <a:round/>
            <a:headEnd/>
            <a:tailEnd/>
          </a:ln>
        </p:spPr>
        <p:txBody>
          <a:bodyPr lIns="121909" tIns="60954" rIns="121909" bIns="60954"/>
          <a:lstStyle/>
          <a:p>
            <a:pPr>
              <a:defRPr/>
            </a:pPr>
            <a:endParaRPr lang="zh-CN" altLang="en-US" sz="1799" dirty="0"/>
          </a:p>
        </p:txBody>
      </p:sp>
      <p:sp>
        <p:nvSpPr>
          <p:cNvPr id="18" name="文本框 175">
            <a:extLst>
              <a:ext uri="{FF2B5EF4-FFF2-40B4-BE49-F238E27FC236}">
                <a16:creationId xmlns:a16="http://schemas.microsoft.com/office/drawing/2014/main" id="{DB74F166-3200-40B7-805B-7AAD1C72B85D}"/>
              </a:ext>
            </a:extLst>
          </p:cNvPr>
          <p:cNvSpPr txBox="1">
            <a:spLocks noChangeArrowheads="1"/>
          </p:cNvSpPr>
          <p:nvPr/>
        </p:nvSpPr>
        <p:spPr bwMode="auto">
          <a:xfrm>
            <a:off x="1425202" y="5777855"/>
            <a:ext cx="963361"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远程教学</a:t>
            </a:r>
          </a:p>
        </p:txBody>
      </p:sp>
      <p:sp>
        <p:nvSpPr>
          <p:cNvPr id="19" name="文本框 176">
            <a:extLst>
              <a:ext uri="{FF2B5EF4-FFF2-40B4-BE49-F238E27FC236}">
                <a16:creationId xmlns:a16="http://schemas.microsoft.com/office/drawing/2014/main" id="{3E2DACC3-E51C-4287-9CB0-71D9F6786F8B}"/>
              </a:ext>
            </a:extLst>
          </p:cNvPr>
          <p:cNvSpPr txBox="1">
            <a:spLocks noChangeArrowheads="1"/>
          </p:cNvSpPr>
          <p:nvPr/>
        </p:nvSpPr>
        <p:spPr bwMode="auto">
          <a:xfrm>
            <a:off x="2923412" y="5777855"/>
            <a:ext cx="963361"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宽带上网</a:t>
            </a:r>
          </a:p>
        </p:txBody>
      </p:sp>
      <p:sp>
        <p:nvSpPr>
          <p:cNvPr id="20" name="文本框 177">
            <a:extLst>
              <a:ext uri="{FF2B5EF4-FFF2-40B4-BE49-F238E27FC236}">
                <a16:creationId xmlns:a16="http://schemas.microsoft.com/office/drawing/2014/main" id="{422A42B4-5672-400F-8A5F-9FA9686FF473}"/>
              </a:ext>
            </a:extLst>
          </p:cNvPr>
          <p:cNvSpPr txBox="1">
            <a:spLocks noChangeArrowheads="1"/>
          </p:cNvSpPr>
          <p:nvPr/>
        </p:nvSpPr>
        <p:spPr bwMode="auto">
          <a:xfrm>
            <a:off x="4499389" y="5777855"/>
            <a:ext cx="963362"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资源共享</a:t>
            </a:r>
          </a:p>
        </p:txBody>
      </p:sp>
      <p:sp>
        <p:nvSpPr>
          <p:cNvPr id="21" name="文本框 178">
            <a:extLst>
              <a:ext uri="{FF2B5EF4-FFF2-40B4-BE49-F238E27FC236}">
                <a16:creationId xmlns:a16="http://schemas.microsoft.com/office/drawing/2014/main" id="{2620BBE6-2D42-4629-A5B5-D086A87B59C6}"/>
              </a:ext>
            </a:extLst>
          </p:cNvPr>
          <p:cNvSpPr txBox="1">
            <a:spLocks noChangeArrowheads="1"/>
          </p:cNvSpPr>
          <p:nvPr/>
        </p:nvSpPr>
        <p:spPr bwMode="auto">
          <a:xfrm>
            <a:off x="6034102" y="5777855"/>
            <a:ext cx="963361" cy="3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9" tIns="60954" rIns="121909" bIns="60954">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办公管理</a:t>
            </a:r>
          </a:p>
        </p:txBody>
      </p:sp>
      <p:sp>
        <p:nvSpPr>
          <p:cNvPr id="22" name="圆角矩形 356">
            <a:extLst>
              <a:ext uri="{FF2B5EF4-FFF2-40B4-BE49-F238E27FC236}">
                <a16:creationId xmlns:a16="http://schemas.microsoft.com/office/drawing/2014/main" id="{C2E91B4B-E23F-4EEF-99FE-3F1E2ECCF794}"/>
              </a:ext>
            </a:extLst>
          </p:cNvPr>
          <p:cNvSpPr>
            <a:spLocks noChangeArrowheads="1"/>
          </p:cNvSpPr>
          <p:nvPr/>
        </p:nvSpPr>
        <p:spPr bwMode="auto">
          <a:xfrm flipH="1">
            <a:off x="944314" y="1724436"/>
            <a:ext cx="1860066" cy="1006213"/>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sp>
        <p:nvSpPr>
          <p:cNvPr id="23" name="TextBox 427">
            <a:extLst>
              <a:ext uri="{FF2B5EF4-FFF2-40B4-BE49-F238E27FC236}">
                <a16:creationId xmlns:a16="http://schemas.microsoft.com/office/drawing/2014/main" id="{D2C17B38-52A9-4973-B7B8-3478B8595078}"/>
              </a:ext>
            </a:extLst>
          </p:cNvPr>
          <p:cNvSpPr txBox="1">
            <a:spLocks noChangeArrowheads="1"/>
          </p:cNvSpPr>
          <p:nvPr/>
        </p:nvSpPr>
        <p:spPr bwMode="auto">
          <a:xfrm>
            <a:off x="1368067" y="1724436"/>
            <a:ext cx="887181"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两平台</a:t>
            </a:r>
            <a:endParaRPr lang="en-US" altLang="zh-CN" sz="1200" b="1">
              <a:latin typeface="微软雅黑" panose="020B0503020204020204" pitchFamily="34" charset="-122"/>
              <a:ea typeface="微软雅黑" panose="020B0503020204020204" pitchFamily="34" charset="-122"/>
            </a:endParaRPr>
          </a:p>
        </p:txBody>
      </p:sp>
      <p:pic>
        <p:nvPicPr>
          <p:cNvPr id="24" name="Picture 513" descr="图片724">
            <a:extLst>
              <a:ext uri="{FF2B5EF4-FFF2-40B4-BE49-F238E27FC236}">
                <a16:creationId xmlns:a16="http://schemas.microsoft.com/office/drawing/2014/main" id="{711F2FD8-1B59-4CBD-A9D6-72DF9560C7F7}"/>
              </a:ext>
            </a:extLst>
          </p:cNvPr>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207771" y="4724030"/>
            <a:ext cx="598332" cy="41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13" descr="图片724">
            <a:extLst>
              <a:ext uri="{FF2B5EF4-FFF2-40B4-BE49-F238E27FC236}">
                <a16:creationId xmlns:a16="http://schemas.microsoft.com/office/drawing/2014/main" id="{70482814-9E6A-47E6-91B0-F452C81CA178}"/>
              </a:ext>
            </a:extLst>
          </p:cNvPr>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3163061" y="4733553"/>
            <a:ext cx="598332" cy="41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组合 400">
            <a:extLst>
              <a:ext uri="{FF2B5EF4-FFF2-40B4-BE49-F238E27FC236}">
                <a16:creationId xmlns:a16="http://schemas.microsoft.com/office/drawing/2014/main" id="{7B46EB50-D1A1-4E1A-83A5-00B02A33850A}"/>
              </a:ext>
            </a:extLst>
          </p:cNvPr>
          <p:cNvGrpSpPr/>
          <p:nvPr/>
        </p:nvGrpSpPr>
        <p:grpSpPr>
          <a:xfrm>
            <a:off x="2914198" y="1532879"/>
            <a:ext cx="1100914" cy="370536"/>
            <a:chOff x="2322513" y="809625"/>
            <a:chExt cx="997767" cy="390525"/>
          </a:xfrm>
          <a:effectLst>
            <a:outerShdw blurRad="50800" dist="38100" dir="5400000" algn="t" rotWithShape="0">
              <a:prstClr val="black">
                <a:alpha val="40000"/>
              </a:prstClr>
            </a:outerShdw>
          </a:effectLst>
        </p:grpSpPr>
        <p:pic>
          <p:nvPicPr>
            <p:cNvPr id="27" name="Picture 237" descr="图片777">
              <a:extLst>
                <a:ext uri="{FF2B5EF4-FFF2-40B4-BE49-F238E27FC236}">
                  <a16:creationId xmlns:a16="http://schemas.microsoft.com/office/drawing/2014/main" id="{05868E25-9FA1-4530-B325-9CA99488BB7F}"/>
                </a:ext>
              </a:extLst>
            </p:cNvPr>
            <p:cNvPicPr>
              <a:picLocks noChangeAspect="1" noChangeArrowheads="1"/>
            </p:cNvPicPr>
            <p:nvPr/>
          </p:nvPicPr>
          <p:blipFill>
            <a:blip r:embed="rId3" cstate="print"/>
            <a:srcRect/>
            <a:stretch>
              <a:fillRect/>
            </a:stretch>
          </p:blipFill>
          <p:spPr bwMode="auto">
            <a:xfrm>
              <a:off x="2322513" y="809625"/>
              <a:ext cx="944562" cy="390525"/>
            </a:xfrm>
            <a:prstGeom prst="rect">
              <a:avLst/>
            </a:prstGeom>
            <a:noFill/>
          </p:spPr>
        </p:pic>
        <p:sp>
          <p:nvSpPr>
            <p:cNvPr id="28" name="Text Box 51">
              <a:extLst>
                <a:ext uri="{FF2B5EF4-FFF2-40B4-BE49-F238E27FC236}">
                  <a16:creationId xmlns:a16="http://schemas.microsoft.com/office/drawing/2014/main" id="{BEC91B5B-0E96-4EA9-8DF2-91615CEFFA05}"/>
                </a:ext>
              </a:extLst>
            </p:cNvPr>
            <p:cNvSpPr txBox="1">
              <a:spLocks noChangeArrowheads="1"/>
            </p:cNvSpPr>
            <p:nvPr/>
          </p:nvSpPr>
          <p:spPr bwMode="auto">
            <a:xfrm>
              <a:off x="2474540" y="864927"/>
              <a:ext cx="845740" cy="278843"/>
            </a:xfrm>
            <a:prstGeom prst="rect">
              <a:avLst/>
            </a:prstGeom>
            <a:noFill/>
            <a:ln w="9525" algn="ctr">
              <a:noFill/>
              <a:miter lim="800000"/>
              <a:headEnd/>
              <a:tailEnd/>
            </a:ln>
          </p:spPr>
          <p:txBody>
            <a:bodyPr lIns="79179" tIns="39590" rIns="79179" bIns="39590">
              <a:spAutoFit/>
            </a:bodyPr>
            <a:lstStyle/>
            <a:p>
              <a:pPr defTabSz="450664">
                <a:defRPr/>
              </a:pPr>
              <a:r>
                <a:rPr lang="en-US" altLang="zh-CN" sz="1200" dirty="0">
                  <a:latin typeface="微软雅黑" pitchFamily="34" charset="-122"/>
                  <a:ea typeface="微软雅黑" pitchFamily="34" charset="-122"/>
                </a:rPr>
                <a:t>CERNET</a:t>
              </a:r>
              <a:endParaRPr lang="zh-CN" altLang="en-US" sz="1200" dirty="0">
                <a:latin typeface="微软雅黑" pitchFamily="34" charset="-122"/>
                <a:ea typeface="微软雅黑" pitchFamily="34" charset="-122"/>
              </a:endParaRPr>
            </a:p>
          </p:txBody>
        </p:sp>
      </p:grpSp>
      <p:grpSp>
        <p:nvGrpSpPr>
          <p:cNvPr id="29" name="组合 409">
            <a:extLst>
              <a:ext uri="{FF2B5EF4-FFF2-40B4-BE49-F238E27FC236}">
                <a16:creationId xmlns:a16="http://schemas.microsoft.com/office/drawing/2014/main" id="{C23E2F07-68AF-4538-9524-5D275814B6BF}"/>
              </a:ext>
            </a:extLst>
          </p:cNvPr>
          <p:cNvGrpSpPr/>
          <p:nvPr/>
        </p:nvGrpSpPr>
        <p:grpSpPr>
          <a:xfrm>
            <a:off x="4019825" y="1528725"/>
            <a:ext cx="988225" cy="370536"/>
            <a:chOff x="2322513" y="809625"/>
            <a:chExt cx="1115090" cy="390525"/>
          </a:xfrm>
          <a:effectLst>
            <a:outerShdw blurRad="50800" dist="38100" dir="5400000" algn="t" rotWithShape="0">
              <a:prstClr val="black">
                <a:alpha val="40000"/>
              </a:prstClr>
            </a:outerShdw>
          </a:effectLst>
        </p:grpSpPr>
        <p:pic>
          <p:nvPicPr>
            <p:cNvPr id="30" name="Picture 237" descr="图片777">
              <a:extLst>
                <a:ext uri="{FF2B5EF4-FFF2-40B4-BE49-F238E27FC236}">
                  <a16:creationId xmlns:a16="http://schemas.microsoft.com/office/drawing/2014/main" id="{C0869863-F1D4-4289-8392-74D9A48C39C4}"/>
                </a:ext>
              </a:extLst>
            </p:cNvPr>
            <p:cNvPicPr>
              <a:picLocks noChangeAspect="1" noChangeArrowheads="1"/>
            </p:cNvPicPr>
            <p:nvPr/>
          </p:nvPicPr>
          <p:blipFill>
            <a:blip r:embed="rId3" cstate="print"/>
            <a:srcRect/>
            <a:stretch>
              <a:fillRect/>
            </a:stretch>
          </p:blipFill>
          <p:spPr bwMode="auto">
            <a:xfrm>
              <a:off x="2322513" y="809625"/>
              <a:ext cx="944562" cy="390525"/>
            </a:xfrm>
            <a:prstGeom prst="rect">
              <a:avLst/>
            </a:prstGeom>
            <a:noFill/>
          </p:spPr>
        </p:pic>
        <p:sp>
          <p:nvSpPr>
            <p:cNvPr id="31" name="Text Box 51">
              <a:extLst>
                <a:ext uri="{FF2B5EF4-FFF2-40B4-BE49-F238E27FC236}">
                  <a16:creationId xmlns:a16="http://schemas.microsoft.com/office/drawing/2014/main" id="{3E0C23DD-C07E-4949-9E43-2AD9F3E99E87}"/>
                </a:ext>
              </a:extLst>
            </p:cNvPr>
            <p:cNvSpPr txBox="1">
              <a:spLocks noChangeArrowheads="1"/>
            </p:cNvSpPr>
            <p:nvPr/>
          </p:nvSpPr>
          <p:spPr bwMode="auto">
            <a:xfrm>
              <a:off x="2414773" y="867329"/>
              <a:ext cx="1022830" cy="278908"/>
            </a:xfrm>
            <a:prstGeom prst="rect">
              <a:avLst/>
            </a:prstGeom>
            <a:noFill/>
            <a:ln w="9525" algn="ctr">
              <a:noFill/>
              <a:miter lim="800000"/>
              <a:headEnd/>
              <a:tailEnd/>
            </a:ln>
          </p:spPr>
          <p:txBody>
            <a:bodyPr lIns="79179" tIns="39590" rIns="79179" bIns="39590">
              <a:spAutoFit/>
            </a:bodyPr>
            <a:lstStyle/>
            <a:p>
              <a:pPr defTabSz="450664">
                <a:defRPr/>
              </a:pPr>
              <a:r>
                <a:rPr lang="en-US" altLang="zh-CN" sz="1200" dirty="0">
                  <a:latin typeface="微软雅黑" pitchFamily="34" charset="-122"/>
                  <a:ea typeface="微软雅黑" pitchFamily="34" charset="-122"/>
                </a:rPr>
                <a:t>Internet</a:t>
              </a:r>
              <a:endParaRPr lang="zh-CN" altLang="en-US" sz="1200" dirty="0">
                <a:latin typeface="微软雅黑" pitchFamily="34" charset="-122"/>
                <a:ea typeface="微软雅黑" pitchFamily="34" charset="-122"/>
              </a:endParaRPr>
            </a:p>
          </p:txBody>
        </p:sp>
      </p:grpSp>
      <p:sp>
        <p:nvSpPr>
          <p:cNvPr id="32" name="圆角矩形 545">
            <a:extLst>
              <a:ext uri="{FF2B5EF4-FFF2-40B4-BE49-F238E27FC236}">
                <a16:creationId xmlns:a16="http://schemas.microsoft.com/office/drawing/2014/main" id="{25FA3B43-441F-49F2-94CA-52F8F79E5661}"/>
              </a:ext>
            </a:extLst>
          </p:cNvPr>
          <p:cNvSpPr>
            <a:spLocks noChangeArrowheads="1"/>
          </p:cNvSpPr>
          <p:nvPr/>
        </p:nvSpPr>
        <p:spPr bwMode="auto">
          <a:xfrm>
            <a:off x="3102753" y="2084705"/>
            <a:ext cx="1477578" cy="463429"/>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sp>
        <p:nvSpPr>
          <p:cNvPr id="33" name="TextBox 426">
            <a:extLst>
              <a:ext uri="{FF2B5EF4-FFF2-40B4-BE49-F238E27FC236}">
                <a16:creationId xmlns:a16="http://schemas.microsoft.com/office/drawing/2014/main" id="{77376132-C329-4C44-9894-CACCB30D0E78}"/>
              </a:ext>
            </a:extLst>
          </p:cNvPr>
          <p:cNvSpPr txBox="1">
            <a:spLocks noChangeArrowheads="1"/>
          </p:cNvSpPr>
          <p:nvPr/>
        </p:nvSpPr>
        <p:spPr bwMode="auto">
          <a:xfrm>
            <a:off x="4145468" y="2116447"/>
            <a:ext cx="588809" cy="46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边界安全</a:t>
            </a:r>
            <a:endParaRPr lang="en-US" altLang="zh-CN" sz="1200" b="1">
              <a:latin typeface="微软雅黑" panose="020B0503020204020204" pitchFamily="34" charset="-122"/>
              <a:ea typeface="微软雅黑" panose="020B0503020204020204" pitchFamily="34" charset="-122"/>
            </a:endParaRPr>
          </a:p>
        </p:txBody>
      </p:sp>
      <p:sp>
        <p:nvSpPr>
          <p:cNvPr id="34" name="TextBox 341">
            <a:extLst>
              <a:ext uri="{FF2B5EF4-FFF2-40B4-BE49-F238E27FC236}">
                <a16:creationId xmlns:a16="http://schemas.microsoft.com/office/drawing/2014/main" id="{773F6125-8EF3-4C9A-AAD5-C0DF36759BCB}"/>
              </a:ext>
            </a:extLst>
          </p:cNvPr>
          <p:cNvSpPr txBox="1">
            <a:spLocks noChangeArrowheads="1"/>
          </p:cNvSpPr>
          <p:nvPr/>
        </p:nvSpPr>
        <p:spPr bwMode="auto">
          <a:xfrm>
            <a:off x="1195074" y="5131911"/>
            <a:ext cx="587222" cy="2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学校</a:t>
            </a:r>
            <a:r>
              <a:rPr lang="en-US" altLang="zh-CN" sz="1200" b="1">
                <a:latin typeface="微软雅黑" panose="020B0503020204020204" pitchFamily="34" charset="-122"/>
                <a:ea typeface="微软雅黑" panose="020B0503020204020204" pitchFamily="34" charset="-122"/>
              </a:rPr>
              <a:t>1</a:t>
            </a:r>
            <a:endParaRPr lang="zh-CN" altLang="en-US" sz="1200" b="1">
              <a:latin typeface="微软雅黑" panose="020B0503020204020204" pitchFamily="34" charset="-122"/>
              <a:ea typeface="微软雅黑" panose="020B0503020204020204" pitchFamily="34" charset="-122"/>
            </a:endParaRPr>
          </a:p>
        </p:txBody>
      </p:sp>
      <p:grpSp>
        <p:nvGrpSpPr>
          <p:cNvPr id="35" name="Group 12">
            <a:extLst>
              <a:ext uri="{FF2B5EF4-FFF2-40B4-BE49-F238E27FC236}">
                <a16:creationId xmlns:a16="http://schemas.microsoft.com/office/drawing/2014/main" id="{3B63C771-4A7D-435D-8623-7E4A3D556C31}"/>
              </a:ext>
            </a:extLst>
          </p:cNvPr>
          <p:cNvGrpSpPr>
            <a:grpSpLocks noChangeAspect="1"/>
          </p:cNvGrpSpPr>
          <p:nvPr/>
        </p:nvGrpSpPr>
        <p:grpSpPr bwMode="auto">
          <a:xfrm>
            <a:off x="1748967" y="4751011"/>
            <a:ext cx="239650" cy="185689"/>
            <a:chOff x="2992" y="584"/>
            <a:chExt cx="506" cy="392"/>
          </a:xfrm>
        </p:grpSpPr>
        <p:sp>
          <p:nvSpPr>
            <p:cNvPr id="36" name="Freeform 13">
              <a:extLst>
                <a:ext uri="{FF2B5EF4-FFF2-40B4-BE49-F238E27FC236}">
                  <a16:creationId xmlns:a16="http://schemas.microsoft.com/office/drawing/2014/main" id="{42724314-4C41-409A-9109-0247EDD9F379}"/>
                </a:ext>
              </a:extLst>
            </p:cNvPr>
            <p:cNvSpPr>
              <a:spLocks noChangeAspect="1"/>
            </p:cNvSpPr>
            <p:nvPr/>
          </p:nvSpPr>
          <p:spPr bwMode="auto">
            <a:xfrm>
              <a:off x="2992" y="744"/>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7"/>
                    <a:pt x="0" y="37"/>
                    <a:pt x="0" y="37"/>
                  </a:cubicBezTo>
                  <a:cubicBezTo>
                    <a:pt x="0" y="37"/>
                    <a:pt x="0" y="37"/>
                    <a:pt x="0" y="37"/>
                  </a:cubicBezTo>
                  <a:cubicBezTo>
                    <a:pt x="1" y="81"/>
                    <a:pt x="57" y="116"/>
                    <a:pt x="127" y="116"/>
                  </a:cubicBezTo>
                  <a:cubicBezTo>
                    <a:pt x="196" y="116"/>
                    <a:pt x="253" y="81"/>
                    <a:pt x="253" y="37"/>
                  </a:cubicBezTo>
                  <a:cubicBezTo>
                    <a:pt x="253" y="37"/>
                    <a:pt x="253" y="37"/>
                    <a:pt x="253" y="37"/>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37" name="Oval 14">
              <a:extLst>
                <a:ext uri="{FF2B5EF4-FFF2-40B4-BE49-F238E27FC236}">
                  <a16:creationId xmlns:a16="http://schemas.microsoft.com/office/drawing/2014/main" id="{EFEF5F49-A7CC-497D-B1CF-E939E2B09D2E}"/>
                </a:ext>
              </a:extLst>
            </p:cNvPr>
            <p:cNvSpPr>
              <a:spLocks noChangeAspect="1" noChangeArrowheads="1"/>
            </p:cNvSpPr>
            <p:nvPr/>
          </p:nvSpPr>
          <p:spPr bwMode="auto">
            <a:xfrm>
              <a:off x="2992" y="586"/>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38" name="Freeform 15">
              <a:extLst>
                <a:ext uri="{FF2B5EF4-FFF2-40B4-BE49-F238E27FC236}">
                  <a16:creationId xmlns:a16="http://schemas.microsoft.com/office/drawing/2014/main" id="{74E9E6E3-DD95-4EBE-B255-1881B772C674}"/>
                </a:ext>
              </a:extLst>
            </p:cNvPr>
            <p:cNvSpPr>
              <a:spLocks noChangeAspect="1" noEditPoints="1"/>
            </p:cNvSpPr>
            <p:nvPr/>
          </p:nvSpPr>
          <p:spPr bwMode="auto">
            <a:xfrm>
              <a:off x="2994" y="584"/>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80"/>
                  </a:moveTo>
                  <a:cubicBezTo>
                    <a:pt x="0" y="124"/>
                    <a:pt x="57" y="159"/>
                    <a:pt x="126" y="159"/>
                  </a:cubicBezTo>
                  <a:cubicBezTo>
                    <a:pt x="195" y="159"/>
                    <a:pt x="251" y="124"/>
                    <a:pt x="251" y="80"/>
                  </a:cubicBezTo>
                  <a:cubicBezTo>
                    <a:pt x="251" y="36"/>
                    <a:pt x="195" y="0"/>
                    <a:pt x="126" y="0"/>
                  </a:cubicBezTo>
                  <a:cubicBezTo>
                    <a:pt x="57" y="0"/>
                    <a:pt x="0" y="36"/>
                    <a:pt x="0" y="80"/>
                  </a:cubicBezTo>
                  <a:close/>
                  <a:moveTo>
                    <a:pt x="8" y="80"/>
                  </a:moveTo>
                  <a:cubicBezTo>
                    <a:pt x="8" y="40"/>
                    <a:pt x="61" y="8"/>
                    <a:pt x="126" y="8"/>
                  </a:cubicBezTo>
                  <a:cubicBezTo>
                    <a:pt x="190" y="8"/>
                    <a:pt x="243" y="40"/>
                    <a:pt x="243" y="80"/>
                  </a:cubicBezTo>
                  <a:cubicBezTo>
                    <a:pt x="243" y="119"/>
                    <a:pt x="190" y="152"/>
                    <a:pt x="126" y="152"/>
                  </a:cubicBezTo>
                  <a:cubicBezTo>
                    <a:pt x="61" y="152"/>
                    <a:pt x="8" y="119"/>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39" name="Freeform 16">
              <a:extLst>
                <a:ext uri="{FF2B5EF4-FFF2-40B4-BE49-F238E27FC236}">
                  <a16:creationId xmlns:a16="http://schemas.microsoft.com/office/drawing/2014/main" id="{BAE11DDF-9B3F-418A-9338-C1A6A7EF6D06}"/>
                </a:ext>
              </a:extLst>
            </p:cNvPr>
            <p:cNvSpPr>
              <a:spLocks noChangeAspect="1"/>
            </p:cNvSpPr>
            <p:nvPr/>
          </p:nvSpPr>
          <p:spPr bwMode="auto">
            <a:xfrm>
              <a:off x="3010" y="600"/>
              <a:ext cx="460" cy="196"/>
            </a:xfrm>
            <a:custGeom>
              <a:avLst/>
              <a:gdLst>
                <a:gd name="T0" fmla="*/ 2147483647 w 230"/>
                <a:gd name="T1" fmla="*/ 2147483647 h 98"/>
                <a:gd name="T2" fmla="*/ 2147483647 w 230"/>
                <a:gd name="T3" fmla="*/ 2147483647 h 98"/>
                <a:gd name="T4" fmla="*/ 2147483647 w 230"/>
                <a:gd name="T5" fmla="*/ 2147483647 h 98"/>
                <a:gd name="T6" fmla="*/ 2147483647 w 230"/>
                <a:gd name="T7" fmla="*/ 0 h 98"/>
                <a:gd name="T8" fmla="*/ 0 w 230"/>
                <a:gd name="T9" fmla="*/ 2147483647 h 98"/>
                <a:gd name="T10" fmla="*/ 2147483647 w 230"/>
                <a:gd name="T11" fmla="*/ 2147483647 h 98"/>
                <a:gd name="T12" fmla="*/ 2147483647 w 230"/>
                <a:gd name="T13" fmla="*/ 2147483647 h 98"/>
                <a:gd name="T14" fmla="*/ 0 60000 65536"/>
                <a:gd name="T15" fmla="*/ 0 60000 65536"/>
                <a:gd name="T16" fmla="*/ 0 60000 65536"/>
                <a:gd name="T17" fmla="*/ 0 60000 65536"/>
                <a:gd name="T18" fmla="*/ 0 60000 65536"/>
                <a:gd name="T19" fmla="*/ 0 60000 65536"/>
                <a:gd name="T20" fmla="*/ 0 60000 65536"/>
                <a:gd name="T21" fmla="*/ 0 w 230"/>
                <a:gd name="T22" fmla="*/ 0 h 98"/>
                <a:gd name="T23" fmla="*/ 230 w 230"/>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8">
                  <a:moveTo>
                    <a:pt x="2" y="75"/>
                  </a:moveTo>
                  <a:cubicBezTo>
                    <a:pt x="2" y="35"/>
                    <a:pt x="54" y="3"/>
                    <a:pt x="119" y="3"/>
                  </a:cubicBezTo>
                  <a:cubicBezTo>
                    <a:pt x="170" y="3"/>
                    <a:pt x="214" y="23"/>
                    <a:pt x="230" y="51"/>
                  </a:cubicBezTo>
                  <a:cubicBezTo>
                    <a:pt x="215" y="21"/>
                    <a:pt x="170" y="0"/>
                    <a:pt x="118" y="0"/>
                  </a:cubicBezTo>
                  <a:cubicBezTo>
                    <a:pt x="53" y="0"/>
                    <a:pt x="0" y="32"/>
                    <a:pt x="0" y="72"/>
                  </a:cubicBezTo>
                  <a:cubicBezTo>
                    <a:pt x="0" y="81"/>
                    <a:pt x="3" y="90"/>
                    <a:pt x="8" y="98"/>
                  </a:cubicBezTo>
                  <a:cubicBezTo>
                    <a:pt x="4" y="91"/>
                    <a:pt x="2" y="83"/>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0" name="Freeform 17">
              <a:extLst>
                <a:ext uri="{FF2B5EF4-FFF2-40B4-BE49-F238E27FC236}">
                  <a16:creationId xmlns:a16="http://schemas.microsoft.com/office/drawing/2014/main" id="{2BAFC076-9133-47F8-8CF7-DF7B067CAD1C}"/>
                </a:ext>
              </a:extLst>
            </p:cNvPr>
            <p:cNvSpPr>
              <a:spLocks noChangeAspect="1" noEditPoints="1"/>
            </p:cNvSpPr>
            <p:nvPr/>
          </p:nvSpPr>
          <p:spPr bwMode="auto">
            <a:xfrm>
              <a:off x="3082" y="65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10" y="65"/>
                    <a:pt x="110" y="65"/>
                    <a:pt x="110" y="65"/>
                  </a:cubicBezTo>
                  <a:cubicBezTo>
                    <a:pt x="109" y="64"/>
                    <a:pt x="108" y="63"/>
                    <a:pt x="109" y="62"/>
                  </a:cubicBezTo>
                  <a:cubicBezTo>
                    <a:pt x="109" y="62"/>
                    <a:pt x="109" y="62"/>
                    <a:pt x="109" y="62"/>
                  </a:cubicBezTo>
                  <a:cubicBezTo>
                    <a:pt x="109" y="61"/>
                    <a:pt x="111" y="60"/>
                    <a:pt x="114" y="59"/>
                  </a:cubicBezTo>
                  <a:cubicBezTo>
                    <a:pt x="114" y="59"/>
                    <a:pt x="131" y="50"/>
                    <a:pt x="133" y="49"/>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7"/>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4"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1"/>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3"/>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5"/>
                    <a:pt x="60" y="36"/>
                    <a:pt x="57" y="37"/>
                  </a:cubicBezTo>
                  <a:cubicBezTo>
                    <a:pt x="57" y="37"/>
                    <a:pt x="40" y="46"/>
                    <a:pt x="38" y="47"/>
                  </a:cubicBezTo>
                  <a:cubicBezTo>
                    <a:pt x="39" y="47"/>
                    <a:pt x="44" y="53"/>
                    <a:pt x="45" y="54"/>
                  </a:cubicBezTo>
                  <a:cubicBezTo>
                    <a:pt x="49" y="52"/>
                    <a:pt x="75" y="38"/>
                    <a:pt x="75" y="38"/>
                  </a:cubicBezTo>
                  <a:cubicBezTo>
                    <a:pt x="76" y="38"/>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2"/>
                  </a:cubicBezTo>
                  <a:cubicBezTo>
                    <a:pt x="88" y="1"/>
                    <a:pt x="43" y="1"/>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60"/>
                    <a:pt x="28" y="59"/>
                  </a:cubicBezTo>
                  <a:cubicBezTo>
                    <a:pt x="27" y="59"/>
                    <a:pt x="17" y="58"/>
                    <a:pt x="15" y="58"/>
                  </a:cubicBezTo>
                  <a:cubicBezTo>
                    <a:pt x="15" y="60"/>
                    <a:pt x="7" y="78"/>
                    <a:pt x="7" y="78"/>
                  </a:cubicBezTo>
                  <a:cubicBezTo>
                    <a:pt x="7" y="78"/>
                    <a:pt x="1" y="91"/>
                    <a:pt x="0" y="92"/>
                  </a:cubicBezTo>
                  <a:cubicBezTo>
                    <a:pt x="2" y="92"/>
                    <a:pt x="46" y="93"/>
                    <a:pt x="48" y="93"/>
                  </a:cubicBezTo>
                  <a:cubicBezTo>
                    <a:pt x="49" y="92"/>
                    <a:pt x="52" y="85"/>
                    <a:pt x="52" y="85"/>
                  </a:cubicBezTo>
                  <a:cubicBezTo>
                    <a:pt x="51" y="85"/>
                    <a:pt x="25" y="84"/>
                    <a:pt x="25" y="84"/>
                  </a:cubicBezTo>
                  <a:cubicBezTo>
                    <a:pt x="53" y="70"/>
                    <a:pt x="53" y="70"/>
                    <a:pt x="53" y="70"/>
                  </a:cubicBezTo>
                  <a:cubicBezTo>
                    <a:pt x="58" y="67"/>
                    <a:pt x="59" y="68"/>
                    <a:pt x="61" y="70"/>
                  </a:cubicBezTo>
                  <a:cubicBezTo>
                    <a:pt x="61" y="70"/>
                    <a:pt x="71" y="81"/>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1" name="Freeform 18">
              <a:extLst>
                <a:ext uri="{FF2B5EF4-FFF2-40B4-BE49-F238E27FC236}">
                  <a16:creationId xmlns:a16="http://schemas.microsoft.com/office/drawing/2014/main" id="{09C652AA-BFCB-4722-8CE9-9799BDF105F6}"/>
                </a:ext>
              </a:extLst>
            </p:cNvPr>
            <p:cNvSpPr>
              <a:spLocks noChangeAspect="1" noEditPoints="1"/>
            </p:cNvSpPr>
            <p:nvPr/>
          </p:nvSpPr>
          <p:spPr bwMode="auto">
            <a:xfrm>
              <a:off x="3074" y="64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8" y="64"/>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1"/>
                    <a:pt x="91" y="61"/>
                    <a:pt x="91" y="61"/>
                  </a:cubicBezTo>
                  <a:cubicBezTo>
                    <a:pt x="90" y="62"/>
                    <a:pt x="91"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2"/>
                    <a:pt x="144" y="61"/>
                  </a:cubicBezTo>
                  <a:cubicBezTo>
                    <a:pt x="143" y="61"/>
                    <a:pt x="133" y="60"/>
                    <a:pt x="132" y="60"/>
                  </a:cubicBezTo>
                  <a:close/>
                  <a:moveTo>
                    <a:pt x="116" y="37"/>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7"/>
                    <a:pt x="120" y="7"/>
                  </a:cubicBezTo>
                  <a:cubicBezTo>
                    <a:pt x="120" y="7"/>
                    <a:pt x="118" y="9"/>
                    <a:pt x="118" y="10"/>
                  </a:cubicBezTo>
                  <a:cubicBezTo>
                    <a:pt x="119" y="10"/>
                    <a:pt x="145" y="11"/>
                    <a:pt x="145" y="11"/>
                  </a:cubicBezTo>
                  <a:cubicBezTo>
                    <a:pt x="118" y="25"/>
                    <a:pt x="118" y="25"/>
                    <a:pt x="118" y="25"/>
                  </a:cubicBezTo>
                  <a:cubicBezTo>
                    <a:pt x="112" y="28"/>
                    <a:pt x="111" y="27"/>
                    <a:pt x="109" y="24"/>
                  </a:cubicBezTo>
                  <a:cubicBezTo>
                    <a:pt x="109" y="24"/>
                    <a:pt x="99" y="14"/>
                    <a:pt x="99" y="13"/>
                  </a:cubicBezTo>
                  <a:cubicBezTo>
                    <a:pt x="97" y="14"/>
                    <a:pt x="88" y="19"/>
                    <a:pt x="87" y="20"/>
                  </a:cubicBezTo>
                  <a:cubicBezTo>
                    <a:pt x="89" y="22"/>
                    <a:pt x="102" y="36"/>
                    <a:pt x="102" y="36"/>
                  </a:cubicBezTo>
                  <a:cubicBezTo>
                    <a:pt x="104" y="39"/>
                    <a:pt x="110" y="40"/>
                    <a:pt x="116" y="37"/>
                  </a:cubicBezTo>
                  <a:close/>
                  <a:moveTo>
                    <a:pt x="47" y="15"/>
                  </a:moveTo>
                  <a:cubicBezTo>
                    <a:pt x="61" y="30"/>
                    <a:pt x="61" y="30"/>
                    <a:pt x="61" y="30"/>
                  </a:cubicBezTo>
                  <a:cubicBezTo>
                    <a:pt x="62" y="31"/>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4"/>
                    <a:pt x="79" y="34"/>
                    <a:pt x="79" y="34"/>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20"/>
                    <a:pt x="32" y="20"/>
                  </a:cubicBezTo>
                  <a:cubicBezTo>
                    <a:pt x="32" y="20"/>
                    <a:pt x="26" y="33"/>
                    <a:pt x="26" y="34"/>
                  </a:cubicBezTo>
                  <a:cubicBezTo>
                    <a:pt x="27" y="34"/>
                    <a:pt x="36" y="34"/>
                    <a:pt x="38" y="34"/>
                  </a:cubicBezTo>
                  <a:cubicBezTo>
                    <a:pt x="39" y="32"/>
                    <a:pt x="47" y="15"/>
                    <a:pt x="47" y="15"/>
                  </a:cubicBezTo>
                  <a:close/>
                  <a:moveTo>
                    <a:pt x="54" y="58"/>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7"/>
                    <a:pt x="59" y="68"/>
                    <a:pt x="61" y="70"/>
                  </a:cubicBezTo>
                  <a:cubicBezTo>
                    <a:pt x="61" y="70"/>
                    <a:pt x="70" y="80"/>
                    <a:pt x="71" y="81"/>
                  </a:cubicBezTo>
                  <a:cubicBezTo>
                    <a:pt x="72" y="80"/>
                    <a:pt x="82" y="75"/>
                    <a:pt x="83" y="74"/>
                  </a:cubicBezTo>
                  <a:cubicBezTo>
                    <a:pt x="81" y="72"/>
                    <a:pt x="68" y="58"/>
                    <a:pt x="68" y="58"/>
                  </a:cubicBezTo>
                  <a:cubicBezTo>
                    <a:pt x="65" y="55"/>
                    <a:pt x="59"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42" name="Group 58">
            <a:extLst>
              <a:ext uri="{FF2B5EF4-FFF2-40B4-BE49-F238E27FC236}">
                <a16:creationId xmlns:a16="http://schemas.microsoft.com/office/drawing/2014/main" id="{5B4D227C-A843-4166-AA17-E63BEFDEE8B1}"/>
              </a:ext>
            </a:extLst>
          </p:cNvPr>
          <p:cNvGrpSpPr>
            <a:grpSpLocks noChangeAspect="1"/>
          </p:cNvGrpSpPr>
          <p:nvPr/>
        </p:nvGrpSpPr>
        <p:grpSpPr bwMode="auto">
          <a:xfrm>
            <a:off x="3324945" y="2841745"/>
            <a:ext cx="371378" cy="345985"/>
            <a:chOff x="4640" y="493"/>
            <a:chExt cx="504" cy="573"/>
          </a:xfrm>
        </p:grpSpPr>
        <p:sp>
          <p:nvSpPr>
            <p:cNvPr id="43" name="Freeform 59">
              <a:extLst>
                <a:ext uri="{FF2B5EF4-FFF2-40B4-BE49-F238E27FC236}">
                  <a16:creationId xmlns:a16="http://schemas.microsoft.com/office/drawing/2014/main" id="{5E3E1A9A-056D-49A7-B060-43113E8B9B0E}"/>
                </a:ext>
              </a:extLst>
            </p:cNvPr>
            <p:cNvSpPr>
              <a:spLocks noChangeAspect="1"/>
            </p:cNvSpPr>
            <p:nvPr/>
          </p:nvSpPr>
          <p:spPr bwMode="auto">
            <a:xfrm>
              <a:off x="4640" y="834"/>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7"/>
                    <a:pt x="0" y="37"/>
                    <a:pt x="0" y="37"/>
                  </a:cubicBezTo>
                  <a:cubicBezTo>
                    <a:pt x="0" y="37"/>
                    <a:pt x="0" y="37"/>
                    <a:pt x="0" y="37"/>
                  </a:cubicBezTo>
                  <a:cubicBezTo>
                    <a:pt x="0" y="81"/>
                    <a:pt x="56" y="116"/>
                    <a:pt x="126" y="116"/>
                  </a:cubicBezTo>
                  <a:cubicBezTo>
                    <a:pt x="196" y="116"/>
                    <a:pt x="252" y="81"/>
                    <a:pt x="252" y="37"/>
                  </a:cubicBezTo>
                  <a:cubicBezTo>
                    <a:pt x="252" y="37"/>
                    <a:pt x="252" y="37"/>
                    <a:pt x="252" y="37"/>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4" name="Oval 60">
              <a:extLst>
                <a:ext uri="{FF2B5EF4-FFF2-40B4-BE49-F238E27FC236}">
                  <a16:creationId xmlns:a16="http://schemas.microsoft.com/office/drawing/2014/main" id="{F9E8F34C-703B-439A-9A0D-8673602F4ADD}"/>
                </a:ext>
              </a:extLst>
            </p:cNvPr>
            <p:cNvSpPr>
              <a:spLocks noChangeAspect="1" noChangeArrowheads="1"/>
            </p:cNvSpPr>
            <p:nvPr/>
          </p:nvSpPr>
          <p:spPr bwMode="auto">
            <a:xfrm>
              <a:off x="4640" y="676"/>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45" name="Freeform 61">
              <a:extLst>
                <a:ext uri="{FF2B5EF4-FFF2-40B4-BE49-F238E27FC236}">
                  <a16:creationId xmlns:a16="http://schemas.microsoft.com/office/drawing/2014/main" id="{D2B513E5-DACE-46C6-B53E-88DC954B3C22}"/>
                </a:ext>
              </a:extLst>
            </p:cNvPr>
            <p:cNvSpPr>
              <a:spLocks noChangeAspect="1" noEditPoints="1"/>
            </p:cNvSpPr>
            <p:nvPr/>
          </p:nvSpPr>
          <p:spPr bwMode="auto">
            <a:xfrm>
              <a:off x="4640" y="67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80"/>
                  </a:moveTo>
                  <a:cubicBezTo>
                    <a:pt x="0" y="124"/>
                    <a:pt x="57" y="159"/>
                    <a:pt x="126" y="159"/>
                  </a:cubicBezTo>
                  <a:cubicBezTo>
                    <a:pt x="195" y="159"/>
                    <a:pt x="252" y="124"/>
                    <a:pt x="252" y="80"/>
                  </a:cubicBezTo>
                  <a:cubicBezTo>
                    <a:pt x="252" y="36"/>
                    <a:pt x="195" y="0"/>
                    <a:pt x="126" y="0"/>
                  </a:cubicBezTo>
                  <a:cubicBezTo>
                    <a:pt x="57" y="0"/>
                    <a:pt x="0" y="36"/>
                    <a:pt x="0" y="80"/>
                  </a:cubicBezTo>
                  <a:close/>
                  <a:moveTo>
                    <a:pt x="8" y="80"/>
                  </a:moveTo>
                  <a:cubicBezTo>
                    <a:pt x="8" y="40"/>
                    <a:pt x="61" y="8"/>
                    <a:pt x="126" y="8"/>
                  </a:cubicBezTo>
                  <a:cubicBezTo>
                    <a:pt x="191" y="8"/>
                    <a:pt x="244" y="40"/>
                    <a:pt x="244" y="80"/>
                  </a:cubicBezTo>
                  <a:cubicBezTo>
                    <a:pt x="244" y="120"/>
                    <a:pt x="191" y="152"/>
                    <a:pt x="126" y="152"/>
                  </a:cubicBezTo>
                  <a:cubicBezTo>
                    <a:pt x="61" y="152"/>
                    <a:pt x="8" y="120"/>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6" name="Freeform 62">
              <a:extLst>
                <a:ext uri="{FF2B5EF4-FFF2-40B4-BE49-F238E27FC236}">
                  <a16:creationId xmlns:a16="http://schemas.microsoft.com/office/drawing/2014/main" id="{1DCA9F49-28F3-446F-BF20-B8DA1F4C959D}"/>
                </a:ext>
              </a:extLst>
            </p:cNvPr>
            <p:cNvSpPr>
              <a:spLocks noChangeAspect="1"/>
            </p:cNvSpPr>
            <p:nvPr/>
          </p:nvSpPr>
          <p:spPr bwMode="auto">
            <a:xfrm>
              <a:off x="4658" y="690"/>
              <a:ext cx="458" cy="196"/>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1"/>
                  </a:cubicBezTo>
                  <a:cubicBezTo>
                    <a:pt x="215" y="21"/>
                    <a:pt x="170" y="0"/>
                    <a:pt x="117" y="0"/>
                  </a:cubicBezTo>
                  <a:cubicBezTo>
                    <a:pt x="52" y="0"/>
                    <a:pt x="0" y="32"/>
                    <a:pt x="0" y="72"/>
                  </a:cubicBezTo>
                  <a:cubicBezTo>
                    <a:pt x="0" y="82"/>
                    <a:pt x="2" y="90"/>
                    <a:pt x="8" y="98"/>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7" name="Freeform 63">
              <a:extLst>
                <a:ext uri="{FF2B5EF4-FFF2-40B4-BE49-F238E27FC236}">
                  <a16:creationId xmlns:a16="http://schemas.microsoft.com/office/drawing/2014/main" id="{E9B95220-CF8B-4565-8199-37FC7643BE91}"/>
                </a:ext>
              </a:extLst>
            </p:cNvPr>
            <p:cNvSpPr>
              <a:spLocks noChangeAspect="1"/>
            </p:cNvSpPr>
            <p:nvPr/>
          </p:nvSpPr>
          <p:spPr bwMode="auto">
            <a:xfrm>
              <a:off x="4640" y="742"/>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8"/>
                    <a:pt x="0" y="38"/>
                    <a:pt x="0" y="38"/>
                  </a:cubicBezTo>
                  <a:cubicBezTo>
                    <a:pt x="0" y="38"/>
                    <a:pt x="0" y="38"/>
                    <a:pt x="0" y="38"/>
                  </a:cubicBezTo>
                  <a:cubicBezTo>
                    <a:pt x="0" y="81"/>
                    <a:pt x="56" y="116"/>
                    <a:pt x="126" y="116"/>
                  </a:cubicBezTo>
                  <a:cubicBezTo>
                    <a:pt x="196" y="116"/>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48" name="Oval 64">
              <a:extLst>
                <a:ext uri="{FF2B5EF4-FFF2-40B4-BE49-F238E27FC236}">
                  <a16:creationId xmlns:a16="http://schemas.microsoft.com/office/drawing/2014/main" id="{EFCD85FF-0C50-4A66-B179-04104F81FE23}"/>
                </a:ext>
              </a:extLst>
            </p:cNvPr>
            <p:cNvSpPr>
              <a:spLocks noChangeAspect="1" noChangeArrowheads="1"/>
            </p:cNvSpPr>
            <p:nvPr/>
          </p:nvSpPr>
          <p:spPr bwMode="auto">
            <a:xfrm>
              <a:off x="4640" y="584"/>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49" name="Freeform 65">
              <a:extLst>
                <a:ext uri="{FF2B5EF4-FFF2-40B4-BE49-F238E27FC236}">
                  <a16:creationId xmlns:a16="http://schemas.microsoft.com/office/drawing/2014/main" id="{FDBF91D4-054C-4044-A591-7419D19AA86B}"/>
                </a:ext>
              </a:extLst>
            </p:cNvPr>
            <p:cNvSpPr>
              <a:spLocks noChangeAspect="1" noEditPoints="1"/>
            </p:cNvSpPr>
            <p:nvPr/>
          </p:nvSpPr>
          <p:spPr bwMode="auto">
            <a:xfrm>
              <a:off x="4640" y="58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79"/>
                  </a:moveTo>
                  <a:cubicBezTo>
                    <a:pt x="0" y="123"/>
                    <a:pt x="57" y="159"/>
                    <a:pt x="126" y="159"/>
                  </a:cubicBezTo>
                  <a:cubicBezTo>
                    <a:pt x="195" y="159"/>
                    <a:pt x="252" y="123"/>
                    <a:pt x="252" y="79"/>
                  </a:cubicBezTo>
                  <a:cubicBezTo>
                    <a:pt x="252" y="35"/>
                    <a:pt x="195" y="0"/>
                    <a:pt x="126" y="0"/>
                  </a:cubicBezTo>
                  <a:cubicBezTo>
                    <a:pt x="57" y="0"/>
                    <a:pt x="0" y="35"/>
                    <a:pt x="0" y="79"/>
                  </a:cubicBezTo>
                  <a:close/>
                  <a:moveTo>
                    <a:pt x="8" y="79"/>
                  </a:moveTo>
                  <a:cubicBezTo>
                    <a:pt x="8" y="39"/>
                    <a:pt x="61" y="7"/>
                    <a:pt x="126" y="7"/>
                  </a:cubicBezTo>
                  <a:cubicBezTo>
                    <a:pt x="191" y="7"/>
                    <a:pt x="244" y="39"/>
                    <a:pt x="244" y="79"/>
                  </a:cubicBezTo>
                  <a:cubicBezTo>
                    <a:pt x="244" y="119"/>
                    <a:pt x="191"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0" name="Freeform 66">
              <a:extLst>
                <a:ext uri="{FF2B5EF4-FFF2-40B4-BE49-F238E27FC236}">
                  <a16:creationId xmlns:a16="http://schemas.microsoft.com/office/drawing/2014/main" id="{DB58526D-2DF1-4620-977F-1D27C02C59D9}"/>
                </a:ext>
              </a:extLst>
            </p:cNvPr>
            <p:cNvSpPr>
              <a:spLocks noChangeAspect="1"/>
            </p:cNvSpPr>
            <p:nvPr/>
          </p:nvSpPr>
          <p:spPr bwMode="auto">
            <a:xfrm>
              <a:off x="4658" y="598"/>
              <a:ext cx="458" cy="198"/>
            </a:xfrm>
            <a:custGeom>
              <a:avLst/>
              <a:gdLst>
                <a:gd name="T0" fmla="*/ 2147483647 w 229"/>
                <a:gd name="T1" fmla="*/ 2147483647 h 99"/>
                <a:gd name="T2" fmla="*/ 2147483647 w 229"/>
                <a:gd name="T3" fmla="*/ 2147483647 h 99"/>
                <a:gd name="T4" fmla="*/ 2147483647 w 229"/>
                <a:gd name="T5" fmla="*/ 2147483647 h 99"/>
                <a:gd name="T6" fmla="*/ 2147483647 w 229"/>
                <a:gd name="T7" fmla="*/ 0 h 99"/>
                <a:gd name="T8" fmla="*/ 0 w 229"/>
                <a:gd name="T9" fmla="*/ 2147483647 h 99"/>
                <a:gd name="T10" fmla="*/ 2147483647 w 229"/>
                <a:gd name="T11" fmla="*/ 2147483647 h 99"/>
                <a:gd name="T12" fmla="*/ 2147483647 w 229"/>
                <a:gd name="T13" fmla="*/ 2147483647 h 99"/>
                <a:gd name="T14" fmla="*/ 0 60000 65536"/>
                <a:gd name="T15" fmla="*/ 0 60000 65536"/>
                <a:gd name="T16" fmla="*/ 0 60000 65536"/>
                <a:gd name="T17" fmla="*/ 0 60000 65536"/>
                <a:gd name="T18" fmla="*/ 0 60000 65536"/>
                <a:gd name="T19" fmla="*/ 0 60000 65536"/>
                <a:gd name="T20" fmla="*/ 0 60000 65536"/>
                <a:gd name="T21" fmla="*/ 0 w 229"/>
                <a:gd name="T22" fmla="*/ 0 h 99"/>
                <a:gd name="T23" fmla="*/ 229 w 229"/>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9">
                  <a:moveTo>
                    <a:pt x="1" y="75"/>
                  </a:moveTo>
                  <a:cubicBezTo>
                    <a:pt x="1" y="36"/>
                    <a:pt x="54" y="3"/>
                    <a:pt x="119" y="3"/>
                  </a:cubicBezTo>
                  <a:cubicBezTo>
                    <a:pt x="170" y="3"/>
                    <a:pt x="213" y="23"/>
                    <a:pt x="229" y="51"/>
                  </a:cubicBezTo>
                  <a:cubicBezTo>
                    <a:pt x="215" y="22"/>
                    <a:pt x="170" y="0"/>
                    <a:pt x="117" y="0"/>
                  </a:cubicBezTo>
                  <a:cubicBezTo>
                    <a:pt x="52" y="0"/>
                    <a:pt x="0" y="33"/>
                    <a:pt x="0" y="73"/>
                  </a:cubicBezTo>
                  <a:cubicBezTo>
                    <a:pt x="0" y="82"/>
                    <a:pt x="2" y="91"/>
                    <a:pt x="8" y="99"/>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1" name="Freeform 67">
              <a:extLst>
                <a:ext uri="{FF2B5EF4-FFF2-40B4-BE49-F238E27FC236}">
                  <a16:creationId xmlns:a16="http://schemas.microsoft.com/office/drawing/2014/main" id="{F7DAB11D-433D-4EFB-B10D-20CF472D0AB9}"/>
                </a:ext>
              </a:extLst>
            </p:cNvPr>
            <p:cNvSpPr>
              <a:spLocks noChangeAspect="1"/>
            </p:cNvSpPr>
            <p:nvPr/>
          </p:nvSpPr>
          <p:spPr bwMode="auto">
            <a:xfrm>
              <a:off x="4640" y="652"/>
              <a:ext cx="504" cy="234"/>
            </a:xfrm>
            <a:custGeom>
              <a:avLst/>
              <a:gdLst>
                <a:gd name="T0" fmla="*/ 0 w 252"/>
                <a:gd name="T1" fmla="*/ 0 h 117"/>
                <a:gd name="T2" fmla="*/ 0 w 252"/>
                <a:gd name="T3" fmla="*/ 2147483647 h 117"/>
                <a:gd name="T4" fmla="*/ 0 w 252"/>
                <a:gd name="T5" fmla="*/ 2147483647 h 117"/>
                <a:gd name="T6" fmla="*/ 2147483647 w 252"/>
                <a:gd name="T7" fmla="*/ 2147483647 h 117"/>
                <a:gd name="T8" fmla="*/ 2147483647 w 252"/>
                <a:gd name="T9" fmla="*/ 2147483647 h 117"/>
                <a:gd name="T10" fmla="*/ 2147483647 w 252"/>
                <a:gd name="T11" fmla="*/ 2147483647 h 117"/>
                <a:gd name="T12" fmla="*/ 2147483647 w 252"/>
                <a:gd name="T13" fmla="*/ 0 h 117"/>
                <a:gd name="T14" fmla="*/ 0 w 252"/>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7"/>
                <a:gd name="T26" fmla="*/ 252 w 252"/>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7">
                  <a:moveTo>
                    <a:pt x="0" y="0"/>
                  </a:moveTo>
                  <a:cubicBezTo>
                    <a:pt x="0" y="38"/>
                    <a:pt x="0" y="38"/>
                    <a:pt x="0" y="38"/>
                  </a:cubicBezTo>
                  <a:cubicBezTo>
                    <a:pt x="0" y="38"/>
                    <a:pt x="0" y="38"/>
                    <a:pt x="0" y="38"/>
                  </a:cubicBezTo>
                  <a:cubicBezTo>
                    <a:pt x="0" y="81"/>
                    <a:pt x="56" y="117"/>
                    <a:pt x="126" y="117"/>
                  </a:cubicBezTo>
                  <a:cubicBezTo>
                    <a:pt x="196" y="117"/>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2" name="Oval 68">
              <a:extLst>
                <a:ext uri="{FF2B5EF4-FFF2-40B4-BE49-F238E27FC236}">
                  <a16:creationId xmlns:a16="http://schemas.microsoft.com/office/drawing/2014/main" id="{AC21E26F-2B75-476E-B2B2-1730AE1A5C7C}"/>
                </a:ext>
              </a:extLst>
            </p:cNvPr>
            <p:cNvSpPr>
              <a:spLocks noChangeAspect="1" noChangeArrowheads="1"/>
            </p:cNvSpPr>
            <p:nvPr/>
          </p:nvSpPr>
          <p:spPr bwMode="auto">
            <a:xfrm>
              <a:off x="4640" y="495"/>
              <a:ext cx="504" cy="315"/>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53" name="Freeform 69">
              <a:extLst>
                <a:ext uri="{FF2B5EF4-FFF2-40B4-BE49-F238E27FC236}">
                  <a16:creationId xmlns:a16="http://schemas.microsoft.com/office/drawing/2014/main" id="{918A60A5-7871-4470-9C84-1C8A951CF433}"/>
                </a:ext>
              </a:extLst>
            </p:cNvPr>
            <p:cNvSpPr>
              <a:spLocks noChangeAspect="1" noEditPoints="1"/>
            </p:cNvSpPr>
            <p:nvPr/>
          </p:nvSpPr>
          <p:spPr bwMode="auto">
            <a:xfrm>
              <a:off x="4642" y="493"/>
              <a:ext cx="500" cy="319"/>
            </a:xfrm>
            <a:custGeom>
              <a:avLst/>
              <a:gdLst>
                <a:gd name="T0" fmla="*/ 0 w 250"/>
                <a:gd name="T1" fmla="*/ 2147483647 h 159"/>
                <a:gd name="T2" fmla="*/ 2147483647 w 250"/>
                <a:gd name="T3" fmla="*/ 2147483647 h 159"/>
                <a:gd name="T4" fmla="*/ 2147483647 w 250"/>
                <a:gd name="T5" fmla="*/ 2147483647 h 159"/>
                <a:gd name="T6" fmla="*/ 2147483647 w 250"/>
                <a:gd name="T7" fmla="*/ 0 h 159"/>
                <a:gd name="T8" fmla="*/ 0 w 250"/>
                <a:gd name="T9" fmla="*/ 2147483647 h 159"/>
                <a:gd name="T10" fmla="*/ 2147483647 w 250"/>
                <a:gd name="T11" fmla="*/ 2147483647 h 159"/>
                <a:gd name="T12" fmla="*/ 2147483647 w 250"/>
                <a:gd name="T13" fmla="*/ 2147483647 h 159"/>
                <a:gd name="T14" fmla="*/ 2147483647 w 250"/>
                <a:gd name="T15" fmla="*/ 2147483647 h 159"/>
                <a:gd name="T16" fmla="*/ 2147483647 w 250"/>
                <a:gd name="T17" fmla="*/ 2147483647 h 159"/>
                <a:gd name="T18" fmla="*/ 2147483647 w 250"/>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159"/>
                <a:gd name="T32" fmla="*/ 250 w 250"/>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159">
                  <a:moveTo>
                    <a:pt x="0" y="79"/>
                  </a:moveTo>
                  <a:cubicBezTo>
                    <a:pt x="0" y="123"/>
                    <a:pt x="56" y="159"/>
                    <a:pt x="125" y="159"/>
                  </a:cubicBezTo>
                  <a:cubicBezTo>
                    <a:pt x="194" y="159"/>
                    <a:pt x="250" y="123"/>
                    <a:pt x="250" y="79"/>
                  </a:cubicBezTo>
                  <a:cubicBezTo>
                    <a:pt x="250" y="36"/>
                    <a:pt x="194" y="0"/>
                    <a:pt x="125" y="0"/>
                  </a:cubicBezTo>
                  <a:cubicBezTo>
                    <a:pt x="56" y="0"/>
                    <a:pt x="0" y="36"/>
                    <a:pt x="0" y="79"/>
                  </a:cubicBezTo>
                  <a:close/>
                  <a:moveTo>
                    <a:pt x="7" y="79"/>
                  </a:moveTo>
                  <a:cubicBezTo>
                    <a:pt x="7" y="40"/>
                    <a:pt x="60" y="7"/>
                    <a:pt x="125" y="7"/>
                  </a:cubicBezTo>
                  <a:cubicBezTo>
                    <a:pt x="190" y="7"/>
                    <a:pt x="243" y="40"/>
                    <a:pt x="243" y="79"/>
                  </a:cubicBezTo>
                  <a:cubicBezTo>
                    <a:pt x="243" y="119"/>
                    <a:pt x="190" y="151"/>
                    <a:pt x="125"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4" name="Freeform 70">
              <a:extLst>
                <a:ext uri="{FF2B5EF4-FFF2-40B4-BE49-F238E27FC236}">
                  <a16:creationId xmlns:a16="http://schemas.microsoft.com/office/drawing/2014/main" id="{78C040BA-BE39-47D1-94EE-B0D209FF004D}"/>
                </a:ext>
              </a:extLst>
            </p:cNvPr>
            <p:cNvSpPr>
              <a:spLocks noChangeAspect="1"/>
            </p:cNvSpPr>
            <p:nvPr/>
          </p:nvSpPr>
          <p:spPr bwMode="auto">
            <a:xfrm>
              <a:off x="4658" y="509"/>
              <a:ext cx="458" cy="197"/>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0"/>
                  </a:cubicBezTo>
                  <a:cubicBezTo>
                    <a:pt x="215" y="21"/>
                    <a:pt x="170" y="0"/>
                    <a:pt x="117" y="0"/>
                  </a:cubicBezTo>
                  <a:cubicBezTo>
                    <a:pt x="52" y="0"/>
                    <a:pt x="0" y="32"/>
                    <a:pt x="0" y="72"/>
                  </a:cubicBezTo>
                  <a:cubicBezTo>
                    <a:pt x="0" y="81"/>
                    <a:pt x="2" y="90"/>
                    <a:pt x="8" y="98"/>
                  </a:cubicBezTo>
                  <a:cubicBezTo>
                    <a:pt x="3" y="91"/>
                    <a:pt x="1" y="83"/>
                    <a:pt x="1"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5" name="Freeform 71">
              <a:extLst>
                <a:ext uri="{FF2B5EF4-FFF2-40B4-BE49-F238E27FC236}">
                  <a16:creationId xmlns:a16="http://schemas.microsoft.com/office/drawing/2014/main" id="{67B391CC-E4DB-4999-A564-94AD8F91E23A}"/>
                </a:ext>
              </a:extLst>
            </p:cNvPr>
            <p:cNvSpPr>
              <a:spLocks noChangeAspect="1" noEditPoints="1"/>
            </p:cNvSpPr>
            <p:nvPr/>
          </p:nvSpPr>
          <p:spPr bwMode="auto">
            <a:xfrm>
              <a:off x="4730" y="56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1" y="62"/>
                    <a:pt x="123" y="80"/>
                    <a:pt x="123" y="80"/>
                  </a:cubicBezTo>
                  <a:cubicBezTo>
                    <a:pt x="109" y="65"/>
                    <a:pt x="109" y="65"/>
                    <a:pt x="109" y="65"/>
                  </a:cubicBezTo>
                  <a:cubicBezTo>
                    <a:pt x="108" y="64"/>
                    <a:pt x="107" y="63"/>
                    <a:pt x="108" y="62"/>
                  </a:cubicBezTo>
                  <a:cubicBezTo>
                    <a:pt x="108" y="62"/>
                    <a:pt x="108" y="62"/>
                    <a:pt x="108" y="62"/>
                  </a:cubicBezTo>
                  <a:cubicBezTo>
                    <a:pt x="109" y="61"/>
                    <a:pt x="111" y="60"/>
                    <a:pt x="113" y="59"/>
                  </a:cubicBezTo>
                  <a:cubicBezTo>
                    <a:pt x="113" y="59"/>
                    <a:pt x="130" y="50"/>
                    <a:pt x="132" y="49"/>
                  </a:cubicBezTo>
                  <a:cubicBezTo>
                    <a:pt x="131" y="48"/>
                    <a:pt x="126" y="42"/>
                    <a:pt x="125" y="41"/>
                  </a:cubicBezTo>
                  <a:cubicBezTo>
                    <a:pt x="121" y="43"/>
                    <a:pt x="95" y="57"/>
                    <a:pt x="95" y="57"/>
                  </a:cubicBezTo>
                  <a:cubicBezTo>
                    <a:pt x="94" y="58"/>
                    <a:pt x="92" y="59"/>
                    <a:pt x="91" y="60"/>
                  </a:cubicBezTo>
                  <a:cubicBezTo>
                    <a:pt x="91" y="61"/>
                    <a:pt x="91" y="61"/>
                    <a:pt x="91" y="61"/>
                  </a:cubicBezTo>
                  <a:cubicBezTo>
                    <a:pt x="90" y="63"/>
                    <a:pt x="90" y="65"/>
                    <a:pt x="92" y="66"/>
                  </a:cubicBezTo>
                  <a:cubicBezTo>
                    <a:pt x="109" y="85"/>
                    <a:pt x="109" y="85"/>
                    <a:pt x="109" y="85"/>
                  </a:cubicBezTo>
                  <a:cubicBezTo>
                    <a:pt x="110" y="86"/>
                    <a:pt x="110" y="86"/>
                    <a:pt x="110" y="86"/>
                  </a:cubicBezTo>
                  <a:cubicBezTo>
                    <a:pt x="110" y="86"/>
                    <a:pt x="86" y="85"/>
                    <a:pt x="84" y="85"/>
                  </a:cubicBezTo>
                  <a:cubicBezTo>
                    <a:pt x="84" y="87"/>
                    <a:pt x="81" y="93"/>
                    <a:pt x="81" y="94"/>
                  </a:cubicBezTo>
                  <a:cubicBezTo>
                    <a:pt x="82" y="94"/>
                    <a:pt x="127" y="95"/>
                    <a:pt x="129" y="95"/>
                  </a:cubicBezTo>
                  <a:cubicBezTo>
                    <a:pt x="129" y="93"/>
                    <a:pt x="143" y="62"/>
                    <a:pt x="144" y="61"/>
                  </a:cubicBezTo>
                  <a:cubicBezTo>
                    <a:pt x="143" y="61"/>
                    <a:pt x="133" y="61"/>
                    <a:pt x="132" y="61"/>
                  </a:cubicBezTo>
                  <a:close/>
                  <a:moveTo>
                    <a:pt x="116" y="37"/>
                  </a:moveTo>
                  <a:cubicBezTo>
                    <a:pt x="150" y="19"/>
                    <a:pt x="150" y="19"/>
                    <a:pt x="150" y="19"/>
                  </a:cubicBezTo>
                  <a:cubicBezTo>
                    <a:pt x="150" y="19"/>
                    <a:pt x="143" y="36"/>
                    <a:pt x="142" y="37"/>
                  </a:cubicBezTo>
                  <a:cubicBezTo>
                    <a:pt x="144" y="37"/>
                    <a:pt x="153" y="37"/>
                    <a:pt x="155" y="37"/>
                  </a:cubicBezTo>
                  <a:cubicBezTo>
                    <a:pt x="155" y="35"/>
                    <a:pt x="169" y="4"/>
                    <a:pt x="170" y="3"/>
                  </a:cubicBezTo>
                  <a:cubicBezTo>
                    <a:pt x="169" y="3"/>
                    <a:pt x="124" y="2"/>
                    <a:pt x="122" y="2"/>
                  </a:cubicBezTo>
                  <a:cubicBezTo>
                    <a:pt x="121" y="3"/>
                    <a:pt x="120" y="7"/>
                    <a:pt x="120" y="7"/>
                  </a:cubicBezTo>
                  <a:cubicBezTo>
                    <a:pt x="120" y="7"/>
                    <a:pt x="118" y="10"/>
                    <a:pt x="118" y="11"/>
                  </a:cubicBezTo>
                  <a:cubicBezTo>
                    <a:pt x="119" y="11"/>
                    <a:pt x="145" y="11"/>
                    <a:pt x="145" y="11"/>
                  </a:cubicBezTo>
                  <a:cubicBezTo>
                    <a:pt x="118" y="25"/>
                    <a:pt x="118" y="25"/>
                    <a:pt x="118" y="25"/>
                  </a:cubicBezTo>
                  <a:cubicBezTo>
                    <a:pt x="112" y="28"/>
                    <a:pt x="111" y="27"/>
                    <a:pt x="109" y="25"/>
                  </a:cubicBezTo>
                  <a:cubicBezTo>
                    <a:pt x="109" y="25"/>
                    <a:pt x="99" y="15"/>
                    <a:pt x="99" y="14"/>
                  </a:cubicBezTo>
                  <a:cubicBezTo>
                    <a:pt x="97" y="15"/>
                    <a:pt x="88" y="20"/>
                    <a:pt x="86" y="20"/>
                  </a:cubicBezTo>
                  <a:cubicBezTo>
                    <a:pt x="89" y="23"/>
                    <a:pt x="102" y="37"/>
                    <a:pt x="102" y="37"/>
                  </a:cubicBezTo>
                  <a:cubicBezTo>
                    <a:pt x="104" y="39"/>
                    <a:pt x="110" y="40"/>
                    <a:pt x="116" y="37"/>
                  </a:cubicBezTo>
                  <a:close/>
                  <a:moveTo>
                    <a:pt x="47" y="15"/>
                  </a:moveTo>
                  <a:cubicBezTo>
                    <a:pt x="61" y="30"/>
                    <a:pt x="61" y="30"/>
                    <a:pt x="61" y="30"/>
                  </a:cubicBezTo>
                  <a:cubicBezTo>
                    <a:pt x="62" y="31"/>
                    <a:pt x="62" y="32"/>
                    <a:pt x="62" y="33"/>
                  </a:cubicBezTo>
                  <a:cubicBezTo>
                    <a:pt x="61" y="33"/>
                    <a:pt x="61" y="33"/>
                    <a:pt x="61" y="33"/>
                  </a:cubicBezTo>
                  <a:cubicBezTo>
                    <a:pt x="61" y="35"/>
                    <a:pt x="59" y="36"/>
                    <a:pt x="57" y="37"/>
                  </a:cubicBezTo>
                  <a:cubicBezTo>
                    <a:pt x="57" y="37"/>
                    <a:pt x="39" y="46"/>
                    <a:pt x="38" y="47"/>
                  </a:cubicBezTo>
                  <a:cubicBezTo>
                    <a:pt x="38" y="47"/>
                    <a:pt x="44" y="53"/>
                    <a:pt x="44" y="54"/>
                  </a:cubicBezTo>
                  <a:cubicBezTo>
                    <a:pt x="49" y="52"/>
                    <a:pt x="74" y="38"/>
                    <a:pt x="74" y="38"/>
                  </a:cubicBezTo>
                  <a:cubicBezTo>
                    <a:pt x="76" y="38"/>
                    <a:pt x="77" y="36"/>
                    <a:pt x="78" y="35"/>
                  </a:cubicBezTo>
                  <a:cubicBezTo>
                    <a:pt x="79" y="34"/>
                    <a:pt x="79" y="34"/>
                    <a:pt x="79" y="34"/>
                  </a:cubicBezTo>
                  <a:cubicBezTo>
                    <a:pt x="79" y="32"/>
                    <a:pt x="79" y="30"/>
                    <a:pt x="78" y="29"/>
                  </a:cubicBezTo>
                  <a:cubicBezTo>
                    <a:pt x="59" y="9"/>
                    <a:pt x="59" y="9"/>
                    <a:pt x="59" y="9"/>
                  </a:cubicBezTo>
                  <a:cubicBezTo>
                    <a:pt x="59" y="9"/>
                    <a:pt x="83" y="10"/>
                    <a:pt x="85" y="10"/>
                  </a:cubicBezTo>
                  <a:cubicBezTo>
                    <a:pt x="86" y="9"/>
                    <a:pt x="89" y="2"/>
                    <a:pt x="89" y="2"/>
                  </a:cubicBezTo>
                  <a:cubicBezTo>
                    <a:pt x="88" y="1"/>
                    <a:pt x="43" y="1"/>
                    <a:pt x="41" y="0"/>
                  </a:cubicBezTo>
                  <a:cubicBezTo>
                    <a:pt x="40" y="2"/>
                    <a:pt x="32" y="20"/>
                    <a:pt x="32" y="20"/>
                  </a:cubicBezTo>
                  <a:cubicBezTo>
                    <a:pt x="32" y="20"/>
                    <a:pt x="26" y="33"/>
                    <a:pt x="26" y="34"/>
                  </a:cubicBezTo>
                  <a:cubicBezTo>
                    <a:pt x="27" y="34"/>
                    <a:pt x="36" y="34"/>
                    <a:pt x="38" y="34"/>
                  </a:cubicBezTo>
                  <a:cubicBezTo>
                    <a:pt x="39" y="33"/>
                    <a:pt x="47" y="15"/>
                    <a:pt x="47" y="15"/>
                  </a:cubicBezTo>
                  <a:close/>
                  <a:moveTo>
                    <a:pt x="54" y="58"/>
                  </a:moveTo>
                  <a:cubicBezTo>
                    <a:pt x="19" y="76"/>
                    <a:pt x="19" y="76"/>
                    <a:pt x="19" y="76"/>
                  </a:cubicBezTo>
                  <a:cubicBezTo>
                    <a:pt x="19" y="76"/>
                    <a:pt x="27" y="60"/>
                    <a:pt x="27" y="59"/>
                  </a:cubicBezTo>
                  <a:cubicBezTo>
                    <a:pt x="26" y="59"/>
                    <a:pt x="17" y="58"/>
                    <a:pt x="15" y="58"/>
                  </a:cubicBezTo>
                  <a:cubicBezTo>
                    <a:pt x="14" y="60"/>
                    <a:pt x="6" y="78"/>
                    <a:pt x="6" y="78"/>
                  </a:cubicBezTo>
                  <a:cubicBezTo>
                    <a:pt x="6" y="78"/>
                    <a:pt x="0" y="91"/>
                    <a:pt x="0" y="92"/>
                  </a:cubicBezTo>
                  <a:cubicBezTo>
                    <a:pt x="1" y="92"/>
                    <a:pt x="46" y="93"/>
                    <a:pt x="48" y="93"/>
                  </a:cubicBezTo>
                  <a:cubicBezTo>
                    <a:pt x="48" y="92"/>
                    <a:pt x="51" y="85"/>
                    <a:pt x="52" y="85"/>
                  </a:cubicBezTo>
                  <a:cubicBezTo>
                    <a:pt x="50" y="85"/>
                    <a:pt x="25" y="84"/>
                    <a:pt x="25" y="84"/>
                  </a:cubicBezTo>
                  <a:cubicBezTo>
                    <a:pt x="52" y="70"/>
                    <a:pt x="52" y="70"/>
                    <a:pt x="52" y="70"/>
                  </a:cubicBezTo>
                  <a:cubicBezTo>
                    <a:pt x="57" y="67"/>
                    <a:pt x="59" y="68"/>
                    <a:pt x="61" y="70"/>
                  </a:cubicBezTo>
                  <a:cubicBezTo>
                    <a:pt x="61" y="70"/>
                    <a:pt x="70" y="81"/>
                    <a:pt x="71" y="81"/>
                  </a:cubicBezTo>
                  <a:cubicBezTo>
                    <a:pt x="72" y="81"/>
                    <a:pt x="82" y="76"/>
                    <a:pt x="83" y="75"/>
                  </a:cubicBezTo>
                  <a:cubicBezTo>
                    <a:pt x="81" y="73"/>
                    <a:pt x="68" y="58"/>
                    <a:pt x="68" y="58"/>
                  </a:cubicBezTo>
                  <a:cubicBezTo>
                    <a:pt x="65" y="56"/>
                    <a:pt x="59"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6" name="Freeform 72">
              <a:extLst>
                <a:ext uri="{FF2B5EF4-FFF2-40B4-BE49-F238E27FC236}">
                  <a16:creationId xmlns:a16="http://schemas.microsoft.com/office/drawing/2014/main" id="{134B6FB6-E218-4E94-AD7E-4D566A0B974A}"/>
                </a:ext>
              </a:extLst>
            </p:cNvPr>
            <p:cNvSpPr>
              <a:spLocks noChangeAspect="1" noEditPoints="1"/>
            </p:cNvSpPr>
            <p:nvPr/>
          </p:nvSpPr>
          <p:spPr bwMode="auto">
            <a:xfrm>
              <a:off x="4720" y="55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9" y="64"/>
                    <a:pt x="108" y="63"/>
                    <a:pt x="108" y="62"/>
                  </a:cubicBezTo>
                  <a:cubicBezTo>
                    <a:pt x="109" y="61"/>
                    <a:pt x="109" y="61"/>
                    <a:pt x="109" y="61"/>
                  </a:cubicBezTo>
                  <a:cubicBezTo>
                    <a:pt x="109" y="60"/>
                    <a:pt x="111" y="59"/>
                    <a:pt x="113" y="58"/>
                  </a:cubicBezTo>
                  <a:cubicBezTo>
                    <a:pt x="113" y="58"/>
                    <a:pt x="131" y="49"/>
                    <a:pt x="132" y="48"/>
                  </a:cubicBezTo>
                  <a:cubicBezTo>
                    <a:pt x="132" y="47"/>
                    <a:pt x="126" y="41"/>
                    <a:pt x="126" y="41"/>
                  </a:cubicBezTo>
                  <a:cubicBezTo>
                    <a:pt x="121" y="43"/>
                    <a:pt x="96" y="56"/>
                    <a:pt x="96" y="56"/>
                  </a:cubicBezTo>
                  <a:cubicBezTo>
                    <a:pt x="94" y="57"/>
                    <a:pt x="93" y="58"/>
                    <a:pt x="92" y="60"/>
                  </a:cubicBezTo>
                  <a:cubicBezTo>
                    <a:pt x="91" y="61"/>
                    <a:pt x="91" y="61"/>
                    <a:pt x="91" y="61"/>
                  </a:cubicBezTo>
                  <a:cubicBezTo>
                    <a:pt x="91" y="62"/>
                    <a:pt x="91" y="64"/>
                    <a:pt x="92" y="66"/>
                  </a:cubicBezTo>
                  <a:cubicBezTo>
                    <a:pt x="110" y="84"/>
                    <a:pt x="110" y="84"/>
                    <a:pt x="110" y="84"/>
                  </a:cubicBezTo>
                  <a:cubicBezTo>
                    <a:pt x="111" y="85"/>
                    <a:pt x="111" y="85"/>
                    <a:pt x="111" y="85"/>
                  </a:cubicBezTo>
                  <a:cubicBezTo>
                    <a:pt x="111" y="85"/>
                    <a:pt x="87" y="85"/>
                    <a:pt x="85" y="85"/>
                  </a:cubicBezTo>
                  <a:cubicBezTo>
                    <a:pt x="84" y="86"/>
                    <a:pt x="82" y="92"/>
                    <a:pt x="81" y="93"/>
                  </a:cubicBezTo>
                  <a:cubicBezTo>
                    <a:pt x="82" y="93"/>
                    <a:pt x="127" y="94"/>
                    <a:pt x="129" y="94"/>
                  </a:cubicBezTo>
                  <a:cubicBezTo>
                    <a:pt x="130" y="93"/>
                    <a:pt x="144" y="62"/>
                    <a:pt x="144" y="61"/>
                  </a:cubicBezTo>
                  <a:cubicBezTo>
                    <a:pt x="143" y="61"/>
                    <a:pt x="134" y="60"/>
                    <a:pt x="132" y="60"/>
                  </a:cubicBezTo>
                  <a:close/>
                  <a:moveTo>
                    <a:pt x="116" y="37"/>
                  </a:moveTo>
                  <a:cubicBezTo>
                    <a:pt x="151" y="19"/>
                    <a:pt x="151" y="19"/>
                    <a:pt x="151" y="19"/>
                  </a:cubicBezTo>
                  <a:cubicBezTo>
                    <a:pt x="151" y="19"/>
                    <a:pt x="143" y="35"/>
                    <a:pt x="143" y="36"/>
                  </a:cubicBezTo>
                  <a:cubicBezTo>
                    <a:pt x="144" y="36"/>
                    <a:pt x="154" y="36"/>
                    <a:pt x="155" y="36"/>
                  </a:cubicBezTo>
                  <a:cubicBezTo>
                    <a:pt x="156" y="35"/>
                    <a:pt x="170" y="4"/>
                    <a:pt x="170" y="3"/>
                  </a:cubicBezTo>
                  <a:cubicBezTo>
                    <a:pt x="169" y="3"/>
                    <a:pt x="124" y="2"/>
                    <a:pt x="122" y="2"/>
                  </a:cubicBezTo>
                  <a:cubicBezTo>
                    <a:pt x="122" y="3"/>
                    <a:pt x="120" y="7"/>
                    <a:pt x="120" y="7"/>
                  </a:cubicBezTo>
                  <a:cubicBezTo>
                    <a:pt x="120" y="7"/>
                    <a:pt x="119" y="9"/>
                    <a:pt x="119" y="10"/>
                  </a:cubicBezTo>
                  <a:cubicBezTo>
                    <a:pt x="120" y="10"/>
                    <a:pt x="145" y="11"/>
                    <a:pt x="145" y="11"/>
                  </a:cubicBezTo>
                  <a:cubicBezTo>
                    <a:pt x="118" y="25"/>
                    <a:pt x="118" y="25"/>
                    <a:pt x="118" y="25"/>
                  </a:cubicBezTo>
                  <a:cubicBezTo>
                    <a:pt x="113" y="28"/>
                    <a:pt x="111" y="27"/>
                    <a:pt x="109" y="24"/>
                  </a:cubicBezTo>
                  <a:cubicBezTo>
                    <a:pt x="109" y="24"/>
                    <a:pt x="100" y="14"/>
                    <a:pt x="99" y="13"/>
                  </a:cubicBezTo>
                  <a:cubicBezTo>
                    <a:pt x="98" y="14"/>
                    <a:pt x="88" y="19"/>
                    <a:pt x="87" y="20"/>
                  </a:cubicBezTo>
                  <a:cubicBezTo>
                    <a:pt x="89" y="22"/>
                    <a:pt x="102" y="36"/>
                    <a:pt x="102" y="36"/>
                  </a:cubicBezTo>
                  <a:cubicBezTo>
                    <a:pt x="105" y="39"/>
                    <a:pt x="111" y="40"/>
                    <a:pt x="116" y="37"/>
                  </a:cubicBezTo>
                  <a:close/>
                  <a:moveTo>
                    <a:pt x="47" y="15"/>
                  </a:moveTo>
                  <a:cubicBezTo>
                    <a:pt x="61" y="30"/>
                    <a:pt x="61" y="30"/>
                    <a:pt x="61" y="30"/>
                  </a:cubicBezTo>
                  <a:cubicBezTo>
                    <a:pt x="62" y="31"/>
                    <a:pt x="63" y="31"/>
                    <a:pt x="62" y="32"/>
                  </a:cubicBezTo>
                  <a:cubicBezTo>
                    <a:pt x="62" y="33"/>
                    <a:pt x="62" y="33"/>
                    <a:pt x="62" y="33"/>
                  </a:cubicBezTo>
                  <a:cubicBezTo>
                    <a:pt x="61" y="34"/>
                    <a:pt x="59" y="35"/>
                    <a:pt x="57" y="36"/>
                  </a:cubicBezTo>
                  <a:cubicBezTo>
                    <a:pt x="57" y="36"/>
                    <a:pt x="40" y="45"/>
                    <a:pt x="38" y="46"/>
                  </a:cubicBezTo>
                  <a:cubicBezTo>
                    <a:pt x="39" y="47"/>
                    <a:pt x="44" y="53"/>
                    <a:pt x="45" y="53"/>
                  </a:cubicBezTo>
                  <a:cubicBezTo>
                    <a:pt x="49" y="51"/>
                    <a:pt x="75" y="38"/>
                    <a:pt x="75" y="38"/>
                  </a:cubicBezTo>
                  <a:cubicBezTo>
                    <a:pt x="76" y="37"/>
                    <a:pt x="78" y="36"/>
                    <a:pt x="79" y="34"/>
                  </a:cubicBezTo>
                  <a:cubicBezTo>
                    <a:pt x="79" y="34"/>
                    <a:pt x="79" y="34"/>
                    <a:pt x="79" y="34"/>
                  </a:cubicBezTo>
                  <a:cubicBezTo>
                    <a:pt x="80" y="32"/>
                    <a:pt x="80" y="30"/>
                    <a:pt x="78" y="28"/>
                  </a:cubicBezTo>
                  <a:cubicBezTo>
                    <a:pt x="60" y="9"/>
                    <a:pt x="60" y="9"/>
                    <a:pt x="60" y="9"/>
                  </a:cubicBezTo>
                  <a:cubicBezTo>
                    <a:pt x="60" y="9"/>
                    <a:pt x="84" y="9"/>
                    <a:pt x="86" y="9"/>
                  </a:cubicBezTo>
                  <a:cubicBezTo>
                    <a:pt x="86" y="8"/>
                    <a:pt x="89" y="2"/>
                    <a:pt x="89" y="1"/>
                  </a:cubicBezTo>
                  <a:cubicBezTo>
                    <a:pt x="88" y="1"/>
                    <a:pt x="43" y="0"/>
                    <a:pt x="41" y="0"/>
                  </a:cubicBezTo>
                  <a:cubicBezTo>
                    <a:pt x="41" y="1"/>
                    <a:pt x="33" y="20"/>
                    <a:pt x="33" y="20"/>
                  </a:cubicBezTo>
                  <a:cubicBezTo>
                    <a:pt x="33" y="20"/>
                    <a:pt x="27" y="33"/>
                    <a:pt x="26" y="34"/>
                  </a:cubicBezTo>
                  <a:cubicBezTo>
                    <a:pt x="27" y="34"/>
                    <a:pt x="37" y="34"/>
                    <a:pt x="38" y="34"/>
                  </a:cubicBezTo>
                  <a:cubicBezTo>
                    <a:pt x="39" y="32"/>
                    <a:pt x="47" y="15"/>
                    <a:pt x="47" y="15"/>
                  </a:cubicBezTo>
                  <a:close/>
                  <a:moveTo>
                    <a:pt x="54" y="58"/>
                  </a:moveTo>
                  <a:cubicBezTo>
                    <a:pt x="20" y="75"/>
                    <a:pt x="20" y="75"/>
                    <a:pt x="20" y="75"/>
                  </a:cubicBezTo>
                  <a:cubicBezTo>
                    <a:pt x="20" y="75"/>
                    <a:pt x="27" y="59"/>
                    <a:pt x="28" y="58"/>
                  </a:cubicBezTo>
                  <a:cubicBezTo>
                    <a:pt x="26" y="58"/>
                    <a:pt x="17" y="58"/>
                    <a:pt x="15" y="58"/>
                  </a:cubicBezTo>
                  <a:cubicBezTo>
                    <a:pt x="15" y="59"/>
                    <a:pt x="7" y="77"/>
                    <a:pt x="7" y="77"/>
                  </a:cubicBezTo>
                  <a:cubicBezTo>
                    <a:pt x="7" y="77"/>
                    <a:pt x="1" y="90"/>
                    <a:pt x="0" y="91"/>
                  </a:cubicBezTo>
                  <a:cubicBezTo>
                    <a:pt x="1" y="91"/>
                    <a:pt x="46" y="92"/>
                    <a:pt x="48" y="92"/>
                  </a:cubicBezTo>
                  <a:cubicBezTo>
                    <a:pt x="49" y="91"/>
                    <a:pt x="52" y="85"/>
                    <a:pt x="52" y="84"/>
                  </a:cubicBezTo>
                  <a:cubicBezTo>
                    <a:pt x="51" y="84"/>
                    <a:pt x="25" y="83"/>
                    <a:pt x="25" y="83"/>
                  </a:cubicBezTo>
                  <a:cubicBezTo>
                    <a:pt x="53" y="69"/>
                    <a:pt x="53" y="69"/>
                    <a:pt x="53" y="69"/>
                  </a:cubicBezTo>
                  <a:cubicBezTo>
                    <a:pt x="58" y="67"/>
                    <a:pt x="59" y="68"/>
                    <a:pt x="61" y="70"/>
                  </a:cubicBezTo>
                  <a:cubicBezTo>
                    <a:pt x="61" y="70"/>
                    <a:pt x="71" y="80"/>
                    <a:pt x="71" y="81"/>
                  </a:cubicBezTo>
                  <a:cubicBezTo>
                    <a:pt x="73" y="80"/>
                    <a:pt x="82" y="75"/>
                    <a:pt x="84" y="74"/>
                  </a:cubicBezTo>
                  <a:cubicBezTo>
                    <a:pt x="81" y="72"/>
                    <a:pt x="68" y="58"/>
                    <a:pt x="68" y="58"/>
                  </a:cubicBezTo>
                  <a:cubicBezTo>
                    <a:pt x="66" y="55"/>
                    <a:pt x="60"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57" name="Group 58">
            <a:extLst>
              <a:ext uri="{FF2B5EF4-FFF2-40B4-BE49-F238E27FC236}">
                <a16:creationId xmlns:a16="http://schemas.microsoft.com/office/drawing/2014/main" id="{C73E7587-9557-41CB-A9AF-A8F5ACCCD0AA}"/>
              </a:ext>
            </a:extLst>
          </p:cNvPr>
          <p:cNvGrpSpPr>
            <a:grpSpLocks noChangeAspect="1"/>
          </p:cNvGrpSpPr>
          <p:nvPr/>
        </p:nvGrpSpPr>
        <p:grpSpPr bwMode="auto">
          <a:xfrm>
            <a:off x="3985173" y="2841745"/>
            <a:ext cx="371378" cy="345985"/>
            <a:chOff x="4640" y="493"/>
            <a:chExt cx="504" cy="573"/>
          </a:xfrm>
        </p:grpSpPr>
        <p:sp>
          <p:nvSpPr>
            <p:cNvPr id="58" name="Freeform 59">
              <a:extLst>
                <a:ext uri="{FF2B5EF4-FFF2-40B4-BE49-F238E27FC236}">
                  <a16:creationId xmlns:a16="http://schemas.microsoft.com/office/drawing/2014/main" id="{452DF31C-FE71-42F5-8260-B5D811054949}"/>
                </a:ext>
              </a:extLst>
            </p:cNvPr>
            <p:cNvSpPr>
              <a:spLocks noChangeAspect="1"/>
            </p:cNvSpPr>
            <p:nvPr/>
          </p:nvSpPr>
          <p:spPr bwMode="auto">
            <a:xfrm>
              <a:off x="4640" y="834"/>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7"/>
                    <a:pt x="0" y="37"/>
                    <a:pt x="0" y="37"/>
                  </a:cubicBezTo>
                  <a:cubicBezTo>
                    <a:pt x="0" y="37"/>
                    <a:pt x="0" y="37"/>
                    <a:pt x="0" y="37"/>
                  </a:cubicBezTo>
                  <a:cubicBezTo>
                    <a:pt x="0" y="81"/>
                    <a:pt x="56" y="116"/>
                    <a:pt x="126" y="116"/>
                  </a:cubicBezTo>
                  <a:cubicBezTo>
                    <a:pt x="196" y="116"/>
                    <a:pt x="252" y="81"/>
                    <a:pt x="252" y="37"/>
                  </a:cubicBezTo>
                  <a:cubicBezTo>
                    <a:pt x="252" y="37"/>
                    <a:pt x="252" y="37"/>
                    <a:pt x="252" y="37"/>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59" name="Oval 60">
              <a:extLst>
                <a:ext uri="{FF2B5EF4-FFF2-40B4-BE49-F238E27FC236}">
                  <a16:creationId xmlns:a16="http://schemas.microsoft.com/office/drawing/2014/main" id="{37BB25A8-562A-44A9-9E74-ED2F86F841E3}"/>
                </a:ext>
              </a:extLst>
            </p:cNvPr>
            <p:cNvSpPr>
              <a:spLocks noChangeAspect="1" noChangeArrowheads="1"/>
            </p:cNvSpPr>
            <p:nvPr/>
          </p:nvSpPr>
          <p:spPr bwMode="auto">
            <a:xfrm>
              <a:off x="4640" y="676"/>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60" name="Freeform 61">
              <a:extLst>
                <a:ext uri="{FF2B5EF4-FFF2-40B4-BE49-F238E27FC236}">
                  <a16:creationId xmlns:a16="http://schemas.microsoft.com/office/drawing/2014/main" id="{5D60C2ED-1827-4E58-A46F-078C8ED36CCB}"/>
                </a:ext>
              </a:extLst>
            </p:cNvPr>
            <p:cNvSpPr>
              <a:spLocks noChangeAspect="1" noEditPoints="1"/>
            </p:cNvSpPr>
            <p:nvPr/>
          </p:nvSpPr>
          <p:spPr bwMode="auto">
            <a:xfrm>
              <a:off x="4640" y="67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80"/>
                  </a:moveTo>
                  <a:cubicBezTo>
                    <a:pt x="0" y="124"/>
                    <a:pt x="57" y="159"/>
                    <a:pt x="126" y="159"/>
                  </a:cubicBezTo>
                  <a:cubicBezTo>
                    <a:pt x="195" y="159"/>
                    <a:pt x="252" y="124"/>
                    <a:pt x="252" y="80"/>
                  </a:cubicBezTo>
                  <a:cubicBezTo>
                    <a:pt x="252" y="36"/>
                    <a:pt x="195" y="0"/>
                    <a:pt x="126" y="0"/>
                  </a:cubicBezTo>
                  <a:cubicBezTo>
                    <a:pt x="57" y="0"/>
                    <a:pt x="0" y="36"/>
                    <a:pt x="0" y="80"/>
                  </a:cubicBezTo>
                  <a:close/>
                  <a:moveTo>
                    <a:pt x="8" y="80"/>
                  </a:moveTo>
                  <a:cubicBezTo>
                    <a:pt x="8" y="40"/>
                    <a:pt x="61" y="8"/>
                    <a:pt x="126" y="8"/>
                  </a:cubicBezTo>
                  <a:cubicBezTo>
                    <a:pt x="191" y="8"/>
                    <a:pt x="244" y="40"/>
                    <a:pt x="244" y="80"/>
                  </a:cubicBezTo>
                  <a:cubicBezTo>
                    <a:pt x="244" y="120"/>
                    <a:pt x="191" y="152"/>
                    <a:pt x="126" y="152"/>
                  </a:cubicBezTo>
                  <a:cubicBezTo>
                    <a:pt x="61" y="152"/>
                    <a:pt x="8" y="120"/>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1" name="Freeform 62">
              <a:extLst>
                <a:ext uri="{FF2B5EF4-FFF2-40B4-BE49-F238E27FC236}">
                  <a16:creationId xmlns:a16="http://schemas.microsoft.com/office/drawing/2014/main" id="{AB7ED70B-0B60-43D2-8F96-8C916BA30A11}"/>
                </a:ext>
              </a:extLst>
            </p:cNvPr>
            <p:cNvSpPr>
              <a:spLocks noChangeAspect="1"/>
            </p:cNvSpPr>
            <p:nvPr/>
          </p:nvSpPr>
          <p:spPr bwMode="auto">
            <a:xfrm>
              <a:off x="4658" y="690"/>
              <a:ext cx="458" cy="196"/>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1"/>
                  </a:cubicBezTo>
                  <a:cubicBezTo>
                    <a:pt x="215" y="21"/>
                    <a:pt x="170" y="0"/>
                    <a:pt x="117" y="0"/>
                  </a:cubicBezTo>
                  <a:cubicBezTo>
                    <a:pt x="52" y="0"/>
                    <a:pt x="0" y="32"/>
                    <a:pt x="0" y="72"/>
                  </a:cubicBezTo>
                  <a:cubicBezTo>
                    <a:pt x="0" y="82"/>
                    <a:pt x="2" y="90"/>
                    <a:pt x="8" y="98"/>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2" name="Freeform 63">
              <a:extLst>
                <a:ext uri="{FF2B5EF4-FFF2-40B4-BE49-F238E27FC236}">
                  <a16:creationId xmlns:a16="http://schemas.microsoft.com/office/drawing/2014/main" id="{C953CAAF-E311-408A-80B4-E1D388CC0AD6}"/>
                </a:ext>
              </a:extLst>
            </p:cNvPr>
            <p:cNvSpPr>
              <a:spLocks noChangeAspect="1"/>
            </p:cNvSpPr>
            <p:nvPr/>
          </p:nvSpPr>
          <p:spPr bwMode="auto">
            <a:xfrm>
              <a:off x="4640" y="742"/>
              <a:ext cx="504" cy="232"/>
            </a:xfrm>
            <a:custGeom>
              <a:avLst/>
              <a:gdLst>
                <a:gd name="T0" fmla="*/ 0 w 252"/>
                <a:gd name="T1" fmla="*/ 0 h 116"/>
                <a:gd name="T2" fmla="*/ 0 w 252"/>
                <a:gd name="T3" fmla="*/ 2147483647 h 116"/>
                <a:gd name="T4" fmla="*/ 0 w 252"/>
                <a:gd name="T5" fmla="*/ 2147483647 h 116"/>
                <a:gd name="T6" fmla="*/ 2147483647 w 252"/>
                <a:gd name="T7" fmla="*/ 2147483647 h 116"/>
                <a:gd name="T8" fmla="*/ 2147483647 w 252"/>
                <a:gd name="T9" fmla="*/ 2147483647 h 116"/>
                <a:gd name="T10" fmla="*/ 2147483647 w 252"/>
                <a:gd name="T11" fmla="*/ 2147483647 h 116"/>
                <a:gd name="T12" fmla="*/ 2147483647 w 252"/>
                <a:gd name="T13" fmla="*/ 0 h 116"/>
                <a:gd name="T14" fmla="*/ 0 w 252"/>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6"/>
                <a:gd name="T26" fmla="*/ 252 w 252"/>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6">
                  <a:moveTo>
                    <a:pt x="0" y="0"/>
                  </a:moveTo>
                  <a:cubicBezTo>
                    <a:pt x="0" y="38"/>
                    <a:pt x="0" y="38"/>
                    <a:pt x="0" y="38"/>
                  </a:cubicBezTo>
                  <a:cubicBezTo>
                    <a:pt x="0" y="38"/>
                    <a:pt x="0" y="38"/>
                    <a:pt x="0" y="38"/>
                  </a:cubicBezTo>
                  <a:cubicBezTo>
                    <a:pt x="0" y="81"/>
                    <a:pt x="56" y="116"/>
                    <a:pt x="126" y="116"/>
                  </a:cubicBezTo>
                  <a:cubicBezTo>
                    <a:pt x="196" y="116"/>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3" name="Oval 64">
              <a:extLst>
                <a:ext uri="{FF2B5EF4-FFF2-40B4-BE49-F238E27FC236}">
                  <a16:creationId xmlns:a16="http://schemas.microsoft.com/office/drawing/2014/main" id="{92495B83-6E44-4A49-BA92-146A0174824F}"/>
                </a:ext>
              </a:extLst>
            </p:cNvPr>
            <p:cNvSpPr>
              <a:spLocks noChangeAspect="1" noChangeArrowheads="1"/>
            </p:cNvSpPr>
            <p:nvPr/>
          </p:nvSpPr>
          <p:spPr bwMode="auto">
            <a:xfrm>
              <a:off x="4640" y="584"/>
              <a:ext cx="504"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64" name="Freeform 65">
              <a:extLst>
                <a:ext uri="{FF2B5EF4-FFF2-40B4-BE49-F238E27FC236}">
                  <a16:creationId xmlns:a16="http://schemas.microsoft.com/office/drawing/2014/main" id="{A80B2DA7-2206-4872-BB4A-53CB738FBD23}"/>
                </a:ext>
              </a:extLst>
            </p:cNvPr>
            <p:cNvSpPr>
              <a:spLocks noChangeAspect="1" noEditPoints="1"/>
            </p:cNvSpPr>
            <p:nvPr/>
          </p:nvSpPr>
          <p:spPr bwMode="auto">
            <a:xfrm>
              <a:off x="4640" y="584"/>
              <a:ext cx="504" cy="318"/>
            </a:xfrm>
            <a:custGeom>
              <a:avLst/>
              <a:gdLst>
                <a:gd name="T0" fmla="*/ 0 w 252"/>
                <a:gd name="T1" fmla="*/ 2147483647 h 159"/>
                <a:gd name="T2" fmla="*/ 2147483647 w 252"/>
                <a:gd name="T3" fmla="*/ 2147483647 h 159"/>
                <a:gd name="T4" fmla="*/ 2147483647 w 252"/>
                <a:gd name="T5" fmla="*/ 2147483647 h 159"/>
                <a:gd name="T6" fmla="*/ 2147483647 w 252"/>
                <a:gd name="T7" fmla="*/ 0 h 159"/>
                <a:gd name="T8" fmla="*/ 0 w 252"/>
                <a:gd name="T9" fmla="*/ 2147483647 h 159"/>
                <a:gd name="T10" fmla="*/ 2147483647 w 252"/>
                <a:gd name="T11" fmla="*/ 2147483647 h 159"/>
                <a:gd name="T12" fmla="*/ 2147483647 w 252"/>
                <a:gd name="T13" fmla="*/ 2147483647 h 159"/>
                <a:gd name="T14" fmla="*/ 2147483647 w 252"/>
                <a:gd name="T15" fmla="*/ 2147483647 h 159"/>
                <a:gd name="T16" fmla="*/ 2147483647 w 252"/>
                <a:gd name="T17" fmla="*/ 2147483647 h 159"/>
                <a:gd name="T18" fmla="*/ 2147483647 w 252"/>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59"/>
                <a:gd name="T32" fmla="*/ 252 w 252"/>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59">
                  <a:moveTo>
                    <a:pt x="0" y="79"/>
                  </a:moveTo>
                  <a:cubicBezTo>
                    <a:pt x="0" y="123"/>
                    <a:pt x="57" y="159"/>
                    <a:pt x="126" y="159"/>
                  </a:cubicBezTo>
                  <a:cubicBezTo>
                    <a:pt x="195" y="159"/>
                    <a:pt x="252" y="123"/>
                    <a:pt x="252" y="79"/>
                  </a:cubicBezTo>
                  <a:cubicBezTo>
                    <a:pt x="252" y="35"/>
                    <a:pt x="195" y="0"/>
                    <a:pt x="126" y="0"/>
                  </a:cubicBezTo>
                  <a:cubicBezTo>
                    <a:pt x="57" y="0"/>
                    <a:pt x="0" y="35"/>
                    <a:pt x="0" y="79"/>
                  </a:cubicBezTo>
                  <a:close/>
                  <a:moveTo>
                    <a:pt x="8" y="79"/>
                  </a:moveTo>
                  <a:cubicBezTo>
                    <a:pt x="8" y="39"/>
                    <a:pt x="61" y="7"/>
                    <a:pt x="126" y="7"/>
                  </a:cubicBezTo>
                  <a:cubicBezTo>
                    <a:pt x="191" y="7"/>
                    <a:pt x="244" y="39"/>
                    <a:pt x="244" y="79"/>
                  </a:cubicBezTo>
                  <a:cubicBezTo>
                    <a:pt x="244" y="119"/>
                    <a:pt x="191"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5" name="Freeform 66">
              <a:extLst>
                <a:ext uri="{FF2B5EF4-FFF2-40B4-BE49-F238E27FC236}">
                  <a16:creationId xmlns:a16="http://schemas.microsoft.com/office/drawing/2014/main" id="{B2EE5524-5B61-4401-81C2-18C99EB0D486}"/>
                </a:ext>
              </a:extLst>
            </p:cNvPr>
            <p:cNvSpPr>
              <a:spLocks noChangeAspect="1"/>
            </p:cNvSpPr>
            <p:nvPr/>
          </p:nvSpPr>
          <p:spPr bwMode="auto">
            <a:xfrm>
              <a:off x="4658" y="598"/>
              <a:ext cx="458" cy="198"/>
            </a:xfrm>
            <a:custGeom>
              <a:avLst/>
              <a:gdLst>
                <a:gd name="T0" fmla="*/ 2147483647 w 229"/>
                <a:gd name="T1" fmla="*/ 2147483647 h 99"/>
                <a:gd name="T2" fmla="*/ 2147483647 w 229"/>
                <a:gd name="T3" fmla="*/ 2147483647 h 99"/>
                <a:gd name="T4" fmla="*/ 2147483647 w 229"/>
                <a:gd name="T5" fmla="*/ 2147483647 h 99"/>
                <a:gd name="T6" fmla="*/ 2147483647 w 229"/>
                <a:gd name="T7" fmla="*/ 0 h 99"/>
                <a:gd name="T8" fmla="*/ 0 w 229"/>
                <a:gd name="T9" fmla="*/ 2147483647 h 99"/>
                <a:gd name="T10" fmla="*/ 2147483647 w 229"/>
                <a:gd name="T11" fmla="*/ 2147483647 h 99"/>
                <a:gd name="T12" fmla="*/ 2147483647 w 229"/>
                <a:gd name="T13" fmla="*/ 2147483647 h 99"/>
                <a:gd name="T14" fmla="*/ 0 60000 65536"/>
                <a:gd name="T15" fmla="*/ 0 60000 65536"/>
                <a:gd name="T16" fmla="*/ 0 60000 65536"/>
                <a:gd name="T17" fmla="*/ 0 60000 65536"/>
                <a:gd name="T18" fmla="*/ 0 60000 65536"/>
                <a:gd name="T19" fmla="*/ 0 60000 65536"/>
                <a:gd name="T20" fmla="*/ 0 60000 65536"/>
                <a:gd name="T21" fmla="*/ 0 w 229"/>
                <a:gd name="T22" fmla="*/ 0 h 99"/>
                <a:gd name="T23" fmla="*/ 229 w 229"/>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9">
                  <a:moveTo>
                    <a:pt x="1" y="75"/>
                  </a:moveTo>
                  <a:cubicBezTo>
                    <a:pt x="1" y="36"/>
                    <a:pt x="54" y="3"/>
                    <a:pt x="119" y="3"/>
                  </a:cubicBezTo>
                  <a:cubicBezTo>
                    <a:pt x="170" y="3"/>
                    <a:pt x="213" y="23"/>
                    <a:pt x="229" y="51"/>
                  </a:cubicBezTo>
                  <a:cubicBezTo>
                    <a:pt x="215" y="22"/>
                    <a:pt x="170" y="0"/>
                    <a:pt x="117" y="0"/>
                  </a:cubicBezTo>
                  <a:cubicBezTo>
                    <a:pt x="52" y="0"/>
                    <a:pt x="0" y="33"/>
                    <a:pt x="0" y="73"/>
                  </a:cubicBezTo>
                  <a:cubicBezTo>
                    <a:pt x="0" y="82"/>
                    <a:pt x="2" y="91"/>
                    <a:pt x="8" y="99"/>
                  </a:cubicBezTo>
                  <a:cubicBezTo>
                    <a:pt x="3" y="91"/>
                    <a:pt x="1" y="83"/>
                    <a:pt x="1"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6" name="Freeform 67">
              <a:extLst>
                <a:ext uri="{FF2B5EF4-FFF2-40B4-BE49-F238E27FC236}">
                  <a16:creationId xmlns:a16="http://schemas.microsoft.com/office/drawing/2014/main" id="{6190B268-40ED-4E1C-92CE-E26EE337E54A}"/>
                </a:ext>
              </a:extLst>
            </p:cNvPr>
            <p:cNvSpPr>
              <a:spLocks noChangeAspect="1"/>
            </p:cNvSpPr>
            <p:nvPr/>
          </p:nvSpPr>
          <p:spPr bwMode="auto">
            <a:xfrm>
              <a:off x="4640" y="652"/>
              <a:ext cx="504" cy="234"/>
            </a:xfrm>
            <a:custGeom>
              <a:avLst/>
              <a:gdLst>
                <a:gd name="T0" fmla="*/ 0 w 252"/>
                <a:gd name="T1" fmla="*/ 0 h 117"/>
                <a:gd name="T2" fmla="*/ 0 w 252"/>
                <a:gd name="T3" fmla="*/ 2147483647 h 117"/>
                <a:gd name="T4" fmla="*/ 0 w 252"/>
                <a:gd name="T5" fmla="*/ 2147483647 h 117"/>
                <a:gd name="T6" fmla="*/ 2147483647 w 252"/>
                <a:gd name="T7" fmla="*/ 2147483647 h 117"/>
                <a:gd name="T8" fmla="*/ 2147483647 w 252"/>
                <a:gd name="T9" fmla="*/ 2147483647 h 117"/>
                <a:gd name="T10" fmla="*/ 2147483647 w 252"/>
                <a:gd name="T11" fmla="*/ 2147483647 h 117"/>
                <a:gd name="T12" fmla="*/ 2147483647 w 252"/>
                <a:gd name="T13" fmla="*/ 0 h 117"/>
                <a:gd name="T14" fmla="*/ 0 w 252"/>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117"/>
                <a:gd name="T26" fmla="*/ 252 w 252"/>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117">
                  <a:moveTo>
                    <a:pt x="0" y="0"/>
                  </a:moveTo>
                  <a:cubicBezTo>
                    <a:pt x="0" y="38"/>
                    <a:pt x="0" y="38"/>
                    <a:pt x="0" y="38"/>
                  </a:cubicBezTo>
                  <a:cubicBezTo>
                    <a:pt x="0" y="38"/>
                    <a:pt x="0" y="38"/>
                    <a:pt x="0" y="38"/>
                  </a:cubicBezTo>
                  <a:cubicBezTo>
                    <a:pt x="0" y="81"/>
                    <a:pt x="56" y="117"/>
                    <a:pt x="126" y="117"/>
                  </a:cubicBezTo>
                  <a:cubicBezTo>
                    <a:pt x="196" y="117"/>
                    <a:pt x="252" y="81"/>
                    <a:pt x="252" y="38"/>
                  </a:cubicBezTo>
                  <a:cubicBezTo>
                    <a:pt x="252" y="38"/>
                    <a:pt x="252" y="38"/>
                    <a:pt x="252" y="38"/>
                  </a:cubicBezTo>
                  <a:cubicBezTo>
                    <a:pt x="252" y="0"/>
                    <a:pt x="252" y="0"/>
                    <a:pt x="252"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7" name="Oval 68">
              <a:extLst>
                <a:ext uri="{FF2B5EF4-FFF2-40B4-BE49-F238E27FC236}">
                  <a16:creationId xmlns:a16="http://schemas.microsoft.com/office/drawing/2014/main" id="{B09D8B46-4FEF-4C58-BD95-F54630B3C8CF}"/>
                </a:ext>
              </a:extLst>
            </p:cNvPr>
            <p:cNvSpPr>
              <a:spLocks noChangeAspect="1" noChangeArrowheads="1"/>
            </p:cNvSpPr>
            <p:nvPr/>
          </p:nvSpPr>
          <p:spPr bwMode="auto">
            <a:xfrm>
              <a:off x="4640" y="495"/>
              <a:ext cx="504" cy="315"/>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68" name="Freeform 69">
              <a:extLst>
                <a:ext uri="{FF2B5EF4-FFF2-40B4-BE49-F238E27FC236}">
                  <a16:creationId xmlns:a16="http://schemas.microsoft.com/office/drawing/2014/main" id="{FA40FABD-D522-4F2E-BD51-E57DA20C7D77}"/>
                </a:ext>
              </a:extLst>
            </p:cNvPr>
            <p:cNvSpPr>
              <a:spLocks noChangeAspect="1" noEditPoints="1"/>
            </p:cNvSpPr>
            <p:nvPr/>
          </p:nvSpPr>
          <p:spPr bwMode="auto">
            <a:xfrm>
              <a:off x="4642" y="493"/>
              <a:ext cx="500" cy="319"/>
            </a:xfrm>
            <a:custGeom>
              <a:avLst/>
              <a:gdLst>
                <a:gd name="T0" fmla="*/ 0 w 250"/>
                <a:gd name="T1" fmla="*/ 2147483647 h 159"/>
                <a:gd name="T2" fmla="*/ 2147483647 w 250"/>
                <a:gd name="T3" fmla="*/ 2147483647 h 159"/>
                <a:gd name="T4" fmla="*/ 2147483647 w 250"/>
                <a:gd name="T5" fmla="*/ 2147483647 h 159"/>
                <a:gd name="T6" fmla="*/ 2147483647 w 250"/>
                <a:gd name="T7" fmla="*/ 0 h 159"/>
                <a:gd name="T8" fmla="*/ 0 w 250"/>
                <a:gd name="T9" fmla="*/ 2147483647 h 159"/>
                <a:gd name="T10" fmla="*/ 2147483647 w 250"/>
                <a:gd name="T11" fmla="*/ 2147483647 h 159"/>
                <a:gd name="T12" fmla="*/ 2147483647 w 250"/>
                <a:gd name="T13" fmla="*/ 2147483647 h 159"/>
                <a:gd name="T14" fmla="*/ 2147483647 w 250"/>
                <a:gd name="T15" fmla="*/ 2147483647 h 159"/>
                <a:gd name="T16" fmla="*/ 2147483647 w 250"/>
                <a:gd name="T17" fmla="*/ 2147483647 h 159"/>
                <a:gd name="T18" fmla="*/ 2147483647 w 250"/>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159"/>
                <a:gd name="T32" fmla="*/ 250 w 250"/>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159">
                  <a:moveTo>
                    <a:pt x="0" y="79"/>
                  </a:moveTo>
                  <a:cubicBezTo>
                    <a:pt x="0" y="123"/>
                    <a:pt x="56" y="159"/>
                    <a:pt x="125" y="159"/>
                  </a:cubicBezTo>
                  <a:cubicBezTo>
                    <a:pt x="194" y="159"/>
                    <a:pt x="250" y="123"/>
                    <a:pt x="250" y="79"/>
                  </a:cubicBezTo>
                  <a:cubicBezTo>
                    <a:pt x="250" y="36"/>
                    <a:pt x="194" y="0"/>
                    <a:pt x="125" y="0"/>
                  </a:cubicBezTo>
                  <a:cubicBezTo>
                    <a:pt x="56" y="0"/>
                    <a:pt x="0" y="36"/>
                    <a:pt x="0" y="79"/>
                  </a:cubicBezTo>
                  <a:close/>
                  <a:moveTo>
                    <a:pt x="7" y="79"/>
                  </a:moveTo>
                  <a:cubicBezTo>
                    <a:pt x="7" y="40"/>
                    <a:pt x="60" y="7"/>
                    <a:pt x="125" y="7"/>
                  </a:cubicBezTo>
                  <a:cubicBezTo>
                    <a:pt x="190" y="7"/>
                    <a:pt x="243" y="40"/>
                    <a:pt x="243" y="79"/>
                  </a:cubicBezTo>
                  <a:cubicBezTo>
                    <a:pt x="243" y="119"/>
                    <a:pt x="190" y="151"/>
                    <a:pt x="125"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69" name="Freeform 70">
              <a:extLst>
                <a:ext uri="{FF2B5EF4-FFF2-40B4-BE49-F238E27FC236}">
                  <a16:creationId xmlns:a16="http://schemas.microsoft.com/office/drawing/2014/main" id="{6C41F0C0-23B2-47CE-B97C-5BEFBD5DFD2E}"/>
                </a:ext>
              </a:extLst>
            </p:cNvPr>
            <p:cNvSpPr>
              <a:spLocks noChangeAspect="1"/>
            </p:cNvSpPr>
            <p:nvPr/>
          </p:nvSpPr>
          <p:spPr bwMode="auto">
            <a:xfrm>
              <a:off x="4658" y="509"/>
              <a:ext cx="458" cy="197"/>
            </a:xfrm>
            <a:custGeom>
              <a:avLst/>
              <a:gdLst>
                <a:gd name="T0" fmla="*/ 2147483647 w 229"/>
                <a:gd name="T1" fmla="*/ 2147483647 h 98"/>
                <a:gd name="T2" fmla="*/ 2147483647 w 229"/>
                <a:gd name="T3" fmla="*/ 2147483647 h 98"/>
                <a:gd name="T4" fmla="*/ 2147483647 w 229"/>
                <a:gd name="T5" fmla="*/ 2147483647 h 98"/>
                <a:gd name="T6" fmla="*/ 2147483647 w 229"/>
                <a:gd name="T7" fmla="*/ 0 h 98"/>
                <a:gd name="T8" fmla="*/ 0 w 229"/>
                <a:gd name="T9" fmla="*/ 2147483647 h 98"/>
                <a:gd name="T10" fmla="*/ 2147483647 w 229"/>
                <a:gd name="T11" fmla="*/ 2147483647 h 98"/>
                <a:gd name="T12" fmla="*/ 2147483647 w 229"/>
                <a:gd name="T13" fmla="*/ 2147483647 h 98"/>
                <a:gd name="T14" fmla="*/ 0 60000 65536"/>
                <a:gd name="T15" fmla="*/ 0 60000 65536"/>
                <a:gd name="T16" fmla="*/ 0 60000 65536"/>
                <a:gd name="T17" fmla="*/ 0 60000 65536"/>
                <a:gd name="T18" fmla="*/ 0 60000 65536"/>
                <a:gd name="T19" fmla="*/ 0 60000 65536"/>
                <a:gd name="T20" fmla="*/ 0 60000 65536"/>
                <a:gd name="T21" fmla="*/ 0 w 229"/>
                <a:gd name="T22" fmla="*/ 0 h 98"/>
                <a:gd name="T23" fmla="*/ 229 w 229"/>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98">
                  <a:moveTo>
                    <a:pt x="1" y="75"/>
                  </a:moveTo>
                  <a:cubicBezTo>
                    <a:pt x="1" y="35"/>
                    <a:pt x="54" y="3"/>
                    <a:pt x="119" y="3"/>
                  </a:cubicBezTo>
                  <a:cubicBezTo>
                    <a:pt x="170" y="3"/>
                    <a:pt x="213" y="23"/>
                    <a:pt x="229" y="50"/>
                  </a:cubicBezTo>
                  <a:cubicBezTo>
                    <a:pt x="215" y="21"/>
                    <a:pt x="170" y="0"/>
                    <a:pt x="117" y="0"/>
                  </a:cubicBezTo>
                  <a:cubicBezTo>
                    <a:pt x="52" y="0"/>
                    <a:pt x="0" y="32"/>
                    <a:pt x="0" y="72"/>
                  </a:cubicBezTo>
                  <a:cubicBezTo>
                    <a:pt x="0" y="81"/>
                    <a:pt x="2" y="90"/>
                    <a:pt x="8" y="98"/>
                  </a:cubicBezTo>
                  <a:cubicBezTo>
                    <a:pt x="3" y="91"/>
                    <a:pt x="1" y="83"/>
                    <a:pt x="1"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0" name="Freeform 71">
              <a:extLst>
                <a:ext uri="{FF2B5EF4-FFF2-40B4-BE49-F238E27FC236}">
                  <a16:creationId xmlns:a16="http://schemas.microsoft.com/office/drawing/2014/main" id="{67E3532C-6323-4EB5-84EC-A9F8F010A065}"/>
                </a:ext>
              </a:extLst>
            </p:cNvPr>
            <p:cNvSpPr>
              <a:spLocks noChangeAspect="1" noEditPoints="1"/>
            </p:cNvSpPr>
            <p:nvPr/>
          </p:nvSpPr>
          <p:spPr bwMode="auto">
            <a:xfrm>
              <a:off x="4730" y="56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1" y="62"/>
                    <a:pt x="123" y="80"/>
                    <a:pt x="123" y="80"/>
                  </a:cubicBezTo>
                  <a:cubicBezTo>
                    <a:pt x="109" y="65"/>
                    <a:pt x="109" y="65"/>
                    <a:pt x="109" y="65"/>
                  </a:cubicBezTo>
                  <a:cubicBezTo>
                    <a:pt x="108" y="64"/>
                    <a:pt x="107" y="63"/>
                    <a:pt x="108" y="62"/>
                  </a:cubicBezTo>
                  <a:cubicBezTo>
                    <a:pt x="108" y="62"/>
                    <a:pt x="108" y="62"/>
                    <a:pt x="108" y="62"/>
                  </a:cubicBezTo>
                  <a:cubicBezTo>
                    <a:pt x="109" y="61"/>
                    <a:pt x="111" y="60"/>
                    <a:pt x="113" y="59"/>
                  </a:cubicBezTo>
                  <a:cubicBezTo>
                    <a:pt x="113" y="59"/>
                    <a:pt x="130" y="50"/>
                    <a:pt x="132" y="49"/>
                  </a:cubicBezTo>
                  <a:cubicBezTo>
                    <a:pt x="131" y="48"/>
                    <a:pt x="126" y="42"/>
                    <a:pt x="125" y="41"/>
                  </a:cubicBezTo>
                  <a:cubicBezTo>
                    <a:pt x="121" y="43"/>
                    <a:pt x="95" y="57"/>
                    <a:pt x="95" y="57"/>
                  </a:cubicBezTo>
                  <a:cubicBezTo>
                    <a:pt x="94" y="58"/>
                    <a:pt x="92" y="59"/>
                    <a:pt x="91" y="60"/>
                  </a:cubicBezTo>
                  <a:cubicBezTo>
                    <a:pt x="91" y="61"/>
                    <a:pt x="91" y="61"/>
                    <a:pt x="91" y="61"/>
                  </a:cubicBezTo>
                  <a:cubicBezTo>
                    <a:pt x="90" y="63"/>
                    <a:pt x="90" y="65"/>
                    <a:pt x="92" y="66"/>
                  </a:cubicBezTo>
                  <a:cubicBezTo>
                    <a:pt x="109" y="85"/>
                    <a:pt x="109" y="85"/>
                    <a:pt x="109" y="85"/>
                  </a:cubicBezTo>
                  <a:cubicBezTo>
                    <a:pt x="110" y="86"/>
                    <a:pt x="110" y="86"/>
                    <a:pt x="110" y="86"/>
                  </a:cubicBezTo>
                  <a:cubicBezTo>
                    <a:pt x="110" y="86"/>
                    <a:pt x="86" y="85"/>
                    <a:pt x="84" y="85"/>
                  </a:cubicBezTo>
                  <a:cubicBezTo>
                    <a:pt x="84" y="87"/>
                    <a:pt x="81" y="93"/>
                    <a:pt x="81" y="94"/>
                  </a:cubicBezTo>
                  <a:cubicBezTo>
                    <a:pt x="82" y="94"/>
                    <a:pt x="127" y="95"/>
                    <a:pt x="129" y="95"/>
                  </a:cubicBezTo>
                  <a:cubicBezTo>
                    <a:pt x="129" y="93"/>
                    <a:pt x="143" y="62"/>
                    <a:pt x="144" y="61"/>
                  </a:cubicBezTo>
                  <a:cubicBezTo>
                    <a:pt x="143" y="61"/>
                    <a:pt x="133" y="61"/>
                    <a:pt x="132" y="61"/>
                  </a:cubicBezTo>
                  <a:close/>
                  <a:moveTo>
                    <a:pt x="116" y="37"/>
                  </a:moveTo>
                  <a:cubicBezTo>
                    <a:pt x="150" y="19"/>
                    <a:pt x="150" y="19"/>
                    <a:pt x="150" y="19"/>
                  </a:cubicBezTo>
                  <a:cubicBezTo>
                    <a:pt x="150" y="19"/>
                    <a:pt x="143" y="36"/>
                    <a:pt x="142" y="37"/>
                  </a:cubicBezTo>
                  <a:cubicBezTo>
                    <a:pt x="144" y="37"/>
                    <a:pt x="153" y="37"/>
                    <a:pt x="155" y="37"/>
                  </a:cubicBezTo>
                  <a:cubicBezTo>
                    <a:pt x="155" y="35"/>
                    <a:pt x="169" y="4"/>
                    <a:pt x="170" y="3"/>
                  </a:cubicBezTo>
                  <a:cubicBezTo>
                    <a:pt x="169" y="3"/>
                    <a:pt x="124" y="2"/>
                    <a:pt x="122" y="2"/>
                  </a:cubicBezTo>
                  <a:cubicBezTo>
                    <a:pt x="121" y="3"/>
                    <a:pt x="120" y="7"/>
                    <a:pt x="120" y="7"/>
                  </a:cubicBezTo>
                  <a:cubicBezTo>
                    <a:pt x="120" y="7"/>
                    <a:pt x="118" y="10"/>
                    <a:pt x="118" y="11"/>
                  </a:cubicBezTo>
                  <a:cubicBezTo>
                    <a:pt x="119" y="11"/>
                    <a:pt x="145" y="11"/>
                    <a:pt x="145" y="11"/>
                  </a:cubicBezTo>
                  <a:cubicBezTo>
                    <a:pt x="118" y="25"/>
                    <a:pt x="118" y="25"/>
                    <a:pt x="118" y="25"/>
                  </a:cubicBezTo>
                  <a:cubicBezTo>
                    <a:pt x="112" y="28"/>
                    <a:pt x="111" y="27"/>
                    <a:pt x="109" y="25"/>
                  </a:cubicBezTo>
                  <a:cubicBezTo>
                    <a:pt x="109" y="25"/>
                    <a:pt x="99" y="15"/>
                    <a:pt x="99" y="14"/>
                  </a:cubicBezTo>
                  <a:cubicBezTo>
                    <a:pt x="97" y="15"/>
                    <a:pt x="88" y="20"/>
                    <a:pt x="86" y="20"/>
                  </a:cubicBezTo>
                  <a:cubicBezTo>
                    <a:pt x="89" y="23"/>
                    <a:pt x="102" y="37"/>
                    <a:pt x="102" y="37"/>
                  </a:cubicBezTo>
                  <a:cubicBezTo>
                    <a:pt x="104" y="39"/>
                    <a:pt x="110" y="40"/>
                    <a:pt x="116" y="37"/>
                  </a:cubicBezTo>
                  <a:close/>
                  <a:moveTo>
                    <a:pt x="47" y="15"/>
                  </a:moveTo>
                  <a:cubicBezTo>
                    <a:pt x="61" y="30"/>
                    <a:pt x="61" y="30"/>
                    <a:pt x="61" y="30"/>
                  </a:cubicBezTo>
                  <a:cubicBezTo>
                    <a:pt x="62" y="31"/>
                    <a:pt x="62" y="32"/>
                    <a:pt x="62" y="33"/>
                  </a:cubicBezTo>
                  <a:cubicBezTo>
                    <a:pt x="61" y="33"/>
                    <a:pt x="61" y="33"/>
                    <a:pt x="61" y="33"/>
                  </a:cubicBezTo>
                  <a:cubicBezTo>
                    <a:pt x="61" y="35"/>
                    <a:pt x="59" y="36"/>
                    <a:pt x="57" y="37"/>
                  </a:cubicBezTo>
                  <a:cubicBezTo>
                    <a:pt x="57" y="37"/>
                    <a:pt x="39" y="46"/>
                    <a:pt x="38" y="47"/>
                  </a:cubicBezTo>
                  <a:cubicBezTo>
                    <a:pt x="38" y="47"/>
                    <a:pt x="44" y="53"/>
                    <a:pt x="44" y="54"/>
                  </a:cubicBezTo>
                  <a:cubicBezTo>
                    <a:pt x="49" y="52"/>
                    <a:pt x="74" y="38"/>
                    <a:pt x="74" y="38"/>
                  </a:cubicBezTo>
                  <a:cubicBezTo>
                    <a:pt x="76" y="38"/>
                    <a:pt x="77" y="36"/>
                    <a:pt x="78" y="35"/>
                  </a:cubicBezTo>
                  <a:cubicBezTo>
                    <a:pt x="79" y="34"/>
                    <a:pt x="79" y="34"/>
                    <a:pt x="79" y="34"/>
                  </a:cubicBezTo>
                  <a:cubicBezTo>
                    <a:pt x="79" y="32"/>
                    <a:pt x="79" y="30"/>
                    <a:pt x="78" y="29"/>
                  </a:cubicBezTo>
                  <a:cubicBezTo>
                    <a:pt x="59" y="9"/>
                    <a:pt x="59" y="9"/>
                    <a:pt x="59" y="9"/>
                  </a:cubicBezTo>
                  <a:cubicBezTo>
                    <a:pt x="59" y="9"/>
                    <a:pt x="83" y="10"/>
                    <a:pt x="85" y="10"/>
                  </a:cubicBezTo>
                  <a:cubicBezTo>
                    <a:pt x="86" y="9"/>
                    <a:pt x="89" y="2"/>
                    <a:pt x="89" y="2"/>
                  </a:cubicBezTo>
                  <a:cubicBezTo>
                    <a:pt x="88" y="1"/>
                    <a:pt x="43" y="1"/>
                    <a:pt x="41" y="0"/>
                  </a:cubicBezTo>
                  <a:cubicBezTo>
                    <a:pt x="40" y="2"/>
                    <a:pt x="32" y="20"/>
                    <a:pt x="32" y="20"/>
                  </a:cubicBezTo>
                  <a:cubicBezTo>
                    <a:pt x="32" y="20"/>
                    <a:pt x="26" y="33"/>
                    <a:pt x="26" y="34"/>
                  </a:cubicBezTo>
                  <a:cubicBezTo>
                    <a:pt x="27" y="34"/>
                    <a:pt x="36" y="34"/>
                    <a:pt x="38" y="34"/>
                  </a:cubicBezTo>
                  <a:cubicBezTo>
                    <a:pt x="39" y="33"/>
                    <a:pt x="47" y="15"/>
                    <a:pt x="47" y="15"/>
                  </a:cubicBezTo>
                  <a:close/>
                  <a:moveTo>
                    <a:pt x="54" y="58"/>
                  </a:moveTo>
                  <a:cubicBezTo>
                    <a:pt x="19" y="76"/>
                    <a:pt x="19" y="76"/>
                    <a:pt x="19" y="76"/>
                  </a:cubicBezTo>
                  <a:cubicBezTo>
                    <a:pt x="19" y="76"/>
                    <a:pt x="27" y="60"/>
                    <a:pt x="27" y="59"/>
                  </a:cubicBezTo>
                  <a:cubicBezTo>
                    <a:pt x="26" y="59"/>
                    <a:pt x="17" y="58"/>
                    <a:pt x="15" y="58"/>
                  </a:cubicBezTo>
                  <a:cubicBezTo>
                    <a:pt x="14" y="60"/>
                    <a:pt x="6" y="78"/>
                    <a:pt x="6" y="78"/>
                  </a:cubicBezTo>
                  <a:cubicBezTo>
                    <a:pt x="6" y="78"/>
                    <a:pt x="0" y="91"/>
                    <a:pt x="0" y="92"/>
                  </a:cubicBezTo>
                  <a:cubicBezTo>
                    <a:pt x="1" y="92"/>
                    <a:pt x="46" y="93"/>
                    <a:pt x="48" y="93"/>
                  </a:cubicBezTo>
                  <a:cubicBezTo>
                    <a:pt x="48" y="92"/>
                    <a:pt x="51" y="85"/>
                    <a:pt x="52" y="85"/>
                  </a:cubicBezTo>
                  <a:cubicBezTo>
                    <a:pt x="50" y="85"/>
                    <a:pt x="25" y="84"/>
                    <a:pt x="25" y="84"/>
                  </a:cubicBezTo>
                  <a:cubicBezTo>
                    <a:pt x="52" y="70"/>
                    <a:pt x="52" y="70"/>
                    <a:pt x="52" y="70"/>
                  </a:cubicBezTo>
                  <a:cubicBezTo>
                    <a:pt x="57" y="67"/>
                    <a:pt x="59" y="68"/>
                    <a:pt x="61" y="70"/>
                  </a:cubicBezTo>
                  <a:cubicBezTo>
                    <a:pt x="61" y="70"/>
                    <a:pt x="70" y="81"/>
                    <a:pt x="71" y="81"/>
                  </a:cubicBezTo>
                  <a:cubicBezTo>
                    <a:pt x="72" y="81"/>
                    <a:pt x="82" y="76"/>
                    <a:pt x="83" y="75"/>
                  </a:cubicBezTo>
                  <a:cubicBezTo>
                    <a:pt x="81" y="73"/>
                    <a:pt x="68" y="58"/>
                    <a:pt x="68" y="58"/>
                  </a:cubicBezTo>
                  <a:cubicBezTo>
                    <a:pt x="65" y="56"/>
                    <a:pt x="59"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1" name="Freeform 72">
              <a:extLst>
                <a:ext uri="{FF2B5EF4-FFF2-40B4-BE49-F238E27FC236}">
                  <a16:creationId xmlns:a16="http://schemas.microsoft.com/office/drawing/2014/main" id="{2B4CA4C1-F1EE-4118-9A4C-C0740E281378}"/>
                </a:ext>
              </a:extLst>
            </p:cNvPr>
            <p:cNvSpPr>
              <a:spLocks noChangeAspect="1" noEditPoints="1"/>
            </p:cNvSpPr>
            <p:nvPr/>
          </p:nvSpPr>
          <p:spPr bwMode="auto">
            <a:xfrm>
              <a:off x="4720" y="55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9" y="64"/>
                    <a:pt x="108" y="63"/>
                    <a:pt x="108" y="62"/>
                  </a:cubicBezTo>
                  <a:cubicBezTo>
                    <a:pt x="109" y="61"/>
                    <a:pt x="109" y="61"/>
                    <a:pt x="109" y="61"/>
                  </a:cubicBezTo>
                  <a:cubicBezTo>
                    <a:pt x="109" y="60"/>
                    <a:pt x="111" y="59"/>
                    <a:pt x="113" y="58"/>
                  </a:cubicBezTo>
                  <a:cubicBezTo>
                    <a:pt x="113" y="58"/>
                    <a:pt x="131" y="49"/>
                    <a:pt x="132" y="48"/>
                  </a:cubicBezTo>
                  <a:cubicBezTo>
                    <a:pt x="132" y="47"/>
                    <a:pt x="126" y="41"/>
                    <a:pt x="126" y="41"/>
                  </a:cubicBezTo>
                  <a:cubicBezTo>
                    <a:pt x="121" y="43"/>
                    <a:pt x="96" y="56"/>
                    <a:pt x="96" y="56"/>
                  </a:cubicBezTo>
                  <a:cubicBezTo>
                    <a:pt x="94" y="57"/>
                    <a:pt x="93" y="58"/>
                    <a:pt x="92" y="60"/>
                  </a:cubicBezTo>
                  <a:cubicBezTo>
                    <a:pt x="91" y="61"/>
                    <a:pt x="91" y="61"/>
                    <a:pt x="91" y="61"/>
                  </a:cubicBezTo>
                  <a:cubicBezTo>
                    <a:pt x="91" y="62"/>
                    <a:pt x="91" y="64"/>
                    <a:pt x="92" y="66"/>
                  </a:cubicBezTo>
                  <a:cubicBezTo>
                    <a:pt x="110" y="84"/>
                    <a:pt x="110" y="84"/>
                    <a:pt x="110" y="84"/>
                  </a:cubicBezTo>
                  <a:cubicBezTo>
                    <a:pt x="111" y="85"/>
                    <a:pt x="111" y="85"/>
                    <a:pt x="111" y="85"/>
                  </a:cubicBezTo>
                  <a:cubicBezTo>
                    <a:pt x="111" y="85"/>
                    <a:pt x="87" y="85"/>
                    <a:pt x="85" y="85"/>
                  </a:cubicBezTo>
                  <a:cubicBezTo>
                    <a:pt x="84" y="86"/>
                    <a:pt x="82" y="92"/>
                    <a:pt x="81" y="93"/>
                  </a:cubicBezTo>
                  <a:cubicBezTo>
                    <a:pt x="82" y="93"/>
                    <a:pt x="127" y="94"/>
                    <a:pt x="129" y="94"/>
                  </a:cubicBezTo>
                  <a:cubicBezTo>
                    <a:pt x="130" y="93"/>
                    <a:pt x="144" y="62"/>
                    <a:pt x="144" y="61"/>
                  </a:cubicBezTo>
                  <a:cubicBezTo>
                    <a:pt x="143" y="61"/>
                    <a:pt x="134" y="60"/>
                    <a:pt x="132" y="60"/>
                  </a:cubicBezTo>
                  <a:close/>
                  <a:moveTo>
                    <a:pt x="116" y="37"/>
                  </a:moveTo>
                  <a:cubicBezTo>
                    <a:pt x="151" y="19"/>
                    <a:pt x="151" y="19"/>
                    <a:pt x="151" y="19"/>
                  </a:cubicBezTo>
                  <a:cubicBezTo>
                    <a:pt x="151" y="19"/>
                    <a:pt x="143" y="35"/>
                    <a:pt x="143" y="36"/>
                  </a:cubicBezTo>
                  <a:cubicBezTo>
                    <a:pt x="144" y="36"/>
                    <a:pt x="154" y="36"/>
                    <a:pt x="155" y="36"/>
                  </a:cubicBezTo>
                  <a:cubicBezTo>
                    <a:pt x="156" y="35"/>
                    <a:pt x="170" y="4"/>
                    <a:pt x="170" y="3"/>
                  </a:cubicBezTo>
                  <a:cubicBezTo>
                    <a:pt x="169" y="3"/>
                    <a:pt x="124" y="2"/>
                    <a:pt x="122" y="2"/>
                  </a:cubicBezTo>
                  <a:cubicBezTo>
                    <a:pt x="122" y="3"/>
                    <a:pt x="120" y="7"/>
                    <a:pt x="120" y="7"/>
                  </a:cubicBezTo>
                  <a:cubicBezTo>
                    <a:pt x="120" y="7"/>
                    <a:pt x="119" y="9"/>
                    <a:pt x="119" y="10"/>
                  </a:cubicBezTo>
                  <a:cubicBezTo>
                    <a:pt x="120" y="10"/>
                    <a:pt x="145" y="11"/>
                    <a:pt x="145" y="11"/>
                  </a:cubicBezTo>
                  <a:cubicBezTo>
                    <a:pt x="118" y="25"/>
                    <a:pt x="118" y="25"/>
                    <a:pt x="118" y="25"/>
                  </a:cubicBezTo>
                  <a:cubicBezTo>
                    <a:pt x="113" y="28"/>
                    <a:pt x="111" y="27"/>
                    <a:pt x="109" y="24"/>
                  </a:cubicBezTo>
                  <a:cubicBezTo>
                    <a:pt x="109" y="24"/>
                    <a:pt x="100" y="14"/>
                    <a:pt x="99" y="13"/>
                  </a:cubicBezTo>
                  <a:cubicBezTo>
                    <a:pt x="98" y="14"/>
                    <a:pt x="88" y="19"/>
                    <a:pt x="87" y="20"/>
                  </a:cubicBezTo>
                  <a:cubicBezTo>
                    <a:pt x="89" y="22"/>
                    <a:pt x="102" y="36"/>
                    <a:pt x="102" y="36"/>
                  </a:cubicBezTo>
                  <a:cubicBezTo>
                    <a:pt x="105" y="39"/>
                    <a:pt x="111" y="40"/>
                    <a:pt x="116" y="37"/>
                  </a:cubicBezTo>
                  <a:close/>
                  <a:moveTo>
                    <a:pt x="47" y="15"/>
                  </a:moveTo>
                  <a:cubicBezTo>
                    <a:pt x="61" y="30"/>
                    <a:pt x="61" y="30"/>
                    <a:pt x="61" y="30"/>
                  </a:cubicBezTo>
                  <a:cubicBezTo>
                    <a:pt x="62" y="31"/>
                    <a:pt x="63" y="31"/>
                    <a:pt x="62" y="32"/>
                  </a:cubicBezTo>
                  <a:cubicBezTo>
                    <a:pt x="62" y="33"/>
                    <a:pt x="62" y="33"/>
                    <a:pt x="62" y="33"/>
                  </a:cubicBezTo>
                  <a:cubicBezTo>
                    <a:pt x="61" y="34"/>
                    <a:pt x="59" y="35"/>
                    <a:pt x="57" y="36"/>
                  </a:cubicBezTo>
                  <a:cubicBezTo>
                    <a:pt x="57" y="36"/>
                    <a:pt x="40" y="45"/>
                    <a:pt x="38" y="46"/>
                  </a:cubicBezTo>
                  <a:cubicBezTo>
                    <a:pt x="39" y="47"/>
                    <a:pt x="44" y="53"/>
                    <a:pt x="45" y="53"/>
                  </a:cubicBezTo>
                  <a:cubicBezTo>
                    <a:pt x="49" y="51"/>
                    <a:pt x="75" y="38"/>
                    <a:pt x="75" y="38"/>
                  </a:cubicBezTo>
                  <a:cubicBezTo>
                    <a:pt x="76" y="37"/>
                    <a:pt x="78" y="36"/>
                    <a:pt x="79" y="34"/>
                  </a:cubicBezTo>
                  <a:cubicBezTo>
                    <a:pt x="79" y="34"/>
                    <a:pt x="79" y="34"/>
                    <a:pt x="79" y="34"/>
                  </a:cubicBezTo>
                  <a:cubicBezTo>
                    <a:pt x="80" y="32"/>
                    <a:pt x="80" y="30"/>
                    <a:pt x="78" y="28"/>
                  </a:cubicBezTo>
                  <a:cubicBezTo>
                    <a:pt x="60" y="9"/>
                    <a:pt x="60" y="9"/>
                    <a:pt x="60" y="9"/>
                  </a:cubicBezTo>
                  <a:cubicBezTo>
                    <a:pt x="60" y="9"/>
                    <a:pt x="84" y="9"/>
                    <a:pt x="86" y="9"/>
                  </a:cubicBezTo>
                  <a:cubicBezTo>
                    <a:pt x="86" y="8"/>
                    <a:pt x="89" y="2"/>
                    <a:pt x="89" y="1"/>
                  </a:cubicBezTo>
                  <a:cubicBezTo>
                    <a:pt x="88" y="1"/>
                    <a:pt x="43" y="0"/>
                    <a:pt x="41" y="0"/>
                  </a:cubicBezTo>
                  <a:cubicBezTo>
                    <a:pt x="41" y="1"/>
                    <a:pt x="33" y="20"/>
                    <a:pt x="33" y="20"/>
                  </a:cubicBezTo>
                  <a:cubicBezTo>
                    <a:pt x="33" y="20"/>
                    <a:pt x="27" y="33"/>
                    <a:pt x="26" y="34"/>
                  </a:cubicBezTo>
                  <a:cubicBezTo>
                    <a:pt x="27" y="34"/>
                    <a:pt x="37" y="34"/>
                    <a:pt x="38" y="34"/>
                  </a:cubicBezTo>
                  <a:cubicBezTo>
                    <a:pt x="39" y="32"/>
                    <a:pt x="47" y="15"/>
                    <a:pt x="47" y="15"/>
                  </a:cubicBezTo>
                  <a:close/>
                  <a:moveTo>
                    <a:pt x="54" y="58"/>
                  </a:moveTo>
                  <a:cubicBezTo>
                    <a:pt x="20" y="75"/>
                    <a:pt x="20" y="75"/>
                    <a:pt x="20" y="75"/>
                  </a:cubicBezTo>
                  <a:cubicBezTo>
                    <a:pt x="20" y="75"/>
                    <a:pt x="27" y="59"/>
                    <a:pt x="28" y="58"/>
                  </a:cubicBezTo>
                  <a:cubicBezTo>
                    <a:pt x="26" y="58"/>
                    <a:pt x="17" y="58"/>
                    <a:pt x="15" y="58"/>
                  </a:cubicBezTo>
                  <a:cubicBezTo>
                    <a:pt x="15" y="59"/>
                    <a:pt x="7" y="77"/>
                    <a:pt x="7" y="77"/>
                  </a:cubicBezTo>
                  <a:cubicBezTo>
                    <a:pt x="7" y="77"/>
                    <a:pt x="1" y="90"/>
                    <a:pt x="0" y="91"/>
                  </a:cubicBezTo>
                  <a:cubicBezTo>
                    <a:pt x="1" y="91"/>
                    <a:pt x="46" y="92"/>
                    <a:pt x="48" y="92"/>
                  </a:cubicBezTo>
                  <a:cubicBezTo>
                    <a:pt x="49" y="91"/>
                    <a:pt x="52" y="85"/>
                    <a:pt x="52" y="84"/>
                  </a:cubicBezTo>
                  <a:cubicBezTo>
                    <a:pt x="51" y="84"/>
                    <a:pt x="25" y="83"/>
                    <a:pt x="25" y="83"/>
                  </a:cubicBezTo>
                  <a:cubicBezTo>
                    <a:pt x="53" y="69"/>
                    <a:pt x="53" y="69"/>
                    <a:pt x="53" y="69"/>
                  </a:cubicBezTo>
                  <a:cubicBezTo>
                    <a:pt x="58" y="67"/>
                    <a:pt x="59" y="68"/>
                    <a:pt x="61" y="70"/>
                  </a:cubicBezTo>
                  <a:cubicBezTo>
                    <a:pt x="61" y="70"/>
                    <a:pt x="71" y="80"/>
                    <a:pt x="71" y="81"/>
                  </a:cubicBezTo>
                  <a:cubicBezTo>
                    <a:pt x="73" y="80"/>
                    <a:pt x="82" y="75"/>
                    <a:pt x="84" y="74"/>
                  </a:cubicBezTo>
                  <a:cubicBezTo>
                    <a:pt x="81" y="72"/>
                    <a:pt x="68" y="58"/>
                    <a:pt x="68" y="58"/>
                  </a:cubicBezTo>
                  <a:cubicBezTo>
                    <a:pt x="66" y="55"/>
                    <a:pt x="60"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72" name="Group 12">
            <a:extLst>
              <a:ext uri="{FF2B5EF4-FFF2-40B4-BE49-F238E27FC236}">
                <a16:creationId xmlns:a16="http://schemas.microsoft.com/office/drawing/2014/main" id="{FD475D1A-8051-4CDE-B0FE-6FB34704B36C}"/>
              </a:ext>
            </a:extLst>
          </p:cNvPr>
          <p:cNvGrpSpPr>
            <a:grpSpLocks noChangeAspect="1"/>
          </p:cNvGrpSpPr>
          <p:nvPr/>
        </p:nvGrpSpPr>
        <p:grpSpPr bwMode="auto">
          <a:xfrm>
            <a:off x="3004353" y="4746249"/>
            <a:ext cx="241237" cy="185690"/>
            <a:chOff x="2992" y="584"/>
            <a:chExt cx="506" cy="392"/>
          </a:xfrm>
        </p:grpSpPr>
        <p:sp>
          <p:nvSpPr>
            <p:cNvPr id="73" name="Freeform 13">
              <a:extLst>
                <a:ext uri="{FF2B5EF4-FFF2-40B4-BE49-F238E27FC236}">
                  <a16:creationId xmlns:a16="http://schemas.microsoft.com/office/drawing/2014/main" id="{E23BED21-FEA3-4F48-8292-5B0E4AE0DDE7}"/>
                </a:ext>
              </a:extLst>
            </p:cNvPr>
            <p:cNvSpPr>
              <a:spLocks noChangeAspect="1"/>
            </p:cNvSpPr>
            <p:nvPr/>
          </p:nvSpPr>
          <p:spPr bwMode="auto">
            <a:xfrm>
              <a:off x="2992" y="744"/>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7"/>
                    <a:pt x="0" y="37"/>
                    <a:pt x="0" y="37"/>
                  </a:cubicBezTo>
                  <a:cubicBezTo>
                    <a:pt x="0" y="37"/>
                    <a:pt x="0" y="37"/>
                    <a:pt x="0" y="37"/>
                  </a:cubicBezTo>
                  <a:cubicBezTo>
                    <a:pt x="1" y="81"/>
                    <a:pt x="57" y="116"/>
                    <a:pt x="127" y="116"/>
                  </a:cubicBezTo>
                  <a:cubicBezTo>
                    <a:pt x="196" y="116"/>
                    <a:pt x="253" y="81"/>
                    <a:pt x="253" y="37"/>
                  </a:cubicBezTo>
                  <a:cubicBezTo>
                    <a:pt x="253" y="37"/>
                    <a:pt x="253" y="37"/>
                    <a:pt x="253" y="37"/>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4" name="Oval 14">
              <a:extLst>
                <a:ext uri="{FF2B5EF4-FFF2-40B4-BE49-F238E27FC236}">
                  <a16:creationId xmlns:a16="http://schemas.microsoft.com/office/drawing/2014/main" id="{4CC949B6-F6FD-480A-B308-6E0F93E1FB3F}"/>
                </a:ext>
              </a:extLst>
            </p:cNvPr>
            <p:cNvSpPr>
              <a:spLocks noChangeAspect="1" noChangeArrowheads="1"/>
            </p:cNvSpPr>
            <p:nvPr/>
          </p:nvSpPr>
          <p:spPr bwMode="auto">
            <a:xfrm>
              <a:off x="2992" y="586"/>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75" name="Freeform 15">
              <a:extLst>
                <a:ext uri="{FF2B5EF4-FFF2-40B4-BE49-F238E27FC236}">
                  <a16:creationId xmlns:a16="http://schemas.microsoft.com/office/drawing/2014/main" id="{04EA12F8-AA89-438B-8E6F-7968CD9423F1}"/>
                </a:ext>
              </a:extLst>
            </p:cNvPr>
            <p:cNvSpPr>
              <a:spLocks noChangeAspect="1" noEditPoints="1"/>
            </p:cNvSpPr>
            <p:nvPr/>
          </p:nvSpPr>
          <p:spPr bwMode="auto">
            <a:xfrm>
              <a:off x="2994" y="584"/>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80"/>
                  </a:moveTo>
                  <a:cubicBezTo>
                    <a:pt x="0" y="124"/>
                    <a:pt x="57" y="159"/>
                    <a:pt x="126" y="159"/>
                  </a:cubicBezTo>
                  <a:cubicBezTo>
                    <a:pt x="195" y="159"/>
                    <a:pt x="251" y="124"/>
                    <a:pt x="251" y="80"/>
                  </a:cubicBezTo>
                  <a:cubicBezTo>
                    <a:pt x="251" y="36"/>
                    <a:pt x="195" y="0"/>
                    <a:pt x="126" y="0"/>
                  </a:cubicBezTo>
                  <a:cubicBezTo>
                    <a:pt x="57" y="0"/>
                    <a:pt x="0" y="36"/>
                    <a:pt x="0" y="80"/>
                  </a:cubicBezTo>
                  <a:close/>
                  <a:moveTo>
                    <a:pt x="8" y="80"/>
                  </a:moveTo>
                  <a:cubicBezTo>
                    <a:pt x="8" y="40"/>
                    <a:pt x="61" y="8"/>
                    <a:pt x="126" y="8"/>
                  </a:cubicBezTo>
                  <a:cubicBezTo>
                    <a:pt x="190" y="8"/>
                    <a:pt x="243" y="40"/>
                    <a:pt x="243" y="80"/>
                  </a:cubicBezTo>
                  <a:cubicBezTo>
                    <a:pt x="243" y="119"/>
                    <a:pt x="190" y="152"/>
                    <a:pt x="126" y="152"/>
                  </a:cubicBezTo>
                  <a:cubicBezTo>
                    <a:pt x="61" y="152"/>
                    <a:pt x="8" y="119"/>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6" name="Freeform 16">
              <a:extLst>
                <a:ext uri="{FF2B5EF4-FFF2-40B4-BE49-F238E27FC236}">
                  <a16:creationId xmlns:a16="http://schemas.microsoft.com/office/drawing/2014/main" id="{9913716C-9D15-4BDD-B636-6CCB0D511EF6}"/>
                </a:ext>
              </a:extLst>
            </p:cNvPr>
            <p:cNvSpPr>
              <a:spLocks noChangeAspect="1"/>
            </p:cNvSpPr>
            <p:nvPr/>
          </p:nvSpPr>
          <p:spPr bwMode="auto">
            <a:xfrm>
              <a:off x="3010" y="600"/>
              <a:ext cx="460" cy="196"/>
            </a:xfrm>
            <a:custGeom>
              <a:avLst/>
              <a:gdLst>
                <a:gd name="T0" fmla="*/ 2147483647 w 230"/>
                <a:gd name="T1" fmla="*/ 2147483647 h 98"/>
                <a:gd name="T2" fmla="*/ 2147483647 w 230"/>
                <a:gd name="T3" fmla="*/ 2147483647 h 98"/>
                <a:gd name="T4" fmla="*/ 2147483647 w 230"/>
                <a:gd name="T5" fmla="*/ 2147483647 h 98"/>
                <a:gd name="T6" fmla="*/ 2147483647 w 230"/>
                <a:gd name="T7" fmla="*/ 0 h 98"/>
                <a:gd name="T8" fmla="*/ 0 w 230"/>
                <a:gd name="T9" fmla="*/ 2147483647 h 98"/>
                <a:gd name="T10" fmla="*/ 2147483647 w 230"/>
                <a:gd name="T11" fmla="*/ 2147483647 h 98"/>
                <a:gd name="T12" fmla="*/ 2147483647 w 230"/>
                <a:gd name="T13" fmla="*/ 2147483647 h 98"/>
                <a:gd name="T14" fmla="*/ 0 60000 65536"/>
                <a:gd name="T15" fmla="*/ 0 60000 65536"/>
                <a:gd name="T16" fmla="*/ 0 60000 65536"/>
                <a:gd name="T17" fmla="*/ 0 60000 65536"/>
                <a:gd name="T18" fmla="*/ 0 60000 65536"/>
                <a:gd name="T19" fmla="*/ 0 60000 65536"/>
                <a:gd name="T20" fmla="*/ 0 60000 65536"/>
                <a:gd name="T21" fmla="*/ 0 w 230"/>
                <a:gd name="T22" fmla="*/ 0 h 98"/>
                <a:gd name="T23" fmla="*/ 230 w 230"/>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8">
                  <a:moveTo>
                    <a:pt x="2" y="75"/>
                  </a:moveTo>
                  <a:cubicBezTo>
                    <a:pt x="2" y="35"/>
                    <a:pt x="54" y="3"/>
                    <a:pt x="119" y="3"/>
                  </a:cubicBezTo>
                  <a:cubicBezTo>
                    <a:pt x="170" y="3"/>
                    <a:pt x="214" y="23"/>
                    <a:pt x="230" y="51"/>
                  </a:cubicBezTo>
                  <a:cubicBezTo>
                    <a:pt x="215" y="21"/>
                    <a:pt x="170" y="0"/>
                    <a:pt x="118" y="0"/>
                  </a:cubicBezTo>
                  <a:cubicBezTo>
                    <a:pt x="53" y="0"/>
                    <a:pt x="0" y="32"/>
                    <a:pt x="0" y="72"/>
                  </a:cubicBezTo>
                  <a:cubicBezTo>
                    <a:pt x="0" y="81"/>
                    <a:pt x="3" y="90"/>
                    <a:pt x="8" y="98"/>
                  </a:cubicBezTo>
                  <a:cubicBezTo>
                    <a:pt x="4" y="91"/>
                    <a:pt x="2" y="83"/>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7" name="Freeform 17">
              <a:extLst>
                <a:ext uri="{FF2B5EF4-FFF2-40B4-BE49-F238E27FC236}">
                  <a16:creationId xmlns:a16="http://schemas.microsoft.com/office/drawing/2014/main" id="{3EDF6EAB-55AE-478E-9D9A-F0A49981DD97}"/>
                </a:ext>
              </a:extLst>
            </p:cNvPr>
            <p:cNvSpPr>
              <a:spLocks noChangeAspect="1" noEditPoints="1"/>
            </p:cNvSpPr>
            <p:nvPr/>
          </p:nvSpPr>
          <p:spPr bwMode="auto">
            <a:xfrm>
              <a:off x="3082" y="65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10" y="65"/>
                    <a:pt x="110" y="65"/>
                    <a:pt x="110" y="65"/>
                  </a:cubicBezTo>
                  <a:cubicBezTo>
                    <a:pt x="109" y="64"/>
                    <a:pt x="108" y="63"/>
                    <a:pt x="109" y="62"/>
                  </a:cubicBezTo>
                  <a:cubicBezTo>
                    <a:pt x="109" y="62"/>
                    <a:pt x="109" y="62"/>
                    <a:pt x="109" y="62"/>
                  </a:cubicBezTo>
                  <a:cubicBezTo>
                    <a:pt x="109" y="61"/>
                    <a:pt x="111" y="60"/>
                    <a:pt x="114" y="59"/>
                  </a:cubicBezTo>
                  <a:cubicBezTo>
                    <a:pt x="114" y="59"/>
                    <a:pt x="131" y="50"/>
                    <a:pt x="133" y="49"/>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7"/>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4"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1"/>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3"/>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5"/>
                    <a:pt x="60" y="36"/>
                    <a:pt x="57" y="37"/>
                  </a:cubicBezTo>
                  <a:cubicBezTo>
                    <a:pt x="57" y="37"/>
                    <a:pt x="40" y="46"/>
                    <a:pt x="38" y="47"/>
                  </a:cubicBezTo>
                  <a:cubicBezTo>
                    <a:pt x="39" y="47"/>
                    <a:pt x="44" y="53"/>
                    <a:pt x="45" y="54"/>
                  </a:cubicBezTo>
                  <a:cubicBezTo>
                    <a:pt x="49" y="52"/>
                    <a:pt x="75" y="38"/>
                    <a:pt x="75" y="38"/>
                  </a:cubicBezTo>
                  <a:cubicBezTo>
                    <a:pt x="76" y="38"/>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2"/>
                  </a:cubicBezTo>
                  <a:cubicBezTo>
                    <a:pt x="88" y="1"/>
                    <a:pt x="43" y="1"/>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60"/>
                    <a:pt x="28" y="59"/>
                  </a:cubicBezTo>
                  <a:cubicBezTo>
                    <a:pt x="27" y="59"/>
                    <a:pt x="17" y="58"/>
                    <a:pt x="15" y="58"/>
                  </a:cubicBezTo>
                  <a:cubicBezTo>
                    <a:pt x="15" y="60"/>
                    <a:pt x="7" y="78"/>
                    <a:pt x="7" y="78"/>
                  </a:cubicBezTo>
                  <a:cubicBezTo>
                    <a:pt x="7" y="78"/>
                    <a:pt x="1" y="91"/>
                    <a:pt x="0" y="92"/>
                  </a:cubicBezTo>
                  <a:cubicBezTo>
                    <a:pt x="2" y="92"/>
                    <a:pt x="46" y="93"/>
                    <a:pt x="48" y="93"/>
                  </a:cubicBezTo>
                  <a:cubicBezTo>
                    <a:pt x="49" y="92"/>
                    <a:pt x="52" y="85"/>
                    <a:pt x="52" y="85"/>
                  </a:cubicBezTo>
                  <a:cubicBezTo>
                    <a:pt x="51" y="85"/>
                    <a:pt x="25" y="84"/>
                    <a:pt x="25" y="84"/>
                  </a:cubicBezTo>
                  <a:cubicBezTo>
                    <a:pt x="53" y="70"/>
                    <a:pt x="53" y="70"/>
                    <a:pt x="53" y="70"/>
                  </a:cubicBezTo>
                  <a:cubicBezTo>
                    <a:pt x="58" y="67"/>
                    <a:pt x="59" y="68"/>
                    <a:pt x="61" y="70"/>
                  </a:cubicBezTo>
                  <a:cubicBezTo>
                    <a:pt x="61" y="70"/>
                    <a:pt x="71" y="81"/>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78" name="Freeform 18">
              <a:extLst>
                <a:ext uri="{FF2B5EF4-FFF2-40B4-BE49-F238E27FC236}">
                  <a16:creationId xmlns:a16="http://schemas.microsoft.com/office/drawing/2014/main" id="{CCC06683-750C-490D-9FC8-E8452AC1255D}"/>
                </a:ext>
              </a:extLst>
            </p:cNvPr>
            <p:cNvSpPr>
              <a:spLocks noChangeAspect="1" noEditPoints="1"/>
            </p:cNvSpPr>
            <p:nvPr/>
          </p:nvSpPr>
          <p:spPr bwMode="auto">
            <a:xfrm>
              <a:off x="3074" y="64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8" y="64"/>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1"/>
                    <a:pt x="91" y="61"/>
                    <a:pt x="91" y="61"/>
                  </a:cubicBezTo>
                  <a:cubicBezTo>
                    <a:pt x="90" y="62"/>
                    <a:pt x="91"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2"/>
                    <a:pt x="144" y="61"/>
                  </a:cubicBezTo>
                  <a:cubicBezTo>
                    <a:pt x="143" y="61"/>
                    <a:pt x="133" y="60"/>
                    <a:pt x="132" y="60"/>
                  </a:cubicBezTo>
                  <a:close/>
                  <a:moveTo>
                    <a:pt x="116" y="37"/>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7"/>
                    <a:pt x="120" y="7"/>
                  </a:cubicBezTo>
                  <a:cubicBezTo>
                    <a:pt x="120" y="7"/>
                    <a:pt x="118" y="9"/>
                    <a:pt x="118" y="10"/>
                  </a:cubicBezTo>
                  <a:cubicBezTo>
                    <a:pt x="119" y="10"/>
                    <a:pt x="145" y="11"/>
                    <a:pt x="145" y="11"/>
                  </a:cubicBezTo>
                  <a:cubicBezTo>
                    <a:pt x="118" y="25"/>
                    <a:pt x="118" y="25"/>
                    <a:pt x="118" y="25"/>
                  </a:cubicBezTo>
                  <a:cubicBezTo>
                    <a:pt x="112" y="28"/>
                    <a:pt x="111" y="27"/>
                    <a:pt x="109" y="24"/>
                  </a:cubicBezTo>
                  <a:cubicBezTo>
                    <a:pt x="109" y="24"/>
                    <a:pt x="99" y="14"/>
                    <a:pt x="99" y="13"/>
                  </a:cubicBezTo>
                  <a:cubicBezTo>
                    <a:pt x="97" y="14"/>
                    <a:pt x="88" y="19"/>
                    <a:pt x="87" y="20"/>
                  </a:cubicBezTo>
                  <a:cubicBezTo>
                    <a:pt x="89" y="22"/>
                    <a:pt x="102" y="36"/>
                    <a:pt x="102" y="36"/>
                  </a:cubicBezTo>
                  <a:cubicBezTo>
                    <a:pt x="104" y="39"/>
                    <a:pt x="110" y="40"/>
                    <a:pt x="116" y="37"/>
                  </a:cubicBezTo>
                  <a:close/>
                  <a:moveTo>
                    <a:pt x="47" y="15"/>
                  </a:moveTo>
                  <a:cubicBezTo>
                    <a:pt x="61" y="30"/>
                    <a:pt x="61" y="30"/>
                    <a:pt x="61" y="30"/>
                  </a:cubicBezTo>
                  <a:cubicBezTo>
                    <a:pt x="62" y="31"/>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4"/>
                    <a:pt x="79" y="34"/>
                    <a:pt x="79" y="34"/>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20"/>
                    <a:pt x="32" y="20"/>
                  </a:cubicBezTo>
                  <a:cubicBezTo>
                    <a:pt x="32" y="20"/>
                    <a:pt x="26" y="33"/>
                    <a:pt x="26" y="34"/>
                  </a:cubicBezTo>
                  <a:cubicBezTo>
                    <a:pt x="27" y="34"/>
                    <a:pt x="36" y="34"/>
                    <a:pt x="38" y="34"/>
                  </a:cubicBezTo>
                  <a:cubicBezTo>
                    <a:pt x="39" y="32"/>
                    <a:pt x="47" y="15"/>
                    <a:pt x="47" y="15"/>
                  </a:cubicBezTo>
                  <a:close/>
                  <a:moveTo>
                    <a:pt x="54" y="58"/>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7"/>
                    <a:pt x="59" y="68"/>
                    <a:pt x="61" y="70"/>
                  </a:cubicBezTo>
                  <a:cubicBezTo>
                    <a:pt x="61" y="70"/>
                    <a:pt x="70" y="80"/>
                    <a:pt x="71" y="81"/>
                  </a:cubicBezTo>
                  <a:cubicBezTo>
                    <a:pt x="72" y="80"/>
                    <a:pt x="82" y="75"/>
                    <a:pt x="83" y="74"/>
                  </a:cubicBezTo>
                  <a:cubicBezTo>
                    <a:pt x="81" y="72"/>
                    <a:pt x="68" y="58"/>
                    <a:pt x="68" y="58"/>
                  </a:cubicBezTo>
                  <a:cubicBezTo>
                    <a:pt x="65" y="55"/>
                    <a:pt x="59"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79" name="Group 20">
            <a:extLst>
              <a:ext uri="{FF2B5EF4-FFF2-40B4-BE49-F238E27FC236}">
                <a16:creationId xmlns:a16="http://schemas.microsoft.com/office/drawing/2014/main" id="{36B16611-687F-4171-8DED-C4E97C42F31F}"/>
              </a:ext>
            </a:extLst>
          </p:cNvPr>
          <p:cNvGrpSpPr>
            <a:grpSpLocks noChangeAspect="1"/>
          </p:cNvGrpSpPr>
          <p:nvPr/>
        </p:nvGrpSpPr>
        <p:grpSpPr bwMode="auto">
          <a:xfrm>
            <a:off x="1923547" y="3619418"/>
            <a:ext cx="304721" cy="288850"/>
            <a:chOff x="3810" y="540"/>
            <a:chExt cx="506" cy="480"/>
          </a:xfrm>
        </p:grpSpPr>
        <p:sp>
          <p:nvSpPr>
            <p:cNvPr id="80" name="Freeform 21">
              <a:extLst>
                <a:ext uri="{FF2B5EF4-FFF2-40B4-BE49-F238E27FC236}">
                  <a16:creationId xmlns:a16="http://schemas.microsoft.com/office/drawing/2014/main" id="{051308D0-2426-41A5-BBE1-9026667DECD2}"/>
                </a:ext>
              </a:extLst>
            </p:cNvPr>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1" name="Oval 22">
              <a:extLst>
                <a:ext uri="{FF2B5EF4-FFF2-40B4-BE49-F238E27FC236}">
                  <a16:creationId xmlns:a16="http://schemas.microsoft.com/office/drawing/2014/main" id="{C2562B3F-151A-4EE5-BB7A-CA84E8C48708}"/>
                </a:ext>
              </a:extLst>
            </p:cNvPr>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82" name="Freeform 23">
              <a:extLst>
                <a:ext uri="{FF2B5EF4-FFF2-40B4-BE49-F238E27FC236}">
                  <a16:creationId xmlns:a16="http://schemas.microsoft.com/office/drawing/2014/main" id="{5FD924BE-0547-44B5-BE27-C2763CDDA972}"/>
                </a:ext>
              </a:extLst>
            </p:cNvPr>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3" name="Freeform 24">
              <a:extLst>
                <a:ext uri="{FF2B5EF4-FFF2-40B4-BE49-F238E27FC236}">
                  <a16:creationId xmlns:a16="http://schemas.microsoft.com/office/drawing/2014/main" id="{E2720BE1-FA09-4DB7-99B7-5B9BA86A106A}"/>
                </a:ext>
              </a:extLst>
            </p:cNvPr>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4" name="Freeform 25">
              <a:extLst>
                <a:ext uri="{FF2B5EF4-FFF2-40B4-BE49-F238E27FC236}">
                  <a16:creationId xmlns:a16="http://schemas.microsoft.com/office/drawing/2014/main" id="{DDE03F0A-A474-4BC3-BF76-8844E5DD1358}"/>
                </a:ext>
              </a:extLst>
            </p:cNvPr>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5" name="Oval 26">
              <a:extLst>
                <a:ext uri="{FF2B5EF4-FFF2-40B4-BE49-F238E27FC236}">
                  <a16:creationId xmlns:a16="http://schemas.microsoft.com/office/drawing/2014/main" id="{C21516A4-111C-44D9-BFAB-DF42B46AEE73}"/>
                </a:ext>
              </a:extLst>
            </p:cNvPr>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86" name="Freeform 27">
              <a:extLst>
                <a:ext uri="{FF2B5EF4-FFF2-40B4-BE49-F238E27FC236}">
                  <a16:creationId xmlns:a16="http://schemas.microsoft.com/office/drawing/2014/main" id="{046BD31F-79EF-4C09-A87E-1732CC3EE7FA}"/>
                </a:ext>
              </a:extLst>
            </p:cNvPr>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7" name="Freeform 28">
              <a:extLst>
                <a:ext uri="{FF2B5EF4-FFF2-40B4-BE49-F238E27FC236}">
                  <a16:creationId xmlns:a16="http://schemas.microsoft.com/office/drawing/2014/main" id="{961911DA-919F-4A85-AA60-498CA65D7AFE}"/>
                </a:ext>
              </a:extLst>
            </p:cNvPr>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8" name="Freeform 29">
              <a:extLst>
                <a:ext uri="{FF2B5EF4-FFF2-40B4-BE49-F238E27FC236}">
                  <a16:creationId xmlns:a16="http://schemas.microsoft.com/office/drawing/2014/main" id="{70FF2F9C-8AB7-4B65-8CDF-57A7F8585815}"/>
                </a:ext>
              </a:extLst>
            </p:cNvPr>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89" name="Freeform 30">
              <a:extLst>
                <a:ext uri="{FF2B5EF4-FFF2-40B4-BE49-F238E27FC236}">
                  <a16:creationId xmlns:a16="http://schemas.microsoft.com/office/drawing/2014/main" id="{66EA6830-1BB6-44E1-B63D-41AE36E16E09}"/>
                </a:ext>
              </a:extLst>
            </p:cNvPr>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sp>
        <p:nvSpPr>
          <p:cNvPr id="90" name="圆角矩形 545">
            <a:extLst>
              <a:ext uri="{FF2B5EF4-FFF2-40B4-BE49-F238E27FC236}">
                <a16:creationId xmlns:a16="http://schemas.microsoft.com/office/drawing/2014/main" id="{A81AE64F-3EC3-4734-832F-439FE37A19DE}"/>
              </a:ext>
            </a:extLst>
          </p:cNvPr>
          <p:cNvSpPr>
            <a:spLocks noChangeArrowheads="1"/>
          </p:cNvSpPr>
          <p:nvPr/>
        </p:nvSpPr>
        <p:spPr bwMode="auto">
          <a:xfrm>
            <a:off x="3090056" y="2711604"/>
            <a:ext cx="1477578" cy="606267"/>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cxnSp>
        <p:nvCxnSpPr>
          <p:cNvPr id="91" name="肘形连接符 533">
            <a:extLst>
              <a:ext uri="{FF2B5EF4-FFF2-40B4-BE49-F238E27FC236}">
                <a16:creationId xmlns:a16="http://schemas.microsoft.com/office/drawing/2014/main" id="{32C5BC4F-7E84-41A7-BF47-2108EA68F8F4}"/>
              </a:ext>
            </a:extLst>
          </p:cNvPr>
          <p:cNvCxnSpPr/>
          <p:nvPr/>
        </p:nvCxnSpPr>
        <p:spPr bwMode="auto">
          <a:xfrm rot="16200000" flipH="1">
            <a:off x="3486827" y="1814901"/>
            <a:ext cx="180928" cy="358682"/>
          </a:xfrm>
          <a:prstGeom prst="bentConnector3">
            <a:avLst>
              <a:gd name="adj1" fmla="val 50000"/>
            </a:avLst>
          </a:prstGeom>
          <a:noFill/>
          <a:ln w="19050" cap="flat" cmpd="sng" algn="ctr">
            <a:solidFill>
              <a:schemeClr val="bg1">
                <a:lumMod val="65000"/>
              </a:schemeClr>
            </a:solidFill>
            <a:prstDash val="solid"/>
            <a:round/>
            <a:headEnd type="none" w="med" len="med"/>
            <a:tailEnd type="none" w="med" len="med"/>
          </a:ln>
          <a:effectLst/>
          <a:extLst/>
        </p:spPr>
      </p:cxnSp>
      <p:cxnSp>
        <p:nvCxnSpPr>
          <p:cNvPr id="92" name="肘形连接符 534">
            <a:extLst>
              <a:ext uri="{FF2B5EF4-FFF2-40B4-BE49-F238E27FC236}">
                <a16:creationId xmlns:a16="http://schemas.microsoft.com/office/drawing/2014/main" id="{6155E390-B182-425A-8BB6-216D7B117515}"/>
              </a:ext>
            </a:extLst>
          </p:cNvPr>
          <p:cNvCxnSpPr/>
          <p:nvPr/>
        </p:nvCxnSpPr>
        <p:spPr bwMode="auto">
          <a:xfrm rot="5400000" flipH="1" flipV="1">
            <a:off x="4135947" y="1813313"/>
            <a:ext cx="179340" cy="360269"/>
          </a:xfrm>
          <a:prstGeom prst="bentConnector3">
            <a:avLst>
              <a:gd name="adj1" fmla="val 50000"/>
            </a:avLst>
          </a:prstGeom>
          <a:noFill/>
          <a:ln w="19050" cap="flat" cmpd="sng" algn="ctr">
            <a:solidFill>
              <a:schemeClr val="bg1">
                <a:lumMod val="65000"/>
              </a:schemeClr>
            </a:solidFill>
            <a:prstDash val="solid"/>
            <a:round/>
            <a:headEnd type="none" w="med" len="med"/>
            <a:tailEnd type="none" w="med" len="med"/>
          </a:ln>
          <a:effectLst/>
          <a:extLst/>
        </p:spPr>
      </p:cxnSp>
      <p:grpSp>
        <p:nvGrpSpPr>
          <p:cNvPr id="93" name="组合 535">
            <a:extLst>
              <a:ext uri="{FF2B5EF4-FFF2-40B4-BE49-F238E27FC236}">
                <a16:creationId xmlns:a16="http://schemas.microsoft.com/office/drawing/2014/main" id="{6424E0AF-8D87-45A6-93C3-F3BEE710FBE0}"/>
              </a:ext>
            </a:extLst>
          </p:cNvPr>
          <p:cNvGrpSpPr>
            <a:grpSpLocks/>
          </p:cNvGrpSpPr>
          <p:nvPr/>
        </p:nvGrpSpPr>
        <p:grpSpPr bwMode="auto">
          <a:xfrm>
            <a:off x="5467512" y="2011699"/>
            <a:ext cx="1831498" cy="869724"/>
            <a:chOff x="5446688" y="1271571"/>
            <a:chExt cx="1831957" cy="866794"/>
          </a:xfrm>
        </p:grpSpPr>
        <p:sp>
          <p:nvSpPr>
            <p:cNvPr id="94" name="圆角矩形 10">
              <a:extLst>
                <a:ext uri="{FF2B5EF4-FFF2-40B4-BE49-F238E27FC236}">
                  <a16:creationId xmlns:a16="http://schemas.microsoft.com/office/drawing/2014/main" id="{E352005E-DAAE-40D4-BDEA-ED7AFE04A466}"/>
                </a:ext>
              </a:extLst>
            </p:cNvPr>
            <p:cNvSpPr>
              <a:spLocks noChangeArrowheads="1"/>
            </p:cNvSpPr>
            <p:nvPr/>
          </p:nvSpPr>
          <p:spPr bwMode="auto">
            <a:xfrm>
              <a:off x="5446688" y="1271571"/>
              <a:ext cx="1831957" cy="866794"/>
            </a:xfrm>
            <a:prstGeom prst="roundRect">
              <a:avLst>
                <a:gd name="adj" fmla="val 16667"/>
              </a:avLst>
            </a:prstGeom>
            <a:noFill/>
            <a:ln w="12700">
              <a:solidFill>
                <a:schemeClr val="tx1">
                  <a:lumMod val="50000"/>
                  <a:lumOff val="50000"/>
                </a:schemeClr>
              </a:solidFill>
              <a:prstDash val="dash"/>
              <a:round/>
              <a:headEnd/>
              <a:tailEnd/>
            </a:ln>
          </p:spPr>
          <p:txBody>
            <a:bodyPr lIns="68544" tIns="34272" rIns="68544" bIns="34272"/>
            <a:lstStyle/>
            <a:p>
              <a:pPr>
                <a:buClr>
                  <a:srgbClr val="CC9900"/>
                </a:buClr>
                <a:buFont typeface="Wingdings" pitchFamily="2" charset="2"/>
                <a:buChar char="n"/>
                <a:defRPr/>
              </a:pPr>
              <a:endParaRPr lang="zh-CN" altLang="en-US" sz="1200">
                <a:latin typeface="微软雅黑" pitchFamily="34" charset="-122"/>
                <a:ea typeface="微软雅黑" pitchFamily="34" charset="-122"/>
              </a:endParaRPr>
            </a:p>
          </p:txBody>
        </p:sp>
        <p:sp>
          <p:nvSpPr>
            <p:cNvPr id="95" name="Text Box 70">
              <a:extLst>
                <a:ext uri="{FF2B5EF4-FFF2-40B4-BE49-F238E27FC236}">
                  <a16:creationId xmlns:a16="http://schemas.microsoft.com/office/drawing/2014/main" id="{D7F01D0C-F1BF-4F0C-A0DF-07959A01B9EB}"/>
                </a:ext>
              </a:extLst>
            </p:cNvPr>
            <p:cNvSpPr txBox="1">
              <a:spLocks noChangeArrowheads="1"/>
            </p:cNvSpPr>
            <p:nvPr/>
          </p:nvSpPr>
          <p:spPr bwMode="auto">
            <a:xfrm>
              <a:off x="6498209" y="1917980"/>
              <a:ext cx="588145" cy="15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168275" defTabSz="5984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5984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5984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5984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5984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Clr>
                  <a:srgbClr val="B2B2B2"/>
                </a:buClr>
                <a:buSzPct val="60000"/>
              </a:pPr>
              <a:r>
                <a:rPr lang="zh-CN" altLang="en-US" sz="1000" b="1">
                  <a:latin typeface="微软雅黑" panose="020B0503020204020204" pitchFamily="34" charset="-122"/>
                  <a:ea typeface="微软雅黑" panose="020B0503020204020204" pitchFamily="34" charset="-122"/>
                </a:rPr>
                <a:t>网络管理</a:t>
              </a:r>
            </a:p>
          </p:txBody>
        </p:sp>
        <p:sp>
          <p:nvSpPr>
            <p:cNvPr id="96" name="TextBox 431">
              <a:extLst>
                <a:ext uri="{FF2B5EF4-FFF2-40B4-BE49-F238E27FC236}">
                  <a16:creationId xmlns:a16="http://schemas.microsoft.com/office/drawing/2014/main" id="{5881F2FB-F52E-4177-B2B2-CDBF784F0093}"/>
                </a:ext>
              </a:extLst>
            </p:cNvPr>
            <p:cNvSpPr txBox="1">
              <a:spLocks noChangeArrowheads="1"/>
            </p:cNvSpPr>
            <p:nvPr/>
          </p:nvSpPr>
          <p:spPr bwMode="auto">
            <a:xfrm>
              <a:off x="5849001" y="1271571"/>
              <a:ext cx="1263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运维管理平台</a:t>
              </a:r>
              <a:endParaRPr lang="en-US" altLang="zh-CN" sz="1200" b="1">
                <a:latin typeface="微软雅黑" panose="020B0503020204020204" pitchFamily="34" charset="-122"/>
                <a:ea typeface="微软雅黑" panose="020B0503020204020204" pitchFamily="34" charset="-122"/>
              </a:endParaRPr>
            </a:p>
          </p:txBody>
        </p:sp>
        <p:pic>
          <p:nvPicPr>
            <p:cNvPr id="97" name="Picture 719" descr="图片1">
              <a:extLst>
                <a:ext uri="{FF2B5EF4-FFF2-40B4-BE49-F238E27FC236}">
                  <a16:creationId xmlns:a16="http://schemas.microsoft.com/office/drawing/2014/main" id="{E1BDF2C7-7FA8-4A9B-9EF7-9CD30E376BBC}"/>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702341" y="1550967"/>
              <a:ext cx="58389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719" descr="图片1">
              <a:extLst>
                <a:ext uri="{FF2B5EF4-FFF2-40B4-BE49-F238E27FC236}">
                  <a16:creationId xmlns:a16="http://schemas.microsoft.com/office/drawing/2014/main" id="{B50A05E6-949F-485B-AA44-15AF2806A51D}"/>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528585" y="1550967"/>
              <a:ext cx="58389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70">
              <a:extLst>
                <a:ext uri="{FF2B5EF4-FFF2-40B4-BE49-F238E27FC236}">
                  <a16:creationId xmlns:a16="http://schemas.microsoft.com/office/drawing/2014/main" id="{DB1D46B3-7B44-4B1C-A1AD-3B3D6014C88A}"/>
                </a:ext>
              </a:extLst>
            </p:cNvPr>
            <p:cNvSpPr txBox="1">
              <a:spLocks noChangeArrowheads="1"/>
            </p:cNvSpPr>
            <p:nvPr/>
          </p:nvSpPr>
          <p:spPr bwMode="auto">
            <a:xfrm>
              <a:off x="5630333" y="1917980"/>
              <a:ext cx="749300" cy="15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168275" defTabSz="5984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5984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5984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5984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5984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5984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Clr>
                  <a:srgbClr val="B2B2B2"/>
                </a:buClr>
                <a:buSzPct val="60000"/>
              </a:pPr>
              <a:r>
                <a:rPr lang="zh-CN" altLang="en-US" sz="1000" b="1">
                  <a:latin typeface="微软雅黑" panose="020B0503020204020204" pitchFamily="34" charset="-122"/>
                  <a:ea typeface="微软雅黑" panose="020B0503020204020204" pitchFamily="34" charset="-122"/>
                </a:rPr>
                <a:t>网络分析</a:t>
              </a:r>
            </a:p>
          </p:txBody>
        </p:sp>
      </p:grpSp>
      <p:grpSp>
        <p:nvGrpSpPr>
          <p:cNvPr id="100" name="Group 20">
            <a:extLst>
              <a:ext uri="{FF2B5EF4-FFF2-40B4-BE49-F238E27FC236}">
                <a16:creationId xmlns:a16="http://schemas.microsoft.com/office/drawing/2014/main" id="{CBCD088A-67C5-4E51-80CE-AA28E913C82B}"/>
              </a:ext>
            </a:extLst>
          </p:cNvPr>
          <p:cNvGrpSpPr>
            <a:grpSpLocks noChangeAspect="1"/>
          </p:cNvGrpSpPr>
          <p:nvPr/>
        </p:nvGrpSpPr>
        <p:grpSpPr bwMode="auto">
          <a:xfrm>
            <a:off x="3215436" y="4122525"/>
            <a:ext cx="307895" cy="288850"/>
            <a:chOff x="3810" y="540"/>
            <a:chExt cx="506" cy="480"/>
          </a:xfrm>
        </p:grpSpPr>
        <p:sp>
          <p:nvSpPr>
            <p:cNvPr id="101" name="Freeform 21">
              <a:extLst>
                <a:ext uri="{FF2B5EF4-FFF2-40B4-BE49-F238E27FC236}">
                  <a16:creationId xmlns:a16="http://schemas.microsoft.com/office/drawing/2014/main" id="{003055E4-78C3-4BD7-AC62-BCF2487E769E}"/>
                </a:ext>
              </a:extLst>
            </p:cNvPr>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2" name="Oval 22">
              <a:extLst>
                <a:ext uri="{FF2B5EF4-FFF2-40B4-BE49-F238E27FC236}">
                  <a16:creationId xmlns:a16="http://schemas.microsoft.com/office/drawing/2014/main" id="{DAED143C-3ABD-4519-9BC9-E10640537BDD}"/>
                </a:ext>
              </a:extLst>
            </p:cNvPr>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03" name="Freeform 23">
              <a:extLst>
                <a:ext uri="{FF2B5EF4-FFF2-40B4-BE49-F238E27FC236}">
                  <a16:creationId xmlns:a16="http://schemas.microsoft.com/office/drawing/2014/main" id="{484118BA-53FD-4B2B-92B6-D4F1274889A0}"/>
                </a:ext>
              </a:extLst>
            </p:cNvPr>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4" name="Freeform 24">
              <a:extLst>
                <a:ext uri="{FF2B5EF4-FFF2-40B4-BE49-F238E27FC236}">
                  <a16:creationId xmlns:a16="http://schemas.microsoft.com/office/drawing/2014/main" id="{9AC938BA-29F1-48E9-BF30-A7A8E21240E0}"/>
                </a:ext>
              </a:extLst>
            </p:cNvPr>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5" name="Freeform 25">
              <a:extLst>
                <a:ext uri="{FF2B5EF4-FFF2-40B4-BE49-F238E27FC236}">
                  <a16:creationId xmlns:a16="http://schemas.microsoft.com/office/drawing/2014/main" id="{38E6AF2E-8BF6-420C-AF8B-68A663A4619A}"/>
                </a:ext>
              </a:extLst>
            </p:cNvPr>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6" name="Oval 26">
              <a:extLst>
                <a:ext uri="{FF2B5EF4-FFF2-40B4-BE49-F238E27FC236}">
                  <a16:creationId xmlns:a16="http://schemas.microsoft.com/office/drawing/2014/main" id="{F00082DB-4CE0-462B-8DE8-BD73030A32D3}"/>
                </a:ext>
              </a:extLst>
            </p:cNvPr>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07" name="Freeform 27">
              <a:extLst>
                <a:ext uri="{FF2B5EF4-FFF2-40B4-BE49-F238E27FC236}">
                  <a16:creationId xmlns:a16="http://schemas.microsoft.com/office/drawing/2014/main" id="{1561D453-1D40-45B1-B212-C72BD8F71AEF}"/>
                </a:ext>
              </a:extLst>
            </p:cNvPr>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8" name="Freeform 28">
              <a:extLst>
                <a:ext uri="{FF2B5EF4-FFF2-40B4-BE49-F238E27FC236}">
                  <a16:creationId xmlns:a16="http://schemas.microsoft.com/office/drawing/2014/main" id="{62A990E2-86BA-478E-9B6F-2070BEEA5804}"/>
                </a:ext>
              </a:extLst>
            </p:cNvPr>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09" name="Freeform 29">
              <a:extLst>
                <a:ext uri="{FF2B5EF4-FFF2-40B4-BE49-F238E27FC236}">
                  <a16:creationId xmlns:a16="http://schemas.microsoft.com/office/drawing/2014/main" id="{BBDEAD88-6ED8-41D4-B389-72B5A46035BB}"/>
                </a:ext>
              </a:extLst>
            </p:cNvPr>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0" name="Freeform 30">
              <a:extLst>
                <a:ext uri="{FF2B5EF4-FFF2-40B4-BE49-F238E27FC236}">
                  <a16:creationId xmlns:a16="http://schemas.microsoft.com/office/drawing/2014/main" id="{7484F6F6-8D81-452A-A78F-62EF2832F8EF}"/>
                </a:ext>
              </a:extLst>
            </p:cNvPr>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grpSp>
        <p:nvGrpSpPr>
          <p:cNvPr id="111" name="Group 20">
            <a:extLst>
              <a:ext uri="{FF2B5EF4-FFF2-40B4-BE49-F238E27FC236}">
                <a16:creationId xmlns:a16="http://schemas.microsoft.com/office/drawing/2014/main" id="{D7CFE917-05C5-4ABD-9671-35859C6FA632}"/>
              </a:ext>
            </a:extLst>
          </p:cNvPr>
          <p:cNvGrpSpPr>
            <a:grpSpLocks noChangeAspect="1"/>
          </p:cNvGrpSpPr>
          <p:nvPr/>
        </p:nvGrpSpPr>
        <p:grpSpPr bwMode="auto">
          <a:xfrm>
            <a:off x="4604136" y="4052693"/>
            <a:ext cx="306308" cy="287262"/>
            <a:chOff x="3810" y="540"/>
            <a:chExt cx="506" cy="480"/>
          </a:xfrm>
        </p:grpSpPr>
        <p:sp>
          <p:nvSpPr>
            <p:cNvPr id="112" name="Freeform 21">
              <a:extLst>
                <a:ext uri="{FF2B5EF4-FFF2-40B4-BE49-F238E27FC236}">
                  <a16:creationId xmlns:a16="http://schemas.microsoft.com/office/drawing/2014/main" id="{FB748BA3-A660-460F-A723-C3964363EFEA}"/>
                </a:ext>
              </a:extLst>
            </p:cNvPr>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3" name="Oval 22">
              <a:extLst>
                <a:ext uri="{FF2B5EF4-FFF2-40B4-BE49-F238E27FC236}">
                  <a16:creationId xmlns:a16="http://schemas.microsoft.com/office/drawing/2014/main" id="{4CDB2329-7917-4A43-AE70-868568DEC4E0}"/>
                </a:ext>
              </a:extLst>
            </p:cNvPr>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14" name="Freeform 23">
              <a:extLst>
                <a:ext uri="{FF2B5EF4-FFF2-40B4-BE49-F238E27FC236}">
                  <a16:creationId xmlns:a16="http://schemas.microsoft.com/office/drawing/2014/main" id="{8D454DDB-C688-4277-8B83-FBD17BD7B417}"/>
                </a:ext>
              </a:extLst>
            </p:cNvPr>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5" name="Freeform 24">
              <a:extLst>
                <a:ext uri="{FF2B5EF4-FFF2-40B4-BE49-F238E27FC236}">
                  <a16:creationId xmlns:a16="http://schemas.microsoft.com/office/drawing/2014/main" id="{4C0CE76A-ADA1-45A9-BC9F-4C7E898429EB}"/>
                </a:ext>
              </a:extLst>
            </p:cNvPr>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6" name="Freeform 25">
              <a:extLst>
                <a:ext uri="{FF2B5EF4-FFF2-40B4-BE49-F238E27FC236}">
                  <a16:creationId xmlns:a16="http://schemas.microsoft.com/office/drawing/2014/main" id="{62E79613-E51D-48D0-9A17-ACFF5B252C43}"/>
                </a:ext>
              </a:extLst>
            </p:cNvPr>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7" name="Oval 26">
              <a:extLst>
                <a:ext uri="{FF2B5EF4-FFF2-40B4-BE49-F238E27FC236}">
                  <a16:creationId xmlns:a16="http://schemas.microsoft.com/office/drawing/2014/main" id="{B4A48180-10D3-4D2B-8688-C8792F4B8E2A}"/>
                </a:ext>
              </a:extLst>
            </p:cNvPr>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18" name="Freeform 27">
              <a:extLst>
                <a:ext uri="{FF2B5EF4-FFF2-40B4-BE49-F238E27FC236}">
                  <a16:creationId xmlns:a16="http://schemas.microsoft.com/office/drawing/2014/main" id="{8A19605F-2F1D-4807-B094-2470687BB977}"/>
                </a:ext>
              </a:extLst>
            </p:cNvPr>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19" name="Freeform 28">
              <a:extLst>
                <a:ext uri="{FF2B5EF4-FFF2-40B4-BE49-F238E27FC236}">
                  <a16:creationId xmlns:a16="http://schemas.microsoft.com/office/drawing/2014/main" id="{F3D420BD-2441-462E-A077-FC52EC45726C}"/>
                </a:ext>
              </a:extLst>
            </p:cNvPr>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20" name="Freeform 29">
              <a:extLst>
                <a:ext uri="{FF2B5EF4-FFF2-40B4-BE49-F238E27FC236}">
                  <a16:creationId xmlns:a16="http://schemas.microsoft.com/office/drawing/2014/main" id="{F989C024-07E5-49D3-B787-DBF8D934216B}"/>
                </a:ext>
              </a:extLst>
            </p:cNvPr>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21" name="Freeform 30">
              <a:extLst>
                <a:ext uri="{FF2B5EF4-FFF2-40B4-BE49-F238E27FC236}">
                  <a16:creationId xmlns:a16="http://schemas.microsoft.com/office/drawing/2014/main" id="{492F310F-887E-441E-98E9-E7D23AD6862D}"/>
                </a:ext>
              </a:extLst>
            </p:cNvPr>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cxnSp>
        <p:nvCxnSpPr>
          <p:cNvPr id="122" name="直接连接符 121">
            <a:extLst>
              <a:ext uri="{FF2B5EF4-FFF2-40B4-BE49-F238E27FC236}">
                <a16:creationId xmlns:a16="http://schemas.microsoft.com/office/drawing/2014/main" id="{0AADD5AF-23A4-4C9D-B452-1E69D5577162}"/>
              </a:ext>
            </a:extLst>
          </p:cNvPr>
          <p:cNvCxnSpPr/>
          <p:nvPr/>
        </p:nvCxnSpPr>
        <p:spPr bwMode="auto">
          <a:xfrm flipH="1">
            <a:off x="3829638" y="2551309"/>
            <a:ext cx="0" cy="179340"/>
          </a:xfrm>
          <a:prstGeom prst="line">
            <a:avLst/>
          </a:prstGeom>
          <a:noFill/>
          <a:ln w="19050" cap="flat" cmpd="sng" algn="ctr">
            <a:solidFill>
              <a:schemeClr val="bg1">
                <a:lumMod val="65000"/>
              </a:schemeClr>
            </a:solidFill>
            <a:prstDash val="solid"/>
            <a:round/>
            <a:headEnd type="none" w="med" len="med"/>
            <a:tailEnd type="none" w="med" len="med"/>
          </a:ln>
          <a:effectLst/>
          <a:extLst/>
        </p:spPr>
      </p:cxnSp>
      <p:sp>
        <p:nvSpPr>
          <p:cNvPr id="123" name="矩形 569">
            <a:extLst>
              <a:ext uri="{FF2B5EF4-FFF2-40B4-BE49-F238E27FC236}">
                <a16:creationId xmlns:a16="http://schemas.microsoft.com/office/drawing/2014/main" id="{98B7E63F-2922-4968-BC12-BF479B5FBA93}"/>
              </a:ext>
            </a:extLst>
          </p:cNvPr>
          <p:cNvSpPr>
            <a:spLocks noChangeArrowheads="1"/>
          </p:cNvSpPr>
          <p:nvPr/>
        </p:nvSpPr>
        <p:spPr bwMode="auto">
          <a:xfrm>
            <a:off x="864960" y="2475129"/>
            <a:ext cx="1153813" cy="26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marL="300038" indent="-300038" defTabSz="8016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8016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8016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8016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8016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FF0000"/>
              </a:buClr>
              <a:buSzPct val="100000"/>
            </a:pPr>
            <a:r>
              <a:rPr lang="zh-CN" altLang="en-US" sz="1000" b="1">
                <a:latin typeface="微软雅黑" panose="020B0503020204020204" pitchFamily="34" charset="-122"/>
                <a:ea typeface="微软雅黑" panose="020B0503020204020204" pitchFamily="34" charset="-122"/>
              </a:rPr>
              <a:t>教育管理平台</a:t>
            </a:r>
          </a:p>
        </p:txBody>
      </p:sp>
      <p:sp>
        <p:nvSpPr>
          <p:cNvPr id="124" name="矩形 570">
            <a:extLst>
              <a:ext uri="{FF2B5EF4-FFF2-40B4-BE49-F238E27FC236}">
                <a16:creationId xmlns:a16="http://schemas.microsoft.com/office/drawing/2014/main" id="{FF84728D-3D35-4EDF-A7ED-E308192C085C}"/>
              </a:ext>
            </a:extLst>
          </p:cNvPr>
          <p:cNvSpPr>
            <a:spLocks noChangeArrowheads="1"/>
          </p:cNvSpPr>
          <p:nvPr/>
        </p:nvSpPr>
        <p:spPr bwMode="auto">
          <a:xfrm>
            <a:off x="1844193" y="2475129"/>
            <a:ext cx="1031606" cy="26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marL="300038" indent="-300038" defTabSz="801688" eaLnBrk="0" hangingPunct="0">
              <a:defRPr sz="2400">
                <a:solidFill>
                  <a:schemeClr val="tx1"/>
                </a:solidFill>
                <a:latin typeface="Arial" panose="020B0604020202020204" pitchFamily="34" charset="0"/>
                <a:ea typeface="宋体" panose="02010600030101010101" pitchFamily="2" charset="-122"/>
              </a:defRPr>
            </a:lvl1pPr>
            <a:lvl2pPr marL="742950" indent="-285750" defTabSz="801688" eaLnBrk="0" hangingPunct="0">
              <a:defRPr sz="2400">
                <a:solidFill>
                  <a:schemeClr val="tx1"/>
                </a:solidFill>
                <a:latin typeface="Arial" panose="020B0604020202020204" pitchFamily="34" charset="0"/>
                <a:ea typeface="宋体" panose="02010600030101010101" pitchFamily="2" charset="-122"/>
              </a:defRPr>
            </a:lvl2pPr>
            <a:lvl3pPr marL="1143000" indent="-228600" defTabSz="801688" eaLnBrk="0" hangingPunct="0">
              <a:defRPr sz="2400">
                <a:solidFill>
                  <a:schemeClr val="tx1"/>
                </a:solidFill>
                <a:latin typeface="Arial" panose="020B0604020202020204" pitchFamily="34" charset="0"/>
                <a:ea typeface="宋体" panose="02010600030101010101" pitchFamily="2" charset="-122"/>
              </a:defRPr>
            </a:lvl3pPr>
            <a:lvl4pPr marL="1600200" indent="-228600" defTabSz="801688" eaLnBrk="0" hangingPunct="0">
              <a:defRPr sz="2400">
                <a:solidFill>
                  <a:schemeClr val="tx1"/>
                </a:solidFill>
                <a:latin typeface="Arial" panose="020B0604020202020204" pitchFamily="34" charset="0"/>
                <a:ea typeface="宋体" panose="02010600030101010101" pitchFamily="2" charset="-122"/>
              </a:defRPr>
            </a:lvl4pPr>
            <a:lvl5pPr marL="2057400" indent="-228600" defTabSz="801688" eaLnBrk="0" hangingPunct="0">
              <a:defRPr sz="2400">
                <a:solidFill>
                  <a:schemeClr val="tx1"/>
                </a:solidFill>
                <a:latin typeface="Arial" panose="020B0604020202020204" pitchFamily="34" charset="0"/>
                <a:ea typeface="宋体" panose="02010600030101010101" pitchFamily="2" charset="-122"/>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FF0000"/>
              </a:buClr>
              <a:buSzPct val="100000"/>
            </a:pPr>
            <a:r>
              <a:rPr lang="zh-CN" altLang="en-US" sz="1000" b="1">
                <a:latin typeface="微软雅黑" panose="020B0503020204020204" pitchFamily="34" charset="-122"/>
                <a:ea typeface="微软雅黑" panose="020B0503020204020204" pitchFamily="34" charset="-122"/>
              </a:rPr>
              <a:t>教育资源平台</a:t>
            </a:r>
          </a:p>
        </p:txBody>
      </p:sp>
      <p:grpSp>
        <p:nvGrpSpPr>
          <p:cNvPr id="125" name="组合 571">
            <a:extLst>
              <a:ext uri="{FF2B5EF4-FFF2-40B4-BE49-F238E27FC236}">
                <a16:creationId xmlns:a16="http://schemas.microsoft.com/office/drawing/2014/main" id="{FF107335-916E-46DD-B294-1F90EC361D65}"/>
              </a:ext>
            </a:extLst>
          </p:cNvPr>
          <p:cNvGrpSpPr>
            <a:grpSpLocks noChangeAspect="1"/>
          </p:cNvGrpSpPr>
          <p:nvPr/>
        </p:nvGrpSpPr>
        <p:grpSpPr bwMode="auto">
          <a:xfrm>
            <a:off x="1266493" y="2038679"/>
            <a:ext cx="468190" cy="380901"/>
            <a:chOff x="1203102" y="1569045"/>
            <a:chExt cx="575903" cy="469649"/>
          </a:xfrm>
        </p:grpSpPr>
        <p:sp>
          <p:nvSpPr>
            <p:cNvPr id="126" name="Freeform 30">
              <a:extLst>
                <a:ext uri="{FF2B5EF4-FFF2-40B4-BE49-F238E27FC236}">
                  <a16:creationId xmlns:a16="http://schemas.microsoft.com/office/drawing/2014/main" id="{83B386B9-1895-493E-9503-7EDDE6C0C46B}"/>
                </a:ext>
              </a:extLst>
            </p:cNvPr>
            <p:cNvSpPr>
              <a:spLocks noChangeAspect="1" noEditPoints="1"/>
            </p:cNvSpPr>
            <p:nvPr/>
          </p:nvSpPr>
          <p:spPr bwMode="auto">
            <a:xfrm>
              <a:off x="1454937" y="1617967"/>
              <a:ext cx="324068" cy="420727"/>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sp>
          <p:nvSpPr>
            <p:cNvPr id="127" name="Freeform 30">
              <a:extLst>
                <a:ext uri="{FF2B5EF4-FFF2-40B4-BE49-F238E27FC236}">
                  <a16:creationId xmlns:a16="http://schemas.microsoft.com/office/drawing/2014/main" id="{4905E6FD-85BE-4920-ADCE-032C3A049D85}"/>
                </a:ext>
              </a:extLst>
            </p:cNvPr>
            <p:cNvSpPr>
              <a:spLocks noChangeAspect="1" noEditPoints="1"/>
            </p:cNvSpPr>
            <p:nvPr/>
          </p:nvSpPr>
          <p:spPr bwMode="auto">
            <a:xfrm>
              <a:off x="1203102" y="1569045"/>
              <a:ext cx="324068" cy="420728"/>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grpSp>
      <p:grpSp>
        <p:nvGrpSpPr>
          <p:cNvPr id="128" name="组合 574">
            <a:extLst>
              <a:ext uri="{FF2B5EF4-FFF2-40B4-BE49-F238E27FC236}">
                <a16:creationId xmlns:a16="http://schemas.microsoft.com/office/drawing/2014/main" id="{C28F288F-5B61-4F7F-A111-DA85D866812E}"/>
              </a:ext>
            </a:extLst>
          </p:cNvPr>
          <p:cNvGrpSpPr>
            <a:grpSpLocks noChangeAspect="1"/>
          </p:cNvGrpSpPr>
          <p:nvPr/>
        </p:nvGrpSpPr>
        <p:grpSpPr bwMode="auto">
          <a:xfrm>
            <a:off x="2044166" y="2051376"/>
            <a:ext cx="466603" cy="382488"/>
            <a:chOff x="2219403" y="1582153"/>
            <a:chExt cx="575903" cy="469649"/>
          </a:xfrm>
        </p:grpSpPr>
        <p:sp>
          <p:nvSpPr>
            <p:cNvPr id="129" name="Freeform 30">
              <a:extLst>
                <a:ext uri="{FF2B5EF4-FFF2-40B4-BE49-F238E27FC236}">
                  <a16:creationId xmlns:a16="http://schemas.microsoft.com/office/drawing/2014/main" id="{F8ECD658-BECD-4550-AD84-5F49EAF2EB06}"/>
                </a:ext>
              </a:extLst>
            </p:cNvPr>
            <p:cNvSpPr>
              <a:spLocks noChangeAspect="1" noEditPoints="1"/>
            </p:cNvSpPr>
            <p:nvPr/>
          </p:nvSpPr>
          <p:spPr bwMode="auto">
            <a:xfrm>
              <a:off x="2472095" y="1630872"/>
              <a:ext cx="323211" cy="420930"/>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sp>
          <p:nvSpPr>
            <p:cNvPr id="130" name="Freeform 30">
              <a:extLst>
                <a:ext uri="{FF2B5EF4-FFF2-40B4-BE49-F238E27FC236}">
                  <a16:creationId xmlns:a16="http://schemas.microsoft.com/office/drawing/2014/main" id="{4C7E0114-C55A-49E1-87D4-E4F07BD6BAEA}"/>
                </a:ext>
              </a:extLst>
            </p:cNvPr>
            <p:cNvSpPr>
              <a:spLocks noChangeAspect="1" noEditPoints="1"/>
            </p:cNvSpPr>
            <p:nvPr/>
          </p:nvSpPr>
          <p:spPr bwMode="auto">
            <a:xfrm>
              <a:off x="2219403" y="1582153"/>
              <a:ext cx="323210" cy="420930"/>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chemeClr val="tx1">
                <a:lumMod val="50000"/>
                <a:lumOff val="50000"/>
              </a:schemeClr>
            </a:solidFill>
            <a:ln w="9525">
              <a:solidFill>
                <a:schemeClr val="bg1">
                  <a:lumMod val="75000"/>
                </a:schemeClr>
              </a:solidFill>
              <a:round/>
              <a:headEnd/>
              <a:tailEnd/>
            </a:ln>
          </p:spPr>
          <p:txBody>
            <a:bodyPr/>
            <a:lstStyle/>
            <a:p>
              <a:pPr>
                <a:defRPr/>
              </a:pPr>
              <a:endParaRPr lang="zh-CN" altLang="en-US" sz="1200" dirty="0"/>
            </a:p>
          </p:txBody>
        </p:sp>
      </p:grpSp>
      <p:cxnSp>
        <p:nvCxnSpPr>
          <p:cNvPr id="131" name="肘形连接符 577">
            <a:extLst>
              <a:ext uri="{FF2B5EF4-FFF2-40B4-BE49-F238E27FC236}">
                <a16:creationId xmlns:a16="http://schemas.microsoft.com/office/drawing/2014/main" id="{D8F88D43-1D6D-4714-8A47-434730D47974}"/>
              </a:ext>
            </a:extLst>
          </p:cNvPr>
          <p:cNvCxnSpPr/>
          <p:nvPr/>
        </p:nvCxnSpPr>
        <p:spPr bwMode="auto">
          <a:xfrm>
            <a:off x="2804379" y="2227543"/>
            <a:ext cx="285676" cy="787195"/>
          </a:xfrm>
          <a:prstGeom prst="bentConnector3">
            <a:avLst>
              <a:gd name="adj1" fmla="val 50000"/>
            </a:avLst>
          </a:prstGeom>
          <a:noFill/>
          <a:ln w="28575" cap="flat" cmpd="sng" algn="ctr">
            <a:solidFill>
              <a:schemeClr val="bg1">
                <a:lumMod val="65000"/>
              </a:schemeClr>
            </a:solidFill>
            <a:prstDash val="solid"/>
            <a:round/>
            <a:headEnd type="none" w="med" len="med"/>
            <a:tailEnd type="none" w="med" len="med"/>
          </a:ln>
          <a:effectLst/>
          <a:extLst/>
        </p:spPr>
      </p:cxnSp>
      <p:cxnSp>
        <p:nvCxnSpPr>
          <p:cNvPr id="132" name="肘形连接符 578">
            <a:extLst>
              <a:ext uri="{FF2B5EF4-FFF2-40B4-BE49-F238E27FC236}">
                <a16:creationId xmlns:a16="http://schemas.microsoft.com/office/drawing/2014/main" id="{9062F25B-A6A2-4215-82C8-1ED4DB53821C}"/>
              </a:ext>
            </a:extLst>
          </p:cNvPr>
          <p:cNvCxnSpPr/>
          <p:nvPr/>
        </p:nvCxnSpPr>
        <p:spPr bwMode="auto">
          <a:xfrm flipV="1">
            <a:off x="4567633" y="2446561"/>
            <a:ext cx="899878" cy="568177"/>
          </a:xfrm>
          <a:prstGeom prst="bentConnector3">
            <a:avLst>
              <a:gd name="adj1" fmla="val 50000"/>
            </a:avLst>
          </a:prstGeom>
          <a:noFill/>
          <a:ln w="28575" cap="flat" cmpd="sng" algn="ctr">
            <a:solidFill>
              <a:schemeClr val="bg1">
                <a:lumMod val="65000"/>
              </a:schemeClr>
            </a:solidFill>
            <a:prstDash val="solid"/>
            <a:round/>
            <a:headEnd type="none" w="med" len="med"/>
            <a:tailEnd type="none" w="med" len="med"/>
          </a:ln>
          <a:effectLst/>
          <a:extLst/>
        </p:spPr>
      </p:cxnSp>
      <p:sp>
        <p:nvSpPr>
          <p:cNvPr id="133" name="TextBox 341">
            <a:extLst>
              <a:ext uri="{FF2B5EF4-FFF2-40B4-BE49-F238E27FC236}">
                <a16:creationId xmlns:a16="http://schemas.microsoft.com/office/drawing/2014/main" id="{D685A112-5F37-41EF-81F0-9B85D52D112E}"/>
              </a:ext>
            </a:extLst>
          </p:cNvPr>
          <p:cNvSpPr txBox="1">
            <a:spLocks noChangeArrowheads="1"/>
          </p:cNvSpPr>
          <p:nvPr/>
        </p:nvSpPr>
        <p:spPr bwMode="auto">
          <a:xfrm>
            <a:off x="3099578" y="5131912"/>
            <a:ext cx="5872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学校</a:t>
            </a:r>
            <a:r>
              <a:rPr lang="en-US" altLang="zh-CN" sz="1200" b="1">
                <a:latin typeface="微软雅黑" panose="020B0503020204020204" pitchFamily="34" charset="-122"/>
                <a:ea typeface="微软雅黑" panose="020B0503020204020204" pitchFamily="34" charset="-122"/>
              </a:rPr>
              <a:t>2</a:t>
            </a:r>
            <a:endParaRPr lang="zh-CN" altLang="en-US" sz="1200" b="1">
              <a:latin typeface="微软雅黑" panose="020B0503020204020204" pitchFamily="34" charset="-122"/>
              <a:ea typeface="微软雅黑" panose="020B0503020204020204" pitchFamily="34" charset="-122"/>
            </a:endParaRPr>
          </a:p>
        </p:txBody>
      </p:sp>
      <p:sp>
        <p:nvSpPr>
          <p:cNvPr id="134" name="圆角矩形 545">
            <a:extLst>
              <a:ext uri="{FF2B5EF4-FFF2-40B4-BE49-F238E27FC236}">
                <a16:creationId xmlns:a16="http://schemas.microsoft.com/office/drawing/2014/main" id="{A3E665DB-AD26-4D56-AC54-CBC6B7174A1B}"/>
              </a:ext>
            </a:extLst>
          </p:cNvPr>
          <p:cNvSpPr>
            <a:spLocks noChangeArrowheads="1"/>
          </p:cNvSpPr>
          <p:nvPr/>
        </p:nvSpPr>
        <p:spPr bwMode="auto">
          <a:xfrm>
            <a:off x="899876" y="4676417"/>
            <a:ext cx="1295063"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sp>
        <p:nvSpPr>
          <p:cNvPr id="135" name="圆角矩形 545">
            <a:extLst>
              <a:ext uri="{FF2B5EF4-FFF2-40B4-BE49-F238E27FC236}">
                <a16:creationId xmlns:a16="http://schemas.microsoft.com/office/drawing/2014/main" id="{814D0A45-DB62-4D50-AA54-B5408DD3EB96}"/>
              </a:ext>
            </a:extLst>
          </p:cNvPr>
          <p:cNvSpPr>
            <a:spLocks noChangeArrowheads="1"/>
          </p:cNvSpPr>
          <p:nvPr/>
        </p:nvSpPr>
        <p:spPr bwMode="auto">
          <a:xfrm>
            <a:off x="2698046" y="4676417"/>
            <a:ext cx="1296649"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dirty="0">
              <a:latin typeface="Calibri" pitchFamily="34" charset="0"/>
            </a:endParaRPr>
          </a:p>
        </p:txBody>
      </p:sp>
      <p:grpSp>
        <p:nvGrpSpPr>
          <p:cNvPr id="136" name="Group 12">
            <a:extLst>
              <a:ext uri="{FF2B5EF4-FFF2-40B4-BE49-F238E27FC236}">
                <a16:creationId xmlns:a16="http://schemas.microsoft.com/office/drawing/2014/main" id="{FF519ADB-842D-440E-A64A-11C142D5241F}"/>
              </a:ext>
            </a:extLst>
          </p:cNvPr>
          <p:cNvGrpSpPr>
            <a:grpSpLocks noChangeAspect="1"/>
          </p:cNvGrpSpPr>
          <p:nvPr/>
        </p:nvGrpSpPr>
        <p:grpSpPr bwMode="auto">
          <a:xfrm>
            <a:off x="5884915" y="4746249"/>
            <a:ext cx="239650" cy="185690"/>
            <a:chOff x="2992" y="584"/>
            <a:chExt cx="506" cy="392"/>
          </a:xfrm>
        </p:grpSpPr>
        <p:sp>
          <p:nvSpPr>
            <p:cNvPr id="137" name="Freeform 13">
              <a:extLst>
                <a:ext uri="{FF2B5EF4-FFF2-40B4-BE49-F238E27FC236}">
                  <a16:creationId xmlns:a16="http://schemas.microsoft.com/office/drawing/2014/main" id="{208DDE48-A6F8-4998-9B2A-2BAF463005F8}"/>
                </a:ext>
              </a:extLst>
            </p:cNvPr>
            <p:cNvSpPr>
              <a:spLocks noChangeAspect="1"/>
            </p:cNvSpPr>
            <p:nvPr/>
          </p:nvSpPr>
          <p:spPr bwMode="auto">
            <a:xfrm>
              <a:off x="2992" y="744"/>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7"/>
                    <a:pt x="0" y="37"/>
                    <a:pt x="0" y="37"/>
                  </a:cubicBezTo>
                  <a:cubicBezTo>
                    <a:pt x="0" y="37"/>
                    <a:pt x="0" y="37"/>
                    <a:pt x="0" y="37"/>
                  </a:cubicBezTo>
                  <a:cubicBezTo>
                    <a:pt x="1" y="81"/>
                    <a:pt x="57" y="116"/>
                    <a:pt x="127" y="116"/>
                  </a:cubicBezTo>
                  <a:cubicBezTo>
                    <a:pt x="196" y="116"/>
                    <a:pt x="253" y="81"/>
                    <a:pt x="253" y="37"/>
                  </a:cubicBezTo>
                  <a:cubicBezTo>
                    <a:pt x="253" y="37"/>
                    <a:pt x="253" y="37"/>
                    <a:pt x="253" y="37"/>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38" name="Oval 14">
              <a:extLst>
                <a:ext uri="{FF2B5EF4-FFF2-40B4-BE49-F238E27FC236}">
                  <a16:creationId xmlns:a16="http://schemas.microsoft.com/office/drawing/2014/main" id="{425F5DAC-5F6B-44CA-847F-934B77F15579}"/>
                </a:ext>
              </a:extLst>
            </p:cNvPr>
            <p:cNvSpPr>
              <a:spLocks noChangeAspect="1" noChangeArrowheads="1"/>
            </p:cNvSpPr>
            <p:nvPr/>
          </p:nvSpPr>
          <p:spPr bwMode="auto">
            <a:xfrm>
              <a:off x="2992" y="586"/>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39" name="Freeform 15">
              <a:extLst>
                <a:ext uri="{FF2B5EF4-FFF2-40B4-BE49-F238E27FC236}">
                  <a16:creationId xmlns:a16="http://schemas.microsoft.com/office/drawing/2014/main" id="{4E5454F0-44F3-443F-9B65-1F4D5A90E46B}"/>
                </a:ext>
              </a:extLst>
            </p:cNvPr>
            <p:cNvSpPr>
              <a:spLocks noChangeAspect="1" noEditPoints="1"/>
            </p:cNvSpPr>
            <p:nvPr/>
          </p:nvSpPr>
          <p:spPr bwMode="auto">
            <a:xfrm>
              <a:off x="2994" y="584"/>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80"/>
                  </a:moveTo>
                  <a:cubicBezTo>
                    <a:pt x="0" y="124"/>
                    <a:pt x="57" y="159"/>
                    <a:pt x="126" y="159"/>
                  </a:cubicBezTo>
                  <a:cubicBezTo>
                    <a:pt x="195" y="159"/>
                    <a:pt x="251" y="124"/>
                    <a:pt x="251" y="80"/>
                  </a:cubicBezTo>
                  <a:cubicBezTo>
                    <a:pt x="251" y="36"/>
                    <a:pt x="195" y="0"/>
                    <a:pt x="126" y="0"/>
                  </a:cubicBezTo>
                  <a:cubicBezTo>
                    <a:pt x="57" y="0"/>
                    <a:pt x="0" y="36"/>
                    <a:pt x="0" y="80"/>
                  </a:cubicBezTo>
                  <a:close/>
                  <a:moveTo>
                    <a:pt x="8" y="80"/>
                  </a:moveTo>
                  <a:cubicBezTo>
                    <a:pt x="8" y="40"/>
                    <a:pt x="61" y="8"/>
                    <a:pt x="126" y="8"/>
                  </a:cubicBezTo>
                  <a:cubicBezTo>
                    <a:pt x="190" y="8"/>
                    <a:pt x="243" y="40"/>
                    <a:pt x="243" y="80"/>
                  </a:cubicBezTo>
                  <a:cubicBezTo>
                    <a:pt x="243" y="119"/>
                    <a:pt x="190" y="152"/>
                    <a:pt x="126" y="152"/>
                  </a:cubicBezTo>
                  <a:cubicBezTo>
                    <a:pt x="61" y="152"/>
                    <a:pt x="8" y="119"/>
                    <a:pt x="8" y="80"/>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40" name="Freeform 16">
              <a:extLst>
                <a:ext uri="{FF2B5EF4-FFF2-40B4-BE49-F238E27FC236}">
                  <a16:creationId xmlns:a16="http://schemas.microsoft.com/office/drawing/2014/main" id="{FDF85907-CAD3-44E1-B45D-168C87FE1D82}"/>
                </a:ext>
              </a:extLst>
            </p:cNvPr>
            <p:cNvSpPr>
              <a:spLocks noChangeAspect="1"/>
            </p:cNvSpPr>
            <p:nvPr/>
          </p:nvSpPr>
          <p:spPr bwMode="auto">
            <a:xfrm>
              <a:off x="3010" y="600"/>
              <a:ext cx="460" cy="196"/>
            </a:xfrm>
            <a:custGeom>
              <a:avLst/>
              <a:gdLst>
                <a:gd name="T0" fmla="*/ 2147483647 w 230"/>
                <a:gd name="T1" fmla="*/ 2147483647 h 98"/>
                <a:gd name="T2" fmla="*/ 2147483647 w 230"/>
                <a:gd name="T3" fmla="*/ 2147483647 h 98"/>
                <a:gd name="T4" fmla="*/ 2147483647 w 230"/>
                <a:gd name="T5" fmla="*/ 2147483647 h 98"/>
                <a:gd name="T6" fmla="*/ 2147483647 w 230"/>
                <a:gd name="T7" fmla="*/ 0 h 98"/>
                <a:gd name="T8" fmla="*/ 0 w 230"/>
                <a:gd name="T9" fmla="*/ 2147483647 h 98"/>
                <a:gd name="T10" fmla="*/ 2147483647 w 230"/>
                <a:gd name="T11" fmla="*/ 2147483647 h 98"/>
                <a:gd name="T12" fmla="*/ 2147483647 w 230"/>
                <a:gd name="T13" fmla="*/ 2147483647 h 98"/>
                <a:gd name="T14" fmla="*/ 0 60000 65536"/>
                <a:gd name="T15" fmla="*/ 0 60000 65536"/>
                <a:gd name="T16" fmla="*/ 0 60000 65536"/>
                <a:gd name="T17" fmla="*/ 0 60000 65536"/>
                <a:gd name="T18" fmla="*/ 0 60000 65536"/>
                <a:gd name="T19" fmla="*/ 0 60000 65536"/>
                <a:gd name="T20" fmla="*/ 0 60000 65536"/>
                <a:gd name="T21" fmla="*/ 0 w 230"/>
                <a:gd name="T22" fmla="*/ 0 h 98"/>
                <a:gd name="T23" fmla="*/ 230 w 230"/>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8">
                  <a:moveTo>
                    <a:pt x="2" y="75"/>
                  </a:moveTo>
                  <a:cubicBezTo>
                    <a:pt x="2" y="35"/>
                    <a:pt x="54" y="3"/>
                    <a:pt x="119" y="3"/>
                  </a:cubicBezTo>
                  <a:cubicBezTo>
                    <a:pt x="170" y="3"/>
                    <a:pt x="214" y="23"/>
                    <a:pt x="230" y="51"/>
                  </a:cubicBezTo>
                  <a:cubicBezTo>
                    <a:pt x="215" y="21"/>
                    <a:pt x="170" y="0"/>
                    <a:pt x="118" y="0"/>
                  </a:cubicBezTo>
                  <a:cubicBezTo>
                    <a:pt x="53" y="0"/>
                    <a:pt x="0" y="32"/>
                    <a:pt x="0" y="72"/>
                  </a:cubicBezTo>
                  <a:cubicBezTo>
                    <a:pt x="0" y="81"/>
                    <a:pt x="3" y="90"/>
                    <a:pt x="8" y="98"/>
                  </a:cubicBezTo>
                  <a:cubicBezTo>
                    <a:pt x="4" y="91"/>
                    <a:pt x="2" y="83"/>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41" name="Freeform 17">
              <a:extLst>
                <a:ext uri="{FF2B5EF4-FFF2-40B4-BE49-F238E27FC236}">
                  <a16:creationId xmlns:a16="http://schemas.microsoft.com/office/drawing/2014/main" id="{0335B8EF-38D2-47EE-B130-7688EC064C2C}"/>
                </a:ext>
              </a:extLst>
            </p:cNvPr>
            <p:cNvSpPr>
              <a:spLocks noChangeAspect="1" noEditPoints="1"/>
            </p:cNvSpPr>
            <p:nvPr/>
          </p:nvSpPr>
          <p:spPr bwMode="auto">
            <a:xfrm>
              <a:off x="3082" y="656"/>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10" y="65"/>
                    <a:pt x="110" y="65"/>
                    <a:pt x="110" y="65"/>
                  </a:cubicBezTo>
                  <a:cubicBezTo>
                    <a:pt x="109" y="64"/>
                    <a:pt x="108" y="63"/>
                    <a:pt x="109" y="62"/>
                  </a:cubicBezTo>
                  <a:cubicBezTo>
                    <a:pt x="109" y="62"/>
                    <a:pt x="109" y="62"/>
                    <a:pt x="109" y="62"/>
                  </a:cubicBezTo>
                  <a:cubicBezTo>
                    <a:pt x="109" y="61"/>
                    <a:pt x="111" y="60"/>
                    <a:pt x="114" y="59"/>
                  </a:cubicBezTo>
                  <a:cubicBezTo>
                    <a:pt x="114" y="59"/>
                    <a:pt x="131" y="50"/>
                    <a:pt x="133" y="49"/>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7"/>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4"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1"/>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3"/>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5"/>
                    <a:pt x="60" y="36"/>
                    <a:pt x="57" y="37"/>
                  </a:cubicBezTo>
                  <a:cubicBezTo>
                    <a:pt x="57" y="37"/>
                    <a:pt x="40" y="46"/>
                    <a:pt x="38" y="47"/>
                  </a:cubicBezTo>
                  <a:cubicBezTo>
                    <a:pt x="39" y="47"/>
                    <a:pt x="44" y="53"/>
                    <a:pt x="45" y="54"/>
                  </a:cubicBezTo>
                  <a:cubicBezTo>
                    <a:pt x="49" y="52"/>
                    <a:pt x="75" y="38"/>
                    <a:pt x="75" y="38"/>
                  </a:cubicBezTo>
                  <a:cubicBezTo>
                    <a:pt x="76" y="38"/>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2"/>
                  </a:cubicBezTo>
                  <a:cubicBezTo>
                    <a:pt x="88" y="1"/>
                    <a:pt x="43" y="1"/>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60"/>
                    <a:pt x="28" y="59"/>
                  </a:cubicBezTo>
                  <a:cubicBezTo>
                    <a:pt x="27" y="59"/>
                    <a:pt x="17" y="58"/>
                    <a:pt x="15" y="58"/>
                  </a:cubicBezTo>
                  <a:cubicBezTo>
                    <a:pt x="15" y="60"/>
                    <a:pt x="7" y="78"/>
                    <a:pt x="7" y="78"/>
                  </a:cubicBezTo>
                  <a:cubicBezTo>
                    <a:pt x="7" y="78"/>
                    <a:pt x="1" y="91"/>
                    <a:pt x="0" y="92"/>
                  </a:cubicBezTo>
                  <a:cubicBezTo>
                    <a:pt x="2" y="92"/>
                    <a:pt x="46" y="93"/>
                    <a:pt x="48" y="93"/>
                  </a:cubicBezTo>
                  <a:cubicBezTo>
                    <a:pt x="49" y="92"/>
                    <a:pt x="52" y="85"/>
                    <a:pt x="52" y="85"/>
                  </a:cubicBezTo>
                  <a:cubicBezTo>
                    <a:pt x="51" y="85"/>
                    <a:pt x="25" y="84"/>
                    <a:pt x="25" y="84"/>
                  </a:cubicBezTo>
                  <a:cubicBezTo>
                    <a:pt x="53" y="70"/>
                    <a:pt x="53" y="70"/>
                    <a:pt x="53" y="70"/>
                  </a:cubicBezTo>
                  <a:cubicBezTo>
                    <a:pt x="58" y="67"/>
                    <a:pt x="59" y="68"/>
                    <a:pt x="61" y="70"/>
                  </a:cubicBezTo>
                  <a:cubicBezTo>
                    <a:pt x="61" y="70"/>
                    <a:pt x="71" y="81"/>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42" name="Freeform 18">
              <a:extLst>
                <a:ext uri="{FF2B5EF4-FFF2-40B4-BE49-F238E27FC236}">
                  <a16:creationId xmlns:a16="http://schemas.microsoft.com/office/drawing/2014/main" id="{B1073D9B-FA30-4C41-824D-E47787319BF4}"/>
                </a:ext>
              </a:extLst>
            </p:cNvPr>
            <p:cNvSpPr>
              <a:spLocks noChangeAspect="1" noEditPoints="1"/>
            </p:cNvSpPr>
            <p:nvPr/>
          </p:nvSpPr>
          <p:spPr bwMode="auto">
            <a:xfrm>
              <a:off x="3074" y="648"/>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80"/>
                    <a:pt x="123" y="80"/>
                  </a:cubicBezTo>
                  <a:cubicBezTo>
                    <a:pt x="109" y="64"/>
                    <a:pt x="109" y="64"/>
                    <a:pt x="109" y="64"/>
                  </a:cubicBezTo>
                  <a:cubicBezTo>
                    <a:pt x="108" y="64"/>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1"/>
                    <a:pt x="91" y="61"/>
                    <a:pt x="91" y="61"/>
                  </a:cubicBezTo>
                  <a:cubicBezTo>
                    <a:pt x="90" y="62"/>
                    <a:pt x="91"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2"/>
                    <a:pt x="144" y="61"/>
                  </a:cubicBezTo>
                  <a:cubicBezTo>
                    <a:pt x="143" y="61"/>
                    <a:pt x="133" y="60"/>
                    <a:pt x="132" y="60"/>
                  </a:cubicBezTo>
                  <a:close/>
                  <a:moveTo>
                    <a:pt x="116" y="37"/>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7"/>
                    <a:pt x="120" y="7"/>
                  </a:cubicBezTo>
                  <a:cubicBezTo>
                    <a:pt x="120" y="7"/>
                    <a:pt x="118" y="9"/>
                    <a:pt x="118" y="10"/>
                  </a:cubicBezTo>
                  <a:cubicBezTo>
                    <a:pt x="119" y="10"/>
                    <a:pt x="145" y="11"/>
                    <a:pt x="145" y="11"/>
                  </a:cubicBezTo>
                  <a:cubicBezTo>
                    <a:pt x="118" y="25"/>
                    <a:pt x="118" y="25"/>
                    <a:pt x="118" y="25"/>
                  </a:cubicBezTo>
                  <a:cubicBezTo>
                    <a:pt x="112" y="28"/>
                    <a:pt x="111" y="27"/>
                    <a:pt x="109" y="24"/>
                  </a:cubicBezTo>
                  <a:cubicBezTo>
                    <a:pt x="109" y="24"/>
                    <a:pt x="99" y="14"/>
                    <a:pt x="99" y="13"/>
                  </a:cubicBezTo>
                  <a:cubicBezTo>
                    <a:pt x="97" y="14"/>
                    <a:pt x="88" y="19"/>
                    <a:pt x="87" y="20"/>
                  </a:cubicBezTo>
                  <a:cubicBezTo>
                    <a:pt x="89" y="22"/>
                    <a:pt x="102" y="36"/>
                    <a:pt x="102" y="36"/>
                  </a:cubicBezTo>
                  <a:cubicBezTo>
                    <a:pt x="104" y="39"/>
                    <a:pt x="110" y="40"/>
                    <a:pt x="116" y="37"/>
                  </a:cubicBezTo>
                  <a:close/>
                  <a:moveTo>
                    <a:pt x="47" y="15"/>
                  </a:moveTo>
                  <a:cubicBezTo>
                    <a:pt x="61" y="30"/>
                    <a:pt x="61" y="30"/>
                    <a:pt x="61" y="30"/>
                  </a:cubicBezTo>
                  <a:cubicBezTo>
                    <a:pt x="62" y="31"/>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4"/>
                    <a:pt x="79" y="34"/>
                    <a:pt x="79" y="34"/>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20"/>
                    <a:pt x="32" y="20"/>
                  </a:cubicBezTo>
                  <a:cubicBezTo>
                    <a:pt x="32" y="20"/>
                    <a:pt x="26" y="33"/>
                    <a:pt x="26" y="34"/>
                  </a:cubicBezTo>
                  <a:cubicBezTo>
                    <a:pt x="27" y="34"/>
                    <a:pt x="36" y="34"/>
                    <a:pt x="38" y="34"/>
                  </a:cubicBezTo>
                  <a:cubicBezTo>
                    <a:pt x="39" y="32"/>
                    <a:pt x="47" y="15"/>
                    <a:pt x="47" y="15"/>
                  </a:cubicBezTo>
                  <a:close/>
                  <a:moveTo>
                    <a:pt x="54" y="58"/>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7"/>
                    <a:pt x="59" y="68"/>
                    <a:pt x="61" y="70"/>
                  </a:cubicBezTo>
                  <a:cubicBezTo>
                    <a:pt x="61" y="70"/>
                    <a:pt x="70" y="80"/>
                    <a:pt x="71" y="81"/>
                  </a:cubicBezTo>
                  <a:cubicBezTo>
                    <a:pt x="72" y="80"/>
                    <a:pt x="82" y="75"/>
                    <a:pt x="83" y="74"/>
                  </a:cubicBezTo>
                  <a:cubicBezTo>
                    <a:pt x="81" y="72"/>
                    <a:pt x="68" y="58"/>
                    <a:pt x="68" y="58"/>
                  </a:cubicBezTo>
                  <a:cubicBezTo>
                    <a:pt x="65" y="55"/>
                    <a:pt x="59" y="55"/>
                    <a:pt x="5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sp>
        <p:nvSpPr>
          <p:cNvPr id="143" name="TextBox 341">
            <a:extLst>
              <a:ext uri="{FF2B5EF4-FFF2-40B4-BE49-F238E27FC236}">
                <a16:creationId xmlns:a16="http://schemas.microsoft.com/office/drawing/2014/main" id="{6AFF79E8-D543-420E-93EC-9D4A6EC25DBB}"/>
              </a:ext>
            </a:extLst>
          </p:cNvPr>
          <p:cNvSpPr txBox="1">
            <a:spLocks noChangeArrowheads="1"/>
          </p:cNvSpPr>
          <p:nvPr/>
        </p:nvSpPr>
        <p:spPr bwMode="auto">
          <a:xfrm>
            <a:off x="5932529" y="5122389"/>
            <a:ext cx="801478" cy="2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视讯专网</a:t>
            </a:r>
          </a:p>
        </p:txBody>
      </p:sp>
      <p:sp>
        <p:nvSpPr>
          <p:cNvPr id="144" name="圆角矩形 545">
            <a:extLst>
              <a:ext uri="{FF2B5EF4-FFF2-40B4-BE49-F238E27FC236}">
                <a16:creationId xmlns:a16="http://schemas.microsoft.com/office/drawing/2014/main" id="{888D208D-DC75-4BAC-B5EE-403957246B76}"/>
              </a:ext>
            </a:extLst>
          </p:cNvPr>
          <p:cNvSpPr>
            <a:spLocks noChangeArrowheads="1"/>
          </p:cNvSpPr>
          <p:nvPr/>
        </p:nvSpPr>
        <p:spPr bwMode="auto">
          <a:xfrm>
            <a:off x="5580195" y="4676417"/>
            <a:ext cx="1293475"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grpSp>
        <p:nvGrpSpPr>
          <p:cNvPr id="145" name="组合 596">
            <a:extLst>
              <a:ext uri="{FF2B5EF4-FFF2-40B4-BE49-F238E27FC236}">
                <a16:creationId xmlns:a16="http://schemas.microsoft.com/office/drawing/2014/main" id="{8833D087-1E19-44AE-A708-71E6AC5094BE}"/>
              </a:ext>
            </a:extLst>
          </p:cNvPr>
          <p:cNvGrpSpPr>
            <a:grpSpLocks/>
          </p:cNvGrpSpPr>
          <p:nvPr/>
        </p:nvGrpSpPr>
        <p:grpSpPr bwMode="auto">
          <a:xfrm>
            <a:off x="5448467" y="1219743"/>
            <a:ext cx="1831498" cy="720537"/>
            <a:chOff x="5419449" y="450433"/>
            <a:chExt cx="1831957" cy="719639"/>
          </a:xfrm>
        </p:grpSpPr>
        <p:sp>
          <p:nvSpPr>
            <p:cNvPr id="146" name="圆角矩形 10">
              <a:extLst>
                <a:ext uri="{FF2B5EF4-FFF2-40B4-BE49-F238E27FC236}">
                  <a16:creationId xmlns:a16="http://schemas.microsoft.com/office/drawing/2014/main" id="{560A850E-9B78-4826-8FF2-F57FB5F9FC54}"/>
                </a:ext>
              </a:extLst>
            </p:cNvPr>
            <p:cNvSpPr>
              <a:spLocks noChangeArrowheads="1"/>
            </p:cNvSpPr>
            <p:nvPr/>
          </p:nvSpPr>
          <p:spPr bwMode="auto">
            <a:xfrm>
              <a:off x="5419449" y="450433"/>
              <a:ext cx="1831957" cy="719639"/>
            </a:xfrm>
            <a:prstGeom prst="roundRect">
              <a:avLst>
                <a:gd name="adj" fmla="val 16667"/>
              </a:avLst>
            </a:prstGeom>
            <a:noFill/>
            <a:ln w="12700">
              <a:solidFill>
                <a:schemeClr val="tx1">
                  <a:lumMod val="50000"/>
                  <a:lumOff val="50000"/>
                </a:schemeClr>
              </a:solidFill>
              <a:prstDash val="dash"/>
              <a:round/>
              <a:headEnd/>
              <a:tailEnd/>
            </a:ln>
          </p:spPr>
          <p:txBody>
            <a:bodyPr lIns="68544" tIns="34272" rIns="68544" bIns="34272"/>
            <a:lstStyle/>
            <a:p>
              <a:pPr>
                <a:buClr>
                  <a:srgbClr val="CC9900"/>
                </a:buClr>
                <a:buFont typeface="Wingdings" pitchFamily="2" charset="2"/>
                <a:buChar char="n"/>
                <a:defRPr/>
              </a:pPr>
              <a:endParaRPr lang="zh-CN" altLang="en-US" sz="1200">
                <a:latin typeface="微软雅黑" pitchFamily="34" charset="-122"/>
                <a:ea typeface="微软雅黑" pitchFamily="34" charset="-122"/>
              </a:endParaRPr>
            </a:p>
          </p:txBody>
        </p:sp>
        <p:sp>
          <p:nvSpPr>
            <p:cNvPr id="147" name="Freeform 6">
              <a:extLst>
                <a:ext uri="{FF2B5EF4-FFF2-40B4-BE49-F238E27FC236}">
                  <a16:creationId xmlns:a16="http://schemas.microsoft.com/office/drawing/2014/main" id="{EA8EFB11-A480-4864-8C66-44129CF12C35}"/>
                </a:ext>
              </a:extLst>
            </p:cNvPr>
            <p:cNvSpPr>
              <a:spLocks noEditPoints="1"/>
            </p:cNvSpPr>
            <p:nvPr/>
          </p:nvSpPr>
          <p:spPr bwMode="auto">
            <a:xfrm>
              <a:off x="5667097" y="710391"/>
              <a:ext cx="503233" cy="362990"/>
            </a:xfrm>
            <a:custGeom>
              <a:avLst/>
              <a:gdLst>
                <a:gd name="T0" fmla="*/ 2147483647 w 16169"/>
                <a:gd name="T1" fmla="*/ 2147483647 h 15651"/>
                <a:gd name="T2" fmla="*/ 0 w 16169"/>
                <a:gd name="T3" fmla="*/ 2147483647 h 15651"/>
                <a:gd name="T4" fmla="*/ 2147483647 w 16169"/>
                <a:gd name="T5" fmla="*/ 2147483647 h 15651"/>
                <a:gd name="T6" fmla="*/ 2147483647 w 16169"/>
                <a:gd name="T7" fmla="*/ 2147483647 h 15651"/>
                <a:gd name="T8" fmla="*/ 2147483647 w 16169"/>
                <a:gd name="T9" fmla="*/ 2147483647 h 15651"/>
                <a:gd name="T10" fmla="*/ 2147483647 w 16169"/>
                <a:gd name="T11" fmla="*/ 2147483647 h 15651"/>
                <a:gd name="T12" fmla="*/ 2147483647 w 16169"/>
                <a:gd name="T13" fmla="*/ 2147483647 h 15651"/>
                <a:gd name="T14" fmla="*/ 2147483647 w 16169"/>
                <a:gd name="T15" fmla="*/ 2147483647 h 15651"/>
                <a:gd name="T16" fmla="*/ 2147483647 w 16169"/>
                <a:gd name="T17" fmla="*/ 2147483647 h 15651"/>
                <a:gd name="T18" fmla="*/ 2147483647 w 16169"/>
                <a:gd name="T19" fmla="*/ 2147483647 h 15651"/>
                <a:gd name="T20" fmla="*/ 2147483647 w 16169"/>
                <a:gd name="T21" fmla="*/ 2147483647 h 15651"/>
                <a:gd name="T22" fmla="*/ 2147483647 w 16169"/>
                <a:gd name="T23" fmla="*/ 2147483647 h 15651"/>
                <a:gd name="T24" fmla="*/ 2147483647 w 16169"/>
                <a:gd name="T25" fmla="*/ 2147483647 h 15651"/>
                <a:gd name="T26" fmla="*/ 2147483647 w 16169"/>
                <a:gd name="T27" fmla="*/ 2147483647 h 15651"/>
                <a:gd name="T28" fmla="*/ 2147483647 w 16169"/>
                <a:gd name="T29" fmla="*/ 2147483647 h 15651"/>
                <a:gd name="T30" fmla="*/ 2147483647 w 16169"/>
                <a:gd name="T31" fmla="*/ 2147483647 h 15651"/>
                <a:gd name="T32" fmla="*/ 2147483647 w 16169"/>
                <a:gd name="T33" fmla="*/ 2147483647 h 15651"/>
                <a:gd name="T34" fmla="*/ 2147483647 w 16169"/>
                <a:gd name="T35" fmla="*/ 2147483647 h 15651"/>
                <a:gd name="T36" fmla="*/ 2147483647 w 16169"/>
                <a:gd name="T37" fmla="*/ 2147483647 h 15651"/>
                <a:gd name="T38" fmla="*/ 2147483647 w 16169"/>
                <a:gd name="T39" fmla="*/ 2147483647 h 15651"/>
                <a:gd name="T40" fmla="*/ 2147483647 w 16169"/>
                <a:gd name="T41" fmla="*/ 2147483647 h 15651"/>
                <a:gd name="T42" fmla="*/ 2147483647 w 16169"/>
                <a:gd name="T43" fmla="*/ 2147483647 h 15651"/>
                <a:gd name="T44" fmla="*/ 2147483647 w 16169"/>
                <a:gd name="T45" fmla="*/ 2147483647 h 15651"/>
                <a:gd name="T46" fmla="*/ 2147483647 w 16169"/>
                <a:gd name="T47" fmla="*/ 2147483647 h 15651"/>
                <a:gd name="T48" fmla="*/ 2147483647 w 16169"/>
                <a:gd name="T49" fmla="*/ 2147483647 h 15651"/>
                <a:gd name="T50" fmla="*/ 2147483647 w 16169"/>
                <a:gd name="T51" fmla="*/ 2147483647 h 15651"/>
                <a:gd name="T52" fmla="*/ 2147483647 w 16169"/>
                <a:gd name="T53" fmla="*/ 2147483647 h 15651"/>
                <a:gd name="T54" fmla="*/ 2147483647 w 16169"/>
                <a:gd name="T55" fmla="*/ 2147483647 h 15651"/>
                <a:gd name="T56" fmla="*/ 2147483647 w 16169"/>
                <a:gd name="T57" fmla="*/ 2147483647 h 15651"/>
                <a:gd name="T58" fmla="*/ 2147483647 w 16169"/>
                <a:gd name="T59" fmla="*/ 2147483647 h 15651"/>
                <a:gd name="T60" fmla="*/ 2147483647 w 16169"/>
                <a:gd name="T61" fmla="*/ 2147483647 h 15651"/>
                <a:gd name="T62" fmla="*/ 2147483647 w 16169"/>
                <a:gd name="T63" fmla="*/ 2147483647 h 15651"/>
                <a:gd name="T64" fmla="*/ 2147483647 w 16169"/>
                <a:gd name="T65" fmla="*/ 2147483647 h 15651"/>
                <a:gd name="T66" fmla="*/ 2147483647 w 16169"/>
                <a:gd name="T67" fmla="*/ 2147483647 h 15651"/>
                <a:gd name="T68" fmla="*/ 2147483647 w 16169"/>
                <a:gd name="T69" fmla="*/ 2147483647 h 15651"/>
                <a:gd name="T70" fmla="*/ 2147483647 w 16169"/>
                <a:gd name="T71" fmla="*/ 2147483647 h 15651"/>
                <a:gd name="T72" fmla="*/ 2147483647 w 16169"/>
                <a:gd name="T73" fmla="*/ 2147483647 h 15651"/>
                <a:gd name="T74" fmla="*/ 2147483647 w 16169"/>
                <a:gd name="T75" fmla="*/ 2147483647 h 15651"/>
                <a:gd name="T76" fmla="*/ 2147483647 w 16169"/>
                <a:gd name="T77" fmla="*/ 2147483647 h 15651"/>
                <a:gd name="T78" fmla="*/ 2147483647 w 16169"/>
                <a:gd name="T79" fmla="*/ 2147483647 h 15651"/>
                <a:gd name="T80" fmla="*/ 2147483647 w 16169"/>
                <a:gd name="T81" fmla="*/ 2147483647 h 15651"/>
                <a:gd name="T82" fmla="*/ 2147483647 w 16169"/>
                <a:gd name="T83" fmla="*/ 2147483647 h 15651"/>
                <a:gd name="T84" fmla="*/ 2147483647 w 16169"/>
                <a:gd name="T85" fmla="*/ 2147483647 h 15651"/>
                <a:gd name="T86" fmla="*/ 2147483647 w 16169"/>
                <a:gd name="T87" fmla="*/ 2147483647 h 15651"/>
                <a:gd name="T88" fmla="*/ 2147483647 w 16169"/>
                <a:gd name="T89" fmla="*/ 2147483647 h 15651"/>
                <a:gd name="T90" fmla="*/ 2147483647 w 16169"/>
                <a:gd name="T91" fmla="*/ 2147483647 h 15651"/>
                <a:gd name="T92" fmla="*/ 2147483647 w 16169"/>
                <a:gd name="T93" fmla="*/ 2147483647 h 15651"/>
                <a:gd name="T94" fmla="*/ 2147483647 w 16169"/>
                <a:gd name="T95" fmla="*/ 2147483647 h 15651"/>
                <a:gd name="T96" fmla="*/ 2147483647 w 16169"/>
                <a:gd name="T97" fmla="*/ 2147483647 h 15651"/>
                <a:gd name="T98" fmla="*/ 2147483647 w 16169"/>
                <a:gd name="T99" fmla="*/ 2147483647 h 15651"/>
                <a:gd name="T100" fmla="*/ 2147483647 w 16169"/>
                <a:gd name="T101" fmla="*/ 2147483647 h 15651"/>
                <a:gd name="T102" fmla="*/ 2147483647 w 16169"/>
                <a:gd name="T103" fmla="*/ 2147483647 h 15651"/>
                <a:gd name="T104" fmla="*/ 2147483647 w 16169"/>
                <a:gd name="T105" fmla="*/ 2147483647 h 156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169"/>
                <a:gd name="T160" fmla="*/ 0 h 15651"/>
                <a:gd name="T161" fmla="*/ 16169 w 16169"/>
                <a:gd name="T162" fmla="*/ 15651 h 1565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chemeClr val="bg1">
                <a:lumMod val="50000"/>
              </a:schemeClr>
            </a:solidFill>
            <a:ln w="9525">
              <a:solidFill>
                <a:schemeClr val="tx1">
                  <a:lumMod val="50000"/>
                  <a:lumOff val="50000"/>
                </a:schemeClr>
              </a:solidFill>
              <a:round/>
              <a:headEnd/>
              <a:tailEnd/>
            </a:ln>
          </p:spPr>
          <p:txBody>
            <a:bodyPr/>
            <a:lstStyle/>
            <a:p>
              <a:pPr>
                <a:defRPr/>
              </a:pPr>
              <a:endParaRPr lang="zh-CN" altLang="en-US" sz="1799"/>
            </a:p>
          </p:txBody>
        </p:sp>
        <p:sp>
          <p:nvSpPr>
            <p:cNvPr id="148" name="Freeform 6">
              <a:extLst>
                <a:ext uri="{FF2B5EF4-FFF2-40B4-BE49-F238E27FC236}">
                  <a16:creationId xmlns:a16="http://schemas.microsoft.com/office/drawing/2014/main" id="{ED845713-B80A-4AFF-BB65-5D30747313C9}"/>
                </a:ext>
              </a:extLst>
            </p:cNvPr>
            <p:cNvSpPr>
              <a:spLocks noEditPoints="1"/>
            </p:cNvSpPr>
            <p:nvPr/>
          </p:nvSpPr>
          <p:spPr bwMode="auto">
            <a:xfrm>
              <a:off x="6481477" y="727827"/>
              <a:ext cx="504820" cy="364575"/>
            </a:xfrm>
            <a:custGeom>
              <a:avLst/>
              <a:gdLst>
                <a:gd name="T0" fmla="*/ 2147483647 w 16169"/>
                <a:gd name="T1" fmla="*/ 2147483647 h 15651"/>
                <a:gd name="T2" fmla="*/ 0 w 16169"/>
                <a:gd name="T3" fmla="*/ 2147483647 h 15651"/>
                <a:gd name="T4" fmla="*/ 2147483647 w 16169"/>
                <a:gd name="T5" fmla="*/ 2147483647 h 15651"/>
                <a:gd name="T6" fmla="*/ 2147483647 w 16169"/>
                <a:gd name="T7" fmla="*/ 2147483647 h 15651"/>
                <a:gd name="T8" fmla="*/ 2147483647 w 16169"/>
                <a:gd name="T9" fmla="*/ 2147483647 h 15651"/>
                <a:gd name="T10" fmla="*/ 2147483647 w 16169"/>
                <a:gd name="T11" fmla="*/ 2147483647 h 15651"/>
                <a:gd name="T12" fmla="*/ 2147483647 w 16169"/>
                <a:gd name="T13" fmla="*/ 2147483647 h 15651"/>
                <a:gd name="T14" fmla="*/ 2147483647 w 16169"/>
                <a:gd name="T15" fmla="*/ 2147483647 h 15651"/>
                <a:gd name="T16" fmla="*/ 2147483647 w 16169"/>
                <a:gd name="T17" fmla="*/ 2147483647 h 15651"/>
                <a:gd name="T18" fmla="*/ 2147483647 w 16169"/>
                <a:gd name="T19" fmla="*/ 2147483647 h 15651"/>
                <a:gd name="T20" fmla="*/ 2147483647 w 16169"/>
                <a:gd name="T21" fmla="*/ 2147483647 h 15651"/>
                <a:gd name="T22" fmla="*/ 2147483647 w 16169"/>
                <a:gd name="T23" fmla="*/ 2147483647 h 15651"/>
                <a:gd name="T24" fmla="*/ 2147483647 w 16169"/>
                <a:gd name="T25" fmla="*/ 2147483647 h 15651"/>
                <a:gd name="T26" fmla="*/ 2147483647 w 16169"/>
                <a:gd name="T27" fmla="*/ 2147483647 h 15651"/>
                <a:gd name="T28" fmla="*/ 2147483647 w 16169"/>
                <a:gd name="T29" fmla="*/ 2147483647 h 15651"/>
                <a:gd name="T30" fmla="*/ 2147483647 w 16169"/>
                <a:gd name="T31" fmla="*/ 2147483647 h 15651"/>
                <a:gd name="T32" fmla="*/ 2147483647 w 16169"/>
                <a:gd name="T33" fmla="*/ 2147483647 h 15651"/>
                <a:gd name="T34" fmla="*/ 2147483647 w 16169"/>
                <a:gd name="T35" fmla="*/ 2147483647 h 15651"/>
                <a:gd name="T36" fmla="*/ 2147483647 w 16169"/>
                <a:gd name="T37" fmla="*/ 2147483647 h 15651"/>
                <a:gd name="T38" fmla="*/ 2147483647 w 16169"/>
                <a:gd name="T39" fmla="*/ 2147483647 h 15651"/>
                <a:gd name="T40" fmla="*/ 2147483647 w 16169"/>
                <a:gd name="T41" fmla="*/ 2147483647 h 15651"/>
                <a:gd name="T42" fmla="*/ 2147483647 w 16169"/>
                <a:gd name="T43" fmla="*/ 2147483647 h 15651"/>
                <a:gd name="T44" fmla="*/ 2147483647 w 16169"/>
                <a:gd name="T45" fmla="*/ 2147483647 h 15651"/>
                <a:gd name="T46" fmla="*/ 2147483647 w 16169"/>
                <a:gd name="T47" fmla="*/ 2147483647 h 15651"/>
                <a:gd name="T48" fmla="*/ 2147483647 w 16169"/>
                <a:gd name="T49" fmla="*/ 2147483647 h 15651"/>
                <a:gd name="T50" fmla="*/ 2147483647 w 16169"/>
                <a:gd name="T51" fmla="*/ 2147483647 h 15651"/>
                <a:gd name="T52" fmla="*/ 2147483647 w 16169"/>
                <a:gd name="T53" fmla="*/ 2147483647 h 15651"/>
                <a:gd name="T54" fmla="*/ 2147483647 w 16169"/>
                <a:gd name="T55" fmla="*/ 2147483647 h 15651"/>
                <a:gd name="T56" fmla="*/ 2147483647 w 16169"/>
                <a:gd name="T57" fmla="*/ 2147483647 h 15651"/>
                <a:gd name="T58" fmla="*/ 2147483647 w 16169"/>
                <a:gd name="T59" fmla="*/ 2147483647 h 15651"/>
                <a:gd name="T60" fmla="*/ 2147483647 w 16169"/>
                <a:gd name="T61" fmla="*/ 2147483647 h 15651"/>
                <a:gd name="T62" fmla="*/ 2147483647 w 16169"/>
                <a:gd name="T63" fmla="*/ 2147483647 h 15651"/>
                <a:gd name="T64" fmla="*/ 2147483647 w 16169"/>
                <a:gd name="T65" fmla="*/ 2147483647 h 15651"/>
                <a:gd name="T66" fmla="*/ 2147483647 w 16169"/>
                <a:gd name="T67" fmla="*/ 2147483647 h 15651"/>
                <a:gd name="T68" fmla="*/ 2147483647 w 16169"/>
                <a:gd name="T69" fmla="*/ 2147483647 h 15651"/>
                <a:gd name="T70" fmla="*/ 2147483647 w 16169"/>
                <a:gd name="T71" fmla="*/ 2147483647 h 15651"/>
                <a:gd name="T72" fmla="*/ 2147483647 w 16169"/>
                <a:gd name="T73" fmla="*/ 2147483647 h 15651"/>
                <a:gd name="T74" fmla="*/ 2147483647 w 16169"/>
                <a:gd name="T75" fmla="*/ 2147483647 h 15651"/>
                <a:gd name="T76" fmla="*/ 2147483647 w 16169"/>
                <a:gd name="T77" fmla="*/ 2147483647 h 15651"/>
                <a:gd name="T78" fmla="*/ 2147483647 w 16169"/>
                <a:gd name="T79" fmla="*/ 2147483647 h 15651"/>
                <a:gd name="T80" fmla="*/ 2147483647 w 16169"/>
                <a:gd name="T81" fmla="*/ 2147483647 h 15651"/>
                <a:gd name="T82" fmla="*/ 2147483647 w 16169"/>
                <a:gd name="T83" fmla="*/ 2147483647 h 15651"/>
                <a:gd name="T84" fmla="*/ 2147483647 w 16169"/>
                <a:gd name="T85" fmla="*/ 2147483647 h 15651"/>
                <a:gd name="T86" fmla="*/ 2147483647 w 16169"/>
                <a:gd name="T87" fmla="*/ 2147483647 h 15651"/>
                <a:gd name="T88" fmla="*/ 2147483647 w 16169"/>
                <a:gd name="T89" fmla="*/ 2147483647 h 15651"/>
                <a:gd name="T90" fmla="*/ 2147483647 w 16169"/>
                <a:gd name="T91" fmla="*/ 2147483647 h 15651"/>
                <a:gd name="T92" fmla="*/ 2147483647 w 16169"/>
                <a:gd name="T93" fmla="*/ 2147483647 h 15651"/>
                <a:gd name="T94" fmla="*/ 2147483647 w 16169"/>
                <a:gd name="T95" fmla="*/ 2147483647 h 15651"/>
                <a:gd name="T96" fmla="*/ 2147483647 w 16169"/>
                <a:gd name="T97" fmla="*/ 2147483647 h 15651"/>
                <a:gd name="T98" fmla="*/ 2147483647 w 16169"/>
                <a:gd name="T99" fmla="*/ 2147483647 h 15651"/>
                <a:gd name="T100" fmla="*/ 2147483647 w 16169"/>
                <a:gd name="T101" fmla="*/ 2147483647 h 15651"/>
                <a:gd name="T102" fmla="*/ 2147483647 w 16169"/>
                <a:gd name="T103" fmla="*/ 2147483647 h 15651"/>
                <a:gd name="T104" fmla="*/ 2147483647 w 16169"/>
                <a:gd name="T105" fmla="*/ 2147483647 h 156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169"/>
                <a:gd name="T160" fmla="*/ 0 h 15651"/>
                <a:gd name="T161" fmla="*/ 16169 w 16169"/>
                <a:gd name="T162" fmla="*/ 15651 h 1565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727070"/>
            </a:solidFill>
            <a:ln w="9525">
              <a:solidFill>
                <a:schemeClr val="tx1">
                  <a:lumMod val="50000"/>
                  <a:lumOff val="50000"/>
                </a:schemeClr>
              </a:solidFill>
              <a:round/>
              <a:headEnd/>
              <a:tailEnd/>
            </a:ln>
          </p:spPr>
          <p:txBody>
            <a:bodyPr/>
            <a:lstStyle/>
            <a:p>
              <a:pPr>
                <a:defRPr/>
              </a:pPr>
              <a:endParaRPr lang="zh-CN" altLang="en-US" sz="1799"/>
            </a:p>
          </p:txBody>
        </p:sp>
        <p:sp>
          <p:nvSpPr>
            <p:cNvPr id="149" name="TextBox 431">
              <a:extLst>
                <a:ext uri="{FF2B5EF4-FFF2-40B4-BE49-F238E27FC236}">
                  <a16:creationId xmlns:a16="http://schemas.microsoft.com/office/drawing/2014/main" id="{F14204A1-BFED-4B21-9F45-212A7F428965}"/>
                </a:ext>
              </a:extLst>
            </p:cNvPr>
            <p:cNvSpPr txBox="1">
              <a:spLocks noChangeArrowheads="1"/>
            </p:cNvSpPr>
            <p:nvPr/>
          </p:nvSpPr>
          <p:spPr bwMode="auto">
            <a:xfrm>
              <a:off x="5898391" y="450433"/>
              <a:ext cx="1263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教育厅</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局</a:t>
              </a:r>
              <a:endParaRPr lang="en-US" altLang="zh-CN" sz="1200" b="1">
                <a:latin typeface="微软雅黑" panose="020B0503020204020204" pitchFamily="34" charset="-122"/>
                <a:ea typeface="微软雅黑" panose="020B0503020204020204" pitchFamily="34" charset="-122"/>
              </a:endParaRPr>
            </a:p>
          </p:txBody>
        </p:sp>
      </p:grpSp>
      <p:cxnSp>
        <p:nvCxnSpPr>
          <p:cNvPr id="150" name="肘形连接符 601">
            <a:extLst>
              <a:ext uri="{FF2B5EF4-FFF2-40B4-BE49-F238E27FC236}">
                <a16:creationId xmlns:a16="http://schemas.microsoft.com/office/drawing/2014/main" id="{87A0070C-3AA1-4D34-98EA-34F189B1B3BC}"/>
              </a:ext>
            </a:extLst>
          </p:cNvPr>
          <p:cNvCxnSpPr/>
          <p:nvPr/>
        </p:nvCxnSpPr>
        <p:spPr bwMode="auto">
          <a:xfrm rot="10800000" flipV="1">
            <a:off x="4567633" y="1580012"/>
            <a:ext cx="880833" cy="1434726"/>
          </a:xfrm>
          <a:prstGeom prst="bentConnector3">
            <a:avLst>
              <a:gd name="adj1" fmla="val 50000"/>
            </a:avLst>
          </a:prstGeom>
          <a:noFill/>
          <a:ln w="28575" cap="flat" cmpd="sng" algn="ctr">
            <a:solidFill>
              <a:schemeClr val="bg1">
                <a:lumMod val="65000"/>
              </a:schemeClr>
            </a:solidFill>
            <a:prstDash val="solid"/>
            <a:round/>
            <a:headEnd type="none" w="med" len="med"/>
            <a:tailEnd type="none" w="med" len="med"/>
          </a:ln>
          <a:effectLst/>
          <a:extLst/>
        </p:spPr>
      </p:cxnSp>
      <p:sp>
        <p:nvSpPr>
          <p:cNvPr id="151" name="圆角矩形 545">
            <a:extLst>
              <a:ext uri="{FF2B5EF4-FFF2-40B4-BE49-F238E27FC236}">
                <a16:creationId xmlns:a16="http://schemas.microsoft.com/office/drawing/2014/main" id="{AECD1DFF-FB59-4DE2-A96D-768B5B819A5D}"/>
              </a:ext>
            </a:extLst>
          </p:cNvPr>
          <p:cNvSpPr>
            <a:spLocks noChangeArrowheads="1"/>
          </p:cNvSpPr>
          <p:nvPr/>
        </p:nvSpPr>
        <p:spPr bwMode="auto">
          <a:xfrm>
            <a:off x="4161339" y="4679591"/>
            <a:ext cx="1295063" cy="706254"/>
          </a:xfrm>
          <a:prstGeom prst="roundRect">
            <a:avLst>
              <a:gd name="adj" fmla="val 16667"/>
            </a:avLst>
          </a:prstGeom>
          <a:noFill/>
          <a:ln w="6350">
            <a:solidFill>
              <a:schemeClr val="tx1">
                <a:lumMod val="50000"/>
                <a:lumOff val="50000"/>
              </a:schemeClr>
            </a:solidFill>
            <a:prstDash val="dash"/>
            <a:round/>
            <a:headEnd/>
            <a:tailEnd/>
          </a:ln>
        </p:spPr>
        <p:txBody>
          <a:bodyPr lIns="91434" tIns="45717" rIns="91434" bIns="45717"/>
          <a:lstStyle/>
          <a:p>
            <a:pPr defTabSz="684008">
              <a:buClr>
                <a:srgbClr val="CC9900"/>
              </a:buClr>
              <a:buFont typeface="Wingdings" pitchFamily="2" charset="2"/>
              <a:buChar char="n"/>
              <a:defRPr/>
            </a:pPr>
            <a:endParaRPr lang="zh-CN" altLang="en-US" sz="1200">
              <a:latin typeface="Calibri" pitchFamily="34" charset="0"/>
            </a:endParaRPr>
          </a:p>
        </p:txBody>
      </p:sp>
      <p:grpSp>
        <p:nvGrpSpPr>
          <p:cNvPr id="152" name="组合 39">
            <a:extLst>
              <a:ext uri="{FF2B5EF4-FFF2-40B4-BE49-F238E27FC236}">
                <a16:creationId xmlns:a16="http://schemas.microsoft.com/office/drawing/2014/main" id="{7B435BA7-293F-4AC8-846B-D6F2FB7E6737}"/>
              </a:ext>
            </a:extLst>
          </p:cNvPr>
          <p:cNvGrpSpPr/>
          <p:nvPr/>
        </p:nvGrpSpPr>
        <p:grpSpPr>
          <a:xfrm>
            <a:off x="4371637" y="4811094"/>
            <a:ext cx="262781" cy="332084"/>
            <a:chOff x="4059238" y="2417763"/>
            <a:chExt cx="898525" cy="1362075"/>
          </a:xfrm>
          <a:solidFill>
            <a:schemeClr val="tx1">
              <a:lumMod val="50000"/>
              <a:lumOff val="50000"/>
            </a:schemeClr>
          </a:solidFill>
        </p:grpSpPr>
        <p:sp>
          <p:nvSpPr>
            <p:cNvPr id="153" name="Freeform 31">
              <a:extLst>
                <a:ext uri="{FF2B5EF4-FFF2-40B4-BE49-F238E27FC236}">
                  <a16:creationId xmlns:a16="http://schemas.microsoft.com/office/drawing/2014/main" id="{C05766A3-D126-499F-82E7-99C610C20925}"/>
                </a:ext>
              </a:extLst>
            </p:cNvPr>
            <p:cNvSpPr>
              <a:spLocks/>
            </p:cNvSpPr>
            <p:nvPr/>
          </p:nvSpPr>
          <p:spPr bwMode="auto">
            <a:xfrm>
              <a:off x="4059238" y="3243263"/>
              <a:ext cx="898525" cy="536575"/>
            </a:xfrm>
            <a:custGeom>
              <a:avLst/>
              <a:gdLst/>
              <a:ahLst/>
              <a:cxnLst>
                <a:cxn ang="0">
                  <a:pos x="0" y="6079"/>
                </a:cxn>
                <a:cxn ang="0">
                  <a:pos x="35" y="6215"/>
                </a:cxn>
                <a:cxn ang="0">
                  <a:pos x="102" y="6317"/>
                </a:cxn>
                <a:cxn ang="0">
                  <a:pos x="204" y="6403"/>
                </a:cxn>
                <a:cxn ang="0">
                  <a:pos x="338" y="6418"/>
                </a:cxn>
                <a:cxn ang="0">
                  <a:pos x="5588" y="6418"/>
                </a:cxn>
                <a:cxn ang="0">
                  <a:pos x="10481" y="6418"/>
                </a:cxn>
                <a:cxn ang="0">
                  <a:pos x="10600" y="6367"/>
                </a:cxn>
                <a:cxn ang="0">
                  <a:pos x="10685" y="6265"/>
                </a:cxn>
                <a:cxn ang="0">
                  <a:pos x="10735" y="6148"/>
                </a:cxn>
                <a:cxn ang="0">
                  <a:pos x="10753" y="2140"/>
                </a:cxn>
                <a:cxn ang="0">
                  <a:pos x="10668" y="1833"/>
                </a:cxn>
                <a:cxn ang="0">
                  <a:pos x="10466" y="1614"/>
                </a:cxn>
                <a:cxn ang="0">
                  <a:pos x="8105" y="35"/>
                </a:cxn>
                <a:cxn ang="0">
                  <a:pos x="7984" y="17"/>
                </a:cxn>
                <a:cxn ang="0">
                  <a:pos x="7865" y="52"/>
                </a:cxn>
                <a:cxn ang="0">
                  <a:pos x="7781" y="119"/>
                </a:cxn>
                <a:cxn ang="0">
                  <a:pos x="6385" y="3312"/>
                </a:cxn>
                <a:cxn ang="0">
                  <a:pos x="5740" y="2037"/>
                </a:cxn>
                <a:cxn ang="0">
                  <a:pos x="5760" y="1850"/>
                </a:cxn>
                <a:cxn ang="0">
                  <a:pos x="6183" y="1188"/>
                </a:cxn>
                <a:cxn ang="0">
                  <a:pos x="6233" y="1019"/>
                </a:cxn>
                <a:cxn ang="0">
                  <a:pos x="6166" y="867"/>
                </a:cxn>
                <a:cxn ang="0">
                  <a:pos x="5367" y="0"/>
                </a:cxn>
                <a:cxn ang="0">
                  <a:pos x="4537" y="933"/>
                </a:cxn>
                <a:cxn ang="0">
                  <a:pos x="4537" y="1104"/>
                </a:cxn>
                <a:cxn ang="0">
                  <a:pos x="4943" y="1783"/>
                </a:cxn>
                <a:cxn ang="0">
                  <a:pos x="5010" y="1952"/>
                </a:cxn>
                <a:cxn ang="0">
                  <a:pos x="4977" y="2122"/>
                </a:cxn>
                <a:cxn ang="0">
                  <a:pos x="3005" y="188"/>
                </a:cxn>
                <a:cxn ang="0">
                  <a:pos x="2938" y="85"/>
                </a:cxn>
                <a:cxn ang="0">
                  <a:pos x="2818" y="17"/>
                </a:cxn>
                <a:cxn ang="0">
                  <a:pos x="2701" y="17"/>
                </a:cxn>
                <a:cxn ang="0">
                  <a:pos x="2581" y="70"/>
                </a:cxn>
                <a:cxn ang="0">
                  <a:pos x="170" y="1714"/>
                </a:cxn>
                <a:cxn ang="0">
                  <a:pos x="15" y="1988"/>
                </a:cxn>
              </a:cxnLst>
              <a:rect l="0" t="0" r="r" b="b"/>
              <a:pathLst>
                <a:path w="10753" h="6418">
                  <a:moveTo>
                    <a:pt x="0" y="2140"/>
                  </a:moveTo>
                  <a:lnTo>
                    <a:pt x="0" y="6079"/>
                  </a:lnTo>
                  <a:lnTo>
                    <a:pt x="0" y="6148"/>
                  </a:lnTo>
                  <a:lnTo>
                    <a:pt x="35" y="6215"/>
                  </a:lnTo>
                  <a:lnTo>
                    <a:pt x="50" y="6265"/>
                  </a:lnTo>
                  <a:lnTo>
                    <a:pt x="102" y="6317"/>
                  </a:lnTo>
                  <a:lnTo>
                    <a:pt x="152" y="6367"/>
                  </a:lnTo>
                  <a:lnTo>
                    <a:pt x="204" y="6403"/>
                  </a:lnTo>
                  <a:lnTo>
                    <a:pt x="271" y="6418"/>
                  </a:lnTo>
                  <a:lnTo>
                    <a:pt x="338" y="6418"/>
                  </a:lnTo>
                  <a:lnTo>
                    <a:pt x="5162" y="6418"/>
                  </a:lnTo>
                  <a:lnTo>
                    <a:pt x="5588" y="6418"/>
                  </a:lnTo>
                  <a:lnTo>
                    <a:pt x="10414" y="6418"/>
                  </a:lnTo>
                  <a:lnTo>
                    <a:pt x="10481" y="6418"/>
                  </a:lnTo>
                  <a:lnTo>
                    <a:pt x="10551" y="6403"/>
                  </a:lnTo>
                  <a:lnTo>
                    <a:pt x="10600" y="6367"/>
                  </a:lnTo>
                  <a:lnTo>
                    <a:pt x="10651" y="6317"/>
                  </a:lnTo>
                  <a:lnTo>
                    <a:pt x="10685" y="6265"/>
                  </a:lnTo>
                  <a:lnTo>
                    <a:pt x="10720" y="6215"/>
                  </a:lnTo>
                  <a:lnTo>
                    <a:pt x="10735" y="6148"/>
                  </a:lnTo>
                  <a:lnTo>
                    <a:pt x="10753" y="6079"/>
                  </a:lnTo>
                  <a:lnTo>
                    <a:pt x="10753" y="2140"/>
                  </a:lnTo>
                  <a:lnTo>
                    <a:pt x="10735" y="1988"/>
                  </a:lnTo>
                  <a:lnTo>
                    <a:pt x="10668" y="1833"/>
                  </a:lnTo>
                  <a:lnTo>
                    <a:pt x="10583" y="1714"/>
                  </a:lnTo>
                  <a:lnTo>
                    <a:pt x="10466" y="1614"/>
                  </a:lnTo>
                  <a:lnTo>
                    <a:pt x="8171" y="70"/>
                  </a:lnTo>
                  <a:lnTo>
                    <a:pt x="8105" y="35"/>
                  </a:lnTo>
                  <a:lnTo>
                    <a:pt x="8053" y="17"/>
                  </a:lnTo>
                  <a:lnTo>
                    <a:pt x="7984" y="17"/>
                  </a:lnTo>
                  <a:lnTo>
                    <a:pt x="7932" y="17"/>
                  </a:lnTo>
                  <a:lnTo>
                    <a:pt x="7865" y="52"/>
                  </a:lnTo>
                  <a:lnTo>
                    <a:pt x="7812" y="85"/>
                  </a:lnTo>
                  <a:lnTo>
                    <a:pt x="7781" y="119"/>
                  </a:lnTo>
                  <a:lnTo>
                    <a:pt x="7745" y="188"/>
                  </a:lnTo>
                  <a:lnTo>
                    <a:pt x="6385" y="3312"/>
                  </a:lnTo>
                  <a:lnTo>
                    <a:pt x="5775" y="2122"/>
                  </a:lnTo>
                  <a:lnTo>
                    <a:pt x="5740" y="2037"/>
                  </a:lnTo>
                  <a:lnTo>
                    <a:pt x="5740" y="1952"/>
                  </a:lnTo>
                  <a:lnTo>
                    <a:pt x="5760" y="1850"/>
                  </a:lnTo>
                  <a:lnTo>
                    <a:pt x="5792" y="1783"/>
                  </a:lnTo>
                  <a:lnTo>
                    <a:pt x="6183" y="1188"/>
                  </a:lnTo>
                  <a:lnTo>
                    <a:pt x="6216" y="1104"/>
                  </a:lnTo>
                  <a:lnTo>
                    <a:pt x="6233" y="1019"/>
                  </a:lnTo>
                  <a:lnTo>
                    <a:pt x="6201" y="933"/>
                  </a:lnTo>
                  <a:lnTo>
                    <a:pt x="6166" y="867"/>
                  </a:lnTo>
                  <a:lnTo>
                    <a:pt x="5384" y="0"/>
                  </a:lnTo>
                  <a:lnTo>
                    <a:pt x="5367" y="0"/>
                  </a:lnTo>
                  <a:lnTo>
                    <a:pt x="4587" y="867"/>
                  </a:lnTo>
                  <a:lnTo>
                    <a:pt x="4537" y="933"/>
                  </a:lnTo>
                  <a:lnTo>
                    <a:pt x="4517" y="1019"/>
                  </a:lnTo>
                  <a:lnTo>
                    <a:pt x="4537" y="1104"/>
                  </a:lnTo>
                  <a:lnTo>
                    <a:pt x="4570" y="1188"/>
                  </a:lnTo>
                  <a:lnTo>
                    <a:pt x="4943" y="1783"/>
                  </a:lnTo>
                  <a:lnTo>
                    <a:pt x="4993" y="1850"/>
                  </a:lnTo>
                  <a:lnTo>
                    <a:pt x="5010" y="1952"/>
                  </a:lnTo>
                  <a:lnTo>
                    <a:pt x="4993" y="2037"/>
                  </a:lnTo>
                  <a:lnTo>
                    <a:pt x="4977" y="2122"/>
                  </a:lnTo>
                  <a:lnTo>
                    <a:pt x="4365" y="3312"/>
                  </a:lnTo>
                  <a:lnTo>
                    <a:pt x="3005" y="188"/>
                  </a:lnTo>
                  <a:lnTo>
                    <a:pt x="2972" y="119"/>
                  </a:lnTo>
                  <a:lnTo>
                    <a:pt x="2938" y="85"/>
                  </a:lnTo>
                  <a:lnTo>
                    <a:pt x="2888" y="52"/>
                  </a:lnTo>
                  <a:lnTo>
                    <a:pt x="2818" y="17"/>
                  </a:lnTo>
                  <a:lnTo>
                    <a:pt x="2769" y="17"/>
                  </a:lnTo>
                  <a:lnTo>
                    <a:pt x="2701" y="17"/>
                  </a:lnTo>
                  <a:lnTo>
                    <a:pt x="2649" y="35"/>
                  </a:lnTo>
                  <a:lnTo>
                    <a:pt x="2581" y="70"/>
                  </a:lnTo>
                  <a:lnTo>
                    <a:pt x="286" y="1614"/>
                  </a:lnTo>
                  <a:lnTo>
                    <a:pt x="170" y="1714"/>
                  </a:lnTo>
                  <a:lnTo>
                    <a:pt x="67" y="1833"/>
                  </a:lnTo>
                  <a:lnTo>
                    <a:pt x="15" y="1988"/>
                  </a:lnTo>
                  <a:lnTo>
                    <a:pt x="0" y="2140"/>
                  </a:lnTo>
                  <a:close/>
                </a:path>
              </a:pathLst>
            </a:custGeom>
            <a:grpFill/>
            <a:ln w="9525">
              <a:noFill/>
              <a:round/>
              <a:headEnd/>
              <a:tailEnd/>
            </a:ln>
          </p:spPr>
          <p:txBody>
            <a:bodyPr/>
            <a:lstStyle/>
            <a:p>
              <a:pPr>
                <a:defRPr/>
              </a:pPr>
              <a:endParaRPr lang="zh-CN" altLang="en-US" sz="1200" dirty="0"/>
            </a:p>
          </p:txBody>
        </p:sp>
        <p:sp>
          <p:nvSpPr>
            <p:cNvPr id="154" name="Freeform 32">
              <a:extLst>
                <a:ext uri="{FF2B5EF4-FFF2-40B4-BE49-F238E27FC236}">
                  <a16:creationId xmlns:a16="http://schemas.microsoft.com/office/drawing/2014/main" id="{91B1FE91-CC78-4FD9-8F2D-434B5A532989}"/>
                </a:ext>
              </a:extLst>
            </p:cNvPr>
            <p:cNvSpPr>
              <a:spLocks noEditPoints="1"/>
            </p:cNvSpPr>
            <p:nvPr/>
          </p:nvSpPr>
          <p:spPr bwMode="auto">
            <a:xfrm>
              <a:off x="4167188" y="2417763"/>
              <a:ext cx="655638" cy="708025"/>
            </a:xfrm>
            <a:custGeom>
              <a:avLst/>
              <a:gdLst/>
              <a:ahLst/>
              <a:cxnLst>
                <a:cxn ang="0">
                  <a:pos x="1054" y="1614"/>
                </a:cxn>
                <a:cxn ang="0">
                  <a:pos x="681" y="1663"/>
                </a:cxn>
                <a:cxn ang="0">
                  <a:pos x="221" y="1988"/>
                </a:cxn>
                <a:cxn ang="0">
                  <a:pos x="52" y="2343"/>
                </a:cxn>
                <a:cxn ang="0">
                  <a:pos x="35" y="3975"/>
                </a:cxn>
                <a:cxn ang="0">
                  <a:pos x="0" y="4756"/>
                </a:cxn>
                <a:cxn ang="0">
                  <a:pos x="170" y="5705"/>
                </a:cxn>
                <a:cxn ang="0">
                  <a:pos x="663" y="6741"/>
                </a:cxn>
                <a:cxn ang="0">
                  <a:pos x="1427" y="7574"/>
                </a:cxn>
                <a:cxn ang="0">
                  <a:pos x="2397" y="8167"/>
                </a:cxn>
                <a:cxn ang="0">
                  <a:pos x="3516" y="8457"/>
                </a:cxn>
                <a:cxn ang="0">
                  <a:pos x="4129" y="8474"/>
                </a:cxn>
                <a:cxn ang="0">
                  <a:pos x="5095" y="8305"/>
                </a:cxn>
                <a:cxn ang="0">
                  <a:pos x="6118" y="7793"/>
                </a:cxn>
                <a:cxn ang="0">
                  <a:pos x="6948" y="7048"/>
                </a:cxn>
                <a:cxn ang="0">
                  <a:pos x="7545" y="6078"/>
                </a:cxn>
                <a:cxn ang="0">
                  <a:pos x="7833" y="4941"/>
                </a:cxn>
                <a:cxn ang="0">
                  <a:pos x="7848" y="4244"/>
                </a:cxn>
                <a:cxn ang="0">
                  <a:pos x="7764" y="2565"/>
                </a:cxn>
                <a:cxn ang="0">
                  <a:pos x="7424" y="1631"/>
                </a:cxn>
                <a:cxn ang="0">
                  <a:pos x="6847" y="917"/>
                </a:cxn>
                <a:cxn ang="0">
                  <a:pos x="6099" y="425"/>
                </a:cxn>
                <a:cxn ang="0">
                  <a:pos x="5232" y="119"/>
                </a:cxn>
                <a:cxn ang="0">
                  <a:pos x="4333" y="0"/>
                </a:cxn>
                <a:cxn ang="0">
                  <a:pos x="3449" y="35"/>
                </a:cxn>
                <a:cxn ang="0">
                  <a:pos x="2649" y="236"/>
                </a:cxn>
                <a:cxn ang="0">
                  <a:pos x="1988" y="560"/>
                </a:cxn>
                <a:cxn ang="0">
                  <a:pos x="1528" y="1018"/>
                </a:cxn>
                <a:cxn ang="0">
                  <a:pos x="1341" y="1596"/>
                </a:cxn>
                <a:cxn ang="0">
                  <a:pos x="3416" y="7522"/>
                </a:cxn>
                <a:cxn ang="0">
                  <a:pos x="2702" y="7319"/>
                </a:cxn>
                <a:cxn ang="0">
                  <a:pos x="2090" y="6945"/>
                </a:cxn>
                <a:cxn ang="0">
                  <a:pos x="1664" y="6454"/>
                </a:cxn>
                <a:cxn ang="0">
                  <a:pos x="1444" y="5908"/>
                </a:cxn>
                <a:cxn ang="0">
                  <a:pos x="1359" y="5316"/>
                </a:cxn>
                <a:cxn ang="0">
                  <a:pos x="1411" y="4771"/>
                </a:cxn>
                <a:cxn ang="0">
                  <a:pos x="1598" y="4144"/>
                </a:cxn>
                <a:cxn ang="0">
                  <a:pos x="1767" y="3923"/>
                </a:cxn>
                <a:cxn ang="0">
                  <a:pos x="2003" y="3770"/>
                </a:cxn>
                <a:cxn ang="0">
                  <a:pos x="2295" y="3703"/>
                </a:cxn>
                <a:cxn ang="0">
                  <a:pos x="2564" y="3770"/>
                </a:cxn>
                <a:cxn ang="0">
                  <a:pos x="2804" y="3923"/>
                </a:cxn>
                <a:cxn ang="0">
                  <a:pos x="3127" y="4244"/>
                </a:cxn>
                <a:cxn ang="0">
                  <a:pos x="3635" y="4534"/>
                </a:cxn>
                <a:cxn ang="0">
                  <a:pos x="4248" y="4686"/>
                </a:cxn>
                <a:cxn ang="0">
                  <a:pos x="4893" y="4721"/>
                </a:cxn>
                <a:cxn ang="0">
                  <a:pos x="5540" y="4601"/>
                </a:cxn>
                <a:cxn ang="0">
                  <a:pos x="5963" y="4415"/>
                </a:cxn>
                <a:cxn ang="0">
                  <a:pos x="5913" y="4296"/>
                </a:cxn>
                <a:cxn ang="0">
                  <a:pos x="5540" y="4126"/>
                </a:cxn>
                <a:cxn ang="0">
                  <a:pos x="5317" y="3804"/>
                </a:cxn>
                <a:cxn ang="0">
                  <a:pos x="5471" y="3566"/>
                </a:cxn>
                <a:cxn ang="0">
                  <a:pos x="5996" y="3668"/>
                </a:cxn>
                <a:cxn ang="0">
                  <a:pos x="6389" y="3872"/>
                </a:cxn>
                <a:cxn ang="0">
                  <a:pos x="6660" y="4178"/>
                </a:cxn>
                <a:cxn ang="0">
                  <a:pos x="6815" y="4584"/>
                </a:cxn>
                <a:cxn ang="0">
                  <a:pos x="6898" y="5094"/>
                </a:cxn>
                <a:cxn ang="0">
                  <a:pos x="6642" y="5842"/>
                </a:cxn>
                <a:cxn ang="0">
                  <a:pos x="6234" y="6503"/>
                </a:cxn>
                <a:cxn ang="0">
                  <a:pos x="5658" y="7012"/>
                </a:cxn>
                <a:cxn ang="0">
                  <a:pos x="4978" y="7371"/>
                </a:cxn>
                <a:cxn ang="0">
                  <a:pos x="4196" y="7557"/>
                </a:cxn>
              </a:cxnLst>
              <a:rect l="0" t="0" r="r" b="b"/>
              <a:pathLst>
                <a:path w="7848" h="8474">
                  <a:moveTo>
                    <a:pt x="1341" y="1596"/>
                  </a:moveTo>
                  <a:lnTo>
                    <a:pt x="1275" y="1648"/>
                  </a:lnTo>
                  <a:lnTo>
                    <a:pt x="1054" y="1614"/>
                  </a:lnTo>
                  <a:lnTo>
                    <a:pt x="953" y="1614"/>
                  </a:lnTo>
                  <a:lnTo>
                    <a:pt x="867" y="1614"/>
                  </a:lnTo>
                  <a:lnTo>
                    <a:pt x="681" y="1663"/>
                  </a:lnTo>
                  <a:lnTo>
                    <a:pt x="509" y="1733"/>
                  </a:lnTo>
                  <a:lnTo>
                    <a:pt x="356" y="1851"/>
                  </a:lnTo>
                  <a:lnTo>
                    <a:pt x="221" y="1988"/>
                  </a:lnTo>
                  <a:lnTo>
                    <a:pt x="118" y="2156"/>
                  </a:lnTo>
                  <a:lnTo>
                    <a:pt x="85" y="2241"/>
                  </a:lnTo>
                  <a:lnTo>
                    <a:pt x="52" y="2343"/>
                  </a:lnTo>
                  <a:lnTo>
                    <a:pt x="35" y="2428"/>
                  </a:lnTo>
                  <a:lnTo>
                    <a:pt x="35" y="2530"/>
                  </a:lnTo>
                  <a:lnTo>
                    <a:pt x="35" y="3975"/>
                  </a:lnTo>
                  <a:lnTo>
                    <a:pt x="0" y="4263"/>
                  </a:lnTo>
                  <a:lnTo>
                    <a:pt x="0" y="4551"/>
                  </a:lnTo>
                  <a:lnTo>
                    <a:pt x="0" y="4756"/>
                  </a:lnTo>
                  <a:lnTo>
                    <a:pt x="18" y="4941"/>
                  </a:lnTo>
                  <a:lnTo>
                    <a:pt x="68" y="5333"/>
                  </a:lnTo>
                  <a:lnTo>
                    <a:pt x="170" y="5705"/>
                  </a:lnTo>
                  <a:lnTo>
                    <a:pt x="304" y="6078"/>
                  </a:lnTo>
                  <a:lnTo>
                    <a:pt x="459" y="6419"/>
                  </a:lnTo>
                  <a:lnTo>
                    <a:pt x="663" y="6741"/>
                  </a:lnTo>
                  <a:lnTo>
                    <a:pt x="885" y="7048"/>
                  </a:lnTo>
                  <a:lnTo>
                    <a:pt x="1139" y="7319"/>
                  </a:lnTo>
                  <a:lnTo>
                    <a:pt x="1427" y="7574"/>
                  </a:lnTo>
                  <a:lnTo>
                    <a:pt x="1732" y="7793"/>
                  </a:lnTo>
                  <a:lnTo>
                    <a:pt x="2055" y="7997"/>
                  </a:lnTo>
                  <a:lnTo>
                    <a:pt x="2397" y="8167"/>
                  </a:lnTo>
                  <a:lnTo>
                    <a:pt x="2754" y="8305"/>
                  </a:lnTo>
                  <a:lnTo>
                    <a:pt x="3127" y="8389"/>
                  </a:lnTo>
                  <a:lnTo>
                    <a:pt x="3516" y="8457"/>
                  </a:lnTo>
                  <a:lnTo>
                    <a:pt x="3720" y="8474"/>
                  </a:lnTo>
                  <a:lnTo>
                    <a:pt x="3924" y="8474"/>
                  </a:lnTo>
                  <a:lnTo>
                    <a:pt x="4129" y="8474"/>
                  </a:lnTo>
                  <a:lnTo>
                    <a:pt x="4316" y="8457"/>
                  </a:lnTo>
                  <a:lnTo>
                    <a:pt x="4706" y="8389"/>
                  </a:lnTo>
                  <a:lnTo>
                    <a:pt x="5095" y="8305"/>
                  </a:lnTo>
                  <a:lnTo>
                    <a:pt x="5454" y="8167"/>
                  </a:lnTo>
                  <a:lnTo>
                    <a:pt x="5792" y="7997"/>
                  </a:lnTo>
                  <a:lnTo>
                    <a:pt x="6118" y="7793"/>
                  </a:lnTo>
                  <a:lnTo>
                    <a:pt x="6422" y="7574"/>
                  </a:lnTo>
                  <a:lnTo>
                    <a:pt x="6694" y="7319"/>
                  </a:lnTo>
                  <a:lnTo>
                    <a:pt x="6948" y="7048"/>
                  </a:lnTo>
                  <a:lnTo>
                    <a:pt x="7186" y="6741"/>
                  </a:lnTo>
                  <a:lnTo>
                    <a:pt x="7372" y="6419"/>
                  </a:lnTo>
                  <a:lnTo>
                    <a:pt x="7545" y="6078"/>
                  </a:lnTo>
                  <a:lnTo>
                    <a:pt x="7679" y="5705"/>
                  </a:lnTo>
                  <a:lnTo>
                    <a:pt x="7781" y="5333"/>
                  </a:lnTo>
                  <a:lnTo>
                    <a:pt x="7833" y="4941"/>
                  </a:lnTo>
                  <a:lnTo>
                    <a:pt x="7848" y="4756"/>
                  </a:lnTo>
                  <a:lnTo>
                    <a:pt x="7848" y="4551"/>
                  </a:lnTo>
                  <a:lnTo>
                    <a:pt x="7848" y="4244"/>
                  </a:lnTo>
                  <a:lnTo>
                    <a:pt x="7848" y="3311"/>
                  </a:lnTo>
                  <a:lnTo>
                    <a:pt x="7833" y="2921"/>
                  </a:lnTo>
                  <a:lnTo>
                    <a:pt x="7764" y="2565"/>
                  </a:lnTo>
                  <a:lnTo>
                    <a:pt x="7679" y="2224"/>
                  </a:lnTo>
                  <a:lnTo>
                    <a:pt x="7577" y="1918"/>
                  </a:lnTo>
                  <a:lnTo>
                    <a:pt x="7424" y="1631"/>
                  </a:lnTo>
                  <a:lnTo>
                    <a:pt x="7255" y="1374"/>
                  </a:lnTo>
                  <a:lnTo>
                    <a:pt x="7051" y="1137"/>
                  </a:lnTo>
                  <a:lnTo>
                    <a:pt x="6847" y="917"/>
                  </a:lnTo>
                  <a:lnTo>
                    <a:pt x="6611" y="730"/>
                  </a:lnTo>
                  <a:lnTo>
                    <a:pt x="6354" y="578"/>
                  </a:lnTo>
                  <a:lnTo>
                    <a:pt x="6099" y="425"/>
                  </a:lnTo>
                  <a:lnTo>
                    <a:pt x="5811" y="307"/>
                  </a:lnTo>
                  <a:lnTo>
                    <a:pt x="5521" y="204"/>
                  </a:lnTo>
                  <a:lnTo>
                    <a:pt x="5232" y="119"/>
                  </a:lnTo>
                  <a:lnTo>
                    <a:pt x="4943" y="67"/>
                  </a:lnTo>
                  <a:lnTo>
                    <a:pt x="4639" y="17"/>
                  </a:lnTo>
                  <a:lnTo>
                    <a:pt x="4333" y="0"/>
                  </a:lnTo>
                  <a:lnTo>
                    <a:pt x="4027" y="0"/>
                  </a:lnTo>
                  <a:lnTo>
                    <a:pt x="3737" y="0"/>
                  </a:lnTo>
                  <a:lnTo>
                    <a:pt x="3449" y="35"/>
                  </a:lnTo>
                  <a:lnTo>
                    <a:pt x="3159" y="85"/>
                  </a:lnTo>
                  <a:lnTo>
                    <a:pt x="2906" y="152"/>
                  </a:lnTo>
                  <a:lnTo>
                    <a:pt x="2649" y="236"/>
                  </a:lnTo>
                  <a:lnTo>
                    <a:pt x="2397" y="323"/>
                  </a:lnTo>
                  <a:lnTo>
                    <a:pt x="2176" y="440"/>
                  </a:lnTo>
                  <a:lnTo>
                    <a:pt x="1988" y="560"/>
                  </a:lnTo>
                  <a:lnTo>
                    <a:pt x="1802" y="713"/>
                  </a:lnTo>
                  <a:lnTo>
                    <a:pt x="1648" y="849"/>
                  </a:lnTo>
                  <a:lnTo>
                    <a:pt x="1528" y="1018"/>
                  </a:lnTo>
                  <a:lnTo>
                    <a:pt x="1427" y="1206"/>
                  </a:lnTo>
                  <a:lnTo>
                    <a:pt x="1359" y="1392"/>
                  </a:lnTo>
                  <a:lnTo>
                    <a:pt x="1341" y="1596"/>
                  </a:lnTo>
                  <a:close/>
                  <a:moveTo>
                    <a:pt x="3924" y="7574"/>
                  </a:moveTo>
                  <a:lnTo>
                    <a:pt x="3668" y="7557"/>
                  </a:lnTo>
                  <a:lnTo>
                    <a:pt x="3416" y="7522"/>
                  </a:lnTo>
                  <a:lnTo>
                    <a:pt x="3177" y="7472"/>
                  </a:lnTo>
                  <a:lnTo>
                    <a:pt x="2938" y="7405"/>
                  </a:lnTo>
                  <a:lnTo>
                    <a:pt x="2702" y="7319"/>
                  </a:lnTo>
                  <a:lnTo>
                    <a:pt x="2498" y="7201"/>
                  </a:lnTo>
                  <a:lnTo>
                    <a:pt x="2278" y="7081"/>
                  </a:lnTo>
                  <a:lnTo>
                    <a:pt x="2090" y="6945"/>
                  </a:lnTo>
                  <a:lnTo>
                    <a:pt x="1920" y="6793"/>
                  </a:lnTo>
                  <a:lnTo>
                    <a:pt x="1784" y="6639"/>
                  </a:lnTo>
                  <a:lnTo>
                    <a:pt x="1664" y="6454"/>
                  </a:lnTo>
                  <a:lnTo>
                    <a:pt x="1563" y="6282"/>
                  </a:lnTo>
                  <a:lnTo>
                    <a:pt x="1496" y="6096"/>
                  </a:lnTo>
                  <a:lnTo>
                    <a:pt x="1444" y="5908"/>
                  </a:lnTo>
                  <a:lnTo>
                    <a:pt x="1393" y="5705"/>
                  </a:lnTo>
                  <a:lnTo>
                    <a:pt x="1376" y="5518"/>
                  </a:lnTo>
                  <a:lnTo>
                    <a:pt x="1359" y="5316"/>
                  </a:lnTo>
                  <a:lnTo>
                    <a:pt x="1376" y="5129"/>
                  </a:lnTo>
                  <a:lnTo>
                    <a:pt x="1393" y="4941"/>
                  </a:lnTo>
                  <a:lnTo>
                    <a:pt x="1411" y="4771"/>
                  </a:lnTo>
                  <a:lnTo>
                    <a:pt x="1444" y="4601"/>
                  </a:lnTo>
                  <a:lnTo>
                    <a:pt x="1496" y="4432"/>
                  </a:lnTo>
                  <a:lnTo>
                    <a:pt x="1598" y="4144"/>
                  </a:lnTo>
                  <a:lnTo>
                    <a:pt x="1648" y="4059"/>
                  </a:lnTo>
                  <a:lnTo>
                    <a:pt x="1700" y="3992"/>
                  </a:lnTo>
                  <a:lnTo>
                    <a:pt x="1767" y="3923"/>
                  </a:lnTo>
                  <a:lnTo>
                    <a:pt x="1834" y="3854"/>
                  </a:lnTo>
                  <a:lnTo>
                    <a:pt x="1920" y="3804"/>
                  </a:lnTo>
                  <a:lnTo>
                    <a:pt x="2003" y="3770"/>
                  </a:lnTo>
                  <a:lnTo>
                    <a:pt x="2090" y="3735"/>
                  </a:lnTo>
                  <a:lnTo>
                    <a:pt x="2193" y="3719"/>
                  </a:lnTo>
                  <a:lnTo>
                    <a:pt x="2295" y="3703"/>
                  </a:lnTo>
                  <a:lnTo>
                    <a:pt x="2380" y="3719"/>
                  </a:lnTo>
                  <a:lnTo>
                    <a:pt x="2480" y="3735"/>
                  </a:lnTo>
                  <a:lnTo>
                    <a:pt x="2564" y="3770"/>
                  </a:lnTo>
                  <a:lnTo>
                    <a:pt x="2649" y="3804"/>
                  </a:lnTo>
                  <a:lnTo>
                    <a:pt x="2734" y="3854"/>
                  </a:lnTo>
                  <a:lnTo>
                    <a:pt x="2804" y="3923"/>
                  </a:lnTo>
                  <a:lnTo>
                    <a:pt x="2871" y="3992"/>
                  </a:lnTo>
                  <a:lnTo>
                    <a:pt x="2990" y="4126"/>
                  </a:lnTo>
                  <a:lnTo>
                    <a:pt x="3127" y="4244"/>
                  </a:lnTo>
                  <a:lnTo>
                    <a:pt x="3280" y="4363"/>
                  </a:lnTo>
                  <a:lnTo>
                    <a:pt x="3449" y="4447"/>
                  </a:lnTo>
                  <a:lnTo>
                    <a:pt x="3635" y="4534"/>
                  </a:lnTo>
                  <a:lnTo>
                    <a:pt x="3840" y="4601"/>
                  </a:lnTo>
                  <a:lnTo>
                    <a:pt x="4027" y="4652"/>
                  </a:lnTo>
                  <a:lnTo>
                    <a:pt x="4248" y="4686"/>
                  </a:lnTo>
                  <a:lnTo>
                    <a:pt x="4450" y="4721"/>
                  </a:lnTo>
                  <a:lnTo>
                    <a:pt x="4674" y="4721"/>
                  </a:lnTo>
                  <a:lnTo>
                    <a:pt x="4893" y="4721"/>
                  </a:lnTo>
                  <a:lnTo>
                    <a:pt x="5116" y="4686"/>
                  </a:lnTo>
                  <a:lnTo>
                    <a:pt x="5317" y="4652"/>
                  </a:lnTo>
                  <a:lnTo>
                    <a:pt x="5540" y="4601"/>
                  </a:lnTo>
                  <a:lnTo>
                    <a:pt x="5743" y="4534"/>
                  </a:lnTo>
                  <a:lnTo>
                    <a:pt x="5929" y="4447"/>
                  </a:lnTo>
                  <a:lnTo>
                    <a:pt x="5963" y="4415"/>
                  </a:lnTo>
                  <a:lnTo>
                    <a:pt x="5980" y="4363"/>
                  </a:lnTo>
                  <a:lnTo>
                    <a:pt x="5963" y="4312"/>
                  </a:lnTo>
                  <a:lnTo>
                    <a:pt x="5913" y="4296"/>
                  </a:lnTo>
                  <a:lnTo>
                    <a:pt x="5777" y="4263"/>
                  </a:lnTo>
                  <a:lnTo>
                    <a:pt x="5658" y="4194"/>
                  </a:lnTo>
                  <a:lnTo>
                    <a:pt x="5540" y="4126"/>
                  </a:lnTo>
                  <a:lnTo>
                    <a:pt x="5437" y="4027"/>
                  </a:lnTo>
                  <a:lnTo>
                    <a:pt x="5369" y="3923"/>
                  </a:lnTo>
                  <a:lnTo>
                    <a:pt x="5317" y="3804"/>
                  </a:lnTo>
                  <a:lnTo>
                    <a:pt x="5285" y="3668"/>
                  </a:lnTo>
                  <a:lnTo>
                    <a:pt x="5267" y="3549"/>
                  </a:lnTo>
                  <a:lnTo>
                    <a:pt x="5471" y="3566"/>
                  </a:lnTo>
                  <a:lnTo>
                    <a:pt x="5658" y="3582"/>
                  </a:lnTo>
                  <a:lnTo>
                    <a:pt x="5844" y="3618"/>
                  </a:lnTo>
                  <a:lnTo>
                    <a:pt x="5996" y="3668"/>
                  </a:lnTo>
                  <a:lnTo>
                    <a:pt x="6133" y="3719"/>
                  </a:lnTo>
                  <a:lnTo>
                    <a:pt x="6269" y="3786"/>
                  </a:lnTo>
                  <a:lnTo>
                    <a:pt x="6389" y="3872"/>
                  </a:lnTo>
                  <a:lnTo>
                    <a:pt x="6491" y="3975"/>
                  </a:lnTo>
                  <a:lnTo>
                    <a:pt x="6575" y="4076"/>
                  </a:lnTo>
                  <a:lnTo>
                    <a:pt x="6660" y="4178"/>
                  </a:lnTo>
                  <a:lnTo>
                    <a:pt x="6727" y="4312"/>
                  </a:lnTo>
                  <a:lnTo>
                    <a:pt x="6779" y="4447"/>
                  </a:lnTo>
                  <a:lnTo>
                    <a:pt x="6815" y="4584"/>
                  </a:lnTo>
                  <a:lnTo>
                    <a:pt x="6847" y="4756"/>
                  </a:lnTo>
                  <a:lnTo>
                    <a:pt x="6881" y="4925"/>
                  </a:lnTo>
                  <a:lnTo>
                    <a:pt x="6898" y="5094"/>
                  </a:lnTo>
                  <a:lnTo>
                    <a:pt x="6829" y="5366"/>
                  </a:lnTo>
                  <a:lnTo>
                    <a:pt x="6744" y="5605"/>
                  </a:lnTo>
                  <a:lnTo>
                    <a:pt x="6642" y="5842"/>
                  </a:lnTo>
                  <a:lnTo>
                    <a:pt x="6522" y="6078"/>
                  </a:lnTo>
                  <a:lnTo>
                    <a:pt x="6389" y="6300"/>
                  </a:lnTo>
                  <a:lnTo>
                    <a:pt x="6234" y="6503"/>
                  </a:lnTo>
                  <a:lnTo>
                    <a:pt x="6047" y="6691"/>
                  </a:lnTo>
                  <a:lnTo>
                    <a:pt x="5863" y="6860"/>
                  </a:lnTo>
                  <a:lnTo>
                    <a:pt x="5658" y="7012"/>
                  </a:lnTo>
                  <a:lnTo>
                    <a:pt x="5437" y="7148"/>
                  </a:lnTo>
                  <a:lnTo>
                    <a:pt x="5215" y="7286"/>
                  </a:lnTo>
                  <a:lnTo>
                    <a:pt x="4978" y="7371"/>
                  </a:lnTo>
                  <a:lnTo>
                    <a:pt x="4724" y="7455"/>
                  </a:lnTo>
                  <a:lnTo>
                    <a:pt x="4470" y="7522"/>
                  </a:lnTo>
                  <a:lnTo>
                    <a:pt x="4196" y="7557"/>
                  </a:lnTo>
                  <a:lnTo>
                    <a:pt x="3924" y="7574"/>
                  </a:lnTo>
                  <a:close/>
                </a:path>
              </a:pathLst>
            </a:custGeom>
            <a:grpFill/>
            <a:ln w="9525">
              <a:noFill/>
              <a:round/>
              <a:headEnd/>
              <a:tailEnd/>
            </a:ln>
          </p:spPr>
          <p:txBody>
            <a:bodyPr/>
            <a:lstStyle/>
            <a:p>
              <a:pPr>
                <a:defRPr/>
              </a:pPr>
              <a:endParaRPr lang="zh-CN" altLang="en-US" sz="1200" dirty="0"/>
            </a:p>
          </p:txBody>
        </p:sp>
      </p:grpSp>
      <p:grpSp>
        <p:nvGrpSpPr>
          <p:cNvPr id="155" name="组合 34">
            <a:extLst>
              <a:ext uri="{FF2B5EF4-FFF2-40B4-BE49-F238E27FC236}">
                <a16:creationId xmlns:a16="http://schemas.microsoft.com/office/drawing/2014/main" id="{2DA1A56F-B7BF-48BE-86E6-0E6F3F06C45A}"/>
              </a:ext>
            </a:extLst>
          </p:cNvPr>
          <p:cNvGrpSpPr/>
          <p:nvPr/>
        </p:nvGrpSpPr>
        <p:grpSpPr>
          <a:xfrm>
            <a:off x="4945215" y="4770463"/>
            <a:ext cx="379513" cy="376546"/>
            <a:chOff x="1069975" y="2865438"/>
            <a:chExt cx="1163638" cy="1255712"/>
          </a:xfrm>
          <a:solidFill>
            <a:schemeClr val="tx1">
              <a:lumMod val="50000"/>
              <a:lumOff val="50000"/>
            </a:schemeClr>
          </a:solidFill>
        </p:grpSpPr>
        <p:sp>
          <p:nvSpPr>
            <p:cNvPr id="156" name="Freeform 25">
              <a:extLst>
                <a:ext uri="{FF2B5EF4-FFF2-40B4-BE49-F238E27FC236}">
                  <a16:creationId xmlns:a16="http://schemas.microsoft.com/office/drawing/2014/main" id="{BFB8A157-5F45-4B7B-8561-DBDF6888D6F8}"/>
                </a:ext>
              </a:extLst>
            </p:cNvPr>
            <p:cNvSpPr>
              <a:spLocks/>
            </p:cNvSpPr>
            <p:nvPr/>
          </p:nvSpPr>
          <p:spPr bwMode="auto">
            <a:xfrm>
              <a:off x="1254125" y="3771900"/>
              <a:ext cx="801688" cy="349250"/>
            </a:xfrm>
            <a:custGeom>
              <a:avLst/>
              <a:gdLst/>
              <a:ahLst/>
              <a:cxnLst>
                <a:cxn ang="0">
                  <a:pos x="6965" y="301"/>
                </a:cxn>
                <a:cxn ang="0">
                  <a:pos x="6646" y="732"/>
                </a:cxn>
                <a:cxn ang="0">
                  <a:pos x="6196" y="1032"/>
                </a:cxn>
                <a:cxn ang="0">
                  <a:pos x="5668" y="1202"/>
                </a:cxn>
                <a:cxn ang="0">
                  <a:pos x="5387" y="1222"/>
                </a:cxn>
                <a:cxn ang="0">
                  <a:pos x="5106" y="1202"/>
                </a:cxn>
                <a:cxn ang="0">
                  <a:pos x="4825" y="1147"/>
                </a:cxn>
                <a:cxn ang="0">
                  <a:pos x="4317" y="884"/>
                </a:cxn>
                <a:cxn ang="0">
                  <a:pos x="3941" y="487"/>
                </a:cxn>
                <a:cxn ang="0">
                  <a:pos x="3680" y="0"/>
                </a:cxn>
                <a:cxn ang="0">
                  <a:pos x="3003" y="262"/>
                </a:cxn>
                <a:cxn ang="0">
                  <a:pos x="2404" y="619"/>
                </a:cxn>
                <a:cxn ang="0">
                  <a:pos x="1860" y="1072"/>
                </a:cxn>
                <a:cxn ang="0">
                  <a:pos x="1352" y="1576"/>
                </a:cxn>
                <a:cxn ang="0">
                  <a:pos x="939" y="2157"/>
                </a:cxn>
                <a:cxn ang="0">
                  <a:pos x="564" y="2777"/>
                </a:cxn>
                <a:cxn ang="0">
                  <a:pos x="265" y="3455"/>
                </a:cxn>
                <a:cxn ang="0">
                  <a:pos x="19" y="4167"/>
                </a:cxn>
                <a:cxn ang="0">
                  <a:pos x="19" y="4336"/>
                </a:cxn>
                <a:cxn ang="0">
                  <a:pos x="75" y="4467"/>
                </a:cxn>
                <a:cxn ang="0">
                  <a:pos x="207" y="4581"/>
                </a:cxn>
                <a:cxn ang="0">
                  <a:pos x="358" y="4619"/>
                </a:cxn>
                <a:cxn ang="0">
                  <a:pos x="10324" y="4598"/>
                </a:cxn>
                <a:cxn ang="0">
                  <a:pos x="10475" y="4522"/>
                </a:cxn>
                <a:cxn ang="0">
                  <a:pos x="10568" y="4412"/>
                </a:cxn>
                <a:cxn ang="0">
                  <a:pos x="10606" y="4261"/>
                </a:cxn>
                <a:cxn ang="0">
                  <a:pos x="10475" y="3831"/>
                </a:cxn>
                <a:cxn ang="0">
                  <a:pos x="10213" y="3154"/>
                </a:cxn>
                <a:cxn ang="0">
                  <a:pos x="9894" y="2517"/>
                </a:cxn>
                <a:cxn ang="0">
                  <a:pos x="9517" y="1916"/>
                </a:cxn>
                <a:cxn ang="0">
                  <a:pos x="9068" y="1371"/>
                </a:cxn>
                <a:cxn ang="0">
                  <a:pos x="8580" y="902"/>
                </a:cxn>
                <a:cxn ang="0">
                  <a:pos x="8016" y="507"/>
                </a:cxn>
                <a:cxn ang="0">
                  <a:pos x="7416" y="170"/>
                </a:cxn>
              </a:cxnLst>
              <a:rect l="0" t="0" r="r" b="b"/>
              <a:pathLst>
                <a:path w="10606" h="4619">
                  <a:moveTo>
                    <a:pt x="7097" y="39"/>
                  </a:moveTo>
                  <a:lnTo>
                    <a:pt x="6965" y="301"/>
                  </a:lnTo>
                  <a:lnTo>
                    <a:pt x="6832" y="527"/>
                  </a:lnTo>
                  <a:lnTo>
                    <a:pt x="6646" y="732"/>
                  </a:lnTo>
                  <a:lnTo>
                    <a:pt x="6439" y="902"/>
                  </a:lnTo>
                  <a:lnTo>
                    <a:pt x="6196" y="1032"/>
                  </a:lnTo>
                  <a:lnTo>
                    <a:pt x="5952" y="1147"/>
                  </a:lnTo>
                  <a:lnTo>
                    <a:pt x="5668" y="1202"/>
                  </a:lnTo>
                  <a:lnTo>
                    <a:pt x="5538" y="1222"/>
                  </a:lnTo>
                  <a:lnTo>
                    <a:pt x="5387" y="1222"/>
                  </a:lnTo>
                  <a:lnTo>
                    <a:pt x="5238" y="1222"/>
                  </a:lnTo>
                  <a:lnTo>
                    <a:pt x="5106" y="1202"/>
                  </a:lnTo>
                  <a:lnTo>
                    <a:pt x="4955" y="1184"/>
                  </a:lnTo>
                  <a:lnTo>
                    <a:pt x="4825" y="1147"/>
                  </a:lnTo>
                  <a:lnTo>
                    <a:pt x="4561" y="1032"/>
                  </a:lnTo>
                  <a:lnTo>
                    <a:pt x="4317" y="884"/>
                  </a:lnTo>
                  <a:lnTo>
                    <a:pt x="4111" y="696"/>
                  </a:lnTo>
                  <a:lnTo>
                    <a:pt x="3941" y="487"/>
                  </a:lnTo>
                  <a:lnTo>
                    <a:pt x="3793" y="245"/>
                  </a:lnTo>
                  <a:lnTo>
                    <a:pt x="3680" y="0"/>
                  </a:lnTo>
                  <a:lnTo>
                    <a:pt x="3342" y="115"/>
                  </a:lnTo>
                  <a:lnTo>
                    <a:pt x="3003" y="262"/>
                  </a:lnTo>
                  <a:lnTo>
                    <a:pt x="2704" y="433"/>
                  </a:lnTo>
                  <a:lnTo>
                    <a:pt x="2404" y="619"/>
                  </a:lnTo>
                  <a:lnTo>
                    <a:pt x="2122" y="846"/>
                  </a:lnTo>
                  <a:lnTo>
                    <a:pt x="1860" y="1072"/>
                  </a:lnTo>
                  <a:lnTo>
                    <a:pt x="1597" y="1316"/>
                  </a:lnTo>
                  <a:lnTo>
                    <a:pt x="1352" y="1576"/>
                  </a:lnTo>
                  <a:lnTo>
                    <a:pt x="1145" y="1858"/>
                  </a:lnTo>
                  <a:lnTo>
                    <a:pt x="939" y="2157"/>
                  </a:lnTo>
                  <a:lnTo>
                    <a:pt x="733" y="2461"/>
                  </a:lnTo>
                  <a:lnTo>
                    <a:pt x="564" y="2777"/>
                  </a:lnTo>
                  <a:lnTo>
                    <a:pt x="413" y="3116"/>
                  </a:lnTo>
                  <a:lnTo>
                    <a:pt x="265" y="3455"/>
                  </a:lnTo>
                  <a:lnTo>
                    <a:pt x="132" y="3812"/>
                  </a:lnTo>
                  <a:lnTo>
                    <a:pt x="19" y="4167"/>
                  </a:lnTo>
                  <a:lnTo>
                    <a:pt x="0" y="4261"/>
                  </a:lnTo>
                  <a:lnTo>
                    <a:pt x="19" y="4336"/>
                  </a:lnTo>
                  <a:lnTo>
                    <a:pt x="38" y="4412"/>
                  </a:lnTo>
                  <a:lnTo>
                    <a:pt x="75" y="4467"/>
                  </a:lnTo>
                  <a:lnTo>
                    <a:pt x="132" y="4522"/>
                  </a:lnTo>
                  <a:lnTo>
                    <a:pt x="207" y="4581"/>
                  </a:lnTo>
                  <a:lnTo>
                    <a:pt x="281" y="4598"/>
                  </a:lnTo>
                  <a:lnTo>
                    <a:pt x="358" y="4619"/>
                  </a:lnTo>
                  <a:lnTo>
                    <a:pt x="10251" y="4619"/>
                  </a:lnTo>
                  <a:lnTo>
                    <a:pt x="10324" y="4598"/>
                  </a:lnTo>
                  <a:lnTo>
                    <a:pt x="10400" y="4581"/>
                  </a:lnTo>
                  <a:lnTo>
                    <a:pt x="10475" y="4522"/>
                  </a:lnTo>
                  <a:lnTo>
                    <a:pt x="10532" y="4467"/>
                  </a:lnTo>
                  <a:lnTo>
                    <a:pt x="10568" y="4412"/>
                  </a:lnTo>
                  <a:lnTo>
                    <a:pt x="10587" y="4336"/>
                  </a:lnTo>
                  <a:lnTo>
                    <a:pt x="10606" y="4261"/>
                  </a:lnTo>
                  <a:lnTo>
                    <a:pt x="10587" y="4167"/>
                  </a:lnTo>
                  <a:lnTo>
                    <a:pt x="10475" y="3831"/>
                  </a:lnTo>
                  <a:lnTo>
                    <a:pt x="10361" y="3473"/>
                  </a:lnTo>
                  <a:lnTo>
                    <a:pt x="10213" y="3154"/>
                  </a:lnTo>
                  <a:lnTo>
                    <a:pt x="10062" y="2816"/>
                  </a:lnTo>
                  <a:lnTo>
                    <a:pt x="9894" y="2517"/>
                  </a:lnTo>
                  <a:lnTo>
                    <a:pt x="9706" y="2197"/>
                  </a:lnTo>
                  <a:lnTo>
                    <a:pt x="9517" y="1916"/>
                  </a:lnTo>
                  <a:lnTo>
                    <a:pt x="9310" y="1633"/>
                  </a:lnTo>
                  <a:lnTo>
                    <a:pt x="9068" y="1371"/>
                  </a:lnTo>
                  <a:lnTo>
                    <a:pt x="8841" y="1126"/>
                  </a:lnTo>
                  <a:lnTo>
                    <a:pt x="8580" y="902"/>
                  </a:lnTo>
                  <a:lnTo>
                    <a:pt x="8317" y="696"/>
                  </a:lnTo>
                  <a:lnTo>
                    <a:pt x="8016" y="507"/>
                  </a:lnTo>
                  <a:lnTo>
                    <a:pt x="7716" y="339"/>
                  </a:lnTo>
                  <a:lnTo>
                    <a:pt x="7416" y="170"/>
                  </a:lnTo>
                  <a:lnTo>
                    <a:pt x="7097" y="39"/>
                  </a:lnTo>
                  <a:close/>
                </a:path>
              </a:pathLst>
            </a:custGeom>
            <a:grpFill/>
            <a:ln w="9525">
              <a:noFill/>
              <a:round/>
              <a:headEnd/>
              <a:tailEnd/>
            </a:ln>
          </p:spPr>
          <p:txBody>
            <a:bodyPr/>
            <a:lstStyle/>
            <a:p>
              <a:pPr>
                <a:defRPr/>
              </a:pPr>
              <a:endParaRPr lang="zh-CN" altLang="en-US" sz="1200" dirty="0"/>
            </a:p>
          </p:txBody>
        </p:sp>
        <p:sp>
          <p:nvSpPr>
            <p:cNvPr id="157" name="Freeform 26">
              <a:extLst>
                <a:ext uri="{FF2B5EF4-FFF2-40B4-BE49-F238E27FC236}">
                  <a16:creationId xmlns:a16="http://schemas.microsoft.com/office/drawing/2014/main" id="{F9007E99-8327-4B03-867C-FB2B0915AB3D}"/>
                </a:ext>
              </a:extLst>
            </p:cNvPr>
            <p:cNvSpPr>
              <a:spLocks noEditPoints="1"/>
            </p:cNvSpPr>
            <p:nvPr/>
          </p:nvSpPr>
          <p:spPr bwMode="auto">
            <a:xfrm>
              <a:off x="1069975" y="2865438"/>
              <a:ext cx="1163638" cy="849312"/>
            </a:xfrm>
            <a:custGeom>
              <a:avLst/>
              <a:gdLst/>
              <a:ahLst/>
              <a:cxnLst>
                <a:cxn ang="0">
                  <a:pos x="7696" y="0"/>
                </a:cxn>
                <a:cxn ang="0">
                  <a:pos x="37" y="2816"/>
                </a:cxn>
                <a:cxn ang="0">
                  <a:pos x="0" y="2964"/>
                </a:cxn>
                <a:cxn ang="0">
                  <a:pos x="903" y="3358"/>
                </a:cxn>
                <a:cxn ang="0">
                  <a:pos x="696" y="6118"/>
                </a:cxn>
                <a:cxn ang="0">
                  <a:pos x="657" y="7938"/>
                </a:cxn>
                <a:cxn ang="0">
                  <a:pos x="1014" y="8032"/>
                </a:cxn>
                <a:cxn ang="0">
                  <a:pos x="1164" y="7882"/>
                </a:cxn>
                <a:cxn ang="0">
                  <a:pos x="1484" y="7938"/>
                </a:cxn>
                <a:cxn ang="0">
                  <a:pos x="1841" y="8032"/>
                </a:cxn>
                <a:cxn ang="0">
                  <a:pos x="1992" y="7882"/>
                </a:cxn>
                <a:cxn ang="0">
                  <a:pos x="1899" y="6099"/>
                </a:cxn>
                <a:cxn ang="0">
                  <a:pos x="2948" y="4128"/>
                </a:cxn>
                <a:cxn ang="0">
                  <a:pos x="2893" y="6776"/>
                </a:cxn>
                <a:cxn ang="0">
                  <a:pos x="3041" y="7713"/>
                </a:cxn>
                <a:cxn ang="0">
                  <a:pos x="3454" y="8782"/>
                </a:cxn>
                <a:cxn ang="0">
                  <a:pos x="4600" y="10172"/>
                </a:cxn>
                <a:cxn ang="0">
                  <a:pos x="5970" y="10960"/>
                </a:cxn>
                <a:cxn ang="0">
                  <a:pos x="6870" y="11185"/>
                </a:cxn>
                <a:cxn ang="0">
                  <a:pos x="7828" y="11244"/>
                </a:cxn>
                <a:cxn ang="0">
                  <a:pos x="8770" y="11092"/>
                </a:cxn>
                <a:cxn ang="0">
                  <a:pos x="9838" y="10679"/>
                </a:cxn>
                <a:cxn ang="0">
                  <a:pos x="11227" y="9534"/>
                </a:cxn>
                <a:cxn ang="0">
                  <a:pos x="12015" y="8163"/>
                </a:cxn>
                <a:cxn ang="0">
                  <a:pos x="12241" y="7263"/>
                </a:cxn>
                <a:cxn ang="0">
                  <a:pos x="12279" y="6194"/>
                </a:cxn>
                <a:cxn ang="0">
                  <a:pos x="15319" y="3059"/>
                </a:cxn>
                <a:cxn ang="0">
                  <a:pos x="15393" y="2926"/>
                </a:cxn>
                <a:cxn ang="0">
                  <a:pos x="15319" y="2797"/>
                </a:cxn>
                <a:cxn ang="0">
                  <a:pos x="6702" y="10040"/>
                </a:cxn>
                <a:cxn ang="0">
                  <a:pos x="5632" y="9572"/>
                </a:cxn>
                <a:cxn ang="0">
                  <a:pos x="4902" y="8838"/>
                </a:cxn>
                <a:cxn ang="0">
                  <a:pos x="4583" y="7938"/>
                </a:cxn>
                <a:cxn ang="0">
                  <a:pos x="4563" y="7018"/>
                </a:cxn>
                <a:cxn ang="0">
                  <a:pos x="4751" y="6231"/>
                </a:cxn>
                <a:cxn ang="0">
                  <a:pos x="5013" y="5780"/>
                </a:cxn>
                <a:cxn ang="0">
                  <a:pos x="5406" y="5573"/>
                </a:cxn>
                <a:cxn ang="0">
                  <a:pos x="5857" y="5573"/>
                </a:cxn>
                <a:cxn ang="0">
                  <a:pos x="6251" y="5796"/>
                </a:cxn>
                <a:cxn ang="0">
                  <a:pos x="6834" y="6325"/>
                </a:cxn>
                <a:cxn ang="0">
                  <a:pos x="7735" y="6663"/>
                </a:cxn>
                <a:cxn ang="0">
                  <a:pos x="8748" y="6738"/>
                </a:cxn>
                <a:cxn ang="0">
                  <a:pos x="9763" y="6513"/>
                </a:cxn>
                <a:cxn ang="0">
                  <a:pos x="10027" y="6268"/>
                </a:cxn>
                <a:cxn ang="0">
                  <a:pos x="9538" y="6023"/>
                </a:cxn>
                <a:cxn ang="0">
                  <a:pos x="9218" y="5499"/>
                </a:cxn>
                <a:cxn ang="0">
                  <a:pos x="9686" y="5387"/>
                </a:cxn>
                <a:cxn ang="0">
                  <a:pos x="10400" y="5651"/>
                </a:cxn>
                <a:cxn ang="0">
                  <a:pos x="10870" y="6099"/>
                </a:cxn>
                <a:cxn ang="0">
                  <a:pos x="11095" y="6793"/>
                </a:cxn>
                <a:cxn ang="0">
                  <a:pos x="10983" y="7808"/>
                </a:cxn>
                <a:cxn ang="0">
                  <a:pos x="10345" y="8877"/>
                </a:cxn>
                <a:cxn ang="0">
                  <a:pos x="9406" y="9665"/>
                </a:cxn>
                <a:cxn ang="0">
                  <a:pos x="8241" y="10096"/>
                </a:cxn>
              </a:cxnLst>
              <a:rect l="0" t="0" r="r" b="b"/>
              <a:pathLst>
                <a:path w="15393" h="11244">
                  <a:moveTo>
                    <a:pt x="15319" y="2797"/>
                  </a:moveTo>
                  <a:lnTo>
                    <a:pt x="8053" y="74"/>
                  </a:lnTo>
                  <a:lnTo>
                    <a:pt x="7867" y="17"/>
                  </a:lnTo>
                  <a:lnTo>
                    <a:pt x="7696" y="0"/>
                  </a:lnTo>
                  <a:lnTo>
                    <a:pt x="7529" y="17"/>
                  </a:lnTo>
                  <a:lnTo>
                    <a:pt x="7341" y="74"/>
                  </a:lnTo>
                  <a:lnTo>
                    <a:pt x="74" y="2797"/>
                  </a:lnTo>
                  <a:lnTo>
                    <a:pt x="37" y="2816"/>
                  </a:lnTo>
                  <a:lnTo>
                    <a:pt x="19" y="2852"/>
                  </a:lnTo>
                  <a:lnTo>
                    <a:pt x="0" y="2890"/>
                  </a:lnTo>
                  <a:lnTo>
                    <a:pt x="0" y="2926"/>
                  </a:lnTo>
                  <a:lnTo>
                    <a:pt x="0" y="2964"/>
                  </a:lnTo>
                  <a:lnTo>
                    <a:pt x="19" y="3002"/>
                  </a:lnTo>
                  <a:lnTo>
                    <a:pt x="37" y="3042"/>
                  </a:lnTo>
                  <a:lnTo>
                    <a:pt x="74" y="3059"/>
                  </a:lnTo>
                  <a:lnTo>
                    <a:pt x="903" y="3358"/>
                  </a:lnTo>
                  <a:lnTo>
                    <a:pt x="903" y="6080"/>
                  </a:lnTo>
                  <a:lnTo>
                    <a:pt x="789" y="6080"/>
                  </a:lnTo>
                  <a:lnTo>
                    <a:pt x="735" y="6099"/>
                  </a:lnTo>
                  <a:lnTo>
                    <a:pt x="696" y="6118"/>
                  </a:lnTo>
                  <a:lnTo>
                    <a:pt x="657" y="6173"/>
                  </a:lnTo>
                  <a:lnTo>
                    <a:pt x="641" y="6231"/>
                  </a:lnTo>
                  <a:lnTo>
                    <a:pt x="641" y="7882"/>
                  </a:lnTo>
                  <a:lnTo>
                    <a:pt x="657" y="7938"/>
                  </a:lnTo>
                  <a:lnTo>
                    <a:pt x="696" y="7975"/>
                  </a:lnTo>
                  <a:lnTo>
                    <a:pt x="735" y="8015"/>
                  </a:lnTo>
                  <a:lnTo>
                    <a:pt x="789" y="8032"/>
                  </a:lnTo>
                  <a:lnTo>
                    <a:pt x="1014" y="8032"/>
                  </a:lnTo>
                  <a:lnTo>
                    <a:pt x="1070" y="8015"/>
                  </a:lnTo>
                  <a:lnTo>
                    <a:pt x="1109" y="7975"/>
                  </a:lnTo>
                  <a:lnTo>
                    <a:pt x="1145" y="7938"/>
                  </a:lnTo>
                  <a:lnTo>
                    <a:pt x="1164" y="7882"/>
                  </a:lnTo>
                  <a:lnTo>
                    <a:pt x="1164" y="6606"/>
                  </a:lnTo>
                  <a:lnTo>
                    <a:pt x="1484" y="6606"/>
                  </a:lnTo>
                  <a:lnTo>
                    <a:pt x="1484" y="7882"/>
                  </a:lnTo>
                  <a:lnTo>
                    <a:pt x="1484" y="7938"/>
                  </a:lnTo>
                  <a:lnTo>
                    <a:pt x="1522" y="7975"/>
                  </a:lnTo>
                  <a:lnTo>
                    <a:pt x="1577" y="8015"/>
                  </a:lnTo>
                  <a:lnTo>
                    <a:pt x="1634" y="8032"/>
                  </a:lnTo>
                  <a:lnTo>
                    <a:pt x="1841" y="8032"/>
                  </a:lnTo>
                  <a:lnTo>
                    <a:pt x="1899" y="8015"/>
                  </a:lnTo>
                  <a:lnTo>
                    <a:pt x="1954" y="7975"/>
                  </a:lnTo>
                  <a:lnTo>
                    <a:pt x="1971" y="7938"/>
                  </a:lnTo>
                  <a:lnTo>
                    <a:pt x="1992" y="7882"/>
                  </a:lnTo>
                  <a:lnTo>
                    <a:pt x="1992" y="6231"/>
                  </a:lnTo>
                  <a:lnTo>
                    <a:pt x="1971" y="6173"/>
                  </a:lnTo>
                  <a:lnTo>
                    <a:pt x="1954" y="6118"/>
                  </a:lnTo>
                  <a:lnTo>
                    <a:pt x="1899" y="6099"/>
                  </a:lnTo>
                  <a:lnTo>
                    <a:pt x="1841" y="6080"/>
                  </a:lnTo>
                  <a:lnTo>
                    <a:pt x="1767" y="6080"/>
                  </a:lnTo>
                  <a:lnTo>
                    <a:pt x="1767" y="3697"/>
                  </a:lnTo>
                  <a:lnTo>
                    <a:pt x="2948" y="4128"/>
                  </a:lnTo>
                  <a:lnTo>
                    <a:pt x="2948" y="5854"/>
                  </a:lnTo>
                  <a:lnTo>
                    <a:pt x="2909" y="6194"/>
                  </a:lnTo>
                  <a:lnTo>
                    <a:pt x="2893" y="6531"/>
                  </a:lnTo>
                  <a:lnTo>
                    <a:pt x="2893" y="6776"/>
                  </a:lnTo>
                  <a:lnTo>
                    <a:pt x="2909" y="7018"/>
                  </a:lnTo>
                  <a:lnTo>
                    <a:pt x="2948" y="7263"/>
                  </a:lnTo>
                  <a:lnTo>
                    <a:pt x="2986" y="7488"/>
                  </a:lnTo>
                  <a:lnTo>
                    <a:pt x="3041" y="7713"/>
                  </a:lnTo>
                  <a:lnTo>
                    <a:pt x="3099" y="7938"/>
                  </a:lnTo>
                  <a:lnTo>
                    <a:pt x="3174" y="8163"/>
                  </a:lnTo>
                  <a:lnTo>
                    <a:pt x="3266" y="8370"/>
                  </a:lnTo>
                  <a:lnTo>
                    <a:pt x="3454" y="8782"/>
                  </a:lnTo>
                  <a:lnTo>
                    <a:pt x="3699" y="9157"/>
                  </a:lnTo>
                  <a:lnTo>
                    <a:pt x="3961" y="9534"/>
                  </a:lnTo>
                  <a:lnTo>
                    <a:pt x="4260" y="9871"/>
                  </a:lnTo>
                  <a:lnTo>
                    <a:pt x="4600" y="10172"/>
                  </a:lnTo>
                  <a:lnTo>
                    <a:pt x="4977" y="10435"/>
                  </a:lnTo>
                  <a:lnTo>
                    <a:pt x="5350" y="10679"/>
                  </a:lnTo>
                  <a:lnTo>
                    <a:pt x="5764" y="10867"/>
                  </a:lnTo>
                  <a:lnTo>
                    <a:pt x="5970" y="10960"/>
                  </a:lnTo>
                  <a:lnTo>
                    <a:pt x="6197" y="11035"/>
                  </a:lnTo>
                  <a:lnTo>
                    <a:pt x="6422" y="11092"/>
                  </a:lnTo>
                  <a:lnTo>
                    <a:pt x="6647" y="11147"/>
                  </a:lnTo>
                  <a:lnTo>
                    <a:pt x="6870" y="11185"/>
                  </a:lnTo>
                  <a:lnTo>
                    <a:pt x="7116" y="11222"/>
                  </a:lnTo>
                  <a:lnTo>
                    <a:pt x="7361" y="11244"/>
                  </a:lnTo>
                  <a:lnTo>
                    <a:pt x="7602" y="11244"/>
                  </a:lnTo>
                  <a:lnTo>
                    <a:pt x="7828" y="11244"/>
                  </a:lnTo>
                  <a:lnTo>
                    <a:pt x="8073" y="11222"/>
                  </a:lnTo>
                  <a:lnTo>
                    <a:pt x="8318" y="11185"/>
                  </a:lnTo>
                  <a:lnTo>
                    <a:pt x="8544" y="11147"/>
                  </a:lnTo>
                  <a:lnTo>
                    <a:pt x="8770" y="11092"/>
                  </a:lnTo>
                  <a:lnTo>
                    <a:pt x="8993" y="11035"/>
                  </a:lnTo>
                  <a:lnTo>
                    <a:pt x="9218" y="10960"/>
                  </a:lnTo>
                  <a:lnTo>
                    <a:pt x="9425" y="10867"/>
                  </a:lnTo>
                  <a:lnTo>
                    <a:pt x="9838" y="10679"/>
                  </a:lnTo>
                  <a:lnTo>
                    <a:pt x="10230" y="10435"/>
                  </a:lnTo>
                  <a:lnTo>
                    <a:pt x="10589" y="10172"/>
                  </a:lnTo>
                  <a:lnTo>
                    <a:pt x="10927" y="9871"/>
                  </a:lnTo>
                  <a:lnTo>
                    <a:pt x="11227" y="9534"/>
                  </a:lnTo>
                  <a:lnTo>
                    <a:pt x="11489" y="9157"/>
                  </a:lnTo>
                  <a:lnTo>
                    <a:pt x="11734" y="8782"/>
                  </a:lnTo>
                  <a:lnTo>
                    <a:pt x="11922" y="8370"/>
                  </a:lnTo>
                  <a:lnTo>
                    <a:pt x="12015" y="8163"/>
                  </a:lnTo>
                  <a:lnTo>
                    <a:pt x="12090" y="7938"/>
                  </a:lnTo>
                  <a:lnTo>
                    <a:pt x="12147" y="7713"/>
                  </a:lnTo>
                  <a:lnTo>
                    <a:pt x="12203" y="7488"/>
                  </a:lnTo>
                  <a:lnTo>
                    <a:pt x="12241" y="7263"/>
                  </a:lnTo>
                  <a:lnTo>
                    <a:pt x="12279" y="7018"/>
                  </a:lnTo>
                  <a:lnTo>
                    <a:pt x="12296" y="6776"/>
                  </a:lnTo>
                  <a:lnTo>
                    <a:pt x="12296" y="6531"/>
                  </a:lnTo>
                  <a:lnTo>
                    <a:pt x="12279" y="6194"/>
                  </a:lnTo>
                  <a:lnTo>
                    <a:pt x="12279" y="5067"/>
                  </a:lnTo>
                  <a:lnTo>
                    <a:pt x="12259" y="4636"/>
                  </a:lnTo>
                  <a:lnTo>
                    <a:pt x="12203" y="4222"/>
                  </a:lnTo>
                  <a:lnTo>
                    <a:pt x="15319" y="3059"/>
                  </a:lnTo>
                  <a:lnTo>
                    <a:pt x="15358" y="3042"/>
                  </a:lnTo>
                  <a:lnTo>
                    <a:pt x="15374" y="3002"/>
                  </a:lnTo>
                  <a:lnTo>
                    <a:pt x="15393" y="2964"/>
                  </a:lnTo>
                  <a:lnTo>
                    <a:pt x="15393" y="2926"/>
                  </a:lnTo>
                  <a:lnTo>
                    <a:pt x="15393" y="2890"/>
                  </a:lnTo>
                  <a:lnTo>
                    <a:pt x="15374" y="2852"/>
                  </a:lnTo>
                  <a:lnTo>
                    <a:pt x="15358" y="2816"/>
                  </a:lnTo>
                  <a:lnTo>
                    <a:pt x="15319" y="2797"/>
                  </a:lnTo>
                  <a:close/>
                  <a:moveTo>
                    <a:pt x="7602" y="10154"/>
                  </a:moveTo>
                  <a:lnTo>
                    <a:pt x="7286" y="10134"/>
                  </a:lnTo>
                  <a:lnTo>
                    <a:pt x="6984" y="10096"/>
                  </a:lnTo>
                  <a:lnTo>
                    <a:pt x="6702" y="10040"/>
                  </a:lnTo>
                  <a:lnTo>
                    <a:pt x="6422" y="9965"/>
                  </a:lnTo>
                  <a:lnTo>
                    <a:pt x="6141" y="9853"/>
                  </a:lnTo>
                  <a:lnTo>
                    <a:pt x="5877" y="9722"/>
                  </a:lnTo>
                  <a:lnTo>
                    <a:pt x="5632" y="9572"/>
                  </a:lnTo>
                  <a:lnTo>
                    <a:pt x="5390" y="9403"/>
                  </a:lnTo>
                  <a:lnTo>
                    <a:pt x="5200" y="9234"/>
                  </a:lnTo>
                  <a:lnTo>
                    <a:pt x="5031" y="9048"/>
                  </a:lnTo>
                  <a:lnTo>
                    <a:pt x="4902" y="8838"/>
                  </a:lnTo>
                  <a:lnTo>
                    <a:pt x="4770" y="8613"/>
                  </a:lnTo>
                  <a:lnTo>
                    <a:pt x="4695" y="8389"/>
                  </a:lnTo>
                  <a:lnTo>
                    <a:pt x="4618" y="8163"/>
                  </a:lnTo>
                  <a:lnTo>
                    <a:pt x="4583" y="7938"/>
                  </a:lnTo>
                  <a:lnTo>
                    <a:pt x="4544" y="7696"/>
                  </a:lnTo>
                  <a:lnTo>
                    <a:pt x="4544" y="7471"/>
                  </a:lnTo>
                  <a:lnTo>
                    <a:pt x="4544" y="7245"/>
                  </a:lnTo>
                  <a:lnTo>
                    <a:pt x="4563" y="7018"/>
                  </a:lnTo>
                  <a:lnTo>
                    <a:pt x="4600" y="6813"/>
                  </a:lnTo>
                  <a:lnTo>
                    <a:pt x="4637" y="6606"/>
                  </a:lnTo>
                  <a:lnTo>
                    <a:pt x="4695" y="6399"/>
                  </a:lnTo>
                  <a:lnTo>
                    <a:pt x="4751" y="6231"/>
                  </a:lnTo>
                  <a:lnTo>
                    <a:pt x="4825" y="6062"/>
                  </a:lnTo>
                  <a:lnTo>
                    <a:pt x="4883" y="5968"/>
                  </a:lnTo>
                  <a:lnTo>
                    <a:pt x="4938" y="5874"/>
                  </a:lnTo>
                  <a:lnTo>
                    <a:pt x="5013" y="5780"/>
                  </a:lnTo>
                  <a:lnTo>
                    <a:pt x="5106" y="5706"/>
                  </a:lnTo>
                  <a:lnTo>
                    <a:pt x="5200" y="5651"/>
                  </a:lnTo>
                  <a:lnTo>
                    <a:pt x="5293" y="5593"/>
                  </a:lnTo>
                  <a:lnTo>
                    <a:pt x="5406" y="5573"/>
                  </a:lnTo>
                  <a:lnTo>
                    <a:pt x="5519" y="5535"/>
                  </a:lnTo>
                  <a:lnTo>
                    <a:pt x="5632" y="5535"/>
                  </a:lnTo>
                  <a:lnTo>
                    <a:pt x="5745" y="5535"/>
                  </a:lnTo>
                  <a:lnTo>
                    <a:pt x="5857" y="5573"/>
                  </a:lnTo>
                  <a:lnTo>
                    <a:pt x="5970" y="5612"/>
                  </a:lnTo>
                  <a:lnTo>
                    <a:pt x="6063" y="5651"/>
                  </a:lnTo>
                  <a:lnTo>
                    <a:pt x="6160" y="5723"/>
                  </a:lnTo>
                  <a:lnTo>
                    <a:pt x="6251" y="5796"/>
                  </a:lnTo>
                  <a:lnTo>
                    <a:pt x="6328" y="5874"/>
                  </a:lnTo>
                  <a:lnTo>
                    <a:pt x="6476" y="6042"/>
                  </a:lnTo>
                  <a:lnTo>
                    <a:pt x="6647" y="6194"/>
                  </a:lnTo>
                  <a:lnTo>
                    <a:pt x="6834" y="6325"/>
                  </a:lnTo>
                  <a:lnTo>
                    <a:pt x="7041" y="6438"/>
                  </a:lnTo>
                  <a:lnTo>
                    <a:pt x="7246" y="6531"/>
                  </a:lnTo>
                  <a:lnTo>
                    <a:pt x="7492" y="6606"/>
                  </a:lnTo>
                  <a:lnTo>
                    <a:pt x="7735" y="6663"/>
                  </a:lnTo>
                  <a:lnTo>
                    <a:pt x="7979" y="6718"/>
                  </a:lnTo>
                  <a:lnTo>
                    <a:pt x="8224" y="6738"/>
                  </a:lnTo>
                  <a:lnTo>
                    <a:pt x="8486" y="6757"/>
                  </a:lnTo>
                  <a:lnTo>
                    <a:pt x="8748" y="6738"/>
                  </a:lnTo>
                  <a:lnTo>
                    <a:pt x="9011" y="6718"/>
                  </a:lnTo>
                  <a:lnTo>
                    <a:pt x="9273" y="6663"/>
                  </a:lnTo>
                  <a:lnTo>
                    <a:pt x="9519" y="6606"/>
                  </a:lnTo>
                  <a:lnTo>
                    <a:pt x="9763" y="6513"/>
                  </a:lnTo>
                  <a:lnTo>
                    <a:pt x="10005" y="6419"/>
                  </a:lnTo>
                  <a:lnTo>
                    <a:pt x="10044" y="6380"/>
                  </a:lnTo>
                  <a:lnTo>
                    <a:pt x="10044" y="6325"/>
                  </a:lnTo>
                  <a:lnTo>
                    <a:pt x="10027" y="6268"/>
                  </a:lnTo>
                  <a:lnTo>
                    <a:pt x="9989" y="6248"/>
                  </a:lnTo>
                  <a:lnTo>
                    <a:pt x="9818" y="6194"/>
                  </a:lnTo>
                  <a:lnTo>
                    <a:pt x="9670" y="6118"/>
                  </a:lnTo>
                  <a:lnTo>
                    <a:pt x="9538" y="6023"/>
                  </a:lnTo>
                  <a:lnTo>
                    <a:pt x="9425" y="5911"/>
                  </a:lnTo>
                  <a:lnTo>
                    <a:pt x="9331" y="5796"/>
                  </a:lnTo>
                  <a:lnTo>
                    <a:pt x="9257" y="5651"/>
                  </a:lnTo>
                  <a:lnTo>
                    <a:pt x="9218" y="5499"/>
                  </a:lnTo>
                  <a:lnTo>
                    <a:pt x="9198" y="5348"/>
                  </a:lnTo>
                  <a:lnTo>
                    <a:pt x="9218" y="5348"/>
                  </a:lnTo>
                  <a:lnTo>
                    <a:pt x="9460" y="5366"/>
                  </a:lnTo>
                  <a:lnTo>
                    <a:pt x="9686" y="5387"/>
                  </a:lnTo>
                  <a:lnTo>
                    <a:pt x="9896" y="5441"/>
                  </a:lnTo>
                  <a:lnTo>
                    <a:pt x="10083" y="5499"/>
                  </a:lnTo>
                  <a:lnTo>
                    <a:pt x="10250" y="5556"/>
                  </a:lnTo>
                  <a:lnTo>
                    <a:pt x="10400" y="5651"/>
                  </a:lnTo>
                  <a:lnTo>
                    <a:pt x="10551" y="5742"/>
                  </a:lnTo>
                  <a:lnTo>
                    <a:pt x="10663" y="5854"/>
                  </a:lnTo>
                  <a:lnTo>
                    <a:pt x="10777" y="5968"/>
                  </a:lnTo>
                  <a:lnTo>
                    <a:pt x="10870" y="6099"/>
                  </a:lnTo>
                  <a:lnTo>
                    <a:pt x="10945" y="6248"/>
                  </a:lnTo>
                  <a:lnTo>
                    <a:pt x="11002" y="6419"/>
                  </a:lnTo>
                  <a:lnTo>
                    <a:pt x="11057" y="6586"/>
                  </a:lnTo>
                  <a:lnTo>
                    <a:pt x="11095" y="6793"/>
                  </a:lnTo>
                  <a:lnTo>
                    <a:pt x="11134" y="6980"/>
                  </a:lnTo>
                  <a:lnTo>
                    <a:pt x="11154" y="7206"/>
                  </a:lnTo>
                  <a:lnTo>
                    <a:pt x="11077" y="7505"/>
                  </a:lnTo>
                  <a:lnTo>
                    <a:pt x="10983" y="7808"/>
                  </a:lnTo>
                  <a:lnTo>
                    <a:pt x="10850" y="8108"/>
                  </a:lnTo>
                  <a:lnTo>
                    <a:pt x="10702" y="8370"/>
                  </a:lnTo>
                  <a:lnTo>
                    <a:pt x="10551" y="8633"/>
                  </a:lnTo>
                  <a:lnTo>
                    <a:pt x="10345" y="8877"/>
                  </a:lnTo>
                  <a:lnTo>
                    <a:pt x="10138" y="9102"/>
                  </a:lnTo>
                  <a:lnTo>
                    <a:pt x="9912" y="9308"/>
                  </a:lnTo>
                  <a:lnTo>
                    <a:pt x="9670" y="9498"/>
                  </a:lnTo>
                  <a:lnTo>
                    <a:pt x="9406" y="9665"/>
                  </a:lnTo>
                  <a:lnTo>
                    <a:pt x="9142" y="9815"/>
                  </a:lnTo>
                  <a:lnTo>
                    <a:pt x="8863" y="9928"/>
                  </a:lnTo>
                  <a:lnTo>
                    <a:pt x="8561" y="10022"/>
                  </a:lnTo>
                  <a:lnTo>
                    <a:pt x="8241" y="10096"/>
                  </a:lnTo>
                  <a:lnTo>
                    <a:pt x="7922" y="10134"/>
                  </a:lnTo>
                  <a:lnTo>
                    <a:pt x="7602" y="10154"/>
                  </a:lnTo>
                  <a:close/>
                </a:path>
              </a:pathLst>
            </a:custGeom>
            <a:grpFill/>
            <a:ln w="9525">
              <a:noFill/>
              <a:round/>
              <a:headEnd/>
              <a:tailEnd/>
            </a:ln>
          </p:spPr>
          <p:txBody>
            <a:bodyPr/>
            <a:lstStyle/>
            <a:p>
              <a:pPr>
                <a:defRPr/>
              </a:pPr>
              <a:endParaRPr lang="zh-CN" altLang="en-US" sz="1200" dirty="0"/>
            </a:p>
          </p:txBody>
        </p:sp>
      </p:grpSp>
      <p:sp>
        <p:nvSpPr>
          <p:cNvPr id="158" name="文本框 10">
            <a:extLst>
              <a:ext uri="{FF2B5EF4-FFF2-40B4-BE49-F238E27FC236}">
                <a16:creationId xmlns:a16="http://schemas.microsoft.com/office/drawing/2014/main" id="{396C0BA0-B61D-41CD-83A0-FF3891B261A6}"/>
              </a:ext>
            </a:extLst>
          </p:cNvPr>
          <p:cNvSpPr txBox="1">
            <a:spLocks noChangeArrowheads="1"/>
          </p:cNvSpPr>
          <p:nvPr/>
        </p:nvSpPr>
        <p:spPr bwMode="auto">
          <a:xfrm>
            <a:off x="2244139" y="4785927"/>
            <a:ext cx="290436"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Calibri" panose="020F0502020204030204" pitchFamily="34" charset="0"/>
              </a:rPr>
              <a:t>…</a:t>
            </a:r>
            <a:endParaRPr lang="zh-CN" altLang="en-US" sz="1200">
              <a:latin typeface="Calibri" panose="020F0502020204030204" pitchFamily="34" charset="0"/>
            </a:endParaRPr>
          </a:p>
        </p:txBody>
      </p:sp>
      <p:sp>
        <p:nvSpPr>
          <p:cNvPr id="159" name="Freeform 120">
            <a:extLst>
              <a:ext uri="{FF2B5EF4-FFF2-40B4-BE49-F238E27FC236}">
                <a16:creationId xmlns:a16="http://schemas.microsoft.com/office/drawing/2014/main" id="{81F80D19-8F3E-4B95-A25E-81660CE47BF0}"/>
              </a:ext>
            </a:extLst>
          </p:cNvPr>
          <p:cNvSpPr>
            <a:spLocks noEditPoints="1"/>
          </p:cNvSpPr>
          <p:nvPr/>
        </p:nvSpPr>
        <p:spPr bwMode="auto">
          <a:xfrm>
            <a:off x="6075366" y="4776404"/>
            <a:ext cx="487235" cy="374552"/>
          </a:xfrm>
          <a:custGeom>
            <a:avLst/>
            <a:gdLst/>
            <a:ahLst/>
            <a:cxnLst>
              <a:cxn ang="0">
                <a:pos x="4752" y="351"/>
              </a:cxn>
              <a:cxn ang="0">
                <a:pos x="5060" y="1362"/>
              </a:cxn>
              <a:cxn ang="0">
                <a:pos x="4400" y="2197"/>
              </a:cxn>
              <a:cxn ang="0">
                <a:pos x="3299" y="2109"/>
              </a:cxn>
              <a:cxn ang="0">
                <a:pos x="2816" y="1142"/>
              </a:cxn>
              <a:cxn ang="0">
                <a:pos x="3299" y="220"/>
              </a:cxn>
              <a:cxn ang="0">
                <a:pos x="4180" y="11600"/>
              </a:cxn>
              <a:cxn ang="0">
                <a:pos x="5016" y="12039"/>
              </a:cxn>
              <a:cxn ang="0">
                <a:pos x="5280" y="13621"/>
              </a:cxn>
              <a:cxn ang="0">
                <a:pos x="5984" y="12214"/>
              </a:cxn>
              <a:cxn ang="0">
                <a:pos x="6688" y="11600"/>
              </a:cxn>
              <a:cxn ang="0">
                <a:pos x="9988" y="11775"/>
              </a:cxn>
              <a:cxn ang="0">
                <a:pos x="10428" y="12610"/>
              </a:cxn>
              <a:cxn ang="0">
                <a:pos x="11220" y="12610"/>
              </a:cxn>
              <a:cxn ang="0">
                <a:pos x="11660" y="11775"/>
              </a:cxn>
              <a:cxn ang="0">
                <a:pos x="14960" y="11600"/>
              </a:cxn>
              <a:cxn ang="0">
                <a:pos x="15707" y="12214"/>
              </a:cxn>
              <a:cxn ang="0">
                <a:pos x="16324" y="13621"/>
              </a:cxn>
              <a:cxn ang="0">
                <a:pos x="15752" y="14192"/>
              </a:cxn>
              <a:cxn ang="0">
                <a:pos x="10604" y="14192"/>
              </a:cxn>
              <a:cxn ang="0">
                <a:pos x="5764" y="14192"/>
              </a:cxn>
              <a:cxn ang="0">
                <a:pos x="616" y="14192"/>
              </a:cxn>
              <a:cxn ang="0">
                <a:pos x="660" y="12391"/>
              </a:cxn>
              <a:cxn ang="0">
                <a:pos x="1231" y="11688"/>
              </a:cxn>
              <a:cxn ang="0">
                <a:pos x="13992" y="9755"/>
              </a:cxn>
              <a:cxn ang="0">
                <a:pos x="14740" y="10633"/>
              </a:cxn>
              <a:cxn ang="0">
                <a:pos x="12320" y="11117"/>
              </a:cxn>
              <a:cxn ang="0">
                <a:pos x="12628" y="10018"/>
              </a:cxn>
              <a:cxn ang="0">
                <a:pos x="8184" y="9666"/>
              </a:cxn>
              <a:cxn ang="0">
                <a:pos x="9240" y="10194"/>
              </a:cxn>
              <a:cxn ang="0">
                <a:pos x="9372" y="11336"/>
              </a:cxn>
              <a:cxn ang="0">
                <a:pos x="7041" y="10413"/>
              </a:cxn>
              <a:cxn ang="0">
                <a:pos x="7964" y="9666"/>
              </a:cxn>
              <a:cxn ang="0">
                <a:pos x="3652" y="9842"/>
              </a:cxn>
              <a:cxn ang="0">
                <a:pos x="4180" y="10897"/>
              </a:cxn>
              <a:cxn ang="0">
                <a:pos x="1672" y="10897"/>
              </a:cxn>
              <a:cxn ang="0">
                <a:pos x="2244" y="9842"/>
              </a:cxn>
              <a:cxn ang="0">
                <a:pos x="13508" y="6459"/>
              </a:cxn>
              <a:cxn ang="0">
                <a:pos x="9503" y="6459"/>
              </a:cxn>
              <a:cxn ang="0">
                <a:pos x="7964" y="5712"/>
              </a:cxn>
              <a:cxn ang="0">
                <a:pos x="7437" y="834"/>
              </a:cxn>
              <a:cxn ang="0">
                <a:pos x="7084" y="1537"/>
              </a:cxn>
              <a:cxn ang="0">
                <a:pos x="4796" y="2416"/>
              </a:cxn>
              <a:cxn ang="0">
                <a:pos x="2376" y="2636"/>
              </a:cxn>
              <a:cxn ang="0">
                <a:pos x="2200" y="5360"/>
              </a:cxn>
              <a:cxn ang="0">
                <a:pos x="3036" y="5800"/>
              </a:cxn>
              <a:cxn ang="0">
                <a:pos x="4004" y="8744"/>
              </a:cxn>
              <a:cxn ang="0">
                <a:pos x="4796" y="3735"/>
              </a:cxn>
              <a:cxn ang="0">
                <a:pos x="7084" y="3471"/>
              </a:cxn>
              <a:cxn ang="0">
                <a:pos x="7304" y="5272"/>
              </a:cxn>
              <a:cxn ang="0">
                <a:pos x="13376" y="5537"/>
              </a:cxn>
              <a:cxn ang="0">
                <a:pos x="14080" y="5141"/>
              </a:cxn>
              <a:cxn ang="0">
                <a:pos x="14212" y="1362"/>
              </a:cxn>
              <a:cxn ang="0">
                <a:pos x="13684" y="747"/>
              </a:cxn>
              <a:cxn ang="0">
                <a:pos x="13420" y="1362"/>
              </a:cxn>
              <a:cxn ang="0">
                <a:pos x="13508" y="4746"/>
              </a:cxn>
              <a:cxn ang="0">
                <a:pos x="7920" y="4877"/>
              </a:cxn>
              <a:cxn ang="0">
                <a:pos x="7744" y="4701"/>
              </a:cxn>
              <a:cxn ang="0">
                <a:pos x="7744" y="1537"/>
              </a:cxn>
              <a:cxn ang="0">
                <a:pos x="13376" y="1362"/>
              </a:cxn>
            </a:cxnLst>
            <a:rect l="0" t="0" r="r" b="b"/>
            <a:pathLst>
              <a:path w="16544" h="15598">
                <a:moveTo>
                  <a:pt x="3960" y="0"/>
                </a:moveTo>
                <a:lnTo>
                  <a:pt x="4180" y="44"/>
                </a:lnTo>
                <a:lnTo>
                  <a:pt x="4400" y="88"/>
                </a:lnTo>
                <a:lnTo>
                  <a:pt x="4576" y="220"/>
                </a:lnTo>
                <a:lnTo>
                  <a:pt x="4752" y="351"/>
                </a:lnTo>
                <a:lnTo>
                  <a:pt x="4884" y="528"/>
                </a:lnTo>
                <a:lnTo>
                  <a:pt x="4973" y="703"/>
                </a:lnTo>
                <a:lnTo>
                  <a:pt x="5060" y="923"/>
                </a:lnTo>
                <a:lnTo>
                  <a:pt x="5060" y="1142"/>
                </a:lnTo>
                <a:lnTo>
                  <a:pt x="5060" y="1362"/>
                </a:lnTo>
                <a:lnTo>
                  <a:pt x="4973" y="1582"/>
                </a:lnTo>
                <a:lnTo>
                  <a:pt x="4884" y="1802"/>
                </a:lnTo>
                <a:lnTo>
                  <a:pt x="4752" y="1933"/>
                </a:lnTo>
                <a:lnTo>
                  <a:pt x="4576" y="2109"/>
                </a:lnTo>
                <a:lnTo>
                  <a:pt x="4400" y="2197"/>
                </a:lnTo>
                <a:lnTo>
                  <a:pt x="4180" y="2241"/>
                </a:lnTo>
                <a:lnTo>
                  <a:pt x="3960" y="2285"/>
                </a:lnTo>
                <a:lnTo>
                  <a:pt x="3696" y="2241"/>
                </a:lnTo>
                <a:lnTo>
                  <a:pt x="3476" y="2197"/>
                </a:lnTo>
                <a:lnTo>
                  <a:pt x="3299" y="2109"/>
                </a:lnTo>
                <a:lnTo>
                  <a:pt x="3124" y="1933"/>
                </a:lnTo>
                <a:lnTo>
                  <a:pt x="2992" y="1802"/>
                </a:lnTo>
                <a:lnTo>
                  <a:pt x="2903" y="1582"/>
                </a:lnTo>
                <a:lnTo>
                  <a:pt x="2816" y="1362"/>
                </a:lnTo>
                <a:lnTo>
                  <a:pt x="2816" y="1142"/>
                </a:lnTo>
                <a:lnTo>
                  <a:pt x="2816" y="923"/>
                </a:lnTo>
                <a:lnTo>
                  <a:pt x="2903" y="703"/>
                </a:lnTo>
                <a:lnTo>
                  <a:pt x="2992" y="528"/>
                </a:lnTo>
                <a:lnTo>
                  <a:pt x="3124" y="351"/>
                </a:lnTo>
                <a:lnTo>
                  <a:pt x="3299" y="220"/>
                </a:lnTo>
                <a:lnTo>
                  <a:pt x="3476" y="88"/>
                </a:lnTo>
                <a:lnTo>
                  <a:pt x="3696" y="44"/>
                </a:lnTo>
                <a:lnTo>
                  <a:pt x="3960" y="0"/>
                </a:lnTo>
                <a:close/>
                <a:moveTo>
                  <a:pt x="1628" y="11600"/>
                </a:moveTo>
                <a:lnTo>
                  <a:pt x="4180" y="11600"/>
                </a:lnTo>
                <a:lnTo>
                  <a:pt x="4400" y="11600"/>
                </a:lnTo>
                <a:lnTo>
                  <a:pt x="4576" y="11688"/>
                </a:lnTo>
                <a:lnTo>
                  <a:pt x="4752" y="11775"/>
                </a:lnTo>
                <a:lnTo>
                  <a:pt x="4884" y="11908"/>
                </a:lnTo>
                <a:lnTo>
                  <a:pt x="5016" y="12039"/>
                </a:lnTo>
                <a:lnTo>
                  <a:pt x="5104" y="12214"/>
                </a:lnTo>
                <a:lnTo>
                  <a:pt x="5148" y="12391"/>
                </a:lnTo>
                <a:lnTo>
                  <a:pt x="5192" y="12610"/>
                </a:lnTo>
                <a:lnTo>
                  <a:pt x="5192" y="13621"/>
                </a:lnTo>
                <a:lnTo>
                  <a:pt x="5280" y="13621"/>
                </a:lnTo>
                <a:lnTo>
                  <a:pt x="5764" y="13621"/>
                </a:lnTo>
                <a:lnTo>
                  <a:pt x="5896" y="13621"/>
                </a:lnTo>
                <a:lnTo>
                  <a:pt x="5896" y="12610"/>
                </a:lnTo>
                <a:lnTo>
                  <a:pt x="5896" y="12391"/>
                </a:lnTo>
                <a:lnTo>
                  <a:pt x="5984" y="12214"/>
                </a:lnTo>
                <a:lnTo>
                  <a:pt x="6072" y="12039"/>
                </a:lnTo>
                <a:lnTo>
                  <a:pt x="6160" y="11908"/>
                </a:lnTo>
                <a:lnTo>
                  <a:pt x="6336" y="11775"/>
                </a:lnTo>
                <a:lnTo>
                  <a:pt x="6512" y="11688"/>
                </a:lnTo>
                <a:lnTo>
                  <a:pt x="6688" y="11600"/>
                </a:lnTo>
                <a:lnTo>
                  <a:pt x="6864" y="11600"/>
                </a:lnTo>
                <a:lnTo>
                  <a:pt x="9460" y="11600"/>
                </a:lnTo>
                <a:lnTo>
                  <a:pt x="9636" y="11600"/>
                </a:lnTo>
                <a:lnTo>
                  <a:pt x="9812" y="11688"/>
                </a:lnTo>
                <a:lnTo>
                  <a:pt x="9988" y="11775"/>
                </a:lnTo>
                <a:lnTo>
                  <a:pt x="10164" y="11908"/>
                </a:lnTo>
                <a:lnTo>
                  <a:pt x="10252" y="12039"/>
                </a:lnTo>
                <a:lnTo>
                  <a:pt x="10340" y="12214"/>
                </a:lnTo>
                <a:lnTo>
                  <a:pt x="10428" y="12391"/>
                </a:lnTo>
                <a:lnTo>
                  <a:pt x="10428" y="12610"/>
                </a:lnTo>
                <a:lnTo>
                  <a:pt x="10428" y="13621"/>
                </a:lnTo>
                <a:lnTo>
                  <a:pt x="10604" y="13621"/>
                </a:lnTo>
                <a:lnTo>
                  <a:pt x="11000" y="13621"/>
                </a:lnTo>
                <a:lnTo>
                  <a:pt x="11220" y="13621"/>
                </a:lnTo>
                <a:lnTo>
                  <a:pt x="11220" y="12610"/>
                </a:lnTo>
                <a:lnTo>
                  <a:pt x="11220" y="12391"/>
                </a:lnTo>
                <a:lnTo>
                  <a:pt x="11308" y="12214"/>
                </a:lnTo>
                <a:lnTo>
                  <a:pt x="11396" y="12039"/>
                </a:lnTo>
                <a:lnTo>
                  <a:pt x="11528" y="11908"/>
                </a:lnTo>
                <a:lnTo>
                  <a:pt x="11660" y="11775"/>
                </a:lnTo>
                <a:lnTo>
                  <a:pt x="11836" y="11688"/>
                </a:lnTo>
                <a:lnTo>
                  <a:pt x="12012" y="11600"/>
                </a:lnTo>
                <a:lnTo>
                  <a:pt x="12232" y="11600"/>
                </a:lnTo>
                <a:lnTo>
                  <a:pt x="14784" y="11600"/>
                </a:lnTo>
                <a:lnTo>
                  <a:pt x="14960" y="11600"/>
                </a:lnTo>
                <a:lnTo>
                  <a:pt x="15180" y="11688"/>
                </a:lnTo>
                <a:lnTo>
                  <a:pt x="15313" y="11775"/>
                </a:lnTo>
                <a:lnTo>
                  <a:pt x="15488" y="11908"/>
                </a:lnTo>
                <a:lnTo>
                  <a:pt x="15576" y="12039"/>
                </a:lnTo>
                <a:lnTo>
                  <a:pt x="15707" y="12214"/>
                </a:lnTo>
                <a:lnTo>
                  <a:pt x="15752" y="12391"/>
                </a:lnTo>
                <a:lnTo>
                  <a:pt x="15752" y="12610"/>
                </a:lnTo>
                <a:lnTo>
                  <a:pt x="15752" y="13621"/>
                </a:lnTo>
                <a:lnTo>
                  <a:pt x="15928" y="13621"/>
                </a:lnTo>
                <a:lnTo>
                  <a:pt x="16324" y="13621"/>
                </a:lnTo>
                <a:lnTo>
                  <a:pt x="16544" y="13621"/>
                </a:lnTo>
                <a:lnTo>
                  <a:pt x="16544" y="14192"/>
                </a:lnTo>
                <a:lnTo>
                  <a:pt x="16324" y="14192"/>
                </a:lnTo>
                <a:lnTo>
                  <a:pt x="15928" y="14192"/>
                </a:lnTo>
                <a:lnTo>
                  <a:pt x="15752" y="14192"/>
                </a:lnTo>
                <a:lnTo>
                  <a:pt x="15752" y="15598"/>
                </a:lnTo>
                <a:lnTo>
                  <a:pt x="11220" y="15598"/>
                </a:lnTo>
                <a:lnTo>
                  <a:pt x="11220" y="14192"/>
                </a:lnTo>
                <a:lnTo>
                  <a:pt x="11000" y="14192"/>
                </a:lnTo>
                <a:lnTo>
                  <a:pt x="10604" y="14192"/>
                </a:lnTo>
                <a:lnTo>
                  <a:pt x="10428" y="14192"/>
                </a:lnTo>
                <a:lnTo>
                  <a:pt x="10428" y="15598"/>
                </a:lnTo>
                <a:lnTo>
                  <a:pt x="5896" y="15598"/>
                </a:lnTo>
                <a:lnTo>
                  <a:pt x="5896" y="14192"/>
                </a:lnTo>
                <a:lnTo>
                  <a:pt x="5764" y="14192"/>
                </a:lnTo>
                <a:lnTo>
                  <a:pt x="5280" y="14192"/>
                </a:lnTo>
                <a:lnTo>
                  <a:pt x="5192" y="14192"/>
                </a:lnTo>
                <a:lnTo>
                  <a:pt x="5192" y="15598"/>
                </a:lnTo>
                <a:lnTo>
                  <a:pt x="616" y="15598"/>
                </a:lnTo>
                <a:lnTo>
                  <a:pt x="616" y="14192"/>
                </a:lnTo>
                <a:lnTo>
                  <a:pt x="0" y="14192"/>
                </a:lnTo>
                <a:lnTo>
                  <a:pt x="0" y="13621"/>
                </a:lnTo>
                <a:lnTo>
                  <a:pt x="616" y="13621"/>
                </a:lnTo>
                <a:lnTo>
                  <a:pt x="616" y="12610"/>
                </a:lnTo>
                <a:lnTo>
                  <a:pt x="660" y="12391"/>
                </a:lnTo>
                <a:lnTo>
                  <a:pt x="704" y="12214"/>
                </a:lnTo>
                <a:lnTo>
                  <a:pt x="792" y="12039"/>
                </a:lnTo>
                <a:lnTo>
                  <a:pt x="924" y="11908"/>
                </a:lnTo>
                <a:lnTo>
                  <a:pt x="1056" y="11775"/>
                </a:lnTo>
                <a:lnTo>
                  <a:pt x="1231" y="11688"/>
                </a:lnTo>
                <a:lnTo>
                  <a:pt x="1408" y="11600"/>
                </a:lnTo>
                <a:lnTo>
                  <a:pt x="1628" y="11600"/>
                </a:lnTo>
                <a:close/>
                <a:moveTo>
                  <a:pt x="13508" y="9666"/>
                </a:moveTo>
                <a:lnTo>
                  <a:pt x="13772" y="9666"/>
                </a:lnTo>
                <a:lnTo>
                  <a:pt x="13992" y="9755"/>
                </a:lnTo>
                <a:lnTo>
                  <a:pt x="14212" y="9842"/>
                </a:lnTo>
                <a:lnTo>
                  <a:pt x="14388" y="10018"/>
                </a:lnTo>
                <a:lnTo>
                  <a:pt x="14564" y="10194"/>
                </a:lnTo>
                <a:lnTo>
                  <a:pt x="14652" y="10413"/>
                </a:lnTo>
                <a:lnTo>
                  <a:pt x="14740" y="10633"/>
                </a:lnTo>
                <a:lnTo>
                  <a:pt x="14784" y="10897"/>
                </a:lnTo>
                <a:lnTo>
                  <a:pt x="14740" y="11117"/>
                </a:lnTo>
                <a:lnTo>
                  <a:pt x="14696" y="11336"/>
                </a:lnTo>
                <a:lnTo>
                  <a:pt x="12364" y="11336"/>
                </a:lnTo>
                <a:lnTo>
                  <a:pt x="12320" y="11117"/>
                </a:lnTo>
                <a:lnTo>
                  <a:pt x="12276" y="10897"/>
                </a:lnTo>
                <a:lnTo>
                  <a:pt x="12320" y="10633"/>
                </a:lnTo>
                <a:lnTo>
                  <a:pt x="12364" y="10413"/>
                </a:lnTo>
                <a:lnTo>
                  <a:pt x="12496" y="10194"/>
                </a:lnTo>
                <a:lnTo>
                  <a:pt x="12628" y="10018"/>
                </a:lnTo>
                <a:lnTo>
                  <a:pt x="12848" y="9842"/>
                </a:lnTo>
                <a:lnTo>
                  <a:pt x="13024" y="9755"/>
                </a:lnTo>
                <a:lnTo>
                  <a:pt x="13288" y="9666"/>
                </a:lnTo>
                <a:lnTo>
                  <a:pt x="13508" y="9666"/>
                </a:lnTo>
                <a:close/>
                <a:moveTo>
                  <a:pt x="8184" y="9666"/>
                </a:moveTo>
                <a:lnTo>
                  <a:pt x="8448" y="9666"/>
                </a:lnTo>
                <a:lnTo>
                  <a:pt x="8668" y="9755"/>
                </a:lnTo>
                <a:lnTo>
                  <a:pt x="8888" y="9842"/>
                </a:lnTo>
                <a:lnTo>
                  <a:pt x="9064" y="10018"/>
                </a:lnTo>
                <a:lnTo>
                  <a:pt x="9240" y="10194"/>
                </a:lnTo>
                <a:lnTo>
                  <a:pt x="9328" y="10413"/>
                </a:lnTo>
                <a:lnTo>
                  <a:pt x="9416" y="10633"/>
                </a:lnTo>
                <a:lnTo>
                  <a:pt x="9460" y="10897"/>
                </a:lnTo>
                <a:lnTo>
                  <a:pt x="9416" y="11117"/>
                </a:lnTo>
                <a:lnTo>
                  <a:pt x="9372" y="11336"/>
                </a:lnTo>
                <a:lnTo>
                  <a:pt x="7041" y="11336"/>
                </a:lnTo>
                <a:lnTo>
                  <a:pt x="6952" y="11117"/>
                </a:lnTo>
                <a:lnTo>
                  <a:pt x="6952" y="10897"/>
                </a:lnTo>
                <a:lnTo>
                  <a:pt x="6996" y="10633"/>
                </a:lnTo>
                <a:lnTo>
                  <a:pt x="7041" y="10413"/>
                </a:lnTo>
                <a:lnTo>
                  <a:pt x="7172" y="10194"/>
                </a:lnTo>
                <a:lnTo>
                  <a:pt x="7304" y="10018"/>
                </a:lnTo>
                <a:lnTo>
                  <a:pt x="7480" y="9842"/>
                </a:lnTo>
                <a:lnTo>
                  <a:pt x="7700" y="9755"/>
                </a:lnTo>
                <a:lnTo>
                  <a:pt x="7964" y="9666"/>
                </a:lnTo>
                <a:lnTo>
                  <a:pt x="8184" y="9666"/>
                </a:lnTo>
                <a:close/>
                <a:moveTo>
                  <a:pt x="2948" y="9666"/>
                </a:moveTo>
                <a:lnTo>
                  <a:pt x="3168" y="9666"/>
                </a:lnTo>
                <a:lnTo>
                  <a:pt x="3432" y="9755"/>
                </a:lnTo>
                <a:lnTo>
                  <a:pt x="3652" y="9842"/>
                </a:lnTo>
                <a:lnTo>
                  <a:pt x="3828" y="10018"/>
                </a:lnTo>
                <a:lnTo>
                  <a:pt x="3960" y="10194"/>
                </a:lnTo>
                <a:lnTo>
                  <a:pt x="4092" y="10413"/>
                </a:lnTo>
                <a:lnTo>
                  <a:pt x="4136" y="10633"/>
                </a:lnTo>
                <a:lnTo>
                  <a:pt x="4180" y="10897"/>
                </a:lnTo>
                <a:lnTo>
                  <a:pt x="4180" y="11117"/>
                </a:lnTo>
                <a:lnTo>
                  <a:pt x="4092" y="11336"/>
                </a:lnTo>
                <a:lnTo>
                  <a:pt x="1760" y="11336"/>
                </a:lnTo>
                <a:lnTo>
                  <a:pt x="1716" y="11117"/>
                </a:lnTo>
                <a:lnTo>
                  <a:pt x="1672" y="10897"/>
                </a:lnTo>
                <a:lnTo>
                  <a:pt x="1716" y="10633"/>
                </a:lnTo>
                <a:lnTo>
                  <a:pt x="1804" y="10413"/>
                </a:lnTo>
                <a:lnTo>
                  <a:pt x="1892" y="10194"/>
                </a:lnTo>
                <a:lnTo>
                  <a:pt x="2068" y="10018"/>
                </a:lnTo>
                <a:lnTo>
                  <a:pt x="2244" y="9842"/>
                </a:lnTo>
                <a:lnTo>
                  <a:pt x="2464" y="9755"/>
                </a:lnTo>
                <a:lnTo>
                  <a:pt x="2684" y="9666"/>
                </a:lnTo>
                <a:lnTo>
                  <a:pt x="2948" y="9666"/>
                </a:lnTo>
                <a:close/>
                <a:moveTo>
                  <a:pt x="13508" y="5712"/>
                </a:moveTo>
                <a:lnTo>
                  <a:pt x="13508" y="6459"/>
                </a:lnTo>
                <a:lnTo>
                  <a:pt x="12892" y="6459"/>
                </a:lnTo>
                <a:lnTo>
                  <a:pt x="13552" y="8832"/>
                </a:lnTo>
                <a:lnTo>
                  <a:pt x="12716" y="8832"/>
                </a:lnTo>
                <a:lnTo>
                  <a:pt x="12012" y="6459"/>
                </a:lnTo>
                <a:lnTo>
                  <a:pt x="9503" y="6459"/>
                </a:lnTo>
                <a:lnTo>
                  <a:pt x="8844" y="8832"/>
                </a:lnTo>
                <a:lnTo>
                  <a:pt x="7964" y="8832"/>
                </a:lnTo>
                <a:lnTo>
                  <a:pt x="8668" y="6459"/>
                </a:lnTo>
                <a:lnTo>
                  <a:pt x="7964" y="6459"/>
                </a:lnTo>
                <a:lnTo>
                  <a:pt x="7964" y="5712"/>
                </a:lnTo>
                <a:lnTo>
                  <a:pt x="13508" y="5712"/>
                </a:lnTo>
                <a:close/>
                <a:moveTo>
                  <a:pt x="7920" y="703"/>
                </a:moveTo>
                <a:lnTo>
                  <a:pt x="7744" y="703"/>
                </a:lnTo>
                <a:lnTo>
                  <a:pt x="7568" y="747"/>
                </a:lnTo>
                <a:lnTo>
                  <a:pt x="7437" y="834"/>
                </a:lnTo>
                <a:lnTo>
                  <a:pt x="7304" y="923"/>
                </a:lnTo>
                <a:lnTo>
                  <a:pt x="7216" y="1054"/>
                </a:lnTo>
                <a:lnTo>
                  <a:pt x="7128" y="1186"/>
                </a:lnTo>
                <a:lnTo>
                  <a:pt x="7084" y="1362"/>
                </a:lnTo>
                <a:lnTo>
                  <a:pt x="7084" y="1537"/>
                </a:lnTo>
                <a:lnTo>
                  <a:pt x="7084" y="3164"/>
                </a:lnTo>
                <a:lnTo>
                  <a:pt x="6820" y="3207"/>
                </a:lnTo>
                <a:lnTo>
                  <a:pt x="6820" y="2944"/>
                </a:lnTo>
                <a:lnTo>
                  <a:pt x="5632" y="2944"/>
                </a:lnTo>
                <a:lnTo>
                  <a:pt x="4796" y="2416"/>
                </a:lnTo>
                <a:lnTo>
                  <a:pt x="2903" y="2416"/>
                </a:lnTo>
                <a:lnTo>
                  <a:pt x="2772" y="2461"/>
                </a:lnTo>
                <a:lnTo>
                  <a:pt x="2640" y="2504"/>
                </a:lnTo>
                <a:lnTo>
                  <a:pt x="2508" y="2548"/>
                </a:lnTo>
                <a:lnTo>
                  <a:pt x="2376" y="2636"/>
                </a:lnTo>
                <a:lnTo>
                  <a:pt x="2288" y="2724"/>
                </a:lnTo>
                <a:lnTo>
                  <a:pt x="2244" y="2856"/>
                </a:lnTo>
                <a:lnTo>
                  <a:pt x="2200" y="2988"/>
                </a:lnTo>
                <a:lnTo>
                  <a:pt x="2200" y="3119"/>
                </a:lnTo>
                <a:lnTo>
                  <a:pt x="2200" y="5360"/>
                </a:lnTo>
                <a:lnTo>
                  <a:pt x="2903" y="5360"/>
                </a:lnTo>
                <a:lnTo>
                  <a:pt x="2903" y="3735"/>
                </a:lnTo>
                <a:lnTo>
                  <a:pt x="3036" y="3735"/>
                </a:lnTo>
                <a:lnTo>
                  <a:pt x="3036" y="5360"/>
                </a:lnTo>
                <a:lnTo>
                  <a:pt x="3036" y="5800"/>
                </a:lnTo>
                <a:lnTo>
                  <a:pt x="3036" y="8744"/>
                </a:lnTo>
                <a:lnTo>
                  <a:pt x="3828" y="8744"/>
                </a:lnTo>
                <a:lnTo>
                  <a:pt x="3828" y="6283"/>
                </a:lnTo>
                <a:lnTo>
                  <a:pt x="4004" y="6283"/>
                </a:lnTo>
                <a:lnTo>
                  <a:pt x="4004" y="8744"/>
                </a:lnTo>
                <a:lnTo>
                  <a:pt x="4796" y="8744"/>
                </a:lnTo>
                <a:lnTo>
                  <a:pt x="4796" y="8304"/>
                </a:lnTo>
                <a:lnTo>
                  <a:pt x="4796" y="5800"/>
                </a:lnTo>
                <a:lnTo>
                  <a:pt x="4796" y="5360"/>
                </a:lnTo>
                <a:lnTo>
                  <a:pt x="4796" y="3735"/>
                </a:lnTo>
                <a:lnTo>
                  <a:pt x="4796" y="3295"/>
                </a:lnTo>
                <a:lnTo>
                  <a:pt x="5632" y="3735"/>
                </a:lnTo>
                <a:lnTo>
                  <a:pt x="6820" y="3735"/>
                </a:lnTo>
                <a:lnTo>
                  <a:pt x="6820" y="3515"/>
                </a:lnTo>
                <a:lnTo>
                  <a:pt x="7084" y="3471"/>
                </a:lnTo>
                <a:lnTo>
                  <a:pt x="7084" y="4701"/>
                </a:lnTo>
                <a:lnTo>
                  <a:pt x="7084" y="4877"/>
                </a:lnTo>
                <a:lnTo>
                  <a:pt x="7128" y="5009"/>
                </a:lnTo>
                <a:lnTo>
                  <a:pt x="7216" y="5141"/>
                </a:lnTo>
                <a:lnTo>
                  <a:pt x="7304" y="5272"/>
                </a:lnTo>
                <a:lnTo>
                  <a:pt x="7437" y="5404"/>
                </a:lnTo>
                <a:lnTo>
                  <a:pt x="7612" y="5448"/>
                </a:lnTo>
                <a:lnTo>
                  <a:pt x="7744" y="5537"/>
                </a:lnTo>
                <a:lnTo>
                  <a:pt x="7920" y="5537"/>
                </a:lnTo>
                <a:lnTo>
                  <a:pt x="13376" y="5537"/>
                </a:lnTo>
                <a:lnTo>
                  <a:pt x="13552" y="5537"/>
                </a:lnTo>
                <a:lnTo>
                  <a:pt x="13684" y="5448"/>
                </a:lnTo>
                <a:lnTo>
                  <a:pt x="13816" y="5404"/>
                </a:lnTo>
                <a:lnTo>
                  <a:pt x="13948" y="5272"/>
                </a:lnTo>
                <a:lnTo>
                  <a:pt x="14080" y="5141"/>
                </a:lnTo>
                <a:lnTo>
                  <a:pt x="14124" y="5009"/>
                </a:lnTo>
                <a:lnTo>
                  <a:pt x="14212" y="4877"/>
                </a:lnTo>
                <a:lnTo>
                  <a:pt x="14212" y="4701"/>
                </a:lnTo>
                <a:lnTo>
                  <a:pt x="14212" y="1537"/>
                </a:lnTo>
                <a:lnTo>
                  <a:pt x="14212" y="1362"/>
                </a:lnTo>
                <a:lnTo>
                  <a:pt x="14124" y="1186"/>
                </a:lnTo>
                <a:lnTo>
                  <a:pt x="14080" y="1054"/>
                </a:lnTo>
                <a:lnTo>
                  <a:pt x="13948" y="923"/>
                </a:lnTo>
                <a:lnTo>
                  <a:pt x="13860" y="834"/>
                </a:lnTo>
                <a:lnTo>
                  <a:pt x="13684" y="747"/>
                </a:lnTo>
                <a:lnTo>
                  <a:pt x="13552" y="703"/>
                </a:lnTo>
                <a:lnTo>
                  <a:pt x="13376" y="703"/>
                </a:lnTo>
                <a:lnTo>
                  <a:pt x="7920" y="703"/>
                </a:lnTo>
                <a:close/>
                <a:moveTo>
                  <a:pt x="13376" y="1362"/>
                </a:moveTo>
                <a:lnTo>
                  <a:pt x="13420" y="1362"/>
                </a:lnTo>
                <a:lnTo>
                  <a:pt x="13508" y="1406"/>
                </a:lnTo>
                <a:lnTo>
                  <a:pt x="13508" y="1450"/>
                </a:lnTo>
                <a:lnTo>
                  <a:pt x="13552" y="1537"/>
                </a:lnTo>
                <a:lnTo>
                  <a:pt x="13552" y="4701"/>
                </a:lnTo>
                <a:lnTo>
                  <a:pt x="13508" y="4746"/>
                </a:lnTo>
                <a:lnTo>
                  <a:pt x="13508" y="4789"/>
                </a:lnTo>
                <a:lnTo>
                  <a:pt x="13508" y="4833"/>
                </a:lnTo>
                <a:lnTo>
                  <a:pt x="13420" y="4833"/>
                </a:lnTo>
                <a:lnTo>
                  <a:pt x="13376" y="4877"/>
                </a:lnTo>
                <a:lnTo>
                  <a:pt x="7920" y="4877"/>
                </a:lnTo>
                <a:lnTo>
                  <a:pt x="7832" y="4833"/>
                </a:lnTo>
                <a:lnTo>
                  <a:pt x="7788" y="4833"/>
                </a:lnTo>
                <a:lnTo>
                  <a:pt x="7788" y="4789"/>
                </a:lnTo>
                <a:lnTo>
                  <a:pt x="7744" y="4746"/>
                </a:lnTo>
                <a:lnTo>
                  <a:pt x="7744" y="4701"/>
                </a:lnTo>
                <a:lnTo>
                  <a:pt x="7744" y="3339"/>
                </a:lnTo>
                <a:lnTo>
                  <a:pt x="10472" y="2768"/>
                </a:lnTo>
                <a:lnTo>
                  <a:pt x="10428" y="2724"/>
                </a:lnTo>
                <a:lnTo>
                  <a:pt x="7744" y="3076"/>
                </a:lnTo>
                <a:lnTo>
                  <a:pt x="7744" y="1537"/>
                </a:lnTo>
                <a:lnTo>
                  <a:pt x="7744" y="1450"/>
                </a:lnTo>
                <a:lnTo>
                  <a:pt x="7788" y="1406"/>
                </a:lnTo>
                <a:lnTo>
                  <a:pt x="7832" y="1362"/>
                </a:lnTo>
                <a:lnTo>
                  <a:pt x="7920" y="1362"/>
                </a:lnTo>
                <a:lnTo>
                  <a:pt x="13376" y="1362"/>
                </a:lnTo>
                <a:close/>
              </a:path>
            </a:pathLst>
          </a:custGeom>
          <a:solidFill>
            <a:schemeClr val="tx1">
              <a:lumMod val="50000"/>
              <a:lumOff val="50000"/>
            </a:schemeClr>
          </a:solidFill>
          <a:ln w="9525">
            <a:noFill/>
            <a:round/>
            <a:headEnd/>
            <a:tailEnd/>
          </a:ln>
        </p:spPr>
        <p:txBody>
          <a:bodyPr lIns="91421" tIns="45711" rIns="91421" bIns="45711"/>
          <a:lstStyle/>
          <a:p>
            <a:pPr>
              <a:defRPr/>
            </a:pPr>
            <a:endParaRPr lang="zh-CN" altLang="en-US" sz="1200" dirty="0"/>
          </a:p>
        </p:txBody>
      </p:sp>
      <p:pic>
        <p:nvPicPr>
          <p:cNvPr id="160" name="Picture 886" descr="图片292">
            <a:extLst>
              <a:ext uri="{FF2B5EF4-FFF2-40B4-BE49-F238E27FC236}">
                <a16:creationId xmlns:a16="http://schemas.microsoft.com/office/drawing/2014/main" id="{0C1EAD41-4674-4807-BBAD-244A74C4F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112" y="4727204"/>
            <a:ext cx="325352" cy="20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1" name="Group 20">
            <a:extLst>
              <a:ext uri="{FF2B5EF4-FFF2-40B4-BE49-F238E27FC236}">
                <a16:creationId xmlns:a16="http://schemas.microsoft.com/office/drawing/2014/main" id="{B9C97684-5B47-45FC-9C37-39C1A9349D36}"/>
              </a:ext>
            </a:extLst>
          </p:cNvPr>
          <p:cNvGrpSpPr>
            <a:grpSpLocks noChangeAspect="1"/>
          </p:cNvGrpSpPr>
          <p:nvPr/>
        </p:nvGrpSpPr>
        <p:grpSpPr bwMode="auto">
          <a:xfrm>
            <a:off x="5611937" y="3690837"/>
            <a:ext cx="306307" cy="288850"/>
            <a:chOff x="3810" y="540"/>
            <a:chExt cx="506" cy="480"/>
          </a:xfrm>
        </p:grpSpPr>
        <p:sp>
          <p:nvSpPr>
            <p:cNvPr id="162" name="Freeform 21">
              <a:extLst>
                <a:ext uri="{FF2B5EF4-FFF2-40B4-BE49-F238E27FC236}">
                  <a16:creationId xmlns:a16="http://schemas.microsoft.com/office/drawing/2014/main" id="{FCDC05F2-9B59-4414-BB3C-6F354CAD0A93}"/>
                </a:ext>
              </a:extLst>
            </p:cNvPr>
            <p:cNvSpPr>
              <a:spLocks noChangeAspect="1"/>
            </p:cNvSpPr>
            <p:nvPr/>
          </p:nvSpPr>
          <p:spPr bwMode="auto">
            <a:xfrm>
              <a:off x="3810" y="788"/>
              <a:ext cx="506" cy="232"/>
            </a:xfrm>
            <a:custGeom>
              <a:avLst/>
              <a:gdLst>
                <a:gd name="T0" fmla="*/ 0 w 253"/>
                <a:gd name="T1" fmla="*/ 0 h 116"/>
                <a:gd name="T2" fmla="*/ 0 w 253"/>
                <a:gd name="T3" fmla="*/ 2147483647 h 116"/>
                <a:gd name="T4" fmla="*/ 0 w 253"/>
                <a:gd name="T5" fmla="*/ 2147483647 h 116"/>
                <a:gd name="T6" fmla="*/ 2147483647 w 253"/>
                <a:gd name="T7" fmla="*/ 2147483647 h 116"/>
                <a:gd name="T8" fmla="*/ 2147483647 w 253"/>
                <a:gd name="T9" fmla="*/ 2147483647 h 116"/>
                <a:gd name="T10" fmla="*/ 2147483647 w 253"/>
                <a:gd name="T11" fmla="*/ 2147483647 h 116"/>
                <a:gd name="T12" fmla="*/ 2147483647 w 253"/>
                <a:gd name="T13" fmla="*/ 0 h 116"/>
                <a:gd name="T14" fmla="*/ 0 w 253"/>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6"/>
                <a:gd name="T26" fmla="*/ 253 w 253"/>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6">
                  <a:moveTo>
                    <a:pt x="0" y="0"/>
                  </a:moveTo>
                  <a:cubicBezTo>
                    <a:pt x="0" y="38"/>
                    <a:pt x="0" y="38"/>
                    <a:pt x="0" y="38"/>
                  </a:cubicBezTo>
                  <a:cubicBezTo>
                    <a:pt x="0" y="38"/>
                    <a:pt x="0" y="38"/>
                    <a:pt x="0" y="38"/>
                  </a:cubicBezTo>
                  <a:cubicBezTo>
                    <a:pt x="0" y="81"/>
                    <a:pt x="57" y="116"/>
                    <a:pt x="127" y="116"/>
                  </a:cubicBezTo>
                  <a:cubicBezTo>
                    <a:pt x="196" y="116"/>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63" name="Oval 22">
              <a:extLst>
                <a:ext uri="{FF2B5EF4-FFF2-40B4-BE49-F238E27FC236}">
                  <a16:creationId xmlns:a16="http://schemas.microsoft.com/office/drawing/2014/main" id="{16492C7D-E975-4A5D-B02E-1DB60A6B99C9}"/>
                </a:ext>
              </a:extLst>
            </p:cNvPr>
            <p:cNvSpPr>
              <a:spLocks noChangeAspect="1" noChangeArrowheads="1"/>
            </p:cNvSpPr>
            <p:nvPr/>
          </p:nvSpPr>
          <p:spPr bwMode="auto">
            <a:xfrm>
              <a:off x="3810" y="630"/>
              <a:ext cx="506" cy="316"/>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64" name="Freeform 23">
              <a:extLst>
                <a:ext uri="{FF2B5EF4-FFF2-40B4-BE49-F238E27FC236}">
                  <a16:creationId xmlns:a16="http://schemas.microsoft.com/office/drawing/2014/main" id="{FE6F53D9-CFCB-4259-BD24-7E4634A21C9E}"/>
                </a:ext>
              </a:extLst>
            </p:cNvPr>
            <p:cNvSpPr>
              <a:spLocks noChangeAspect="1" noEditPoints="1"/>
            </p:cNvSpPr>
            <p:nvPr/>
          </p:nvSpPr>
          <p:spPr bwMode="auto">
            <a:xfrm>
              <a:off x="3812" y="63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6" y="159"/>
                    <a:pt x="126" y="159"/>
                  </a:cubicBezTo>
                  <a:cubicBezTo>
                    <a:pt x="195" y="159"/>
                    <a:pt x="251" y="123"/>
                    <a:pt x="251" y="79"/>
                  </a:cubicBezTo>
                  <a:cubicBezTo>
                    <a:pt x="251" y="35"/>
                    <a:pt x="195" y="0"/>
                    <a:pt x="126" y="0"/>
                  </a:cubicBezTo>
                  <a:cubicBezTo>
                    <a:pt x="56" y="0"/>
                    <a:pt x="0" y="35"/>
                    <a:pt x="0" y="79"/>
                  </a:cubicBezTo>
                  <a:close/>
                  <a:moveTo>
                    <a:pt x="7" y="79"/>
                  </a:moveTo>
                  <a:cubicBezTo>
                    <a:pt x="7" y="39"/>
                    <a:pt x="60" y="7"/>
                    <a:pt x="126" y="7"/>
                  </a:cubicBezTo>
                  <a:cubicBezTo>
                    <a:pt x="191" y="7"/>
                    <a:pt x="244" y="39"/>
                    <a:pt x="244" y="79"/>
                  </a:cubicBezTo>
                  <a:cubicBezTo>
                    <a:pt x="244" y="119"/>
                    <a:pt x="191" y="151"/>
                    <a:pt x="126" y="151"/>
                  </a:cubicBezTo>
                  <a:cubicBezTo>
                    <a:pt x="60" y="151"/>
                    <a:pt x="7" y="119"/>
                    <a:pt x="7"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65" name="Freeform 24">
              <a:extLst>
                <a:ext uri="{FF2B5EF4-FFF2-40B4-BE49-F238E27FC236}">
                  <a16:creationId xmlns:a16="http://schemas.microsoft.com/office/drawing/2014/main" id="{76D81942-47CC-408C-9A51-87FB1D773E65}"/>
                </a:ext>
              </a:extLst>
            </p:cNvPr>
            <p:cNvSpPr>
              <a:spLocks noChangeAspect="1"/>
            </p:cNvSpPr>
            <p:nvPr/>
          </p:nvSpPr>
          <p:spPr bwMode="auto">
            <a:xfrm>
              <a:off x="3828" y="64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5"/>
                    <a:pt x="54" y="3"/>
                    <a:pt x="119" y="3"/>
                  </a:cubicBezTo>
                  <a:cubicBezTo>
                    <a:pt x="170" y="3"/>
                    <a:pt x="214" y="23"/>
                    <a:pt x="230" y="51"/>
                  </a:cubicBezTo>
                  <a:cubicBezTo>
                    <a:pt x="215" y="22"/>
                    <a:pt x="170" y="0"/>
                    <a:pt x="118" y="0"/>
                  </a:cubicBezTo>
                  <a:cubicBezTo>
                    <a:pt x="53" y="0"/>
                    <a:pt x="0" y="33"/>
                    <a:pt x="0" y="72"/>
                  </a:cubicBezTo>
                  <a:cubicBezTo>
                    <a:pt x="0" y="82"/>
                    <a:pt x="3" y="90"/>
                    <a:pt x="8" y="99"/>
                  </a:cubicBezTo>
                  <a:cubicBezTo>
                    <a:pt x="4" y="91"/>
                    <a:pt x="2" y="83"/>
                    <a:pt x="2" y="75"/>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66" name="Freeform 25">
              <a:extLst>
                <a:ext uri="{FF2B5EF4-FFF2-40B4-BE49-F238E27FC236}">
                  <a16:creationId xmlns:a16="http://schemas.microsoft.com/office/drawing/2014/main" id="{32FF8E39-F4EB-42C6-8635-920FC0E5568D}"/>
                </a:ext>
              </a:extLst>
            </p:cNvPr>
            <p:cNvSpPr>
              <a:spLocks noChangeAspect="1"/>
            </p:cNvSpPr>
            <p:nvPr/>
          </p:nvSpPr>
          <p:spPr bwMode="auto">
            <a:xfrm>
              <a:off x="3810" y="698"/>
              <a:ext cx="506" cy="234"/>
            </a:xfrm>
            <a:custGeom>
              <a:avLst/>
              <a:gdLst>
                <a:gd name="T0" fmla="*/ 0 w 253"/>
                <a:gd name="T1" fmla="*/ 0 h 117"/>
                <a:gd name="T2" fmla="*/ 0 w 253"/>
                <a:gd name="T3" fmla="*/ 2147483647 h 117"/>
                <a:gd name="T4" fmla="*/ 0 w 253"/>
                <a:gd name="T5" fmla="*/ 2147483647 h 117"/>
                <a:gd name="T6" fmla="*/ 2147483647 w 253"/>
                <a:gd name="T7" fmla="*/ 2147483647 h 117"/>
                <a:gd name="T8" fmla="*/ 2147483647 w 253"/>
                <a:gd name="T9" fmla="*/ 2147483647 h 117"/>
                <a:gd name="T10" fmla="*/ 2147483647 w 253"/>
                <a:gd name="T11" fmla="*/ 2147483647 h 117"/>
                <a:gd name="T12" fmla="*/ 2147483647 w 253"/>
                <a:gd name="T13" fmla="*/ 0 h 117"/>
                <a:gd name="T14" fmla="*/ 0 w 253"/>
                <a:gd name="T15" fmla="*/ 0 h 11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117"/>
                <a:gd name="T26" fmla="*/ 253 w 253"/>
                <a:gd name="T27" fmla="*/ 117 h 1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117">
                  <a:moveTo>
                    <a:pt x="0" y="0"/>
                  </a:moveTo>
                  <a:cubicBezTo>
                    <a:pt x="0" y="38"/>
                    <a:pt x="0" y="38"/>
                    <a:pt x="0" y="38"/>
                  </a:cubicBezTo>
                  <a:cubicBezTo>
                    <a:pt x="0" y="38"/>
                    <a:pt x="0" y="38"/>
                    <a:pt x="0" y="38"/>
                  </a:cubicBezTo>
                  <a:cubicBezTo>
                    <a:pt x="0" y="81"/>
                    <a:pt x="57" y="117"/>
                    <a:pt x="127" y="117"/>
                  </a:cubicBezTo>
                  <a:cubicBezTo>
                    <a:pt x="196" y="117"/>
                    <a:pt x="253" y="81"/>
                    <a:pt x="253" y="38"/>
                  </a:cubicBezTo>
                  <a:cubicBezTo>
                    <a:pt x="253" y="38"/>
                    <a:pt x="253" y="38"/>
                    <a:pt x="253" y="38"/>
                  </a:cubicBezTo>
                  <a:cubicBezTo>
                    <a:pt x="253" y="0"/>
                    <a:pt x="253" y="0"/>
                    <a:pt x="253" y="0"/>
                  </a:cubicBez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67" name="Oval 26">
              <a:extLst>
                <a:ext uri="{FF2B5EF4-FFF2-40B4-BE49-F238E27FC236}">
                  <a16:creationId xmlns:a16="http://schemas.microsoft.com/office/drawing/2014/main" id="{1F608394-B642-4578-A92D-B13DBA731670}"/>
                </a:ext>
              </a:extLst>
            </p:cNvPr>
            <p:cNvSpPr>
              <a:spLocks noChangeAspect="1" noChangeArrowheads="1"/>
            </p:cNvSpPr>
            <p:nvPr/>
          </p:nvSpPr>
          <p:spPr bwMode="auto">
            <a:xfrm>
              <a:off x="3810" y="542"/>
              <a:ext cx="506" cy="314"/>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a:latin typeface="Calibri" panose="020F0502020204030204" pitchFamily="34" charset="0"/>
              </a:endParaRPr>
            </a:p>
          </p:txBody>
        </p:sp>
        <p:sp>
          <p:nvSpPr>
            <p:cNvPr id="168" name="Freeform 27">
              <a:extLst>
                <a:ext uri="{FF2B5EF4-FFF2-40B4-BE49-F238E27FC236}">
                  <a16:creationId xmlns:a16="http://schemas.microsoft.com/office/drawing/2014/main" id="{0D725E6E-3AD4-434B-A664-8C7A153FE5F3}"/>
                </a:ext>
              </a:extLst>
            </p:cNvPr>
            <p:cNvSpPr>
              <a:spLocks noChangeAspect="1" noEditPoints="1"/>
            </p:cNvSpPr>
            <p:nvPr/>
          </p:nvSpPr>
          <p:spPr bwMode="auto">
            <a:xfrm>
              <a:off x="3812" y="540"/>
              <a:ext cx="502" cy="318"/>
            </a:xfrm>
            <a:custGeom>
              <a:avLst/>
              <a:gdLst>
                <a:gd name="T0" fmla="*/ 0 w 251"/>
                <a:gd name="T1" fmla="*/ 2147483647 h 159"/>
                <a:gd name="T2" fmla="*/ 2147483647 w 251"/>
                <a:gd name="T3" fmla="*/ 2147483647 h 159"/>
                <a:gd name="T4" fmla="*/ 2147483647 w 251"/>
                <a:gd name="T5" fmla="*/ 2147483647 h 159"/>
                <a:gd name="T6" fmla="*/ 2147483647 w 251"/>
                <a:gd name="T7" fmla="*/ 0 h 159"/>
                <a:gd name="T8" fmla="*/ 0 w 251"/>
                <a:gd name="T9" fmla="*/ 2147483647 h 159"/>
                <a:gd name="T10" fmla="*/ 2147483647 w 251"/>
                <a:gd name="T11" fmla="*/ 2147483647 h 159"/>
                <a:gd name="T12" fmla="*/ 2147483647 w 251"/>
                <a:gd name="T13" fmla="*/ 2147483647 h 159"/>
                <a:gd name="T14" fmla="*/ 2147483647 w 251"/>
                <a:gd name="T15" fmla="*/ 2147483647 h 159"/>
                <a:gd name="T16" fmla="*/ 2147483647 w 251"/>
                <a:gd name="T17" fmla="*/ 2147483647 h 159"/>
                <a:gd name="T18" fmla="*/ 2147483647 w 251"/>
                <a:gd name="T19" fmla="*/ 2147483647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159"/>
                <a:gd name="T32" fmla="*/ 251 w 251"/>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159">
                  <a:moveTo>
                    <a:pt x="0" y="79"/>
                  </a:moveTo>
                  <a:cubicBezTo>
                    <a:pt x="0" y="123"/>
                    <a:pt x="57" y="159"/>
                    <a:pt x="126" y="159"/>
                  </a:cubicBezTo>
                  <a:cubicBezTo>
                    <a:pt x="195" y="159"/>
                    <a:pt x="251" y="123"/>
                    <a:pt x="251" y="79"/>
                  </a:cubicBezTo>
                  <a:cubicBezTo>
                    <a:pt x="251" y="36"/>
                    <a:pt x="195" y="0"/>
                    <a:pt x="126" y="0"/>
                  </a:cubicBezTo>
                  <a:cubicBezTo>
                    <a:pt x="57" y="0"/>
                    <a:pt x="0" y="36"/>
                    <a:pt x="0" y="79"/>
                  </a:cubicBezTo>
                  <a:close/>
                  <a:moveTo>
                    <a:pt x="8" y="79"/>
                  </a:moveTo>
                  <a:cubicBezTo>
                    <a:pt x="8" y="40"/>
                    <a:pt x="61" y="7"/>
                    <a:pt x="126" y="7"/>
                  </a:cubicBezTo>
                  <a:cubicBezTo>
                    <a:pt x="190" y="7"/>
                    <a:pt x="243" y="40"/>
                    <a:pt x="243" y="79"/>
                  </a:cubicBezTo>
                  <a:cubicBezTo>
                    <a:pt x="243" y="119"/>
                    <a:pt x="190" y="151"/>
                    <a:pt x="126" y="151"/>
                  </a:cubicBezTo>
                  <a:cubicBezTo>
                    <a:pt x="61" y="151"/>
                    <a:pt x="8" y="119"/>
                    <a:pt x="8" y="79"/>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69" name="Freeform 28">
              <a:extLst>
                <a:ext uri="{FF2B5EF4-FFF2-40B4-BE49-F238E27FC236}">
                  <a16:creationId xmlns:a16="http://schemas.microsoft.com/office/drawing/2014/main" id="{71D579F4-33E3-4056-8EA0-BA3F431CC405}"/>
                </a:ext>
              </a:extLst>
            </p:cNvPr>
            <p:cNvSpPr>
              <a:spLocks noChangeAspect="1"/>
            </p:cNvSpPr>
            <p:nvPr/>
          </p:nvSpPr>
          <p:spPr bwMode="auto">
            <a:xfrm>
              <a:off x="3828" y="554"/>
              <a:ext cx="460" cy="198"/>
            </a:xfrm>
            <a:custGeom>
              <a:avLst/>
              <a:gdLst>
                <a:gd name="T0" fmla="*/ 2147483647 w 230"/>
                <a:gd name="T1" fmla="*/ 2147483647 h 99"/>
                <a:gd name="T2" fmla="*/ 2147483647 w 230"/>
                <a:gd name="T3" fmla="*/ 2147483647 h 99"/>
                <a:gd name="T4" fmla="*/ 2147483647 w 230"/>
                <a:gd name="T5" fmla="*/ 2147483647 h 99"/>
                <a:gd name="T6" fmla="*/ 2147483647 w 230"/>
                <a:gd name="T7" fmla="*/ 0 h 99"/>
                <a:gd name="T8" fmla="*/ 0 w 230"/>
                <a:gd name="T9" fmla="*/ 2147483647 h 99"/>
                <a:gd name="T10" fmla="*/ 2147483647 w 230"/>
                <a:gd name="T11" fmla="*/ 2147483647 h 99"/>
                <a:gd name="T12" fmla="*/ 2147483647 w 230"/>
                <a:gd name="T13" fmla="*/ 2147483647 h 99"/>
                <a:gd name="T14" fmla="*/ 0 60000 65536"/>
                <a:gd name="T15" fmla="*/ 0 60000 65536"/>
                <a:gd name="T16" fmla="*/ 0 60000 65536"/>
                <a:gd name="T17" fmla="*/ 0 60000 65536"/>
                <a:gd name="T18" fmla="*/ 0 60000 65536"/>
                <a:gd name="T19" fmla="*/ 0 60000 65536"/>
                <a:gd name="T20" fmla="*/ 0 60000 65536"/>
                <a:gd name="T21" fmla="*/ 0 w 230"/>
                <a:gd name="T22" fmla="*/ 0 h 99"/>
                <a:gd name="T23" fmla="*/ 230 w 230"/>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 h="99">
                  <a:moveTo>
                    <a:pt x="2" y="75"/>
                  </a:moveTo>
                  <a:cubicBezTo>
                    <a:pt x="2" y="36"/>
                    <a:pt x="54" y="3"/>
                    <a:pt x="119" y="3"/>
                  </a:cubicBezTo>
                  <a:cubicBezTo>
                    <a:pt x="170" y="3"/>
                    <a:pt x="214" y="23"/>
                    <a:pt x="230" y="51"/>
                  </a:cubicBezTo>
                  <a:cubicBezTo>
                    <a:pt x="215" y="22"/>
                    <a:pt x="170" y="0"/>
                    <a:pt x="118" y="0"/>
                  </a:cubicBezTo>
                  <a:cubicBezTo>
                    <a:pt x="53" y="0"/>
                    <a:pt x="0" y="33"/>
                    <a:pt x="0" y="73"/>
                  </a:cubicBezTo>
                  <a:cubicBezTo>
                    <a:pt x="0" y="82"/>
                    <a:pt x="3" y="91"/>
                    <a:pt x="8" y="99"/>
                  </a:cubicBezTo>
                  <a:cubicBezTo>
                    <a:pt x="4" y="92"/>
                    <a:pt x="2" y="84"/>
                    <a:pt x="2" y="75"/>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70" name="Freeform 29">
              <a:extLst>
                <a:ext uri="{FF2B5EF4-FFF2-40B4-BE49-F238E27FC236}">
                  <a16:creationId xmlns:a16="http://schemas.microsoft.com/office/drawing/2014/main" id="{8041107D-54B5-4248-931D-0CF457FA2247}"/>
                </a:ext>
              </a:extLst>
            </p:cNvPr>
            <p:cNvSpPr>
              <a:spLocks noChangeAspect="1" noEditPoints="1"/>
            </p:cNvSpPr>
            <p:nvPr/>
          </p:nvSpPr>
          <p:spPr bwMode="auto">
            <a:xfrm>
              <a:off x="3900" y="612"/>
              <a:ext cx="340" cy="190"/>
            </a:xfrm>
            <a:custGeom>
              <a:avLst/>
              <a:gdLst>
                <a:gd name="T0" fmla="*/ 2147483647 w 170"/>
                <a:gd name="T1" fmla="*/ 2147483647 h 95"/>
                <a:gd name="T2" fmla="*/ 2147483647 w 170"/>
                <a:gd name="T3" fmla="*/ 2147483647 h 95"/>
                <a:gd name="T4" fmla="*/ 2147483647 w 170"/>
                <a:gd name="T5" fmla="*/ 2147483647 h 95"/>
                <a:gd name="T6" fmla="*/ 2147483647 w 170"/>
                <a:gd name="T7" fmla="*/ 2147483647 h 95"/>
                <a:gd name="T8" fmla="*/ 2147483647 w 170"/>
                <a:gd name="T9" fmla="*/ 2147483647 h 95"/>
                <a:gd name="T10" fmla="*/ 2147483647 w 170"/>
                <a:gd name="T11" fmla="*/ 2147483647 h 95"/>
                <a:gd name="T12" fmla="*/ 2147483647 w 170"/>
                <a:gd name="T13" fmla="*/ 2147483647 h 95"/>
                <a:gd name="T14" fmla="*/ 2147483647 w 170"/>
                <a:gd name="T15" fmla="*/ 2147483647 h 95"/>
                <a:gd name="T16" fmla="*/ 2147483647 w 170"/>
                <a:gd name="T17" fmla="*/ 2147483647 h 95"/>
                <a:gd name="T18" fmla="*/ 2147483647 w 170"/>
                <a:gd name="T19" fmla="*/ 2147483647 h 95"/>
                <a:gd name="T20" fmla="*/ 2147483647 w 170"/>
                <a:gd name="T21" fmla="*/ 2147483647 h 95"/>
                <a:gd name="T22" fmla="*/ 2147483647 w 170"/>
                <a:gd name="T23" fmla="*/ 2147483647 h 95"/>
                <a:gd name="T24" fmla="*/ 2147483647 w 170"/>
                <a:gd name="T25" fmla="*/ 2147483647 h 95"/>
                <a:gd name="T26" fmla="*/ 2147483647 w 170"/>
                <a:gd name="T27" fmla="*/ 2147483647 h 95"/>
                <a:gd name="T28" fmla="*/ 2147483647 w 170"/>
                <a:gd name="T29" fmla="*/ 2147483647 h 95"/>
                <a:gd name="T30" fmla="*/ 2147483647 w 170"/>
                <a:gd name="T31" fmla="*/ 2147483647 h 95"/>
                <a:gd name="T32" fmla="*/ 2147483647 w 170"/>
                <a:gd name="T33" fmla="*/ 2147483647 h 95"/>
                <a:gd name="T34" fmla="*/ 2147483647 w 170"/>
                <a:gd name="T35" fmla="*/ 2147483647 h 95"/>
                <a:gd name="T36" fmla="*/ 2147483647 w 170"/>
                <a:gd name="T37" fmla="*/ 2147483647 h 95"/>
                <a:gd name="T38" fmla="*/ 2147483647 w 170"/>
                <a:gd name="T39" fmla="*/ 2147483647 h 95"/>
                <a:gd name="T40" fmla="*/ 2147483647 w 170"/>
                <a:gd name="T41" fmla="*/ 2147483647 h 95"/>
                <a:gd name="T42" fmla="*/ 2147483647 w 170"/>
                <a:gd name="T43" fmla="*/ 2147483647 h 95"/>
                <a:gd name="T44" fmla="*/ 2147483647 w 170"/>
                <a:gd name="T45" fmla="*/ 2147483647 h 95"/>
                <a:gd name="T46" fmla="*/ 2147483647 w 170"/>
                <a:gd name="T47" fmla="*/ 2147483647 h 95"/>
                <a:gd name="T48" fmla="*/ 2147483647 w 170"/>
                <a:gd name="T49" fmla="*/ 2147483647 h 95"/>
                <a:gd name="T50" fmla="*/ 2147483647 w 170"/>
                <a:gd name="T51" fmla="*/ 2147483647 h 95"/>
                <a:gd name="T52" fmla="*/ 2147483647 w 170"/>
                <a:gd name="T53" fmla="*/ 2147483647 h 95"/>
                <a:gd name="T54" fmla="*/ 2147483647 w 170"/>
                <a:gd name="T55" fmla="*/ 2147483647 h 95"/>
                <a:gd name="T56" fmla="*/ 2147483647 w 170"/>
                <a:gd name="T57" fmla="*/ 2147483647 h 95"/>
                <a:gd name="T58" fmla="*/ 2147483647 w 170"/>
                <a:gd name="T59" fmla="*/ 2147483647 h 95"/>
                <a:gd name="T60" fmla="*/ 2147483647 w 170"/>
                <a:gd name="T61" fmla="*/ 2147483647 h 95"/>
                <a:gd name="T62" fmla="*/ 2147483647 w 170"/>
                <a:gd name="T63" fmla="*/ 2147483647 h 95"/>
                <a:gd name="T64" fmla="*/ 2147483647 w 170"/>
                <a:gd name="T65" fmla="*/ 2147483647 h 95"/>
                <a:gd name="T66" fmla="*/ 2147483647 w 170"/>
                <a:gd name="T67" fmla="*/ 2147483647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5"/>
                <a:gd name="T104" fmla="*/ 170 w 170"/>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5">
                  <a:moveTo>
                    <a:pt x="132" y="61"/>
                  </a:moveTo>
                  <a:cubicBezTo>
                    <a:pt x="132" y="62"/>
                    <a:pt x="124" y="80"/>
                    <a:pt x="124" y="80"/>
                  </a:cubicBezTo>
                  <a:cubicBezTo>
                    <a:pt x="109" y="65"/>
                    <a:pt x="109" y="65"/>
                    <a:pt x="109" y="65"/>
                  </a:cubicBezTo>
                  <a:cubicBezTo>
                    <a:pt x="109" y="64"/>
                    <a:pt x="108" y="63"/>
                    <a:pt x="109" y="62"/>
                  </a:cubicBezTo>
                  <a:cubicBezTo>
                    <a:pt x="109" y="62"/>
                    <a:pt x="109" y="62"/>
                    <a:pt x="109" y="62"/>
                  </a:cubicBezTo>
                  <a:cubicBezTo>
                    <a:pt x="109" y="61"/>
                    <a:pt x="111" y="60"/>
                    <a:pt x="113" y="58"/>
                  </a:cubicBezTo>
                  <a:cubicBezTo>
                    <a:pt x="113" y="58"/>
                    <a:pt x="131" y="49"/>
                    <a:pt x="133" y="48"/>
                  </a:cubicBezTo>
                  <a:cubicBezTo>
                    <a:pt x="132" y="48"/>
                    <a:pt x="126" y="42"/>
                    <a:pt x="126" y="41"/>
                  </a:cubicBezTo>
                  <a:cubicBezTo>
                    <a:pt x="122" y="43"/>
                    <a:pt x="96" y="57"/>
                    <a:pt x="96" y="57"/>
                  </a:cubicBezTo>
                  <a:cubicBezTo>
                    <a:pt x="94" y="58"/>
                    <a:pt x="93" y="59"/>
                    <a:pt x="92" y="60"/>
                  </a:cubicBezTo>
                  <a:cubicBezTo>
                    <a:pt x="92" y="61"/>
                    <a:pt x="92" y="61"/>
                    <a:pt x="92" y="61"/>
                  </a:cubicBezTo>
                  <a:cubicBezTo>
                    <a:pt x="91" y="63"/>
                    <a:pt x="91" y="65"/>
                    <a:pt x="92" y="66"/>
                  </a:cubicBezTo>
                  <a:cubicBezTo>
                    <a:pt x="110" y="85"/>
                    <a:pt x="110" y="85"/>
                    <a:pt x="110" y="85"/>
                  </a:cubicBezTo>
                  <a:cubicBezTo>
                    <a:pt x="111" y="86"/>
                    <a:pt x="111" y="86"/>
                    <a:pt x="111" y="86"/>
                  </a:cubicBezTo>
                  <a:cubicBezTo>
                    <a:pt x="111" y="86"/>
                    <a:pt x="87" y="85"/>
                    <a:pt x="85" y="85"/>
                  </a:cubicBezTo>
                  <a:cubicBezTo>
                    <a:pt x="85" y="86"/>
                    <a:pt x="82" y="93"/>
                    <a:pt x="81" y="94"/>
                  </a:cubicBezTo>
                  <a:cubicBezTo>
                    <a:pt x="83" y="94"/>
                    <a:pt x="127" y="95"/>
                    <a:pt x="129" y="95"/>
                  </a:cubicBezTo>
                  <a:cubicBezTo>
                    <a:pt x="130" y="93"/>
                    <a:pt x="144" y="62"/>
                    <a:pt x="144" y="61"/>
                  </a:cubicBezTo>
                  <a:cubicBezTo>
                    <a:pt x="143" y="61"/>
                    <a:pt x="134" y="61"/>
                    <a:pt x="132" y="61"/>
                  </a:cubicBezTo>
                  <a:close/>
                  <a:moveTo>
                    <a:pt x="116" y="37"/>
                  </a:moveTo>
                  <a:cubicBezTo>
                    <a:pt x="151" y="19"/>
                    <a:pt x="151" y="19"/>
                    <a:pt x="151" y="19"/>
                  </a:cubicBezTo>
                  <a:cubicBezTo>
                    <a:pt x="151" y="19"/>
                    <a:pt x="143" y="36"/>
                    <a:pt x="143" y="37"/>
                  </a:cubicBezTo>
                  <a:cubicBezTo>
                    <a:pt x="144" y="37"/>
                    <a:pt x="154" y="37"/>
                    <a:pt x="155" y="37"/>
                  </a:cubicBezTo>
                  <a:cubicBezTo>
                    <a:pt x="156" y="35"/>
                    <a:pt x="170" y="4"/>
                    <a:pt x="170" y="3"/>
                  </a:cubicBezTo>
                  <a:cubicBezTo>
                    <a:pt x="169" y="3"/>
                    <a:pt x="124" y="2"/>
                    <a:pt x="122" y="2"/>
                  </a:cubicBezTo>
                  <a:cubicBezTo>
                    <a:pt x="122" y="3"/>
                    <a:pt x="120" y="7"/>
                    <a:pt x="120" y="7"/>
                  </a:cubicBezTo>
                  <a:cubicBezTo>
                    <a:pt x="120" y="7"/>
                    <a:pt x="119" y="10"/>
                    <a:pt x="119" y="10"/>
                  </a:cubicBezTo>
                  <a:cubicBezTo>
                    <a:pt x="120" y="11"/>
                    <a:pt x="146" y="11"/>
                    <a:pt x="146" y="11"/>
                  </a:cubicBezTo>
                  <a:cubicBezTo>
                    <a:pt x="118" y="25"/>
                    <a:pt x="118" y="25"/>
                    <a:pt x="118" y="25"/>
                  </a:cubicBezTo>
                  <a:cubicBezTo>
                    <a:pt x="113" y="28"/>
                    <a:pt x="112" y="27"/>
                    <a:pt x="110" y="25"/>
                  </a:cubicBezTo>
                  <a:cubicBezTo>
                    <a:pt x="110" y="25"/>
                    <a:pt x="100" y="15"/>
                    <a:pt x="99" y="14"/>
                  </a:cubicBezTo>
                  <a:cubicBezTo>
                    <a:pt x="98" y="15"/>
                    <a:pt x="88" y="20"/>
                    <a:pt x="87" y="20"/>
                  </a:cubicBezTo>
                  <a:cubicBezTo>
                    <a:pt x="89" y="22"/>
                    <a:pt x="103" y="37"/>
                    <a:pt x="103" y="37"/>
                  </a:cubicBezTo>
                  <a:cubicBezTo>
                    <a:pt x="105" y="39"/>
                    <a:pt x="111" y="40"/>
                    <a:pt x="116" y="37"/>
                  </a:cubicBezTo>
                  <a:close/>
                  <a:moveTo>
                    <a:pt x="47" y="15"/>
                  </a:moveTo>
                  <a:cubicBezTo>
                    <a:pt x="61" y="30"/>
                    <a:pt x="61" y="30"/>
                    <a:pt x="61" y="30"/>
                  </a:cubicBezTo>
                  <a:cubicBezTo>
                    <a:pt x="62" y="31"/>
                    <a:pt x="63" y="32"/>
                    <a:pt x="62" y="33"/>
                  </a:cubicBezTo>
                  <a:cubicBezTo>
                    <a:pt x="62" y="33"/>
                    <a:pt x="62" y="33"/>
                    <a:pt x="62" y="33"/>
                  </a:cubicBezTo>
                  <a:cubicBezTo>
                    <a:pt x="61" y="34"/>
                    <a:pt x="60" y="35"/>
                    <a:pt x="57" y="37"/>
                  </a:cubicBezTo>
                  <a:cubicBezTo>
                    <a:pt x="57" y="37"/>
                    <a:pt x="40" y="46"/>
                    <a:pt x="38" y="46"/>
                  </a:cubicBezTo>
                  <a:cubicBezTo>
                    <a:pt x="39" y="47"/>
                    <a:pt x="44" y="53"/>
                    <a:pt x="45" y="54"/>
                  </a:cubicBezTo>
                  <a:cubicBezTo>
                    <a:pt x="49" y="52"/>
                    <a:pt x="75" y="38"/>
                    <a:pt x="75" y="38"/>
                  </a:cubicBezTo>
                  <a:cubicBezTo>
                    <a:pt x="76" y="37"/>
                    <a:pt x="78" y="36"/>
                    <a:pt x="79" y="35"/>
                  </a:cubicBezTo>
                  <a:cubicBezTo>
                    <a:pt x="79" y="34"/>
                    <a:pt x="79" y="34"/>
                    <a:pt x="79" y="34"/>
                  </a:cubicBezTo>
                  <a:cubicBezTo>
                    <a:pt x="80" y="32"/>
                    <a:pt x="80" y="30"/>
                    <a:pt x="78" y="29"/>
                  </a:cubicBezTo>
                  <a:cubicBezTo>
                    <a:pt x="60" y="9"/>
                    <a:pt x="60" y="9"/>
                    <a:pt x="60" y="9"/>
                  </a:cubicBezTo>
                  <a:cubicBezTo>
                    <a:pt x="60" y="9"/>
                    <a:pt x="84" y="10"/>
                    <a:pt x="86" y="10"/>
                  </a:cubicBezTo>
                  <a:cubicBezTo>
                    <a:pt x="86" y="9"/>
                    <a:pt x="89" y="2"/>
                    <a:pt x="89" y="1"/>
                  </a:cubicBezTo>
                  <a:cubicBezTo>
                    <a:pt x="88" y="1"/>
                    <a:pt x="43" y="0"/>
                    <a:pt x="41" y="0"/>
                  </a:cubicBezTo>
                  <a:cubicBezTo>
                    <a:pt x="41" y="2"/>
                    <a:pt x="33" y="20"/>
                    <a:pt x="33" y="20"/>
                  </a:cubicBezTo>
                  <a:cubicBezTo>
                    <a:pt x="33" y="20"/>
                    <a:pt x="27" y="33"/>
                    <a:pt x="26" y="34"/>
                  </a:cubicBezTo>
                  <a:cubicBezTo>
                    <a:pt x="27" y="34"/>
                    <a:pt x="37" y="34"/>
                    <a:pt x="39" y="34"/>
                  </a:cubicBezTo>
                  <a:cubicBezTo>
                    <a:pt x="39" y="33"/>
                    <a:pt x="47" y="15"/>
                    <a:pt x="47" y="15"/>
                  </a:cubicBezTo>
                  <a:close/>
                  <a:moveTo>
                    <a:pt x="54" y="58"/>
                  </a:moveTo>
                  <a:cubicBezTo>
                    <a:pt x="20" y="76"/>
                    <a:pt x="20" y="76"/>
                    <a:pt x="20" y="76"/>
                  </a:cubicBezTo>
                  <a:cubicBezTo>
                    <a:pt x="20" y="76"/>
                    <a:pt x="27" y="59"/>
                    <a:pt x="28" y="58"/>
                  </a:cubicBezTo>
                  <a:cubicBezTo>
                    <a:pt x="27" y="58"/>
                    <a:pt x="17" y="58"/>
                    <a:pt x="15" y="58"/>
                  </a:cubicBezTo>
                  <a:cubicBezTo>
                    <a:pt x="15" y="60"/>
                    <a:pt x="7" y="78"/>
                    <a:pt x="7" y="78"/>
                  </a:cubicBezTo>
                  <a:cubicBezTo>
                    <a:pt x="7" y="78"/>
                    <a:pt x="1" y="91"/>
                    <a:pt x="0" y="92"/>
                  </a:cubicBezTo>
                  <a:cubicBezTo>
                    <a:pt x="2" y="92"/>
                    <a:pt x="46" y="93"/>
                    <a:pt x="48" y="93"/>
                  </a:cubicBezTo>
                  <a:cubicBezTo>
                    <a:pt x="49" y="92"/>
                    <a:pt x="52" y="85"/>
                    <a:pt x="52" y="84"/>
                  </a:cubicBezTo>
                  <a:cubicBezTo>
                    <a:pt x="51" y="84"/>
                    <a:pt x="25" y="84"/>
                    <a:pt x="25" y="84"/>
                  </a:cubicBezTo>
                  <a:cubicBezTo>
                    <a:pt x="53" y="70"/>
                    <a:pt x="53" y="70"/>
                    <a:pt x="53" y="70"/>
                  </a:cubicBezTo>
                  <a:cubicBezTo>
                    <a:pt x="58" y="67"/>
                    <a:pt x="59" y="68"/>
                    <a:pt x="61" y="70"/>
                  </a:cubicBezTo>
                  <a:cubicBezTo>
                    <a:pt x="61" y="70"/>
                    <a:pt x="71" y="80"/>
                    <a:pt x="71" y="81"/>
                  </a:cubicBezTo>
                  <a:cubicBezTo>
                    <a:pt x="73" y="81"/>
                    <a:pt x="82" y="76"/>
                    <a:pt x="84" y="75"/>
                  </a:cubicBezTo>
                  <a:cubicBezTo>
                    <a:pt x="82" y="73"/>
                    <a:pt x="68" y="58"/>
                    <a:pt x="68" y="58"/>
                  </a:cubicBezTo>
                  <a:cubicBezTo>
                    <a:pt x="66" y="56"/>
                    <a:pt x="60" y="55"/>
                    <a:pt x="54" y="58"/>
                  </a:cubicBez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sp>
          <p:nvSpPr>
            <p:cNvPr id="171" name="Freeform 30">
              <a:extLst>
                <a:ext uri="{FF2B5EF4-FFF2-40B4-BE49-F238E27FC236}">
                  <a16:creationId xmlns:a16="http://schemas.microsoft.com/office/drawing/2014/main" id="{0906AC10-9317-4199-8487-7942FC454B8D}"/>
                </a:ext>
              </a:extLst>
            </p:cNvPr>
            <p:cNvSpPr>
              <a:spLocks noChangeAspect="1" noEditPoints="1"/>
            </p:cNvSpPr>
            <p:nvPr/>
          </p:nvSpPr>
          <p:spPr bwMode="auto">
            <a:xfrm>
              <a:off x="3892" y="604"/>
              <a:ext cx="340" cy="188"/>
            </a:xfrm>
            <a:custGeom>
              <a:avLst/>
              <a:gdLst>
                <a:gd name="T0" fmla="*/ 2147483647 w 170"/>
                <a:gd name="T1" fmla="*/ 2147483647 h 94"/>
                <a:gd name="T2" fmla="*/ 2147483647 w 170"/>
                <a:gd name="T3" fmla="*/ 2147483647 h 94"/>
                <a:gd name="T4" fmla="*/ 2147483647 w 170"/>
                <a:gd name="T5" fmla="*/ 2147483647 h 94"/>
                <a:gd name="T6" fmla="*/ 2147483647 w 170"/>
                <a:gd name="T7" fmla="*/ 2147483647 h 94"/>
                <a:gd name="T8" fmla="*/ 2147483647 w 170"/>
                <a:gd name="T9" fmla="*/ 2147483647 h 94"/>
                <a:gd name="T10" fmla="*/ 2147483647 w 170"/>
                <a:gd name="T11" fmla="*/ 2147483647 h 94"/>
                <a:gd name="T12" fmla="*/ 2147483647 w 170"/>
                <a:gd name="T13" fmla="*/ 2147483647 h 94"/>
                <a:gd name="T14" fmla="*/ 2147483647 w 170"/>
                <a:gd name="T15" fmla="*/ 2147483647 h 94"/>
                <a:gd name="T16" fmla="*/ 2147483647 w 170"/>
                <a:gd name="T17" fmla="*/ 2147483647 h 94"/>
                <a:gd name="T18" fmla="*/ 2147483647 w 170"/>
                <a:gd name="T19" fmla="*/ 2147483647 h 94"/>
                <a:gd name="T20" fmla="*/ 2147483647 w 170"/>
                <a:gd name="T21" fmla="*/ 2147483647 h 94"/>
                <a:gd name="T22" fmla="*/ 2147483647 w 170"/>
                <a:gd name="T23" fmla="*/ 2147483647 h 94"/>
                <a:gd name="T24" fmla="*/ 2147483647 w 170"/>
                <a:gd name="T25" fmla="*/ 2147483647 h 94"/>
                <a:gd name="T26" fmla="*/ 2147483647 w 170"/>
                <a:gd name="T27" fmla="*/ 2147483647 h 94"/>
                <a:gd name="T28" fmla="*/ 2147483647 w 170"/>
                <a:gd name="T29" fmla="*/ 2147483647 h 94"/>
                <a:gd name="T30" fmla="*/ 2147483647 w 170"/>
                <a:gd name="T31" fmla="*/ 2147483647 h 94"/>
                <a:gd name="T32" fmla="*/ 2147483647 w 170"/>
                <a:gd name="T33" fmla="*/ 2147483647 h 94"/>
                <a:gd name="T34" fmla="*/ 2147483647 w 170"/>
                <a:gd name="T35" fmla="*/ 2147483647 h 94"/>
                <a:gd name="T36" fmla="*/ 2147483647 w 170"/>
                <a:gd name="T37" fmla="*/ 2147483647 h 94"/>
                <a:gd name="T38" fmla="*/ 2147483647 w 170"/>
                <a:gd name="T39" fmla="*/ 2147483647 h 94"/>
                <a:gd name="T40" fmla="*/ 2147483647 w 170"/>
                <a:gd name="T41" fmla="*/ 2147483647 h 94"/>
                <a:gd name="T42" fmla="*/ 2147483647 w 170"/>
                <a:gd name="T43" fmla="*/ 2147483647 h 94"/>
                <a:gd name="T44" fmla="*/ 2147483647 w 170"/>
                <a:gd name="T45" fmla="*/ 2147483647 h 94"/>
                <a:gd name="T46" fmla="*/ 2147483647 w 170"/>
                <a:gd name="T47" fmla="*/ 2147483647 h 94"/>
                <a:gd name="T48" fmla="*/ 2147483647 w 170"/>
                <a:gd name="T49" fmla="*/ 2147483647 h 94"/>
                <a:gd name="T50" fmla="*/ 2147483647 w 170"/>
                <a:gd name="T51" fmla="*/ 2147483647 h 94"/>
                <a:gd name="T52" fmla="*/ 2147483647 w 170"/>
                <a:gd name="T53" fmla="*/ 2147483647 h 94"/>
                <a:gd name="T54" fmla="*/ 2147483647 w 170"/>
                <a:gd name="T55" fmla="*/ 2147483647 h 94"/>
                <a:gd name="T56" fmla="*/ 2147483647 w 170"/>
                <a:gd name="T57" fmla="*/ 2147483647 h 94"/>
                <a:gd name="T58" fmla="*/ 2147483647 w 170"/>
                <a:gd name="T59" fmla="*/ 2147483647 h 94"/>
                <a:gd name="T60" fmla="*/ 2147483647 w 170"/>
                <a:gd name="T61" fmla="*/ 2147483647 h 94"/>
                <a:gd name="T62" fmla="*/ 2147483647 w 170"/>
                <a:gd name="T63" fmla="*/ 2147483647 h 94"/>
                <a:gd name="T64" fmla="*/ 2147483647 w 170"/>
                <a:gd name="T65" fmla="*/ 2147483647 h 94"/>
                <a:gd name="T66" fmla="*/ 2147483647 w 170"/>
                <a:gd name="T67" fmla="*/ 2147483647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94"/>
                <a:gd name="T104" fmla="*/ 170 w 170"/>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94">
                  <a:moveTo>
                    <a:pt x="132" y="60"/>
                  </a:moveTo>
                  <a:cubicBezTo>
                    <a:pt x="131" y="62"/>
                    <a:pt x="123" y="79"/>
                    <a:pt x="123" y="79"/>
                  </a:cubicBezTo>
                  <a:cubicBezTo>
                    <a:pt x="109" y="64"/>
                    <a:pt x="109" y="64"/>
                    <a:pt x="109" y="64"/>
                  </a:cubicBezTo>
                  <a:cubicBezTo>
                    <a:pt x="108" y="63"/>
                    <a:pt x="108" y="63"/>
                    <a:pt x="108" y="62"/>
                  </a:cubicBezTo>
                  <a:cubicBezTo>
                    <a:pt x="108" y="61"/>
                    <a:pt x="108" y="61"/>
                    <a:pt x="108" y="61"/>
                  </a:cubicBezTo>
                  <a:cubicBezTo>
                    <a:pt x="109" y="60"/>
                    <a:pt x="111" y="59"/>
                    <a:pt x="113" y="58"/>
                  </a:cubicBezTo>
                  <a:cubicBezTo>
                    <a:pt x="113" y="58"/>
                    <a:pt x="130" y="49"/>
                    <a:pt x="132" y="48"/>
                  </a:cubicBezTo>
                  <a:cubicBezTo>
                    <a:pt x="131" y="47"/>
                    <a:pt x="126" y="41"/>
                    <a:pt x="125" y="41"/>
                  </a:cubicBezTo>
                  <a:cubicBezTo>
                    <a:pt x="121" y="43"/>
                    <a:pt x="95" y="56"/>
                    <a:pt x="95" y="56"/>
                  </a:cubicBezTo>
                  <a:cubicBezTo>
                    <a:pt x="94" y="57"/>
                    <a:pt x="92" y="58"/>
                    <a:pt x="91" y="60"/>
                  </a:cubicBezTo>
                  <a:cubicBezTo>
                    <a:pt x="91" y="60"/>
                    <a:pt x="91" y="60"/>
                    <a:pt x="91" y="60"/>
                  </a:cubicBezTo>
                  <a:cubicBezTo>
                    <a:pt x="90" y="62"/>
                    <a:pt x="90" y="64"/>
                    <a:pt x="92" y="66"/>
                  </a:cubicBezTo>
                  <a:cubicBezTo>
                    <a:pt x="109" y="84"/>
                    <a:pt x="109" y="84"/>
                    <a:pt x="109" y="84"/>
                  </a:cubicBezTo>
                  <a:cubicBezTo>
                    <a:pt x="110" y="85"/>
                    <a:pt x="110" y="85"/>
                    <a:pt x="110" y="85"/>
                  </a:cubicBezTo>
                  <a:cubicBezTo>
                    <a:pt x="110" y="85"/>
                    <a:pt x="86" y="85"/>
                    <a:pt x="85" y="85"/>
                  </a:cubicBezTo>
                  <a:cubicBezTo>
                    <a:pt x="84" y="86"/>
                    <a:pt x="81" y="92"/>
                    <a:pt x="81" y="93"/>
                  </a:cubicBezTo>
                  <a:cubicBezTo>
                    <a:pt x="82" y="93"/>
                    <a:pt x="127" y="94"/>
                    <a:pt x="129" y="94"/>
                  </a:cubicBezTo>
                  <a:cubicBezTo>
                    <a:pt x="129" y="93"/>
                    <a:pt x="143" y="61"/>
                    <a:pt x="144" y="60"/>
                  </a:cubicBezTo>
                  <a:cubicBezTo>
                    <a:pt x="143" y="60"/>
                    <a:pt x="133" y="60"/>
                    <a:pt x="132" y="60"/>
                  </a:cubicBezTo>
                  <a:close/>
                  <a:moveTo>
                    <a:pt x="116" y="36"/>
                  </a:moveTo>
                  <a:cubicBezTo>
                    <a:pt x="150" y="19"/>
                    <a:pt x="150" y="19"/>
                    <a:pt x="150" y="19"/>
                  </a:cubicBezTo>
                  <a:cubicBezTo>
                    <a:pt x="150" y="19"/>
                    <a:pt x="143" y="35"/>
                    <a:pt x="143" y="36"/>
                  </a:cubicBezTo>
                  <a:cubicBezTo>
                    <a:pt x="144" y="36"/>
                    <a:pt x="153" y="36"/>
                    <a:pt x="155" y="36"/>
                  </a:cubicBezTo>
                  <a:cubicBezTo>
                    <a:pt x="155" y="35"/>
                    <a:pt x="169" y="4"/>
                    <a:pt x="170" y="3"/>
                  </a:cubicBezTo>
                  <a:cubicBezTo>
                    <a:pt x="169" y="3"/>
                    <a:pt x="124" y="2"/>
                    <a:pt x="122" y="2"/>
                  </a:cubicBezTo>
                  <a:cubicBezTo>
                    <a:pt x="121" y="3"/>
                    <a:pt x="120" y="6"/>
                    <a:pt x="120" y="6"/>
                  </a:cubicBezTo>
                  <a:cubicBezTo>
                    <a:pt x="120" y="6"/>
                    <a:pt x="118" y="9"/>
                    <a:pt x="118" y="10"/>
                  </a:cubicBezTo>
                  <a:cubicBezTo>
                    <a:pt x="119" y="10"/>
                    <a:pt x="145" y="11"/>
                    <a:pt x="145" y="11"/>
                  </a:cubicBezTo>
                  <a:cubicBezTo>
                    <a:pt x="118" y="25"/>
                    <a:pt x="118" y="25"/>
                    <a:pt x="118" y="25"/>
                  </a:cubicBezTo>
                  <a:cubicBezTo>
                    <a:pt x="112" y="27"/>
                    <a:pt x="111" y="26"/>
                    <a:pt x="109" y="24"/>
                  </a:cubicBezTo>
                  <a:cubicBezTo>
                    <a:pt x="109" y="24"/>
                    <a:pt x="99" y="14"/>
                    <a:pt x="99" y="13"/>
                  </a:cubicBezTo>
                  <a:cubicBezTo>
                    <a:pt x="97" y="14"/>
                    <a:pt x="88" y="19"/>
                    <a:pt x="87" y="20"/>
                  </a:cubicBezTo>
                  <a:cubicBezTo>
                    <a:pt x="89" y="22"/>
                    <a:pt x="102" y="36"/>
                    <a:pt x="102" y="36"/>
                  </a:cubicBezTo>
                  <a:cubicBezTo>
                    <a:pt x="104" y="39"/>
                    <a:pt x="110" y="39"/>
                    <a:pt x="116" y="36"/>
                  </a:cubicBezTo>
                  <a:close/>
                  <a:moveTo>
                    <a:pt x="47" y="15"/>
                  </a:moveTo>
                  <a:cubicBezTo>
                    <a:pt x="61" y="30"/>
                    <a:pt x="61" y="30"/>
                    <a:pt x="61" y="30"/>
                  </a:cubicBezTo>
                  <a:cubicBezTo>
                    <a:pt x="62" y="30"/>
                    <a:pt x="62" y="31"/>
                    <a:pt x="62" y="32"/>
                  </a:cubicBezTo>
                  <a:cubicBezTo>
                    <a:pt x="62" y="33"/>
                    <a:pt x="62" y="33"/>
                    <a:pt x="62" y="33"/>
                  </a:cubicBezTo>
                  <a:cubicBezTo>
                    <a:pt x="61" y="34"/>
                    <a:pt x="59" y="35"/>
                    <a:pt x="57" y="36"/>
                  </a:cubicBezTo>
                  <a:cubicBezTo>
                    <a:pt x="57" y="36"/>
                    <a:pt x="40" y="45"/>
                    <a:pt x="38" y="46"/>
                  </a:cubicBezTo>
                  <a:cubicBezTo>
                    <a:pt x="38" y="47"/>
                    <a:pt x="44" y="53"/>
                    <a:pt x="44" y="53"/>
                  </a:cubicBezTo>
                  <a:cubicBezTo>
                    <a:pt x="49" y="51"/>
                    <a:pt x="74" y="38"/>
                    <a:pt x="74" y="38"/>
                  </a:cubicBezTo>
                  <a:cubicBezTo>
                    <a:pt x="76" y="37"/>
                    <a:pt x="77" y="36"/>
                    <a:pt x="78" y="34"/>
                  </a:cubicBezTo>
                  <a:cubicBezTo>
                    <a:pt x="79" y="33"/>
                    <a:pt x="79" y="33"/>
                    <a:pt x="79" y="33"/>
                  </a:cubicBezTo>
                  <a:cubicBezTo>
                    <a:pt x="79" y="32"/>
                    <a:pt x="79" y="30"/>
                    <a:pt x="78" y="28"/>
                  </a:cubicBezTo>
                  <a:cubicBezTo>
                    <a:pt x="59" y="9"/>
                    <a:pt x="59" y="9"/>
                    <a:pt x="59" y="9"/>
                  </a:cubicBezTo>
                  <a:cubicBezTo>
                    <a:pt x="59" y="9"/>
                    <a:pt x="83" y="9"/>
                    <a:pt x="85" y="9"/>
                  </a:cubicBezTo>
                  <a:cubicBezTo>
                    <a:pt x="86" y="8"/>
                    <a:pt x="89" y="2"/>
                    <a:pt x="89" y="1"/>
                  </a:cubicBezTo>
                  <a:cubicBezTo>
                    <a:pt x="88" y="1"/>
                    <a:pt x="43" y="0"/>
                    <a:pt x="41" y="0"/>
                  </a:cubicBezTo>
                  <a:cubicBezTo>
                    <a:pt x="40" y="1"/>
                    <a:pt x="32" y="19"/>
                    <a:pt x="32" y="19"/>
                  </a:cubicBezTo>
                  <a:cubicBezTo>
                    <a:pt x="32" y="19"/>
                    <a:pt x="26" y="32"/>
                    <a:pt x="26" y="33"/>
                  </a:cubicBezTo>
                  <a:cubicBezTo>
                    <a:pt x="27" y="33"/>
                    <a:pt x="36" y="34"/>
                    <a:pt x="38" y="34"/>
                  </a:cubicBezTo>
                  <a:cubicBezTo>
                    <a:pt x="39" y="32"/>
                    <a:pt x="47" y="15"/>
                    <a:pt x="47" y="15"/>
                  </a:cubicBezTo>
                  <a:close/>
                  <a:moveTo>
                    <a:pt x="54" y="57"/>
                  </a:moveTo>
                  <a:cubicBezTo>
                    <a:pt x="19" y="75"/>
                    <a:pt x="19" y="75"/>
                    <a:pt x="19" y="75"/>
                  </a:cubicBezTo>
                  <a:cubicBezTo>
                    <a:pt x="19" y="75"/>
                    <a:pt x="27" y="59"/>
                    <a:pt x="27" y="58"/>
                  </a:cubicBezTo>
                  <a:cubicBezTo>
                    <a:pt x="26" y="58"/>
                    <a:pt x="17" y="58"/>
                    <a:pt x="15" y="58"/>
                  </a:cubicBezTo>
                  <a:cubicBezTo>
                    <a:pt x="14" y="59"/>
                    <a:pt x="6" y="77"/>
                    <a:pt x="6" y="77"/>
                  </a:cubicBezTo>
                  <a:cubicBezTo>
                    <a:pt x="6" y="77"/>
                    <a:pt x="0" y="90"/>
                    <a:pt x="0" y="91"/>
                  </a:cubicBezTo>
                  <a:cubicBezTo>
                    <a:pt x="1" y="91"/>
                    <a:pt x="46" y="92"/>
                    <a:pt x="48" y="92"/>
                  </a:cubicBezTo>
                  <a:cubicBezTo>
                    <a:pt x="48" y="91"/>
                    <a:pt x="51" y="85"/>
                    <a:pt x="52" y="84"/>
                  </a:cubicBezTo>
                  <a:cubicBezTo>
                    <a:pt x="50" y="84"/>
                    <a:pt x="25" y="83"/>
                    <a:pt x="25" y="83"/>
                  </a:cubicBezTo>
                  <a:cubicBezTo>
                    <a:pt x="52" y="69"/>
                    <a:pt x="52" y="69"/>
                    <a:pt x="52" y="69"/>
                  </a:cubicBezTo>
                  <a:cubicBezTo>
                    <a:pt x="57" y="66"/>
                    <a:pt x="59" y="67"/>
                    <a:pt x="61" y="70"/>
                  </a:cubicBezTo>
                  <a:cubicBezTo>
                    <a:pt x="61" y="70"/>
                    <a:pt x="70" y="80"/>
                    <a:pt x="71" y="81"/>
                  </a:cubicBezTo>
                  <a:cubicBezTo>
                    <a:pt x="72" y="80"/>
                    <a:pt x="82" y="75"/>
                    <a:pt x="83" y="74"/>
                  </a:cubicBezTo>
                  <a:cubicBezTo>
                    <a:pt x="81" y="72"/>
                    <a:pt x="68" y="58"/>
                    <a:pt x="68" y="58"/>
                  </a:cubicBezTo>
                  <a:cubicBezTo>
                    <a:pt x="65" y="55"/>
                    <a:pt x="59" y="54"/>
                    <a:pt x="5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799"/>
            </a:p>
          </p:txBody>
        </p:sp>
      </p:grpSp>
      <p:sp>
        <p:nvSpPr>
          <p:cNvPr id="172" name="TextBox 341">
            <a:extLst>
              <a:ext uri="{FF2B5EF4-FFF2-40B4-BE49-F238E27FC236}">
                <a16:creationId xmlns:a16="http://schemas.microsoft.com/office/drawing/2014/main" id="{8B132CF2-D070-4FD2-B170-B50DE4D42851}"/>
              </a:ext>
            </a:extLst>
          </p:cNvPr>
          <p:cNvSpPr txBox="1">
            <a:spLocks noChangeArrowheads="1"/>
          </p:cNvSpPr>
          <p:nvPr/>
        </p:nvSpPr>
        <p:spPr bwMode="auto">
          <a:xfrm>
            <a:off x="4531130" y="5170001"/>
            <a:ext cx="622138" cy="2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学校</a:t>
            </a:r>
            <a:r>
              <a:rPr lang="en-US" altLang="zh-CN" sz="1200" b="1">
                <a:latin typeface="微软雅黑" panose="020B0503020204020204" pitchFamily="34" charset="-122"/>
                <a:ea typeface="微软雅黑" panose="020B0503020204020204" pitchFamily="34" charset="-122"/>
              </a:rPr>
              <a:t>N</a:t>
            </a:r>
            <a:endParaRPr lang="zh-CN" altLang="en-US" sz="1200" b="1">
              <a:latin typeface="微软雅黑" panose="020B0503020204020204" pitchFamily="34" charset="-122"/>
              <a:ea typeface="微软雅黑" panose="020B0503020204020204" pitchFamily="34" charset="-122"/>
            </a:endParaRPr>
          </a:p>
        </p:txBody>
      </p:sp>
      <p:grpSp>
        <p:nvGrpSpPr>
          <p:cNvPr id="173" name="组合 282">
            <a:extLst>
              <a:ext uri="{FF2B5EF4-FFF2-40B4-BE49-F238E27FC236}">
                <a16:creationId xmlns:a16="http://schemas.microsoft.com/office/drawing/2014/main" id="{B5D363FC-4383-4C46-B5A1-8C3F5CC8C1E8}"/>
              </a:ext>
            </a:extLst>
          </p:cNvPr>
          <p:cNvGrpSpPr/>
          <p:nvPr/>
        </p:nvGrpSpPr>
        <p:grpSpPr>
          <a:xfrm>
            <a:off x="3670927" y="2162893"/>
            <a:ext cx="480000" cy="335991"/>
            <a:chOff x="-1618534" y="2713542"/>
            <a:chExt cx="795326" cy="527513"/>
          </a:xfrm>
          <a:solidFill>
            <a:srgbClr val="0070C0"/>
          </a:solidFill>
        </p:grpSpPr>
        <p:sp>
          <p:nvSpPr>
            <p:cNvPr id="174" name="Freeform 40">
              <a:extLst>
                <a:ext uri="{FF2B5EF4-FFF2-40B4-BE49-F238E27FC236}">
                  <a16:creationId xmlns:a16="http://schemas.microsoft.com/office/drawing/2014/main" id="{94539B92-85ED-4555-A0F8-B4777EE5DBA1}"/>
                </a:ext>
              </a:extLst>
            </p:cNvPr>
            <p:cNvSpPr>
              <a:spLocks/>
            </p:cNvSpPr>
            <p:nvPr/>
          </p:nvSpPr>
          <p:spPr bwMode="auto">
            <a:xfrm>
              <a:off x="-1326373" y="2713542"/>
              <a:ext cx="251583" cy="154196"/>
            </a:xfrm>
            <a:custGeom>
              <a:avLst/>
              <a:gdLst/>
              <a:ahLst/>
              <a:cxnLst>
                <a:cxn ang="0">
                  <a:pos x="124" y="4"/>
                </a:cxn>
                <a:cxn ang="0">
                  <a:pos x="124" y="0"/>
                </a:cxn>
                <a:cxn ang="0">
                  <a:pos x="124" y="0"/>
                </a:cxn>
                <a:cxn ang="0">
                  <a:pos x="12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0" y="76"/>
                </a:cxn>
                <a:cxn ang="0">
                  <a:pos x="100" y="76"/>
                </a:cxn>
                <a:cxn ang="0">
                  <a:pos x="110" y="64"/>
                </a:cxn>
                <a:cxn ang="0">
                  <a:pos x="116" y="52"/>
                </a:cxn>
                <a:cxn ang="0">
                  <a:pos x="120" y="40"/>
                </a:cxn>
                <a:cxn ang="0">
                  <a:pos x="122" y="28"/>
                </a:cxn>
                <a:cxn ang="0">
                  <a:pos x="124" y="12"/>
                </a:cxn>
                <a:cxn ang="0">
                  <a:pos x="124" y="4"/>
                </a:cxn>
                <a:cxn ang="0">
                  <a:pos x="124" y="4"/>
                </a:cxn>
              </a:cxnLst>
              <a:rect l="0" t="0" r="r" b="b"/>
              <a:pathLst>
                <a:path w="124" h="76">
                  <a:moveTo>
                    <a:pt x="124" y="4"/>
                  </a:moveTo>
                  <a:lnTo>
                    <a:pt x="124" y="0"/>
                  </a:lnTo>
                  <a:lnTo>
                    <a:pt x="124" y="0"/>
                  </a:lnTo>
                  <a:lnTo>
                    <a:pt x="12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0" y="76"/>
                  </a:lnTo>
                  <a:lnTo>
                    <a:pt x="100" y="76"/>
                  </a:lnTo>
                  <a:lnTo>
                    <a:pt x="110" y="64"/>
                  </a:lnTo>
                  <a:lnTo>
                    <a:pt x="116" y="52"/>
                  </a:lnTo>
                  <a:lnTo>
                    <a:pt x="120" y="40"/>
                  </a:lnTo>
                  <a:lnTo>
                    <a:pt x="122" y="28"/>
                  </a:lnTo>
                  <a:lnTo>
                    <a:pt x="124" y="12"/>
                  </a:lnTo>
                  <a:lnTo>
                    <a:pt x="124" y="4"/>
                  </a:lnTo>
                  <a:lnTo>
                    <a:pt x="124" y="4"/>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175" name="Freeform 41">
              <a:extLst>
                <a:ext uri="{FF2B5EF4-FFF2-40B4-BE49-F238E27FC236}">
                  <a16:creationId xmlns:a16="http://schemas.microsoft.com/office/drawing/2014/main" id="{51B9CAE4-D865-402C-A91C-51BF470DEC2E}"/>
                </a:ext>
              </a:extLst>
            </p:cNvPr>
            <p:cNvSpPr>
              <a:spLocks/>
            </p:cNvSpPr>
            <p:nvPr/>
          </p:nvSpPr>
          <p:spPr bwMode="auto">
            <a:xfrm>
              <a:off x="-1610418" y="2713542"/>
              <a:ext cx="247525" cy="154196"/>
            </a:xfrm>
            <a:custGeom>
              <a:avLst/>
              <a:gdLst/>
              <a:ahLst/>
              <a:cxnLst>
                <a:cxn ang="0">
                  <a:pos x="10" y="76"/>
                </a:cxn>
                <a:cxn ang="0">
                  <a:pos x="112" y="76"/>
                </a:cxn>
                <a:cxn ang="0">
                  <a:pos x="112" y="76"/>
                </a:cxn>
                <a:cxn ang="0">
                  <a:pos x="116" y="74"/>
                </a:cxn>
                <a:cxn ang="0">
                  <a:pos x="120" y="72"/>
                </a:cxn>
                <a:cxn ang="0">
                  <a:pos x="122" y="70"/>
                </a:cxn>
                <a:cxn ang="0">
                  <a:pos x="122" y="66"/>
                </a:cxn>
                <a:cxn ang="0">
                  <a:pos x="122" y="10"/>
                </a:cxn>
                <a:cxn ang="0">
                  <a:pos x="122" y="10"/>
                </a:cxn>
                <a:cxn ang="0">
                  <a:pos x="122" y="6"/>
                </a:cxn>
                <a:cxn ang="0">
                  <a:pos x="120" y="2"/>
                </a:cxn>
                <a:cxn ang="0">
                  <a:pos x="116" y="0"/>
                </a:cxn>
                <a:cxn ang="0">
                  <a:pos x="11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 y="76"/>
                </a:cxn>
              </a:cxnLst>
              <a:rect l="0" t="0" r="r" b="b"/>
              <a:pathLst>
                <a:path w="122" h="76">
                  <a:moveTo>
                    <a:pt x="10" y="76"/>
                  </a:moveTo>
                  <a:lnTo>
                    <a:pt x="112" y="76"/>
                  </a:lnTo>
                  <a:lnTo>
                    <a:pt x="112" y="76"/>
                  </a:lnTo>
                  <a:lnTo>
                    <a:pt x="116" y="74"/>
                  </a:lnTo>
                  <a:lnTo>
                    <a:pt x="120" y="72"/>
                  </a:lnTo>
                  <a:lnTo>
                    <a:pt x="122" y="70"/>
                  </a:lnTo>
                  <a:lnTo>
                    <a:pt x="122" y="66"/>
                  </a:lnTo>
                  <a:lnTo>
                    <a:pt x="122" y="10"/>
                  </a:lnTo>
                  <a:lnTo>
                    <a:pt x="122" y="10"/>
                  </a:lnTo>
                  <a:lnTo>
                    <a:pt x="122" y="6"/>
                  </a:lnTo>
                  <a:lnTo>
                    <a:pt x="120" y="2"/>
                  </a:lnTo>
                  <a:lnTo>
                    <a:pt x="116" y="0"/>
                  </a:lnTo>
                  <a:lnTo>
                    <a:pt x="11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 y="76"/>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176" name="Freeform 42">
              <a:extLst>
                <a:ext uri="{FF2B5EF4-FFF2-40B4-BE49-F238E27FC236}">
                  <a16:creationId xmlns:a16="http://schemas.microsoft.com/office/drawing/2014/main" id="{269FBBDF-AD8C-400E-979F-E4A2298E3ED3}"/>
                </a:ext>
              </a:extLst>
            </p:cNvPr>
            <p:cNvSpPr>
              <a:spLocks/>
            </p:cNvSpPr>
            <p:nvPr/>
          </p:nvSpPr>
          <p:spPr bwMode="auto">
            <a:xfrm>
              <a:off x="-1618534" y="2900200"/>
              <a:ext cx="466645" cy="154196"/>
            </a:xfrm>
            <a:custGeom>
              <a:avLst/>
              <a:gdLst/>
              <a:ahLst/>
              <a:cxnLst>
                <a:cxn ang="0">
                  <a:pos x="186" y="76"/>
                </a:cxn>
                <a:cxn ang="0">
                  <a:pos x="186" y="76"/>
                </a:cxn>
                <a:cxn ang="0">
                  <a:pos x="188" y="66"/>
                </a:cxn>
                <a:cxn ang="0">
                  <a:pos x="192" y="56"/>
                </a:cxn>
                <a:cxn ang="0">
                  <a:pos x="202" y="36"/>
                </a:cxn>
                <a:cxn ang="0">
                  <a:pos x="214" y="18"/>
                </a:cxn>
                <a:cxn ang="0">
                  <a:pos x="230" y="0"/>
                </a:cxn>
                <a:cxn ang="0">
                  <a:pos x="230" y="0"/>
                </a:cxn>
                <a:cxn ang="0">
                  <a:pos x="226" y="0"/>
                </a:cxn>
                <a:cxn ang="0">
                  <a:pos x="10" y="0"/>
                </a:cxn>
                <a:cxn ang="0">
                  <a:pos x="10" y="0"/>
                </a:cxn>
                <a:cxn ang="0">
                  <a:pos x="6" y="0"/>
                </a:cxn>
                <a:cxn ang="0">
                  <a:pos x="4" y="4"/>
                </a:cxn>
                <a:cxn ang="0">
                  <a:pos x="2" y="6"/>
                </a:cxn>
                <a:cxn ang="0">
                  <a:pos x="0" y="10"/>
                </a:cxn>
                <a:cxn ang="0">
                  <a:pos x="0" y="66"/>
                </a:cxn>
                <a:cxn ang="0">
                  <a:pos x="0" y="66"/>
                </a:cxn>
                <a:cxn ang="0">
                  <a:pos x="2" y="70"/>
                </a:cxn>
                <a:cxn ang="0">
                  <a:pos x="4" y="74"/>
                </a:cxn>
                <a:cxn ang="0">
                  <a:pos x="6" y="76"/>
                </a:cxn>
                <a:cxn ang="0">
                  <a:pos x="10" y="76"/>
                </a:cxn>
                <a:cxn ang="0">
                  <a:pos x="186" y="76"/>
                </a:cxn>
              </a:cxnLst>
              <a:rect l="0" t="0" r="r" b="b"/>
              <a:pathLst>
                <a:path w="230" h="76">
                  <a:moveTo>
                    <a:pt x="186" y="76"/>
                  </a:moveTo>
                  <a:lnTo>
                    <a:pt x="186" y="76"/>
                  </a:lnTo>
                  <a:lnTo>
                    <a:pt x="188" y="66"/>
                  </a:lnTo>
                  <a:lnTo>
                    <a:pt x="192" y="56"/>
                  </a:lnTo>
                  <a:lnTo>
                    <a:pt x="202" y="36"/>
                  </a:lnTo>
                  <a:lnTo>
                    <a:pt x="214" y="18"/>
                  </a:lnTo>
                  <a:lnTo>
                    <a:pt x="230" y="0"/>
                  </a:lnTo>
                  <a:lnTo>
                    <a:pt x="230" y="0"/>
                  </a:lnTo>
                  <a:lnTo>
                    <a:pt x="226" y="0"/>
                  </a:lnTo>
                  <a:lnTo>
                    <a:pt x="10" y="0"/>
                  </a:lnTo>
                  <a:lnTo>
                    <a:pt x="10" y="0"/>
                  </a:lnTo>
                  <a:lnTo>
                    <a:pt x="6" y="0"/>
                  </a:lnTo>
                  <a:lnTo>
                    <a:pt x="4" y="4"/>
                  </a:lnTo>
                  <a:lnTo>
                    <a:pt x="2" y="6"/>
                  </a:lnTo>
                  <a:lnTo>
                    <a:pt x="0" y="10"/>
                  </a:lnTo>
                  <a:lnTo>
                    <a:pt x="0" y="66"/>
                  </a:lnTo>
                  <a:lnTo>
                    <a:pt x="0" y="66"/>
                  </a:lnTo>
                  <a:lnTo>
                    <a:pt x="2" y="70"/>
                  </a:lnTo>
                  <a:lnTo>
                    <a:pt x="4" y="74"/>
                  </a:lnTo>
                  <a:lnTo>
                    <a:pt x="6" y="76"/>
                  </a:lnTo>
                  <a:lnTo>
                    <a:pt x="10" y="76"/>
                  </a:lnTo>
                  <a:lnTo>
                    <a:pt x="186" y="76"/>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177" name="Freeform 43">
              <a:extLst>
                <a:ext uri="{FF2B5EF4-FFF2-40B4-BE49-F238E27FC236}">
                  <a16:creationId xmlns:a16="http://schemas.microsoft.com/office/drawing/2014/main" id="{850CE376-51A8-460F-A98C-2CAAE944D201}"/>
                </a:ext>
              </a:extLst>
            </p:cNvPr>
            <p:cNvSpPr>
              <a:spLocks/>
            </p:cNvSpPr>
            <p:nvPr/>
          </p:nvSpPr>
          <p:spPr bwMode="auto">
            <a:xfrm>
              <a:off x="-1610418" y="3086858"/>
              <a:ext cx="247525" cy="154196"/>
            </a:xfrm>
            <a:custGeom>
              <a:avLst/>
              <a:gdLst/>
              <a:ahLst/>
              <a:cxnLst>
                <a:cxn ang="0">
                  <a:pos x="112"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112" y="76"/>
                </a:cxn>
                <a:cxn ang="0">
                  <a:pos x="112" y="76"/>
                </a:cxn>
                <a:cxn ang="0">
                  <a:pos x="116" y="76"/>
                </a:cxn>
                <a:cxn ang="0">
                  <a:pos x="120" y="74"/>
                </a:cxn>
                <a:cxn ang="0">
                  <a:pos x="122" y="70"/>
                </a:cxn>
                <a:cxn ang="0">
                  <a:pos x="122" y="66"/>
                </a:cxn>
                <a:cxn ang="0">
                  <a:pos x="122" y="12"/>
                </a:cxn>
                <a:cxn ang="0">
                  <a:pos x="122" y="12"/>
                </a:cxn>
                <a:cxn ang="0">
                  <a:pos x="122" y="6"/>
                </a:cxn>
                <a:cxn ang="0">
                  <a:pos x="120" y="4"/>
                </a:cxn>
                <a:cxn ang="0">
                  <a:pos x="116" y="2"/>
                </a:cxn>
                <a:cxn ang="0">
                  <a:pos x="112" y="0"/>
                </a:cxn>
                <a:cxn ang="0">
                  <a:pos x="112" y="0"/>
                </a:cxn>
              </a:cxnLst>
              <a:rect l="0" t="0" r="r" b="b"/>
              <a:pathLst>
                <a:path w="122" h="76">
                  <a:moveTo>
                    <a:pt x="112" y="0"/>
                  </a:move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112" y="76"/>
                  </a:lnTo>
                  <a:lnTo>
                    <a:pt x="112" y="76"/>
                  </a:lnTo>
                  <a:lnTo>
                    <a:pt x="116" y="76"/>
                  </a:lnTo>
                  <a:lnTo>
                    <a:pt x="120" y="74"/>
                  </a:lnTo>
                  <a:lnTo>
                    <a:pt x="122" y="70"/>
                  </a:lnTo>
                  <a:lnTo>
                    <a:pt x="122" y="66"/>
                  </a:lnTo>
                  <a:lnTo>
                    <a:pt x="122" y="12"/>
                  </a:lnTo>
                  <a:lnTo>
                    <a:pt x="122" y="12"/>
                  </a:lnTo>
                  <a:lnTo>
                    <a:pt x="122" y="6"/>
                  </a:lnTo>
                  <a:lnTo>
                    <a:pt x="120" y="4"/>
                  </a:lnTo>
                  <a:lnTo>
                    <a:pt x="116" y="2"/>
                  </a:lnTo>
                  <a:lnTo>
                    <a:pt x="112" y="0"/>
                  </a:lnTo>
                  <a:lnTo>
                    <a:pt x="112" y="0"/>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178" name="Freeform 44">
              <a:extLst>
                <a:ext uri="{FF2B5EF4-FFF2-40B4-BE49-F238E27FC236}">
                  <a16:creationId xmlns:a16="http://schemas.microsoft.com/office/drawing/2014/main" id="{B8E5C3D1-F81B-4081-9C96-C4257FF85BF8}"/>
                </a:ext>
              </a:extLst>
            </p:cNvPr>
            <p:cNvSpPr>
              <a:spLocks/>
            </p:cNvSpPr>
            <p:nvPr/>
          </p:nvSpPr>
          <p:spPr bwMode="auto">
            <a:xfrm>
              <a:off x="-1326373" y="3086858"/>
              <a:ext cx="182600" cy="154196"/>
            </a:xfrm>
            <a:custGeom>
              <a:avLst/>
              <a:gdLst/>
              <a:ahLst/>
              <a:cxnLst>
                <a:cxn ang="0">
                  <a:pos x="44" y="16"/>
                </a:cxn>
                <a:cxn ang="0">
                  <a:pos x="44" y="16"/>
                </a:cxn>
                <a:cxn ang="0">
                  <a:pos x="40"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90" y="76"/>
                </a:cxn>
                <a:cxn ang="0">
                  <a:pos x="90" y="76"/>
                </a:cxn>
                <a:cxn ang="0">
                  <a:pos x="74" y="66"/>
                </a:cxn>
                <a:cxn ang="0">
                  <a:pos x="62" y="50"/>
                </a:cxn>
                <a:cxn ang="0">
                  <a:pos x="50" y="34"/>
                </a:cxn>
                <a:cxn ang="0">
                  <a:pos x="44" y="16"/>
                </a:cxn>
                <a:cxn ang="0">
                  <a:pos x="44" y="16"/>
                </a:cxn>
              </a:cxnLst>
              <a:rect l="0" t="0" r="r" b="b"/>
              <a:pathLst>
                <a:path w="90" h="76">
                  <a:moveTo>
                    <a:pt x="44" y="16"/>
                  </a:moveTo>
                  <a:lnTo>
                    <a:pt x="44" y="16"/>
                  </a:lnTo>
                  <a:lnTo>
                    <a:pt x="40" y="0"/>
                  </a:ln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90" y="76"/>
                  </a:lnTo>
                  <a:lnTo>
                    <a:pt x="90" y="76"/>
                  </a:lnTo>
                  <a:lnTo>
                    <a:pt x="74" y="66"/>
                  </a:lnTo>
                  <a:lnTo>
                    <a:pt x="62" y="50"/>
                  </a:lnTo>
                  <a:lnTo>
                    <a:pt x="50" y="34"/>
                  </a:lnTo>
                  <a:lnTo>
                    <a:pt x="44" y="16"/>
                  </a:lnTo>
                  <a:lnTo>
                    <a:pt x="44" y="16"/>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sp>
          <p:nvSpPr>
            <p:cNvPr id="179" name="Freeform 45">
              <a:extLst>
                <a:ext uri="{FF2B5EF4-FFF2-40B4-BE49-F238E27FC236}">
                  <a16:creationId xmlns:a16="http://schemas.microsoft.com/office/drawing/2014/main" id="{DF4AEA82-541C-4BA3-92D4-25BA5A78DAC4}"/>
                </a:ext>
              </a:extLst>
            </p:cNvPr>
            <p:cNvSpPr>
              <a:spLocks/>
            </p:cNvSpPr>
            <p:nvPr/>
          </p:nvSpPr>
          <p:spPr bwMode="auto">
            <a:xfrm>
              <a:off x="-1216813" y="2721658"/>
              <a:ext cx="393605" cy="519397"/>
            </a:xfrm>
            <a:custGeom>
              <a:avLst/>
              <a:gdLst/>
              <a:ahLst/>
              <a:cxnLst>
                <a:cxn ang="0">
                  <a:pos x="194" y="144"/>
                </a:cxn>
                <a:cxn ang="0">
                  <a:pos x="188" y="112"/>
                </a:cxn>
                <a:cxn ang="0">
                  <a:pos x="174" y="82"/>
                </a:cxn>
                <a:cxn ang="0">
                  <a:pos x="156" y="58"/>
                </a:cxn>
                <a:cxn ang="0">
                  <a:pos x="116" y="22"/>
                </a:cxn>
                <a:cxn ang="0">
                  <a:pos x="84" y="0"/>
                </a:cxn>
                <a:cxn ang="0">
                  <a:pos x="84" y="8"/>
                </a:cxn>
                <a:cxn ang="0">
                  <a:pos x="78" y="42"/>
                </a:cxn>
                <a:cxn ang="0">
                  <a:pos x="64" y="72"/>
                </a:cxn>
                <a:cxn ang="0">
                  <a:pos x="52" y="86"/>
                </a:cxn>
                <a:cxn ang="0">
                  <a:pos x="20" y="122"/>
                </a:cxn>
                <a:cxn ang="0">
                  <a:pos x="6" y="150"/>
                </a:cxn>
                <a:cxn ang="0">
                  <a:pos x="0" y="178"/>
                </a:cxn>
                <a:cxn ang="0">
                  <a:pos x="2" y="192"/>
                </a:cxn>
                <a:cxn ang="0">
                  <a:pos x="12" y="214"/>
                </a:cxn>
                <a:cxn ang="0">
                  <a:pos x="28" y="234"/>
                </a:cxn>
                <a:cxn ang="0">
                  <a:pos x="46" y="248"/>
                </a:cxn>
                <a:cxn ang="0">
                  <a:pos x="70" y="256"/>
                </a:cxn>
                <a:cxn ang="0">
                  <a:pos x="64" y="240"/>
                </a:cxn>
                <a:cxn ang="0">
                  <a:pos x="64" y="214"/>
                </a:cxn>
                <a:cxn ang="0">
                  <a:pos x="72" y="196"/>
                </a:cxn>
                <a:cxn ang="0">
                  <a:pos x="78" y="186"/>
                </a:cxn>
                <a:cxn ang="0">
                  <a:pos x="104" y="146"/>
                </a:cxn>
                <a:cxn ang="0">
                  <a:pos x="112" y="128"/>
                </a:cxn>
                <a:cxn ang="0">
                  <a:pos x="120" y="140"/>
                </a:cxn>
                <a:cxn ang="0">
                  <a:pos x="132" y="168"/>
                </a:cxn>
                <a:cxn ang="0">
                  <a:pos x="140" y="206"/>
                </a:cxn>
                <a:cxn ang="0">
                  <a:pos x="138" y="228"/>
                </a:cxn>
                <a:cxn ang="0">
                  <a:pos x="130" y="248"/>
                </a:cxn>
                <a:cxn ang="0">
                  <a:pos x="142" y="242"/>
                </a:cxn>
                <a:cxn ang="0">
                  <a:pos x="166" y="224"/>
                </a:cxn>
                <a:cxn ang="0">
                  <a:pos x="186" y="200"/>
                </a:cxn>
                <a:cxn ang="0">
                  <a:pos x="194" y="166"/>
                </a:cxn>
                <a:cxn ang="0">
                  <a:pos x="194" y="144"/>
                </a:cxn>
              </a:cxnLst>
              <a:rect l="0" t="0" r="r" b="b"/>
              <a:pathLst>
                <a:path w="194" h="256">
                  <a:moveTo>
                    <a:pt x="194" y="144"/>
                  </a:moveTo>
                  <a:lnTo>
                    <a:pt x="194" y="144"/>
                  </a:lnTo>
                  <a:lnTo>
                    <a:pt x="192" y="128"/>
                  </a:lnTo>
                  <a:lnTo>
                    <a:pt x="188" y="112"/>
                  </a:lnTo>
                  <a:lnTo>
                    <a:pt x="180" y="96"/>
                  </a:lnTo>
                  <a:lnTo>
                    <a:pt x="174" y="82"/>
                  </a:lnTo>
                  <a:lnTo>
                    <a:pt x="164" y="70"/>
                  </a:lnTo>
                  <a:lnTo>
                    <a:pt x="156" y="58"/>
                  </a:lnTo>
                  <a:lnTo>
                    <a:pt x="136" y="38"/>
                  </a:lnTo>
                  <a:lnTo>
                    <a:pt x="116" y="22"/>
                  </a:lnTo>
                  <a:lnTo>
                    <a:pt x="100" y="10"/>
                  </a:lnTo>
                  <a:lnTo>
                    <a:pt x="84" y="0"/>
                  </a:lnTo>
                  <a:lnTo>
                    <a:pt x="84" y="0"/>
                  </a:lnTo>
                  <a:lnTo>
                    <a:pt x="84" y="8"/>
                  </a:lnTo>
                  <a:lnTo>
                    <a:pt x="82" y="30"/>
                  </a:lnTo>
                  <a:lnTo>
                    <a:pt x="78" y="42"/>
                  </a:lnTo>
                  <a:lnTo>
                    <a:pt x="72" y="58"/>
                  </a:lnTo>
                  <a:lnTo>
                    <a:pt x="64" y="72"/>
                  </a:lnTo>
                  <a:lnTo>
                    <a:pt x="52" y="86"/>
                  </a:lnTo>
                  <a:lnTo>
                    <a:pt x="52" y="86"/>
                  </a:lnTo>
                  <a:lnTo>
                    <a:pt x="30" y="110"/>
                  </a:lnTo>
                  <a:lnTo>
                    <a:pt x="20" y="122"/>
                  </a:lnTo>
                  <a:lnTo>
                    <a:pt x="12" y="136"/>
                  </a:lnTo>
                  <a:lnTo>
                    <a:pt x="6" y="150"/>
                  </a:lnTo>
                  <a:lnTo>
                    <a:pt x="2" y="164"/>
                  </a:lnTo>
                  <a:lnTo>
                    <a:pt x="0" y="178"/>
                  </a:lnTo>
                  <a:lnTo>
                    <a:pt x="2" y="192"/>
                  </a:lnTo>
                  <a:lnTo>
                    <a:pt x="2" y="192"/>
                  </a:lnTo>
                  <a:lnTo>
                    <a:pt x="8" y="204"/>
                  </a:lnTo>
                  <a:lnTo>
                    <a:pt x="12" y="214"/>
                  </a:lnTo>
                  <a:lnTo>
                    <a:pt x="20" y="224"/>
                  </a:lnTo>
                  <a:lnTo>
                    <a:pt x="28" y="234"/>
                  </a:lnTo>
                  <a:lnTo>
                    <a:pt x="36" y="242"/>
                  </a:lnTo>
                  <a:lnTo>
                    <a:pt x="46" y="248"/>
                  </a:lnTo>
                  <a:lnTo>
                    <a:pt x="58" y="254"/>
                  </a:lnTo>
                  <a:lnTo>
                    <a:pt x="70" y="256"/>
                  </a:lnTo>
                  <a:lnTo>
                    <a:pt x="70" y="256"/>
                  </a:lnTo>
                  <a:lnTo>
                    <a:pt x="64" y="240"/>
                  </a:lnTo>
                  <a:lnTo>
                    <a:pt x="64" y="222"/>
                  </a:lnTo>
                  <a:lnTo>
                    <a:pt x="64" y="214"/>
                  </a:lnTo>
                  <a:lnTo>
                    <a:pt x="66" y="204"/>
                  </a:lnTo>
                  <a:lnTo>
                    <a:pt x="72" y="196"/>
                  </a:lnTo>
                  <a:lnTo>
                    <a:pt x="78" y="186"/>
                  </a:lnTo>
                  <a:lnTo>
                    <a:pt x="78" y="186"/>
                  </a:lnTo>
                  <a:lnTo>
                    <a:pt x="94" y="164"/>
                  </a:lnTo>
                  <a:lnTo>
                    <a:pt x="104" y="146"/>
                  </a:lnTo>
                  <a:lnTo>
                    <a:pt x="112" y="128"/>
                  </a:lnTo>
                  <a:lnTo>
                    <a:pt x="112" y="128"/>
                  </a:lnTo>
                  <a:lnTo>
                    <a:pt x="114" y="130"/>
                  </a:lnTo>
                  <a:lnTo>
                    <a:pt x="120" y="140"/>
                  </a:lnTo>
                  <a:lnTo>
                    <a:pt x="126" y="152"/>
                  </a:lnTo>
                  <a:lnTo>
                    <a:pt x="132" y="168"/>
                  </a:lnTo>
                  <a:lnTo>
                    <a:pt x="138" y="186"/>
                  </a:lnTo>
                  <a:lnTo>
                    <a:pt x="140" y="206"/>
                  </a:lnTo>
                  <a:lnTo>
                    <a:pt x="138" y="218"/>
                  </a:lnTo>
                  <a:lnTo>
                    <a:pt x="138" y="228"/>
                  </a:lnTo>
                  <a:lnTo>
                    <a:pt x="134" y="238"/>
                  </a:lnTo>
                  <a:lnTo>
                    <a:pt x="130" y="248"/>
                  </a:lnTo>
                  <a:lnTo>
                    <a:pt x="130" y="248"/>
                  </a:lnTo>
                  <a:lnTo>
                    <a:pt x="142" y="242"/>
                  </a:lnTo>
                  <a:lnTo>
                    <a:pt x="154" y="234"/>
                  </a:lnTo>
                  <a:lnTo>
                    <a:pt x="166" y="224"/>
                  </a:lnTo>
                  <a:lnTo>
                    <a:pt x="176" y="212"/>
                  </a:lnTo>
                  <a:lnTo>
                    <a:pt x="186" y="200"/>
                  </a:lnTo>
                  <a:lnTo>
                    <a:pt x="192" y="184"/>
                  </a:lnTo>
                  <a:lnTo>
                    <a:pt x="194" y="166"/>
                  </a:lnTo>
                  <a:lnTo>
                    <a:pt x="194" y="144"/>
                  </a:lnTo>
                  <a:lnTo>
                    <a:pt x="194" y="144"/>
                  </a:lnTo>
                  <a:close/>
                </a:path>
              </a:pathLst>
            </a:custGeom>
            <a:grpFill/>
            <a:ln w="9525">
              <a:noFill/>
              <a:round/>
              <a:headEnd/>
              <a:tailEnd/>
            </a:ln>
          </p:spPr>
          <p:txBody>
            <a:bodyPr/>
            <a:lstStyle/>
            <a:p>
              <a:pPr defTabSz="1218874">
                <a:defRPr/>
              </a:pPr>
              <a:endParaRPr lang="zh-CN" altLang="en-US" sz="1799" kern="0" dirty="0">
                <a:latin typeface="微软雅黑" pitchFamily="34" charset="-122"/>
                <a:ea typeface="微软雅黑" pitchFamily="34" charset="-122"/>
              </a:endParaRPr>
            </a:p>
          </p:txBody>
        </p:sp>
      </p:grpSp>
      <p:cxnSp>
        <p:nvCxnSpPr>
          <p:cNvPr id="180" name="直接连接符 179">
            <a:extLst>
              <a:ext uri="{FF2B5EF4-FFF2-40B4-BE49-F238E27FC236}">
                <a16:creationId xmlns:a16="http://schemas.microsoft.com/office/drawing/2014/main" id="{C9C30B92-17AF-495A-BA0A-B4078F3BEA4B}"/>
              </a:ext>
            </a:extLst>
          </p:cNvPr>
          <p:cNvCxnSpPr/>
          <p:nvPr/>
        </p:nvCxnSpPr>
        <p:spPr>
          <a:xfrm flipV="1">
            <a:off x="1529950" y="3882874"/>
            <a:ext cx="514216" cy="79354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6BFB0119-B1D2-4962-BEF8-7578E586DC9F}"/>
              </a:ext>
            </a:extLst>
          </p:cNvPr>
          <p:cNvCxnSpPr>
            <a:stCxn id="135" idx="0"/>
          </p:cNvCxnSpPr>
          <p:nvPr/>
        </p:nvCxnSpPr>
        <p:spPr>
          <a:xfrm flipV="1">
            <a:off x="3345577" y="4395504"/>
            <a:ext cx="0" cy="28091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4E1BE1C3-313B-4B60-8AD2-E57BDF92598A}"/>
              </a:ext>
            </a:extLst>
          </p:cNvPr>
          <p:cNvCxnSpPr>
            <a:stCxn id="151" idx="0"/>
          </p:cNvCxnSpPr>
          <p:nvPr/>
        </p:nvCxnSpPr>
        <p:spPr>
          <a:xfrm flipV="1">
            <a:off x="4808871" y="4395503"/>
            <a:ext cx="0" cy="28408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A5BF8915-0A88-4E53-AF6B-912405D67250}"/>
              </a:ext>
            </a:extLst>
          </p:cNvPr>
          <p:cNvCxnSpPr>
            <a:stCxn id="144" idx="0"/>
          </p:cNvCxnSpPr>
          <p:nvPr/>
        </p:nvCxnSpPr>
        <p:spPr>
          <a:xfrm flipH="1" flipV="1">
            <a:off x="5867457" y="3936835"/>
            <a:ext cx="358682" cy="7395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4" name="圆角矩形 545">
            <a:extLst>
              <a:ext uri="{FF2B5EF4-FFF2-40B4-BE49-F238E27FC236}">
                <a16:creationId xmlns:a16="http://schemas.microsoft.com/office/drawing/2014/main" id="{EE5364AE-1B01-46C0-9E9D-D1B6BB59F1FB}"/>
              </a:ext>
            </a:extLst>
          </p:cNvPr>
          <p:cNvSpPr>
            <a:spLocks noChangeArrowheads="1"/>
          </p:cNvSpPr>
          <p:nvPr/>
        </p:nvSpPr>
        <p:spPr bwMode="auto">
          <a:xfrm>
            <a:off x="444383" y="4531993"/>
            <a:ext cx="7005401" cy="1799756"/>
          </a:xfrm>
          <a:prstGeom prst="roundRect">
            <a:avLst>
              <a:gd name="adj" fmla="val 8199"/>
            </a:avLst>
          </a:prstGeom>
          <a:noFill/>
          <a:ln w="63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lIns="91434" tIns="45717" rIns="91434" bIns="45717"/>
          <a:lstStyle>
            <a:lvl1pPr defTabSz="684213" eaLnBrk="0" hangingPunct="0">
              <a:defRPr sz="2400">
                <a:solidFill>
                  <a:schemeClr val="tx1"/>
                </a:solidFill>
                <a:latin typeface="Arial" panose="020B0604020202020204" pitchFamily="34" charset="0"/>
                <a:ea typeface="宋体" panose="02010600030101010101" pitchFamily="2" charset="-122"/>
              </a:defRPr>
            </a:lvl1pPr>
            <a:lvl2pPr marL="742950" indent="-285750" defTabSz="684213" eaLnBrk="0" hangingPunct="0">
              <a:defRPr sz="2400">
                <a:solidFill>
                  <a:schemeClr val="tx1"/>
                </a:solidFill>
                <a:latin typeface="Arial" panose="020B0604020202020204" pitchFamily="34" charset="0"/>
                <a:ea typeface="宋体" panose="02010600030101010101" pitchFamily="2" charset="-122"/>
              </a:defRPr>
            </a:lvl2pPr>
            <a:lvl3pPr marL="1143000" indent="-228600" defTabSz="684213" eaLnBrk="0" hangingPunct="0">
              <a:defRPr sz="2400">
                <a:solidFill>
                  <a:schemeClr val="tx1"/>
                </a:solidFill>
                <a:latin typeface="Arial" panose="020B0604020202020204" pitchFamily="34" charset="0"/>
                <a:ea typeface="宋体" panose="02010600030101010101" pitchFamily="2" charset="-122"/>
              </a:defRPr>
            </a:lvl3pPr>
            <a:lvl4pPr marL="1600200" indent="-228600" defTabSz="684213" eaLnBrk="0" hangingPunct="0">
              <a:defRPr sz="2400">
                <a:solidFill>
                  <a:schemeClr val="tx1"/>
                </a:solidFill>
                <a:latin typeface="Arial" panose="020B0604020202020204" pitchFamily="34" charset="0"/>
                <a:ea typeface="宋体" panose="02010600030101010101" pitchFamily="2" charset="-122"/>
              </a:defRPr>
            </a:lvl4pPr>
            <a:lvl5pPr marL="2057400" indent="-228600" defTabSz="684213"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Clr>
                <a:srgbClr val="CC9900"/>
              </a:buClr>
              <a:buFont typeface="Wingdings" panose="05000000000000000000" pitchFamily="2" charset="2"/>
              <a:buChar char="n"/>
            </a:pPr>
            <a:endParaRPr lang="zh-CN" altLang="en-US" sz="1200">
              <a:latin typeface="Calibri" panose="020F0502020204030204" pitchFamily="34" charset="0"/>
            </a:endParaRPr>
          </a:p>
        </p:txBody>
      </p:sp>
      <p:sp>
        <p:nvSpPr>
          <p:cNvPr id="185" name="圆角矩形 545">
            <a:extLst>
              <a:ext uri="{FF2B5EF4-FFF2-40B4-BE49-F238E27FC236}">
                <a16:creationId xmlns:a16="http://schemas.microsoft.com/office/drawing/2014/main" id="{11B90C1E-8F22-4D5E-9E65-7DBD97021A39}"/>
              </a:ext>
            </a:extLst>
          </p:cNvPr>
          <p:cNvSpPr>
            <a:spLocks noChangeArrowheads="1"/>
          </p:cNvSpPr>
          <p:nvPr/>
        </p:nvSpPr>
        <p:spPr bwMode="auto">
          <a:xfrm>
            <a:off x="444383" y="3051241"/>
            <a:ext cx="7005401" cy="1395050"/>
          </a:xfrm>
          <a:prstGeom prst="roundRect">
            <a:avLst>
              <a:gd name="adj" fmla="val 10841"/>
            </a:avLst>
          </a:prstGeom>
          <a:noFill/>
          <a:ln w="63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lIns="91434" tIns="45717" rIns="91434" bIns="45717"/>
          <a:lstStyle>
            <a:lvl1pPr defTabSz="684213" eaLnBrk="0" hangingPunct="0">
              <a:defRPr sz="2400">
                <a:solidFill>
                  <a:schemeClr val="tx1"/>
                </a:solidFill>
                <a:latin typeface="Arial" panose="020B0604020202020204" pitchFamily="34" charset="0"/>
                <a:ea typeface="宋体" panose="02010600030101010101" pitchFamily="2" charset="-122"/>
              </a:defRPr>
            </a:lvl1pPr>
            <a:lvl2pPr marL="742950" indent="-285750" defTabSz="684213" eaLnBrk="0" hangingPunct="0">
              <a:defRPr sz="2400">
                <a:solidFill>
                  <a:schemeClr val="tx1"/>
                </a:solidFill>
                <a:latin typeface="Arial" panose="020B0604020202020204" pitchFamily="34" charset="0"/>
                <a:ea typeface="宋体" panose="02010600030101010101" pitchFamily="2" charset="-122"/>
              </a:defRPr>
            </a:lvl2pPr>
            <a:lvl3pPr marL="1143000" indent="-228600" defTabSz="684213" eaLnBrk="0" hangingPunct="0">
              <a:defRPr sz="2400">
                <a:solidFill>
                  <a:schemeClr val="tx1"/>
                </a:solidFill>
                <a:latin typeface="Arial" panose="020B0604020202020204" pitchFamily="34" charset="0"/>
                <a:ea typeface="宋体" panose="02010600030101010101" pitchFamily="2" charset="-122"/>
              </a:defRPr>
            </a:lvl3pPr>
            <a:lvl4pPr marL="1600200" indent="-228600" defTabSz="684213" eaLnBrk="0" hangingPunct="0">
              <a:defRPr sz="2400">
                <a:solidFill>
                  <a:schemeClr val="tx1"/>
                </a:solidFill>
                <a:latin typeface="Arial" panose="020B0604020202020204" pitchFamily="34" charset="0"/>
                <a:ea typeface="宋体" panose="02010600030101010101" pitchFamily="2" charset="-122"/>
              </a:defRPr>
            </a:lvl4pPr>
            <a:lvl5pPr marL="2057400" indent="-228600" defTabSz="684213"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Clr>
                <a:srgbClr val="CC9900"/>
              </a:buClr>
              <a:buFont typeface="Wingdings" panose="05000000000000000000" pitchFamily="2" charset="2"/>
              <a:buChar char="n"/>
            </a:pPr>
            <a:endParaRPr lang="zh-CN" altLang="en-US" sz="1200">
              <a:latin typeface="Calibri" panose="020F0502020204030204" pitchFamily="34" charset="0"/>
            </a:endParaRPr>
          </a:p>
        </p:txBody>
      </p:sp>
      <p:sp>
        <p:nvSpPr>
          <p:cNvPr id="186" name="圆角矩形 545">
            <a:extLst>
              <a:ext uri="{FF2B5EF4-FFF2-40B4-BE49-F238E27FC236}">
                <a16:creationId xmlns:a16="http://schemas.microsoft.com/office/drawing/2014/main" id="{70D97831-F2D1-4BA8-8B8D-6817E8054E24}"/>
              </a:ext>
            </a:extLst>
          </p:cNvPr>
          <p:cNvSpPr>
            <a:spLocks noChangeArrowheads="1"/>
          </p:cNvSpPr>
          <p:nvPr/>
        </p:nvSpPr>
        <p:spPr bwMode="auto">
          <a:xfrm>
            <a:off x="444383" y="1197523"/>
            <a:ext cx="7005401" cy="1739447"/>
          </a:xfrm>
          <a:prstGeom prst="roundRect">
            <a:avLst>
              <a:gd name="adj" fmla="val 7906"/>
            </a:avLst>
          </a:prstGeom>
          <a:noFill/>
          <a:ln w="63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lIns="91434" tIns="45717" rIns="91434" bIns="45717"/>
          <a:lstStyle>
            <a:lvl1pPr defTabSz="684213" eaLnBrk="0" hangingPunct="0">
              <a:defRPr sz="2400">
                <a:solidFill>
                  <a:schemeClr val="tx1"/>
                </a:solidFill>
                <a:latin typeface="Arial" panose="020B0604020202020204" pitchFamily="34" charset="0"/>
                <a:ea typeface="宋体" panose="02010600030101010101" pitchFamily="2" charset="-122"/>
              </a:defRPr>
            </a:lvl1pPr>
            <a:lvl2pPr marL="742950" indent="-285750" defTabSz="684213" eaLnBrk="0" hangingPunct="0">
              <a:defRPr sz="2400">
                <a:solidFill>
                  <a:schemeClr val="tx1"/>
                </a:solidFill>
                <a:latin typeface="Arial" panose="020B0604020202020204" pitchFamily="34" charset="0"/>
                <a:ea typeface="宋体" panose="02010600030101010101" pitchFamily="2" charset="-122"/>
              </a:defRPr>
            </a:lvl2pPr>
            <a:lvl3pPr marL="1143000" indent="-228600" defTabSz="684213" eaLnBrk="0" hangingPunct="0">
              <a:defRPr sz="2400">
                <a:solidFill>
                  <a:schemeClr val="tx1"/>
                </a:solidFill>
                <a:latin typeface="Arial" panose="020B0604020202020204" pitchFamily="34" charset="0"/>
                <a:ea typeface="宋体" panose="02010600030101010101" pitchFamily="2" charset="-122"/>
              </a:defRPr>
            </a:lvl3pPr>
            <a:lvl4pPr marL="1600200" indent="-228600" defTabSz="684213" eaLnBrk="0" hangingPunct="0">
              <a:defRPr sz="2400">
                <a:solidFill>
                  <a:schemeClr val="tx1"/>
                </a:solidFill>
                <a:latin typeface="Arial" panose="020B0604020202020204" pitchFamily="34" charset="0"/>
                <a:ea typeface="宋体" panose="02010600030101010101" pitchFamily="2" charset="-122"/>
              </a:defRPr>
            </a:lvl4pPr>
            <a:lvl5pPr marL="2057400" indent="-228600" defTabSz="684213"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Clr>
                <a:srgbClr val="CC9900"/>
              </a:buClr>
              <a:buFont typeface="Wingdings" panose="05000000000000000000" pitchFamily="2" charset="2"/>
              <a:buChar char="n"/>
            </a:pPr>
            <a:endParaRPr lang="zh-CN" altLang="en-US" sz="1200">
              <a:latin typeface="Calibri" panose="020F0502020204030204" pitchFamily="34" charset="0"/>
            </a:endParaRPr>
          </a:p>
        </p:txBody>
      </p:sp>
      <p:sp>
        <p:nvSpPr>
          <p:cNvPr id="187" name="TextBox 427">
            <a:extLst>
              <a:ext uri="{FF2B5EF4-FFF2-40B4-BE49-F238E27FC236}">
                <a16:creationId xmlns:a16="http://schemas.microsoft.com/office/drawing/2014/main" id="{D07E800D-D30F-4BDA-87DE-BF0AC73C0317}"/>
              </a:ext>
            </a:extLst>
          </p:cNvPr>
          <p:cNvSpPr txBox="1">
            <a:spLocks noChangeArrowheads="1"/>
          </p:cNvSpPr>
          <p:nvPr/>
        </p:nvSpPr>
        <p:spPr bwMode="auto">
          <a:xfrm>
            <a:off x="466602" y="5036687"/>
            <a:ext cx="360268" cy="83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rgbClr val="C00000"/>
                </a:solidFill>
                <a:latin typeface="微软雅黑" panose="020B0503020204020204" pitchFamily="34" charset="-122"/>
                <a:ea typeface="微软雅黑" panose="020B0503020204020204" pitchFamily="34" charset="-122"/>
              </a:rPr>
              <a:t>①校园网</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188" name="TextBox 427">
            <a:extLst>
              <a:ext uri="{FF2B5EF4-FFF2-40B4-BE49-F238E27FC236}">
                <a16:creationId xmlns:a16="http://schemas.microsoft.com/office/drawing/2014/main" id="{A141D246-1E34-4AFE-A0F0-5C0C375F207E}"/>
              </a:ext>
            </a:extLst>
          </p:cNvPr>
          <p:cNvSpPr txBox="1">
            <a:spLocks noChangeArrowheads="1"/>
          </p:cNvSpPr>
          <p:nvPr/>
        </p:nvSpPr>
        <p:spPr bwMode="auto">
          <a:xfrm>
            <a:off x="466602" y="3308349"/>
            <a:ext cx="360268" cy="101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rgbClr val="C00000"/>
                </a:solidFill>
                <a:latin typeface="微软雅黑" panose="020B0503020204020204" pitchFamily="34" charset="-122"/>
                <a:ea typeface="微软雅黑" panose="020B0503020204020204" pitchFamily="34" charset="-122"/>
              </a:rPr>
              <a:t>②城域互联</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189" name="TextBox 427">
            <a:extLst>
              <a:ext uri="{FF2B5EF4-FFF2-40B4-BE49-F238E27FC236}">
                <a16:creationId xmlns:a16="http://schemas.microsoft.com/office/drawing/2014/main" id="{B29262E0-5666-4D16-8975-45F3ED9959A9}"/>
              </a:ext>
            </a:extLst>
          </p:cNvPr>
          <p:cNvSpPr txBox="1">
            <a:spLocks noChangeArrowheads="1"/>
          </p:cNvSpPr>
          <p:nvPr/>
        </p:nvSpPr>
        <p:spPr bwMode="auto">
          <a:xfrm>
            <a:off x="466602" y="1364168"/>
            <a:ext cx="360268" cy="138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rgbClr val="C00000"/>
                </a:solidFill>
                <a:latin typeface="微软雅黑" panose="020B0503020204020204" pitchFamily="34" charset="-122"/>
                <a:ea typeface="微软雅黑" panose="020B0503020204020204" pitchFamily="34" charset="-122"/>
              </a:rPr>
              <a:t>③数据中心网络</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191" name="矩形 118">
            <a:extLst>
              <a:ext uri="{FF2B5EF4-FFF2-40B4-BE49-F238E27FC236}">
                <a16:creationId xmlns:a16="http://schemas.microsoft.com/office/drawing/2014/main" id="{A44FF672-F7B2-4571-9882-3641F38FC81F}"/>
              </a:ext>
            </a:extLst>
          </p:cNvPr>
          <p:cNvSpPr>
            <a:spLocks noChangeArrowheads="1"/>
          </p:cNvSpPr>
          <p:nvPr/>
        </p:nvSpPr>
        <p:spPr bwMode="auto">
          <a:xfrm>
            <a:off x="7668854" y="4464040"/>
            <a:ext cx="3960000" cy="408886"/>
          </a:xfrm>
          <a:prstGeom prst="rect">
            <a:avLst/>
          </a:prstGeom>
          <a:gradFill rotWithShape="1">
            <a:gsLst>
              <a:gs pos="0">
                <a:srgbClr val="C4C4C4"/>
              </a:gs>
              <a:gs pos="50000">
                <a:srgbClr val="D9D9D9"/>
              </a:gs>
              <a:gs pos="100000">
                <a:srgbClr val="ECECE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ts val="2400"/>
              </a:lnSpc>
              <a:buClr>
                <a:srgbClr val="CC9900"/>
              </a:buClr>
            </a:pPr>
            <a:r>
              <a:rPr lang="zh-CN" altLang="en-US" sz="18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校园网</a:t>
            </a:r>
            <a:endParaRPr lang="zh-CN" altLang="en-US" sz="1400" b="1">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3" name="矩形 118">
            <a:extLst>
              <a:ext uri="{FF2B5EF4-FFF2-40B4-BE49-F238E27FC236}">
                <a16:creationId xmlns:a16="http://schemas.microsoft.com/office/drawing/2014/main" id="{BCB7F938-7216-4B29-8F24-2A0F2D3B5CD6}"/>
              </a:ext>
            </a:extLst>
          </p:cNvPr>
          <p:cNvSpPr>
            <a:spLocks noChangeArrowheads="1"/>
          </p:cNvSpPr>
          <p:nvPr/>
        </p:nvSpPr>
        <p:spPr bwMode="auto">
          <a:xfrm>
            <a:off x="7668854" y="2929036"/>
            <a:ext cx="3960000" cy="408886"/>
          </a:xfrm>
          <a:prstGeom prst="rect">
            <a:avLst/>
          </a:prstGeom>
          <a:gradFill rotWithShape="1">
            <a:gsLst>
              <a:gs pos="0">
                <a:srgbClr val="C4C4C4"/>
              </a:gs>
              <a:gs pos="50000">
                <a:srgbClr val="D9D9D9"/>
              </a:gs>
              <a:gs pos="100000">
                <a:srgbClr val="ECECE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ts val="2400"/>
              </a:lnSpc>
              <a:buClr>
                <a:srgbClr val="CC9900"/>
              </a:buClr>
            </a:pPr>
            <a:r>
              <a:rPr lang="zh-CN" altLang="en-US" sz="18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城域互联</a:t>
            </a:r>
          </a:p>
        </p:txBody>
      </p:sp>
      <p:sp>
        <p:nvSpPr>
          <p:cNvPr id="194" name="矩形 118">
            <a:extLst>
              <a:ext uri="{FF2B5EF4-FFF2-40B4-BE49-F238E27FC236}">
                <a16:creationId xmlns:a16="http://schemas.microsoft.com/office/drawing/2014/main" id="{2032042F-8FE5-4EC3-A274-4AC194D21FE5}"/>
              </a:ext>
            </a:extLst>
          </p:cNvPr>
          <p:cNvSpPr>
            <a:spLocks noChangeArrowheads="1"/>
          </p:cNvSpPr>
          <p:nvPr/>
        </p:nvSpPr>
        <p:spPr bwMode="auto">
          <a:xfrm>
            <a:off x="7668854" y="1189589"/>
            <a:ext cx="3960000" cy="408886"/>
          </a:xfrm>
          <a:prstGeom prst="rect">
            <a:avLst/>
          </a:prstGeom>
          <a:gradFill rotWithShape="1">
            <a:gsLst>
              <a:gs pos="0">
                <a:srgbClr val="C4C4C4"/>
              </a:gs>
              <a:gs pos="50000">
                <a:srgbClr val="D9D9D9"/>
              </a:gs>
              <a:gs pos="100000">
                <a:srgbClr val="ECECE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defTabSz="12192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12192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12192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12192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12192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ts val="2400"/>
              </a:lnSpc>
              <a:buClr>
                <a:srgbClr val="CC9900"/>
              </a:buClr>
            </a:pPr>
            <a:r>
              <a:rPr lang="zh-CN" altLang="en-US" sz="18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数据中心</a:t>
            </a:r>
          </a:p>
        </p:txBody>
      </p:sp>
      <p:sp>
        <p:nvSpPr>
          <p:cNvPr id="195" name="灯片编号占位符 194">
            <a:extLst>
              <a:ext uri="{FF2B5EF4-FFF2-40B4-BE49-F238E27FC236}">
                <a16:creationId xmlns:a16="http://schemas.microsoft.com/office/drawing/2014/main" id="{9241D26F-D2B7-4D00-AA3D-10112F2F3C83}"/>
              </a:ext>
            </a:extLst>
          </p:cNvPr>
          <p:cNvSpPr>
            <a:spLocks noGrp="1"/>
          </p:cNvSpPr>
          <p:nvPr>
            <p:ph type="sldNum" sz="quarter" idx="12"/>
          </p:nvPr>
        </p:nvSpPr>
        <p:spPr/>
        <p:txBody>
          <a:bodyPr/>
          <a:lstStyle/>
          <a:p>
            <a:fld id="{C8BB1146-E542-4D4E-B8E9-6919A11DDD48}" type="slidenum">
              <a:rPr lang="en-US" smtClean="0"/>
              <a:pPr/>
              <a:t>59</a:t>
            </a:fld>
            <a:endParaRPr lang="en-US"/>
          </a:p>
        </p:txBody>
      </p:sp>
    </p:spTree>
    <p:extLst>
      <p:ext uri="{BB962C8B-B14F-4D97-AF65-F5344CB8AC3E}">
        <p14:creationId xmlns:p14="http://schemas.microsoft.com/office/powerpoint/2010/main" val="339265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20" descr="图片798">
            <a:extLst>
              <a:ext uri="{FF2B5EF4-FFF2-40B4-BE49-F238E27FC236}">
                <a16:creationId xmlns:a16="http://schemas.microsoft.com/office/drawing/2014/main" id="{9BB69BBC-D0D6-4AD9-B2A3-1FDCC0AC8E2C}"/>
              </a:ext>
            </a:extLst>
          </p:cNvPr>
          <p:cNvPicPr>
            <a:picLocks noChangeAspect="1" noChangeArrowheads="1"/>
          </p:cNvPicPr>
          <p:nvPr/>
        </p:nvPicPr>
        <p:blipFill>
          <a:blip r:embed="rId3" cstate="print">
            <a:duotone>
              <a:prstClr val="black"/>
              <a:srgbClr val="FFFFFF">
                <a:tint val="45000"/>
                <a:satMod val="400000"/>
              </a:srgbClr>
            </a:duotone>
            <a:extLst>
              <a:ext uri="{BEBA8EAE-BF5A-486C-A8C5-ECC9F3942E4B}">
                <a14:imgProps xmlns:a14="http://schemas.microsoft.com/office/drawing/2010/main">
                  <a14:imgLayer r:embed="rId4">
                    <a14:imgEffect>
                      <a14:saturation sat="400000"/>
                    </a14:imgEffect>
                  </a14:imgLayer>
                </a14:imgProps>
              </a:ext>
            </a:extLst>
          </a:blip>
          <a:srcRect/>
          <a:stretch>
            <a:fillRect/>
          </a:stretch>
        </p:blipFill>
        <p:spPr bwMode="auto">
          <a:xfrm>
            <a:off x="5563511" y="4394905"/>
            <a:ext cx="815922" cy="369814"/>
          </a:xfrm>
          <a:prstGeom prst="rect">
            <a:avLst/>
          </a:prstGeom>
          <a:noFill/>
        </p:spPr>
      </p:pic>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399" y="0"/>
            <a:ext cx="10858501" cy="985083"/>
          </a:xfrm>
        </p:spPr>
        <p:txBody>
          <a:bodyPr>
            <a:normAutofit/>
          </a:bodyPr>
          <a:lstStyle/>
          <a:p>
            <a:r>
              <a:rPr lang="zh-CN" altLang="en-US" sz="3200" dirty="0">
                <a:latin typeface="微软雅黑" panose="020B0503020204020204" pitchFamily="34" charset="-122"/>
                <a:ea typeface="微软雅黑" panose="020B0503020204020204" pitchFamily="34" charset="-122"/>
              </a:rPr>
              <a:t>我们身边的网络：校园网</a:t>
            </a:r>
            <a:endParaRPr lang="en-US" sz="3200" dirty="0"/>
          </a:p>
        </p:txBody>
      </p:sp>
      <p:sp>
        <p:nvSpPr>
          <p:cNvPr id="311" name="梯形 26">
            <a:extLst>
              <a:ext uri="{FF2B5EF4-FFF2-40B4-BE49-F238E27FC236}">
                <a16:creationId xmlns:a16="http://schemas.microsoft.com/office/drawing/2014/main" id="{3813480A-3C78-42E7-A367-AA3394D09F44}"/>
              </a:ext>
            </a:extLst>
          </p:cNvPr>
          <p:cNvSpPr/>
          <p:nvPr/>
        </p:nvSpPr>
        <p:spPr>
          <a:xfrm rot="16200000" flipH="1">
            <a:off x="-105525" y="1763710"/>
            <a:ext cx="3810274" cy="2253023"/>
          </a:xfrm>
          <a:custGeom>
            <a:avLst/>
            <a:gdLst>
              <a:gd name="connsiteX0" fmla="*/ 0 w 3767045"/>
              <a:gd name="connsiteY0" fmla="*/ 8582741 h 8582741"/>
              <a:gd name="connsiteX1" fmla="*/ 1282227 w 3767045"/>
              <a:gd name="connsiteY1" fmla="*/ 0 h 8582741"/>
              <a:gd name="connsiteX2" fmla="*/ 2484818 w 3767045"/>
              <a:gd name="connsiteY2" fmla="*/ 0 h 8582741"/>
              <a:gd name="connsiteX3" fmla="*/ 3767045 w 3767045"/>
              <a:gd name="connsiteY3" fmla="*/ 8582741 h 8582741"/>
              <a:gd name="connsiteX4" fmla="*/ 0 w 3767045"/>
              <a:gd name="connsiteY4" fmla="*/ 8582741 h 8582741"/>
              <a:gd name="connsiteX0" fmla="*/ 0 w 3767045"/>
              <a:gd name="connsiteY0" fmla="*/ 8621652 h 8621652"/>
              <a:gd name="connsiteX1" fmla="*/ 455376 w 3767045"/>
              <a:gd name="connsiteY1" fmla="*/ 0 h 8621652"/>
              <a:gd name="connsiteX2" fmla="*/ 2484818 w 3767045"/>
              <a:gd name="connsiteY2" fmla="*/ 38911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3 w 3767045"/>
              <a:gd name="connsiteY2" fmla="*/ 9726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4 w 3767045"/>
              <a:gd name="connsiteY2" fmla="*/ 9726 h 8621652"/>
              <a:gd name="connsiteX3" fmla="*/ 3767045 w 3767045"/>
              <a:gd name="connsiteY3" fmla="*/ 8621652 h 8621652"/>
              <a:gd name="connsiteX4" fmla="*/ 0 w 3767045"/>
              <a:gd name="connsiteY4" fmla="*/ 8621652 h 8621652"/>
              <a:gd name="connsiteX0" fmla="*/ 0 w 3767045"/>
              <a:gd name="connsiteY0" fmla="*/ 8641112 h 8641112"/>
              <a:gd name="connsiteX1" fmla="*/ 455376 w 3767045"/>
              <a:gd name="connsiteY1" fmla="*/ 19460 h 8641112"/>
              <a:gd name="connsiteX2" fmla="*/ 1200773 w 3767045"/>
              <a:gd name="connsiteY2" fmla="*/ 0 h 8641112"/>
              <a:gd name="connsiteX3" fmla="*/ 3767045 w 3767045"/>
              <a:gd name="connsiteY3" fmla="*/ 8641112 h 8641112"/>
              <a:gd name="connsiteX4" fmla="*/ 0 w 3767045"/>
              <a:gd name="connsiteY4" fmla="*/ 8641112 h 8641112"/>
              <a:gd name="connsiteX0" fmla="*/ 0 w 3883779"/>
              <a:gd name="connsiteY0" fmla="*/ 8641112 h 8641112"/>
              <a:gd name="connsiteX1" fmla="*/ 455376 w 3883779"/>
              <a:gd name="connsiteY1" fmla="*/ 19460 h 8641112"/>
              <a:gd name="connsiteX2" fmla="*/ 1200773 w 3883779"/>
              <a:gd name="connsiteY2" fmla="*/ 0 h 8641112"/>
              <a:gd name="connsiteX3" fmla="*/ 3883779 w 3883779"/>
              <a:gd name="connsiteY3" fmla="*/ 8641112 h 8641112"/>
              <a:gd name="connsiteX4" fmla="*/ 0 w 3883779"/>
              <a:gd name="connsiteY4" fmla="*/ 8641112 h 8641112"/>
              <a:gd name="connsiteX0" fmla="*/ 0 w 3883779"/>
              <a:gd name="connsiteY0" fmla="*/ 8641115 h 8641115"/>
              <a:gd name="connsiteX1" fmla="*/ 455376 w 3883779"/>
              <a:gd name="connsiteY1" fmla="*/ 19463 h 8641115"/>
              <a:gd name="connsiteX2" fmla="*/ 1200776 w 3883779"/>
              <a:gd name="connsiteY2" fmla="*/ 0 h 8641115"/>
              <a:gd name="connsiteX3" fmla="*/ 3883779 w 3883779"/>
              <a:gd name="connsiteY3" fmla="*/ 8641115 h 8641115"/>
              <a:gd name="connsiteX4" fmla="*/ 0 w 3883779"/>
              <a:gd name="connsiteY4" fmla="*/ 8641115 h 8641115"/>
              <a:gd name="connsiteX0" fmla="*/ 0 w 3883779"/>
              <a:gd name="connsiteY0" fmla="*/ 8708360 h 8708360"/>
              <a:gd name="connsiteX1" fmla="*/ 455376 w 3883779"/>
              <a:gd name="connsiteY1" fmla="*/ 86708 h 8708360"/>
              <a:gd name="connsiteX2" fmla="*/ 3340861 w 3883779"/>
              <a:gd name="connsiteY2" fmla="*/ 0 h 8708360"/>
              <a:gd name="connsiteX3" fmla="*/ 3883779 w 3883779"/>
              <a:gd name="connsiteY3" fmla="*/ 8708360 h 8708360"/>
              <a:gd name="connsiteX4" fmla="*/ 0 w 3883779"/>
              <a:gd name="connsiteY4" fmla="*/ 8708360 h 8708360"/>
              <a:gd name="connsiteX0" fmla="*/ 0 w 3883779"/>
              <a:gd name="connsiteY0" fmla="*/ 8708360 h 8708360"/>
              <a:gd name="connsiteX1" fmla="*/ 455379 w 3883779"/>
              <a:gd name="connsiteY1" fmla="*/ 19458 h 8708360"/>
              <a:gd name="connsiteX2" fmla="*/ 3340861 w 3883779"/>
              <a:gd name="connsiteY2" fmla="*/ 0 h 8708360"/>
              <a:gd name="connsiteX3" fmla="*/ 3883779 w 3883779"/>
              <a:gd name="connsiteY3" fmla="*/ 8708360 h 8708360"/>
              <a:gd name="connsiteX4" fmla="*/ 0 w 3883779"/>
              <a:gd name="connsiteY4" fmla="*/ 8708360 h 8708360"/>
              <a:gd name="connsiteX0" fmla="*/ 0 w 3883779"/>
              <a:gd name="connsiteY0" fmla="*/ 8708360 h 8708360"/>
              <a:gd name="connsiteX1" fmla="*/ 455382 w 3883779"/>
              <a:gd name="connsiteY1" fmla="*/ 19458 h 8708360"/>
              <a:gd name="connsiteX2" fmla="*/ 3340861 w 3883779"/>
              <a:gd name="connsiteY2" fmla="*/ 0 h 8708360"/>
              <a:gd name="connsiteX3" fmla="*/ 3883779 w 3883779"/>
              <a:gd name="connsiteY3" fmla="*/ 8708360 h 8708360"/>
              <a:gd name="connsiteX4" fmla="*/ 0 w 3883779"/>
              <a:gd name="connsiteY4" fmla="*/ 8708360 h 870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779" h="8708360">
                <a:moveTo>
                  <a:pt x="0" y="8708360"/>
                </a:moveTo>
                <a:lnTo>
                  <a:pt x="455382" y="19458"/>
                </a:lnTo>
                <a:lnTo>
                  <a:pt x="3340861" y="0"/>
                </a:lnTo>
                <a:lnTo>
                  <a:pt x="3883779" y="8708360"/>
                </a:lnTo>
                <a:lnTo>
                  <a:pt x="0" y="8708360"/>
                </a:lnTo>
                <a:close/>
              </a:path>
            </a:pathLst>
          </a:custGeom>
          <a:solidFill>
            <a:srgbClr val="FFFFFF">
              <a:lumMod val="8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微软雅黑" panose="020B0503020204020204" pitchFamily="34" charset="-122"/>
              <a:ea typeface="等线" panose="02010600030101010101" pitchFamily="2" charset="-122"/>
              <a:cs typeface="+mn-cs"/>
            </a:endParaRPr>
          </a:p>
        </p:txBody>
      </p:sp>
      <p:sp>
        <p:nvSpPr>
          <p:cNvPr id="312" name="梯形 26">
            <a:extLst>
              <a:ext uri="{FF2B5EF4-FFF2-40B4-BE49-F238E27FC236}">
                <a16:creationId xmlns:a16="http://schemas.microsoft.com/office/drawing/2014/main" id="{A10553EF-EEE9-4911-9F65-6439D9AC6CE9}"/>
              </a:ext>
            </a:extLst>
          </p:cNvPr>
          <p:cNvSpPr/>
          <p:nvPr/>
        </p:nvSpPr>
        <p:spPr>
          <a:xfrm rot="5400000">
            <a:off x="4768538" y="-865200"/>
            <a:ext cx="3815680" cy="7516246"/>
          </a:xfrm>
          <a:custGeom>
            <a:avLst/>
            <a:gdLst>
              <a:gd name="connsiteX0" fmla="*/ 0 w 3767045"/>
              <a:gd name="connsiteY0" fmla="*/ 8582741 h 8582741"/>
              <a:gd name="connsiteX1" fmla="*/ 1282227 w 3767045"/>
              <a:gd name="connsiteY1" fmla="*/ 0 h 8582741"/>
              <a:gd name="connsiteX2" fmla="*/ 2484818 w 3767045"/>
              <a:gd name="connsiteY2" fmla="*/ 0 h 8582741"/>
              <a:gd name="connsiteX3" fmla="*/ 3767045 w 3767045"/>
              <a:gd name="connsiteY3" fmla="*/ 8582741 h 8582741"/>
              <a:gd name="connsiteX4" fmla="*/ 0 w 3767045"/>
              <a:gd name="connsiteY4" fmla="*/ 8582741 h 8582741"/>
              <a:gd name="connsiteX0" fmla="*/ 0 w 3767045"/>
              <a:gd name="connsiteY0" fmla="*/ 8621652 h 8621652"/>
              <a:gd name="connsiteX1" fmla="*/ 455376 w 3767045"/>
              <a:gd name="connsiteY1" fmla="*/ 0 h 8621652"/>
              <a:gd name="connsiteX2" fmla="*/ 2484818 w 3767045"/>
              <a:gd name="connsiteY2" fmla="*/ 38911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3 w 3767045"/>
              <a:gd name="connsiteY2" fmla="*/ 9726 h 8621652"/>
              <a:gd name="connsiteX3" fmla="*/ 3767045 w 3767045"/>
              <a:gd name="connsiteY3" fmla="*/ 8621652 h 8621652"/>
              <a:gd name="connsiteX4" fmla="*/ 0 w 3767045"/>
              <a:gd name="connsiteY4" fmla="*/ 8621652 h 8621652"/>
              <a:gd name="connsiteX0" fmla="*/ 0 w 3767045"/>
              <a:gd name="connsiteY0" fmla="*/ 8621652 h 8621652"/>
              <a:gd name="connsiteX1" fmla="*/ 455376 w 3767045"/>
              <a:gd name="connsiteY1" fmla="*/ 0 h 8621652"/>
              <a:gd name="connsiteX2" fmla="*/ 1599604 w 3767045"/>
              <a:gd name="connsiteY2" fmla="*/ 9726 h 8621652"/>
              <a:gd name="connsiteX3" fmla="*/ 3767045 w 3767045"/>
              <a:gd name="connsiteY3" fmla="*/ 8621652 h 8621652"/>
              <a:gd name="connsiteX4" fmla="*/ 0 w 3767045"/>
              <a:gd name="connsiteY4" fmla="*/ 8621652 h 8621652"/>
              <a:gd name="connsiteX0" fmla="*/ 0 w 3767045"/>
              <a:gd name="connsiteY0" fmla="*/ 8641112 h 8641112"/>
              <a:gd name="connsiteX1" fmla="*/ 455376 w 3767045"/>
              <a:gd name="connsiteY1" fmla="*/ 19460 h 8641112"/>
              <a:gd name="connsiteX2" fmla="*/ 1200773 w 3767045"/>
              <a:gd name="connsiteY2" fmla="*/ 0 h 8641112"/>
              <a:gd name="connsiteX3" fmla="*/ 3767045 w 3767045"/>
              <a:gd name="connsiteY3" fmla="*/ 8641112 h 8641112"/>
              <a:gd name="connsiteX4" fmla="*/ 0 w 3767045"/>
              <a:gd name="connsiteY4" fmla="*/ 8641112 h 8641112"/>
              <a:gd name="connsiteX0" fmla="*/ 0 w 3883779"/>
              <a:gd name="connsiteY0" fmla="*/ 8641112 h 8641112"/>
              <a:gd name="connsiteX1" fmla="*/ 455376 w 3883779"/>
              <a:gd name="connsiteY1" fmla="*/ 19460 h 8641112"/>
              <a:gd name="connsiteX2" fmla="*/ 1200773 w 3883779"/>
              <a:gd name="connsiteY2" fmla="*/ 0 h 8641112"/>
              <a:gd name="connsiteX3" fmla="*/ 3883779 w 3883779"/>
              <a:gd name="connsiteY3" fmla="*/ 8641112 h 8641112"/>
              <a:gd name="connsiteX4" fmla="*/ 0 w 3883779"/>
              <a:gd name="connsiteY4" fmla="*/ 8641112 h 8641112"/>
              <a:gd name="connsiteX0" fmla="*/ 0 w 3883779"/>
              <a:gd name="connsiteY0" fmla="*/ 8641115 h 8641115"/>
              <a:gd name="connsiteX1" fmla="*/ 455376 w 3883779"/>
              <a:gd name="connsiteY1" fmla="*/ 19463 h 8641115"/>
              <a:gd name="connsiteX2" fmla="*/ 1200776 w 3883779"/>
              <a:gd name="connsiteY2" fmla="*/ 0 h 8641115"/>
              <a:gd name="connsiteX3" fmla="*/ 3883779 w 3883779"/>
              <a:gd name="connsiteY3" fmla="*/ 8641115 h 8641115"/>
              <a:gd name="connsiteX4" fmla="*/ 0 w 3883779"/>
              <a:gd name="connsiteY4" fmla="*/ 8641115 h 8641115"/>
              <a:gd name="connsiteX0" fmla="*/ 0 w 3883779"/>
              <a:gd name="connsiteY0" fmla="*/ 8621652 h 8621652"/>
              <a:gd name="connsiteX1" fmla="*/ 455376 w 3883779"/>
              <a:gd name="connsiteY1" fmla="*/ 0 h 8621652"/>
              <a:gd name="connsiteX2" fmla="*/ 1619065 w 3883779"/>
              <a:gd name="connsiteY2" fmla="*/ 13958 h 8621652"/>
              <a:gd name="connsiteX3" fmla="*/ 3883779 w 3883779"/>
              <a:gd name="connsiteY3" fmla="*/ 8621652 h 8621652"/>
              <a:gd name="connsiteX4" fmla="*/ 0 w 3883779"/>
              <a:gd name="connsiteY4" fmla="*/ 8621652 h 8621652"/>
              <a:gd name="connsiteX0" fmla="*/ 0 w 3883779"/>
              <a:gd name="connsiteY0" fmla="*/ 8607694 h 8607694"/>
              <a:gd name="connsiteX1" fmla="*/ 455379 w 3883779"/>
              <a:gd name="connsiteY1" fmla="*/ 8322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07694 h 8607694"/>
              <a:gd name="connsiteX1" fmla="*/ 455382 w 3883779"/>
              <a:gd name="connsiteY1" fmla="*/ 8322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07694 h 8607694"/>
              <a:gd name="connsiteX1" fmla="*/ 455385 w 3883779"/>
              <a:gd name="connsiteY1" fmla="*/ 8322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32792 h 8632792"/>
              <a:gd name="connsiteX1" fmla="*/ 455388 w 3883779"/>
              <a:gd name="connsiteY1" fmla="*/ -1 h 8632792"/>
              <a:gd name="connsiteX2" fmla="*/ 1619065 w 3883779"/>
              <a:gd name="connsiteY2" fmla="*/ 25098 h 8632792"/>
              <a:gd name="connsiteX3" fmla="*/ 3883779 w 3883779"/>
              <a:gd name="connsiteY3" fmla="*/ 8632792 h 8632792"/>
              <a:gd name="connsiteX4" fmla="*/ 0 w 3883779"/>
              <a:gd name="connsiteY4" fmla="*/ 8632792 h 8632792"/>
              <a:gd name="connsiteX0" fmla="*/ 0 w 3883779"/>
              <a:gd name="connsiteY0" fmla="*/ 8607694 h 8607694"/>
              <a:gd name="connsiteX1" fmla="*/ 445663 w 3883779"/>
              <a:gd name="connsiteY1" fmla="*/ 8321 h 8607694"/>
              <a:gd name="connsiteX2" fmla="*/ 1619065 w 3883779"/>
              <a:gd name="connsiteY2" fmla="*/ 0 h 8607694"/>
              <a:gd name="connsiteX3" fmla="*/ 3883779 w 3883779"/>
              <a:gd name="connsiteY3" fmla="*/ 8607694 h 8607694"/>
              <a:gd name="connsiteX4" fmla="*/ 0 w 3883779"/>
              <a:gd name="connsiteY4" fmla="*/ 8607694 h 8607694"/>
              <a:gd name="connsiteX0" fmla="*/ 0 w 3883779"/>
              <a:gd name="connsiteY0" fmla="*/ 8607694 h 8607694"/>
              <a:gd name="connsiteX1" fmla="*/ 445663 w 3883779"/>
              <a:gd name="connsiteY1" fmla="*/ 8321 h 8607694"/>
              <a:gd name="connsiteX2" fmla="*/ 1619065 w 3883779"/>
              <a:gd name="connsiteY2" fmla="*/ 0 h 8607694"/>
              <a:gd name="connsiteX3" fmla="*/ 3883779 w 3883779"/>
              <a:gd name="connsiteY3" fmla="*/ 8607694 h 8607694"/>
              <a:gd name="connsiteX4" fmla="*/ 0 w 3883779"/>
              <a:gd name="connsiteY4" fmla="*/ 8607694 h 8607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779" h="8607694">
                <a:moveTo>
                  <a:pt x="0" y="8607694"/>
                </a:moveTo>
                <a:lnTo>
                  <a:pt x="445663" y="8321"/>
                </a:lnTo>
                <a:cubicBezTo>
                  <a:pt x="836797" y="5547"/>
                  <a:pt x="459449" y="25053"/>
                  <a:pt x="1619065" y="0"/>
                </a:cubicBezTo>
                <a:lnTo>
                  <a:pt x="3883779" y="8607694"/>
                </a:lnTo>
                <a:lnTo>
                  <a:pt x="0" y="8607694"/>
                </a:lnTo>
                <a:close/>
              </a:path>
            </a:pathLst>
          </a:custGeom>
          <a:solidFill>
            <a:srgbClr val="FFFFFF">
              <a:lumMod val="8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微软雅黑" panose="020B0503020204020204" pitchFamily="34" charset="-122"/>
              <a:ea typeface="等线" panose="02010600030101010101" pitchFamily="2" charset="-122"/>
              <a:cs typeface="+mn-cs"/>
            </a:endParaRPr>
          </a:p>
        </p:txBody>
      </p:sp>
      <p:pic>
        <p:nvPicPr>
          <p:cNvPr id="313" name="Picture 19" descr="图片801">
            <a:extLst>
              <a:ext uri="{FF2B5EF4-FFF2-40B4-BE49-F238E27FC236}">
                <a16:creationId xmlns:a16="http://schemas.microsoft.com/office/drawing/2014/main" id="{EA19041B-6AC3-4076-A947-E81F3C9E856C}"/>
              </a:ext>
            </a:extLst>
          </p:cNvPr>
          <p:cNvPicPr>
            <a:picLocks noChangeAspect="1" noChangeArrowheads="1"/>
          </p:cNvPicPr>
          <p:nvPr/>
        </p:nvPicPr>
        <p:blipFill>
          <a:blip r:embed="rId5" cstate="print">
            <a:duotone>
              <a:prstClr val="black"/>
              <a:srgbClr val="FFFFFF">
                <a:tint val="45000"/>
                <a:satMod val="400000"/>
              </a:srgbClr>
            </a:duotone>
          </a:blip>
          <a:srcRect/>
          <a:stretch>
            <a:fillRect/>
          </a:stretch>
        </p:blipFill>
        <p:spPr bwMode="auto">
          <a:xfrm>
            <a:off x="10972149" y="3741273"/>
            <a:ext cx="677158" cy="463304"/>
          </a:xfrm>
          <a:prstGeom prst="rect">
            <a:avLst/>
          </a:prstGeom>
          <a:noFill/>
        </p:spPr>
      </p:pic>
      <p:pic>
        <p:nvPicPr>
          <p:cNvPr id="315" name="Picture 20" descr="图片798">
            <a:extLst>
              <a:ext uri="{FF2B5EF4-FFF2-40B4-BE49-F238E27FC236}">
                <a16:creationId xmlns:a16="http://schemas.microsoft.com/office/drawing/2014/main" id="{AB0A9FCE-23F1-43E2-9271-D60F04607195}"/>
              </a:ext>
            </a:extLst>
          </p:cNvPr>
          <p:cNvPicPr>
            <a:picLocks noChangeAspect="1" noChangeArrowheads="1"/>
          </p:cNvPicPr>
          <p:nvPr/>
        </p:nvPicPr>
        <p:blipFill>
          <a:blip r:embed="rId3" cstate="print">
            <a:duotone>
              <a:prstClr val="black"/>
              <a:srgbClr val="FFFFFF">
                <a:tint val="45000"/>
                <a:satMod val="400000"/>
              </a:srgbClr>
            </a:duotone>
            <a:extLst>
              <a:ext uri="{BEBA8EAE-BF5A-486C-A8C5-ECC9F3942E4B}">
                <a14:imgProps xmlns:a14="http://schemas.microsoft.com/office/drawing/2010/main">
                  <a14:imgLayer r:embed="rId4">
                    <a14:imgEffect>
                      <a14:saturation sat="400000"/>
                    </a14:imgEffect>
                  </a14:imgLayer>
                </a14:imgProps>
              </a:ext>
            </a:extLst>
          </a:blip>
          <a:srcRect/>
          <a:stretch>
            <a:fillRect/>
          </a:stretch>
        </p:blipFill>
        <p:spPr bwMode="auto">
          <a:xfrm>
            <a:off x="9901622" y="4163052"/>
            <a:ext cx="815922" cy="369814"/>
          </a:xfrm>
          <a:prstGeom prst="rect">
            <a:avLst/>
          </a:prstGeom>
          <a:noFill/>
        </p:spPr>
      </p:pic>
      <p:cxnSp>
        <p:nvCxnSpPr>
          <p:cNvPr id="603" name="直接连接符 602">
            <a:extLst>
              <a:ext uri="{FF2B5EF4-FFF2-40B4-BE49-F238E27FC236}">
                <a16:creationId xmlns:a16="http://schemas.microsoft.com/office/drawing/2014/main" id="{66D78C33-C338-4705-9EEC-C81D67C8242E}"/>
              </a:ext>
            </a:extLst>
          </p:cNvPr>
          <p:cNvCxnSpPr>
            <a:cxnSpLocks/>
          </p:cNvCxnSpPr>
          <p:nvPr/>
        </p:nvCxnSpPr>
        <p:spPr>
          <a:xfrm flipH="1" flipV="1">
            <a:off x="7236867" y="3386009"/>
            <a:ext cx="1082527" cy="178370"/>
          </a:xfrm>
          <a:prstGeom prst="line">
            <a:avLst/>
          </a:prstGeom>
          <a:noFill/>
          <a:ln w="76200" cap="flat" cmpd="sng" algn="ctr">
            <a:solidFill>
              <a:srgbClr val="61B230">
                <a:lumMod val="75000"/>
              </a:srgbClr>
            </a:solidFill>
            <a:prstDash val="solid"/>
            <a:miter lim="800000"/>
          </a:ln>
          <a:effectLst/>
        </p:spPr>
      </p:cxnSp>
      <p:pic>
        <p:nvPicPr>
          <p:cNvPr id="604" name="图片 603">
            <a:extLst>
              <a:ext uri="{FF2B5EF4-FFF2-40B4-BE49-F238E27FC236}">
                <a16:creationId xmlns:a16="http://schemas.microsoft.com/office/drawing/2014/main" id="{3D56866E-93F3-41B1-8DFD-7BBA4130EB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207311" y="3014168"/>
            <a:ext cx="670074" cy="901125"/>
          </a:xfrm>
          <a:prstGeom prst="rect">
            <a:avLst/>
          </a:prstGeom>
        </p:spPr>
      </p:pic>
      <p:cxnSp>
        <p:nvCxnSpPr>
          <p:cNvPr id="605" name="直接连接符 604">
            <a:extLst>
              <a:ext uri="{FF2B5EF4-FFF2-40B4-BE49-F238E27FC236}">
                <a16:creationId xmlns:a16="http://schemas.microsoft.com/office/drawing/2014/main" id="{EDB0F1B7-FFDC-4FCE-9632-5792984553AE}"/>
              </a:ext>
            </a:extLst>
          </p:cNvPr>
          <p:cNvCxnSpPr>
            <a:cxnSpLocks/>
          </p:cNvCxnSpPr>
          <p:nvPr/>
        </p:nvCxnSpPr>
        <p:spPr>
          <a:xfrm flipV="1">
            <a:off x="8576620" y="3325258"/>
            <a:ext cx="2559232" cy="1006355"/>
          </a:xfrm>
          <a:prstGeom prst="line">
            <a:avLst/>
          </a:prstGeom>
          <a:noFill/>
          <a:ln w="76200" cap="flat" cmpd="sng" algn="ctr">
            <a:solidFill>
              <a:srgbClr val="FFC000"/>
            </a:solidFill>
            <a:prstDash val="solid"/>
            <a:miter lim="800000"/>
          </a:ln>
          <a:effectLst/>
        </p:spPr>
      </p:cxnSp>
      <p:cxnSp>
        <p:nvCxnSpPr>
          <p:cNvPr id="606" name="直接连接符 605">
            <a:extLst>
              <a:ext uri="{FF2B5EF4-FFF2-40B4-BE49-F238E27FC236}">
                <a16:creationId xmlns:a16="http://schemas.microsoft.com/office/drawing/2014/main" id="{20C6184F-721D-4921-8122-15CFA55FC4AA}"/>
              </a:ext>
            </a:extLst>
          </p:cNvPr>
          <p:cNvCxnSpPr>
            <a:cxnSpLocks/>
          </p:cNvCxnSpPr>
          <p:nvPr/>
        </p:nvCxnSpPr>
        <p:spPr>
          <a:xfrm flipH="1" flipV="1">
            <a:off x="8878580" y="3622557"/>
            <a:ext cx="943779" cy="223455"/>
          </a:xfrm>
          <a:prstGeom prst="line">
            <a:avLst/>
          </a:prstGeom>
          <a:noFill/>
          <a:ln w="76200" cap="flat" cmpd="sng" algn="ctr">
            <a:solidFill>
              <a:srgbClr val="FFC000"/>
            </a:solidFill>
            <a:prstDash val="solid"/>
            <a:miter lim="800000"/>
          </a:ln>
          <a:effectLst/>
        </p:spPr>
      </p:cxnSp>
      <p:cxnSp>
        <p:nvCxnSpPr>
          <p:cNvPr id="607" name="直接连接符 606">
            <a:extLst>
              <a:ext uri="{FF2B5EF4-FFF2-40B4-BE49-F238E27FC236}">
                <a16:creationId xmlns:a16="http://schemas.microsoft.com/office/drawing/2014/main" id="{75D0B9F2-7F15-45F1-A559-2F2DA32CFE59}"/>
              </a:ext>
            </a:extLst>
          </p:cNvPr>
          <p:cNvCxnSpPr>
            <a:cxnSpLocks/>
          </p:cNvCxnSpPr>
          <p:nvPr/>
        </p:nvCxnSpPr>
        <p:spPr>
          <a:xfrm flipH="1" flipV="1">
            <a:off x="9135814" y="4141240"/>
            <a:ext cx="775706" cy="126675"/>
          </a:xfrm>
          <a:prstGeom prst="line">
            <a:avLst/>
          </a:prstGeom>
          <a:noFill/>
          <a:ln w="38100" cap="flat" cmpd="sng" algn="ctr">
            <a:solidFill>
              <a:srgbClr val="FFC000"/>
            </a:solidFill>
            <a:prstDash val="solid"/>
            <a:miter lim="800000"/>
            <a:headEnd type="arrow" w="med" len="med"/>
            <a:tailEnd type="none" w="med" len="med"/>
          </a:ln>
          <a:effectLst/>
        </p:spPr>
      </p:cxnSp>
      <p:sp>
        <p:nvSpPr>
          <p:cNvPr id="608" name="文本框 607">
            <a:extLst>
              <a:ext uri="{FF2B5EF4-FFF2-40B4-BE49-F238E27FC236}">
                <a16:creationId xmlns:a16="http://schemas.microsoft.com/office/drawing/2014/main" id="{A417C1F5-2C72-42EC-9918-78C35CC55BC3}"/>
              </a:ext>
            </a:extLst>
          </p:cNvPr>
          <p:cNvSpPr txBox="1"/>
          <p:nvPr/>
        </p:nvSpPr>
        <p:spPr>
          <a:xfrm>
            <a:off x="9621652" y="4284472"/>
            <a:ext cx="1350497" cy="143757"/>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其它校区</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p:txBody>
      </p:sp>
      <p:cxnSp>
        <p:nvCxnSpPr>
          <p:cNvPr id="609" name="直接连接符 608">
            <a:extLst>
              <a:ext uri="{FF2B5EF4-FFF2-40B4-BE49-F238E27FC236}">
                <a16:creationId xmlns:a16="http://schemas.microsoft.com/office/drawing/2014/main" id="{C951E8D3-4DCE-4E01-9D37-ED992BA40D6B}"/>
              </a:ext>
            </a:extLst>
          </p:cNvPr>
          <p:cNvCxnSpPr>
            <a:cxnSpLocks/>
          </p:cNvCxnSpPr>
          <p:nvPr/>
        </p:nvCxnSpPr>
        <p:spPr>
          <a:xfrm flipH="1" flipV="1">
            <a:off x="10203301" y="3664463"/>
            <a:ext cx="860563" cy="127468"/>
          </a:xfrm>
          <a:prstGeom prst="line">
            <a:avLst/>
          </a:prstGeom>
          <a:noFill/>
          <a:ln w="38100" cap="flat" cmpd="sng" algn="ctr">
            <a:solidFill>
              <a:srgbClr val="FFC000"/>
            </a:solidFill>
            <a:prstDash val="solid"/>
            <a:miter lim="800000"/>
            <a:headEnd type="arrow" w="med" len="med"/>
            <a:tailEnd type="none" w="med" len="med"/>
          </a:ln>
          <a:effectLst/>
        </p:spPr>
      </p:cxnSp>
      <p:sp>
        <p:nvSpPr>
          <p:cNvPr id="610" name="文本框 609">
            <a:extLst>
              <a:ext uri="{FF2B5EF4-FFF2-40B4-BE49-F238E27FC236}">
                <a16:creationId xmlns:a16="http://schemas.microsoft.com/office/drawing/2014/main" id="{C1BABB08-32E0-42D0-8D42-B5DB5E1E7854}"/>
              </a:ext>
            </a:extLst>
          </p:cNvPr>
          <p:cNvSpPr txBox="1"/>
          <p:nvPr/>
        </p:nvSpPr>
        <p:spPr>
          <a:xfrm>
            <a:off x="10868638" y="3886528"/>
            <a:ext cx="884179" cy="287515"/>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数据中心</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endParaRPr kumimoji="1" lang="en-US" altLang="zh-CN" sz="934" b="0" i="0" u="none" strike="noStrike" kern="0" cap="none" spc="0" normalizeH="0" baseline="0" noProof="0" dirty="0">
              <a:ln>
                <a:noFill/>
              </a:ln>
              <a:solidFill>
                <a:srgbClr val="1D1D1A"/>
              </a:solidFill>
              <a:effectLst/>
              <a:uLnTx/>
              <a:uFillTx/>
              <a:latin typeface="微软雅黑" panose="020B0503020204020204" pitchFamily="34" charset="-122"/>
            </a:endParaRPr>
          </a:p>
        </p:txBody>
      </p:sp>
      <p:sp>
        <p:nvSpPr>
          <p:cNvPr id="613" name="文本框 612">
            <a:extLst>
              <a:ext uri="{FF2B5EF4-FFF2-40B4-BE49-F238E27FC236}">
                <a16:creationId xmlns:a16="http://schemas.microsoft.com/office/drawing/2014/main" id="{57D98172-D87D-47A1-809F-D25E4CBB7A38}"/>
              </a:ext>
            </a:extLst>
          </p:cNvPr>
          <p:cNvSpPr txBox="1"/>
          <p:nvPr/>
        </p:nvSpPr>
        <p:spPr>
          <a:xfrm>
            <a:off x="8118483" y="4027006"/>
            <a:ext cx="758902" cy="184666"/>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rPr>
              <a:t>路由器</a:t>
            </a:r>
            <a:endParaRPr kumimoji="1" lang="en-US" altLang="zh-CN" sz="1200" b="1" i="0" u="none" strike="noStrike" kern="0" cap="none" spc="0" normalizeH="0" baseline="0" noProof="0" dirty="0">
              <a:ln>
                <a:noFill/>
              </a:ln>
              <a:solidFill>
                <a:srgbClr val="C00000"/>
              </a:solidFill>
              <a:effectLst/>
              <a:uLnTx/>
              <a:uFillTx/>
              <a:latin typeface="微软雅黑" panose="020B0503020204020204" pitchFamily="34" charset="-122"/>
            </a:endParaRPr>
          </a:p>
        </p:txBody>
      </p:sp>
      <p:grpSp>
        <p:nvGrpSpPr>
          <p:cNvPr id="318" name="组合 317">
            <a:extLst>
              <a:ext uri="{FF2B5EF4-FFF2-40B4-BE49-F238E27FC236}">
                <a16:creationId xmlns:a16="http://schemas.microsoft.com/office/drawing/2014/main" id="{C3E193E7-E861-40E7-A4E0-2D8ED6463929}"/>
              </a:ext>
            </a:extLst>
          </p:cNvPr>
          <p:cNvGrpSpPr/>
          <p:nvPr/>
        </p:nvGrpSpPr>
        <p:grpSpPr>
          <a:xfrm>
            <a:off x="5558557" y="3690054"/>
            <a:ext cx="2695362" cy="942327"/>
            <a:chOff x="27385921" y="6664469"/>
            <a:chExt cx="8082929" cy="2825877"/>
          </a:xfrm>
        </p:grpSpPr>
        <p:sp>
          <p:nvSpPr>
            <p:cNvPr id="598" name="文本框 597">
              <a:extLst>
                <a:ext uri="{FF2B5EF4-FFF2-40B4-BE49-F238E27FC236}">
                  <a16:creationId xmlns:a16="http://schemas.microsoft.com/office/drawing/2014/main" id="{3EC0FA8C-882E-46B4-9CBC-6DF6CC0B5A42}"/>
                </a:ext>
              </a:extLst>
            </p:cNvPr>
            <p:cNvSpPr txBox="1"/>
            <p:nvPr/>
          </p:nvSpPr>
          <p:spPr>
            <a:xfrm>
              <a:off x="31050091" y="8834211"/>
              <a:ext cx="2275817" cy="553782"/>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rPr>
                <a:t>防火墙</a:t>
              </a:r>
              <a:endParaRPr kumimoji="1" lang="en-US" altLang="zh-CN" sz="1200" b="1" i="0" u="none" strike="noStrike" kern="0" cap="none" spc="0" normalizeH="0" baseline="0" noProof="0" dirty="0">
                <a:ln>
                  <a:noFill/>
                </a:ln>
                <a:solidFill>
                  <a:srgbClr val="C00000"/>
                </a:solidFill>
                <a:effectLst/>
                <a:uLnTx/>
                <a:uFillTx/>
                <a:latin typeface="微软雅黑" panose="020B0503020204020204" pitchFamily="34" charset="-122"/>
              </a:endParaRPr>
            </a:p>
          </p:txBody>
        </p:sp>
        <p:cxnSp>
          <p:nvCxnSpPr>
            <p:cNvPr id="599" name="直接连接符 598">
              <a:extLst>
                <a:ext uri="{FF2B5EF4-FFF2-40B4-BE49-F238E27FC236}">
                  <a16:creationId xmlns:a16="http://schemas.microsoft.com/office/drawing/2014/main" id="{C851DA56-6518-4971-923C-D7CC20D65C2B}"/>
                </a:ext>
              </a:extLst>
            </p:cNvPr>
            <p:cNvCxnSpPr>
              <a:cxnSpLocks/>
            </p:cNvCxnSpPr>
            <p:nvPr/>
          </p:nvCxnSpPr>
          <p:spPr>
            <a:xfrm flipV="1">
              <a:off x="29357047" y="7996568"/>
              <a:ext cx="2525273" cy="816128"/>
            </a:xfrm>
            <a:prstGeom prst="line">
              <a:avLst/>
            </a:prstGeom>
            <a:noFill/>
            <a:ln w="38100" cap="flat" cmpd="sng" algn="ctr">
              <a:solidFill>
                <a:srgbClr val="FF0000"/>
              </a:solidFill>
              <a:prstDash val="solid"/>
              <a:miter lim="800000"/>
              <a:headEnd type="arrow" w="med" len="med"/>
              <a:tailEnd type="none" w="med" len="med"/>
            </a:ln>
            <a:effectLst/>
          </p:spPr>
        </p:cxnSp>
        <p:sp>
          <p:nvSpPr>
            <p:cNvPr id="600" name="文本框 599">
              <a:extLst>
                <a:ext uri="{FF2B5EF4-FFF2-40B4-BE49-F238E27FC236}">
                  <a16:creationId xmlns:a16="http://schemas.microsoft.com/office/drawing/2014/main" id="{26EA631E-440A-441D-8968-6CBFA6E62FA8}"/>
                </a:ext>
              </a:extLst>
            </p:cNvPr>
            <p:cNvSpPr txBox="1"/>
            <p:nvPr/>
          </p:nvSpPr>
          <p:spPr>
            <a:xfrm>
              <a:off x="27385921" y="9059243"/>
              <a:ext cx="2626869" cy="431103"/>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公众互联网</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p:txBody>
        </p:sp>
        <p:pic>
          <p:nvPicPr>
            <p:cNvPr id="601" name="Picture 2" descr="C:\Users\w00343943\AppData\Roaming\eSpace_Desktop\UserData\w00343943\imagefiles\originalImgfiles\BDC14D10-B7B5-4345-9D9F-F6154EA98B9E.png">
              <a:extLst>
                <a:ext uri="{FF2B5EF4-FFF2-40B4-BE49-F238E27FC236}">
                  <a16:creationId xmlns:a16="http://schemas.microsoft.com/office/drawing/2014/main" id="{C735454D-CAAD-4EEB-AC44-6A7B4798940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31114602" y="6664469"/>
              <a:ext cx="2009438" cy="2262020"/>
            </a:xfrm>
            <a:prstGeom prst="rect">
              <a:avLst/>
            </a:prstGeom>
            <a:noFill/>
            <a:extLst>
              <a:ext uri="{909E8E84-426E-40DD-AFC4-6F175D3DCCD1}">
                <a14:hiddenFill xmlns:a14="http://schemas.microsoft.com/office/drawing/2010/main">
                  <a:solidFill>
                    <a:srgbClr val="FFFFFF"/>
                  </a:solidFill>
                </a14:hiddenFill>
              </a:ext>
            </a:extLst>
          </p:spPr>
        </p:pic>
        <p:cxnSp>
          <p:nvCxnSpPr>
            <p:cNvPr id="602" name="直接连接符 601">
              <a:extLst>
                <a:ext uri="{FF2B5EF4-FFF2-40B4-BE49-F238E27FC236}">
                  <a16:creationId xmlns:a16="http://schemas.microsoft.com/office/drawing/2014/main" id="{6D46BC0C-24F0-4945-BE08-4F797E718CE1}"/>
                </a:ext>
              </a:extLst>
            </p:cNvPr>
            <p:cNvCxnSpPr>
              <a:cxnSpLocks/>
            </p:cNvCxnSpPr>
            <p:nvPr/>
          </p:nvCxnSpPr>
          <p:spPr>
            <a:xfrm flipH="1">
              <a:off x="33008519" y="6952685"/>
              <a:ext cx="2460331" cy="697980"/>
            </a:xfrm>
            <a:prstGeom prst="line">
              <a:avLst/>
            </a:prstGeom>
            <a:noFill/>
            <a:ln w="76200" cap="flat" cmpd="sng" algn="ctr">
              <a:solidFill>
                <a:srgbClr val="FFC000"/>
              </a:solidFill>
              <a:prstDash val="solid"/>
              <a:miter lim="800000"/>
              <a:headEnd type="none" w="med" len="med"/>
              <a:tailEnd type="none" w="med" len="med"/>
            </a:ln>
            <a:effectLst/>
          </p:spPr>
        </p:cxnSp>
      </p:grpSp>
      <p:grpSp>
        <p:nvGrpSpPr>
          <p:cNvPr id="319" name="组合 318">
            <a:extLst>
              <a:ext uri="{FF2B5EF4-FFF2-40B4-BE49-F238E27FC236}">
                <a16:creationId xmlns:a16="http://schemas.microsoft.com/office/drawing/2014/main" id="{763353E7-B763-450C-92A6-5EA02CE8BD9B}"/>
              </a:ext>
            </a:extLst>
          </p:cNvPr>
          <p:cNvGrpSpPr/>
          <p:nvPr/>
        </p:nvGrpSpPr>
        <p:grpSpPr>
          <a:xfrm>
            <a:off x="1302114" y="1595379"/>
            <a:ext cx="8862130" cy="3108755"/>
            <a:chOff x="5222923" y="3378665"/>
            <a:chExt cx="26576010" cy="9322624"/>
          </a:xfrm>
        </p:grpSpPr>
        <p:grpSp>
          <p:nvGrpSpPr>
            <p:cNvPr id="582" name="组合 581">
              <a:extLst>
                <a:ext uri="{FF2B5EF4-FFF2-40B4-BE49-F238E27FC236}">
                  <a16:creationId xmlns:a16="http://schemas.microsoft.com/office/drawing/2014/main" id="{691FF4ED-3B60-4D1C-9912-1E625238A46A}"/>
                </a:ext>
              </a:extLst>
            </p:cNvPr>
            <p:cNvGrpSpPr/>
            <p:nvPr/>
          </p:nvGrpSpPr>
          <p:grpSpPr>
            <a:xfrm>
              <a:off x="16748215" y="4560174"/>
              <a:ext cx="2547461" cy="2542557"/>
              <a:chOff x="3820449" y="6025433"/>
              <a:chExt cx="4064721" cy="4300145"/>
            </a:xfrm>
          </p:grpSpPr>
          <p:sp>
            <p:nvSpPr>
              <p:cNvPr id="595" name="文本框 594">
                <a:extLst>
                  <a:ext uri="{FF2B5EF4-FFF2-40B4-BE49-F238E27FC236}">
                    <a16:creationId xmlns:a16="http://schemas.microsoft.com/office/drawing/2014/main" id="{D43EF0A0-B2BE-4AFE-A0A7-EA0B70C84656}"/>
                  </a:ext>
                </a:extLst>
              </p:cNvPr>
              <p:cNvSpPr txBox="1"/>
              <p:nvPr/>
            </p:nvSpPr>
            <p:spPr>
              <a:xfrm>
                <a:off x="5932624" y="6025433"/>
                <a:ext cx="1826047" cy="364558"/>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467"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7"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6" name="文本框 595">
                <a:extLst>
                  <a:ext uri="{FF2B5EF4-FFF2-40B4-BE49-F238E27FC236}">
                    <a16:creationId xmlns:a16="http://schemas.microsoft.com/office/drawing/2014/main" id="{EE3706FB-38BB-4903-AA4E-B1DADD2F237F}"/>
                  </a:ext>
                </a:extLst>
              </p:cNvPr>
              <p:cNvSpPr txBox="1"/>
              <p:nvPr/>
            </p:nvSpPr>
            <p:spPr>
              <a:xfrm>
                <a:off x="6059123" y="7914504"/>
                <a:ext cx="1826047" cy="364558"/>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467"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7"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7" name="文本框 596">
                <a:extLst>
                  <a:ext uri="{FF2B5EF4-FFF2-40B4-BE49-F238E27FC236}">
                    <a16:creationId xmlns:a16="http://schemas.microsoft.com/office/drawing/2014/main" id="{A02976F2-631E-4CB0-A081-69C075C0DA56}"/>
                  </a:ext>
                </a:extLst>
              </p:cNvPr>
              <p:cNvSpPr txBox="1"/>
              <p:nvPr/>
            </p:nvSpPr>
            <p:spPr>
              <a:xfrm>
                <a:off x="3820449" y="9961020"/>
                <a:ext cx="1826047" cy="364558"/>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467"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7" b="0" i="0" u="none" strike="noStrike" kern="0" cap="none" spc="0" normalizeH="0" baseline="0" noProof="0" dirty="0">
                  <a:ln>
                    <a:noFill/>
                  </a:ln>
                  <a:solidFill>
                    <a:srgbClr val="FFFFFF"/>
                  </a:solidFill>
                  <a:effectLst/>
                  <a:uLnTx/>
                  <a:uFillTx/>
                  <a:latin typeface="微软雅黑" panose="020B0503020204020204" pitchFamily="34" charset="-122"/>
                </a:endParaRPr>
              </a:p>
            </p:txBody>
          </p:sp>
        </p:grpSp>
        <p:grpSp>
          <p:nvGrpSpPr>
            <p:cNvPr id="583" name="组合 582">
              <a:extLst>
                <a:ext uri="{FF2B5EF4-FFF2-40B4-BE49-F238E27FC236}">
                  <a16:creationId xmlns:a16="http://schemas.microsoft.com/office/drawing/2014/main" id="{C9C7E393-CFB0-491F-A3DC-438F9E75386D}"/>
                </a:ext>
              </a:extLst>
            </p:cNvPr>
            <p:cNvGrpSpPr/>
            <p:nvPr/>
          </p:nvGrpSpPr>
          <p:grpSpPr>
            <a:xfrm>
              <a:off x="25901661" y="3378665"/>
              <a:ext cx="1886973" cy="1737314"/>
              <a:chOff x="3820447" y="6025437"/>
              <a:chExt cx="4064722" cy="4338980"/>
            </a:xfrm>
          </p:grpSpPr>
          <p:sp>
            <p:nvSpPr>
              <p:cNvPr id="592" name="文本框 591">
                <a:extLst>
                  <a:ext uri="{FF2B5EF4-FFF2-40B4-BE49-F238E27FC236}">
                    <a16:creationId xmlns:a16="http://schemas.microsoft.com/office/drawing/2014/main" id="{A9399C5E-D4A5-4997-AAAC-FE2527AE4C40}"/>
                  </a:ext>
                </a:extLst>
              </p:cNvPr>
              <p:cNvSpPr txBox="1"/>
              <p:nvPr/>
            </p:nvSpPr>
            <p:spPr>
              <a:xfrm>
                <a:off x="5932622" y="6025437"/>
                <a:ext cx="1826046" cy="403399"/>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3" name="文本框 592">
                <a:extLst>
                  <a:ext uri="{FF2B5EF4-FFF2-40B4-BE49-F238E27FC236}">
                    <a16:creationId xmlns:a16="http://schemas.microsoft.com/office/drawing/2014/main" id="{9D6539F0-6484-434F-8CBA-27DCF4F832F0}"/>
                  </a:ext>
                </a:extLst>
              </p:cNvPr>
              <p:cNvSpPr txBox="1"/>
              <p:nvPr/>
            </p:nvSpPr>
            <p:spPr>
              <a:xfrm>
                <a:off x="6059123" y="7914504"/>
                <a:ext cx="1826046" cy="403399"/>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594" name="文本框 593">
                <a:extLst>
                  <a:ext uri="{FF2B5EF4-FFF2-40B4-BE49-F238E27FC236}">
                    <a16:creationId xmlns:a16="http://schemas.microsoft.com/office/drawing/2014/main" id="{A2481B05-649D-452A-9A65-8AB4F03AEB9D}"/>
                  </a:ext>
                </a:extLst>
              </p:cNvPr>
              <p:cNvSpPr txBox="1"/>
              <p:nvPr/>
            </p:nvSpPr>
            <p:spPr>
              <a:xfrm>
                <a:off x="3820447" y="9961018"/>
                <a:ext cx="1826046" cy="403399"/>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grpSp>
        <p:cxnSp>
          <p:nvCxnSpPr>
            <p:cNvPr id="584" name="直接连接符 583">
              <a:extLst>
                <a:ext uri="{FF2B5EF4-FFF2-40B4-BE49-F238E27FC236}">
                  <a16:creationId xmlns:a16="http://schemas.microsoft.com/office/drawing/2014/main" id="{EB51C2BE-87EB-4E4C-B0D6-B9C9A57CB77F}"/>
                </a:ext>
              </a:extLst>
            </p:cNvPr>
            <p:cNvCxnSpPr>
              <a:cxnSpLocks/>
            </p:cNvCxnSpPr>
            <p:nvPr/>
          </p:nvCxnSpPr>
          <p:spPr>
            <a:xfrm flipV="1">
              <a:off x="9926409" y="6132720"/>
              <a:ext cx="21872524" cy="6568569"/>
            </a:xfrm>
            <a:prstGeom prst="line">
              <a:avLst/>
            </a:prstGeom>
            <a:noFill/>
            <a:ln w="76200" cap="flat" cmpd="sng" algn="ctr">
              <a:solidFill>
                <a:srgbClr val="61B230">
                  <a:lumMod val="75000"/>
                </a:srgbClr>
              </a:solidFill>
              <a:prstDash val="solid"/>
              <a:miter lim="800000"/>
            </a:ln>
            <a:effectLst/>
          </p:spPr>
        </p:cxnSp>
        <p:cxnSp>
          <p:nvCxnSpPr>
            <p:cNvPr id="585" name="直接连接符 584">
              <a:extLst>
                <a:ext uri="{FF2B5EF4-FFF2-40B4-BE49-F238E27FC236}">
                  <a16:creationId xmlns:a16="http://schemas.microsoft.com/office/drawing/2014/main" id="{7BD7B3AA-41C6-40A0-A7AA-8EA9CA69CEE8}"/>
                </a:ext>
              </a:extLst>
            </p:cNvPr>
            <p:cNvCxnSpPr>
              <a:cxnSpLocks/>
            </p:cNvCxnSpPr>
            <p:nvPr/>
          </p:nvCxnSpPr>
          <p:spPr>
            <a:xfrm flipH="1" flipV="1">
              <a:off x="5222923" y="11491177"/>
              <a:ext cx="4741234" cy="1190969"/>
            </a:xfrm>
            <a:prstGeom prst="line">
              <a:avLst/>
            </a:prstGeom>
            <a:noFill/>
            <a:ln w="76200" cap="flat" cmpd="sng" algn="ctr">
              <a:solidFill>
                <a:srgbClr val="61B230">
                  <a:lumMod val="75000"/>
                </a:srgbClr>
              </a:solidFill>
              <a:prstDash val="solid"/>
              <a:miter lim="800000"/>
            </a:ln>
            <a:effectLst/>
          </p:spPr>
        </p:cxnSp>
        <p:cxnSp>
          <p:nvCxnSpPr>
            <p:cNvPr id="586" name="直接连接符 585">
              <a:extLst>
                <a:ext uri="{FF2B5EF4-FFF2-40B4-BE49-F238E27FC236}">
                  <a16:creationId xmlns:a16="http://schemas.microsoft.com/office/drawing/2014/main" id="{72317065-4A68-4C39-92D6-2519C0818937}"/>
                </a:ext>
              </a:extLst>
            </p:cNvPr>
            <p:cNvCxnSpPr>
              <a:cxnSpLocks/>
            </p:cNvCxnSpPr>
            <p:nvPr/>
          </p:nvCxnSpPr>
          <p:spPr>
            <a:xfrm>
              <a:off x="5222923" y="10149972"/>
              <a:ext cx="0" cy="1368000"/>
            </a:xfrm>
            <a:prstGeom prst="line">
              <a:avLst/>
            </a:prstGeom>
            <a:noFill/>
            <a:ln w="6350" cap="flat" cmpd="sng" algn="ctr">
              <a:solidFill>
                <a:srgbClr val="61B230">
                  <a:lumMod val="75000"/>
                </a:srgbClr>
              </a:solidFill>
              <a:prstDash val="solid"/>
              <a:miter lim="800000"/>
            </a:ln>
            <a:effectLst/>
          </p:spPr>
        </p:cxnSp>
        <p:cxnSp>
          <p:nvCxnSpPr>
            <p:cNvPr id="587" name="直接连接符 586">
              <a:extLst>
                <a:ext uri="{FF2B5EF4-FFF2-40B4-BE49-F238E27FC236}">
                  <a16:creationId xmlns:a16="http://schemas.microsoft.com/office/drawing/2014/main" id="{12EEEC3C-170F-4793-83B2-C9E41B17670F}"/>
                </a:ext>
              </a:extLst>
            </p:cNvPr>
            <p:cNvCxnSpPr>
              <a:cxnSpLocks/>
            </p:cNvCxnSpPr>
            <p:nvPr/>
          </p:nvCxnSpPr>
          <p:spPr>
            <a:xfrm flipH="1" flipV="1">
              <a:off x="17892643" y="8210611"/>
              <a:ext cx="3985760" cy="873570"/>
            </a:xfrm>
            <a:prstGeom prst="line">
              <a:avLst/>
            </a:prstGeom>
            <a:noFill/>
            <a:ln w="76200" cap="flat" cmpd="sng" algn="ctr">
              <a:solidFill>
                <a:srgbClr val="61B230">
                  <a:lumMod val="75000"/>
                </a:srgbClr>
              </a:solidFill>
              <a:prstDash val="solid"/>
              <a:miter lim="800000"/>
            </a:ln>
            <a:effectLst/>
          </p:spPr>
        </p:cxnSp>
        <p:cxnSp>
          <p:nvCxnSpPr>
            <p:cNvPr id="588" name="直接连接符 587">
              <a:extLst>
                <a:ext uri="{FF2B5EF4-FFF2-40B4-BE49-F238E27FC236}">
                  <a16:creationId xmlns:a16="http://schemas.microsoft.com/office/drawing/2014/main" id="{238A2C74-821B-4E15-9779-F763A2617240}"/>
                </a:ext>
              </a:extLst>
            </p:cNvPr>
            <p:cNvCxnSpPr>
              <a:cxnSpLocks/>
            </p:cNvCxnSpPr>
            <p:nvPr/>
          </p:nvCxnSpPr>
          <p:spPr>
            <a:xfrm>
              <a:off x="17892642" y="6869404"/>
              <a:ext cx="0" cy="1368000"/>
            </a:xfrm>
            <a:prstGeom prst="line">
              <a:avLst/>
            </a:prstGeom>
            <a:noFill/>
            <a:ln w="6350" cap="flat" cmpd="sng" algn="ctr">
              <a:solidFill>
                <a:srgbClr val="61B230">
                  <a:lumMod val="75000"/>
                </a:srgbClr>
              </a:solidFill>
              <a:prstDash val="solid"/>
              <a:miter lim="800000"/>
            </a:ln>
            <a:effectLst/>
          </p:spPr>
        </p:cxnSp>
        <p:cxnSp>
          <p:nvCxnSpPr>
            <p:cNvPr id="589" name="直接连接符 588">
              <a:extLst>
                <a:ext uri="{FF2B5EF4-FFF2-40B4-BE49-F238E27FC236}">
                  <a16:creationId xmlns:a16="http://schemas.microsoft.com/office/drawing/2014/main" id="{2F091239-61E3-4483-90B6-93021D2C70D2}"/>
                </a:ext>
              </a:extLst>
            </p:cNvPr>
            <p:cNvCxnSpPr>
              <a:cxnSpLocks/>
            </p:cNvCxnSpPr>
            <p:nvPr/>
          </p:nvCxnSpPr>
          <p:spPr>
            <a:xfrm flipH="1" flipV="1">
              <a:off x="26726492" y="6320923"/>
              <a:ext cx="2315031" cy="611631"/>
            </a:xfrm>
            <a:prstGeom prst="line">
              <a:avLst/>
            </a:prstGeom>
            <a:noFill/>
            <a:ln w="76200" cap="flat" cmpd="sng" algn="ctr">
              <a:solidFill>
                <a:srgbClr val="61B230">
                  <a:lumMod val="75000"/>
                </a:srgbClr>
              </a:solidFill>
              <a:prstDash val="solid"/>
              <a:miter lim="800000"/>
            </a:ln>
            <a:effectLst/>
          </p:spPr>
        </p:cxnSp>
        <p:cxnSp>
          <p:nvCxnSpPr>
            <p:cNvPr id="590" name="直接连接符 589">
              <a:extLst>
                <a:ext uri="{FF2B5EF4-FFF2-40B4-BE49-F238E27FC236}">
                  <a16:creationId xmlns:a16="http://schemas.microsoft.com/office/drawing/2014/main" id="{9FB830C1-0FA1-410F-B565-833A80572DB4}"/>
                </a:ext>
              </a:extLst>
            </p:cNvPr>
            <p:cNvCxnSpPr>
              <a:cxnSpLocks/>
            </p:cNvCxnSpPr>
            <p:nvPr/>
          </p:nvCxnSpPr>
          <p:spPr>
            <a:xfrm>
              <a:off x="26726492" y="4979717"/>
              <a:ext cx="0" cy="1368000"/>
            </a:xfrm>
            <a:prstGeom prst="line">
              <a:avLst/>
            </a:prstGeom>
            <a:noFill/>
            <a:ln w="6350" cap="flat" cmpd="sng" algn="ctr">
              <a:solidFill>
                <a:srgbClr val="61B230">
                  <a:lumMod val="75000"/>
                </a:srgbClr>
              </a:solidFill>
              <a:prstDash val="solid"/>
              <a:miter lim="800000"/>
            </a:ln>
            <a:effectLst/>
          </p:spPr>
        </p:cxnSp>
        <p:sp>
          <p:nvSpPr>
            <p:cNvPr id="591" name="文本框 590">
              <a:extLst>
                <a:ext uri="{FF2B5EF4-FFF2-40B4-BE49-F238E27FC236}">
                  <a16:creationId xmlns:a16="http://schemas.microsoft.com/office/drawing/2014/main" id="{96EF3B61-68D9-4CAF-BA03-93A0302E4D63}"/>
                </a:ext>
              </a:extLst>
            </p:cNvPr>
            <p:cNvSpPr txBox="1"/>
            <p:nvPr/>
          </p:nvSpPr>
          <p:spPr>
            <a:xfrm>
              <a:off x="18188605" y="8999196"/>
              <a:ext cx="2275817" cy="431103"/>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34" b="1" i="0" u="none" strike="noStrike" kern="0" cap="none" spc="0" normalizeH="0" baseline="0" noProof="0" dirty="0">
                  <a:ln>
                    <a:noFill/>
                  </a:ln>
                  <a:solidFill>
                    <a:srgbClr val="1D1D1A"/>
                  </a:solidFill>
                  <a:effectLst/>
                  <a:uLnTx/>
                  <a:uFillTx/>
                  <a:latin typeface="微软雅黑" panose="020B0503020204020204" pitchFamily="34" charset="-122"/>
                </a:rPr>
                <a:t>校园内部网络</a:t>
              </a:r>
              <a:endParaRPr kumimoji="1" lang="en-US" altLang="zh-CN" sz="934" b="1" i="0" u="none" strike="noStrike" kern="0" cap="none" spc="0" normalizeH="0" baseline="0" noProof="0" dirty="0">
                <a:ln>
                  <a:noFill/>
                </a:ln>
                <a:solidFill>
                  <a:srgbClr val="1D1D1A"/>
                </a:solidFill>
                <a:effectLst/>
                <a:uLnTx/>
                <a:uFillTx/>
                <a:latin typeface="微软雅黑" panose="020B0503020204020204" pitchFamily="34" charset="-122"/>
              </a:endParaRPr>
            </a:p>
          </p:txBody>
        </p:sp>
      </p:grpSp>
      <p:pic>
        <p:nvPicPr>
          <p:cNvPr id="320" name="图片 319">
            <a:extLst>
              <a:ext uri="{FF2B5EF4-FFF2-40B4-BE49-F238E27FC236}">
                <a16:creationId xmlns:a16="http://schemas.microsoft.com/office/drawing/2014/main" id="{752A1C0C-1771-4E87-82A3-B78EAD01615E}"/>
              </a:ext>
            </a:extLst>
          </p:cNvPr>
          <p:cNvPicPr>
            <a:picLocks noChangeAspect="1"/>
          </p:cNvPicPr>
          <p:nvPr/>
        </p:nvPicPr>
        <p:blipFill>
          <a:blip r:embed="rId8"/>
          <a:stretch>
            <a:fillRect/>
          </a:stretch>
        </p:blipFill>
        <p:spPr>
          <a:xfrm>
            <a:off x="5125572" y="1509640"/>
            <a:ext cx="2243166" cy="1665837"/>
          </a:xfrm>
          <a:prstGeom prst="rect">
            <a:avLst/>
          </a:prstGeom>
        </p:spPr>
      </p:pic>
      <p:grpSp>
        <p:nvGrpSpPr>
          <p:cNvPr id="321" name="组合 320">
            <a:extLst>
              <a:ext uri="{FF2B5EF4-FFF2-40B4-BE49-F238E27FC236}">
                <a16:creationId xmlns:a16="http://schemas.microsoft.com/office/drawing/2014/main" id="{FF5B85EC-B447-4CC1-8FCB-290604F30044}"/>
              </a:ext>
            </a:extLst>
          </p:cNvPr>
          <p:cNvGrpSpPr/>
          <p:nvPr/>
        </p:nvGrpSpPr>
        <p:grpSpPr>
          <a:xfrm>
            <a:off x="673100" y="1306384"/>
            <a:ext cx="3910861" cy="2906057"/>
            <a:chOff x="961078" y="2205091"/>
            <a:chExt cx="4548966" cy="3380216"/>
          </a:xfrm>
        </p:grpSpPr>
        <p:grpSp>
          <p:nvGrpSpPr>
            <p:cNvPr id="323" name="组合 322">
              <a:extLst>
                <a:ext uri="{FF2B5EF4-FFF2-40B4-BE49-F238E27FC236}">
                  <a16:creationId xmlns:a16="http://schemas.microsoft.com/office/drawing/2014/main" id="{D7313DB0-CADD-43FE-BDC8-74B1A8CC1845}"/>
                </a:ext>
              </a:extLst>
            </p:cNvPr>
            <p:cNvGrpSpPr/>
            <p:nvPr/>
          </p:nvGrpSpPr>
          <p:grpSpPr>
            <a:xfrm>
              <a:off x="961078" y="2205091"/>
              <a:ext cx="4548966" cy="3380216"/>
              <a:chOff x="1275457" y="1613333"/>
              <a:chExt cx="4548966" cy="2689654"/>
            </a:xfrm>
          </p:grpSpPr>
          <p:pic>
            <p:nvPicPr>
              <p:cNvPr id="390" name="图片 389">
                <a:extLst>
                  <a:ext uri="{FF2B5EF4-FFF2-40B4-BE49-F238E27FC236}">
                    <a16:creationId xmlns:a16="http://schemas.microsoft.com/office/drawing/2014/main" id="{AD137D87-CB0B-4061-AEE9-7F052E6089AA}"/>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7200"/>
                        </a14:imgEffect>
                        <a14:imgEffect>
                          <a14:brightnessContrast bright="-30000" contrast="-20000"/>
                        </a14:imgEffect>
                      </a14:imgLayer>
                    </a14:imgProps>
                  </a:ext>
                  <a:ext uri="{28A0092B-C50C-407E-A947-70E740481C1C}">
                    <a14:useLocalDpi xmlns:a14="http://schemas.microsoft.com/office/drawing/2010/main" val="0"/>
                  </a:ext>
                </a:extLst>
              </a:blip>
              <a:stretch>
                <a:fillRect/>
              </a:stretch>
            </p:blipFill>
            <p:spPr>
              <a:xfrm flipH="1">
                <a:off x="1275457" y="1613333"/>
                <a:ext cx="4548966" cy="2689654"/>
              </a:xfrm>
              <a:prstGeom prst="rect">
                <a:avLst/>
              </a:prstGeom>
              <a:ln>
                <a:noFill/>
              </a:ln>
            </p:spPr>
          </p:pic>
          <p:pic>
            <p:nvPicPr>
              <p:cNvPr id="391" name="图片 390">
                <a:extLst>
                  <a:ext uri="{FF2B5EF4-FFF2-40B4-BE49-F238E27FC236}">
                    <a16:creationId xmlns:a16="http://schemas.microsoft.com/office/drawing/2014/main" id="{6764EE7D-8E77-48A5-9860-C99282A22815}"/>
                  </a:ext>
                </a:extLst>
              </p:cNvPr>
              <p:cNvPicPr>
                <a:picLocks noChangeAspect="1"/>
              </p:cNvPicPr>
              <p:nvPr/>
            </p:nvPicPr>
            <p:blipFill>
              <a:blip r:embed="rId11"/>
              <a:stretch>
                <a:fillRect/>
              </a:stretch>
            </p:blipFill>
            <p:spPr>
              <a:xfrm>
                <a:off x="1926399" y="2659290"/>
                <a:ext cx="610305" cy="413900"/>
              </a:xfrm>
              <a:prstGeom prst="rect">
                <a:avLst/>
              </a:prstGeom>
            </p:spPr>
          </p:pic>
          <p:pic>
            <p:nvPicPr>
              <p:cNvPr id="392" name="图片 391">
                <a:extLst>
                  <a:ext uri="{FF2B5EF4-FFF2-40B4-BE49-F238E27FC236}">
                    <a16:creationId xmlns:a16="http://schemas.microsoft.com/office/drawing/2014/main" id="{C235DCFA-8867-4164-81B7-DDBDBEB878A6}"/>
                  </a:ext>
                </a:extLst>
              </p:cNvPr>
              <p:cNvPicPr>
                <a:picLocks noChangeAspect="1"/>
              </p:cNvPicPr>
              <p:nvPr/>
            </p:nvPicPr>
            <p:blipFill>
              <a:blip r:embed="rId11"/>
              <a:stretch>
                <a:fillRect/>
              </a:stretch>
            </p:blipFill>
            <p:spPr>
              <a:xfrm>
                <a:off x="1941245" y="2091517"/>
                <a:ext cx="610305" cy="413900"/>
              </a:xfrm>
              <a:prstGeom prst="rect">
                <a:avLst/>
              </a:prstGeom>
              <a:solidFill>
                <a:srgbClr val="878787"/>
              </a:solidFill>
            </p:spPr>
          </p:pic>
          <p:sp>
            <p:nvSpPr>
              <p:cNvPr id="393" name="Freeform 254">
                <a:extLst>
                  <a:ext uri="{FF2B5EF4-FFF2-40B4-BE49-F238E27FC236}">
                    <a16:creationId xmlns:a16="http://schemas.microsoft.com/office/drawing/2014/main" id="{18D87888-25EF-4424-B042-F3BA98BA7621}"/>
                  </a:ext>
                </a:extLst>
              </p:cNvPr>
              <p:cNvSpPr>
                <a:spLocks/>
              </p:cNvSpPr>
              <p:nvPr/>
            </p:nvSpPr>
            <p:spPr bwMode="auto">
              <a:xfrm>
                <a:off x="2010822" y="2127522"/>
                <a:ext cx="356523" cy="51540"/>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4" name="Freeform 255">
                <a:extLst>
                  <a:ext uri="{FF2B5EF4-FFF2-40B4-BE49-F238E27FC236}">
                    <a16:creationId xmlns:a16="http://schemas.microsoft.com/office/drawing/2014/main" id="{3332264C-5DEA-4CA7-A360-6C6E618F4B50}"/>
                  </a:ext>
                </a:extLst>
              </p:cNvPr>
              <p:cNvSpPr>
                <a:spLocks/>
              </p:cNvSpPr>
              <p:nvPr/>
            </p:nvSpPr>
            <p:spPr bwMode="auto">
              <a:xfrm>
                <a:off x="2047409"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5" name="Freeform 256">
                <a:extLst>
                  <a:ext uri="{FF2B5EF4-FFF2-40B4-BE49-F238E27FC236}">
                    <a16:creationId xmlns:a16="http://schemas.microsoft.com/office/drawing/2014/main" id="{26913C41-8E05-46F6-B144-81437E9C4A65}"/>
                  </a:ext>
                </a:extLst>
              </p:cNvPr>
              <p:cNvSpPr>
                <a:spLocks/>
              </p:cNvSpPr>
              <p:nvPr/>
            </p:nvSpPr>
            <p:spPr bwMode="auto">
              <a:xfrm>
                <a:off x="2085701"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6" name="Freeform 257">
                <a:extLst>
                  <a:ext uri="{FF2B5EF4-FFF2-40B4-BE49-F238E27FC236}">
                    <a16:creationId xmlns:a16="http://schemas.microsoft.com/office/drawing/2014/main" id="{6E9620F6-0C9F-4703-A09A-A1473DE25D66}"/>
                  </a:ext>
                </a:extLst>
              </p:cNvPr>
              <p:cNvSpPr>
                <a:spLocks/>
              </p:cNvSpPr>
              <p:nvPr/>
            </p:nvSpPr>
            <p:spPr bwMode="auto">
              <a:xfrm>
                <a:off x="2123991" y="2145275"/>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7" name="Freeform 258">
                <a:extLst>
                  <a:ext uri="{FF2B5EF4-FFF2-40B4-BE49-F238E27FC236}">
                    <a16:creationId xmlns:a16="http://schemas.microsoft.com/office/drawing/2014/main" id="{03EC438D-771F-49E1-A783-70EDC933A2F5}"/>
                  </a:ext>
                </a:extLst>
              </p:cNvPr>
              <p:cNvSpPr>
                <a:spLocks/>
              </p:cNvSpPr>
              <p:nvPr/>
            </p:nvSpPr>
            <p:spPr bwMode="auto">
              <a:xfrm>
                <a:off x="216313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8" name="Freeform 259">
                <a:extLst>
                  <a:ext uri="{FF2B5EF4-FFF2-40B4-BE49-F238E27FC236}">
                    <a16:creationId xmlns:a16="http://schemas.microsoft.com/office/drawing/2014/main" id="{B3A9C201-7448-46EA-8DDE-45A39B28848B}"/>
                  </a:ext>
                </a:extLst>
              </p:cNvPr>
              <p:cNvSpPr>
                <a:spLocks/>
              </p:cNvSpPr>
              <p:nvPr/>
            </p:nvSpPr>
            <p:spPr bwMode="auto">
              <a:xfrm>
                <a:off x="220142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99" name="Freeform 260">
                <a:extLst>
                  <a:ext uri="{FF2B5EF4-FFF2-40B4-BE49-F238E27FC236}">
                    <a16:creationId xmlns:a16="http://schemas.microsoft.com/office/drawing/2014/main" id="{F0479A1B-0117-44CB-BA25-F39FF210FA8F}"/>
                  </a:ext>
                </a:extLst>
              </p:cNvPr>
              <p:cNvSpPr>
                <a:spLocks/>
              </p:cNvSpPr>
              <p:nvPr/>
            </p:nvSpPr>
            <p:spPr bwMode="auto">
              <a:xfrm>
                <a:off x="2269491" y="214241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0" name="Freeform 261">
                <a:extLst>
                  <a:ext uri="{FF2B5EF4-FFF2-40B4-BE49-F238E27FC236}">
                    <a16:creationId xmlns:a16="http://schemas.microsoft.com/office/drawing/2014/main" id="{0A1C1F20-472F-4505-AB49-AE2224481CB7}"/>
                  </a:ext>
                </a:extLst>
              </p:cNvPr>
              <p:cNvSpPr>
                <a:spLocks/>
              </p:cNvSpPr>
              <p:nvPr/>
            </p:nvSpPr>
            <p:spPr bwMode="auto">
              <a:xfrm>
                <a:off x="2269491"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1" name="Freeform 262">
                <a:extLst>
                  <a:ext uri="{FF2B5EF4-FFF2-40B4-BE49-F238E27FC236}">
                    <a16:creationId xmlns:a16="http://schemas.microsoft.com/office/drawing/2014/main" id="{A332723B-41A9-44A9-BB7D-790C3AAB0F8D}"/>
                  </a:ext>
                </a:extLst>
              </p:cNvPr>
              <p:cNvSpPr>
                <a:spLocks/>
              </p:cNvSpPr>
              <p:nvPr/>
            </p:nvSpPr>
            <p:spPr bwMode="auto">
              <a:xfrm>
                <a:off x="2287361" y="2153292"/>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2" name="Freeform 263">
                <a:extLst>
                  <a:ext uri="{FF2B5EF4-FFF2-40B4-BE49-F238E27FC236}">
                    <a16:creationId xmlns:a16="http://schemas.microsoft.com/office/drawing/2014/main" id="{CFA127B8-46D7-4355-AD0D-4BD96FD881DB}"/>
                  </a:ext>
                </a:extLst>
              </p:cNvPr>
              <p:cNvSpPr>
                <a:spLocks/>
              </p:cNvSpPr>
              <p:nvPr/>
            </p:nvSpPr>
            <p:spPr bwMode="auto">
              <a:xfrm>
                <a:off x="2306080"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3" name="Freeform 264">
                <a:extLst>
                  <a:ext uri="{FF2B5EF4-FFF2-40B4-BE49-F238E27FC236}">
                    <a16:creationId xmlns:a16="http://schemas.microsoft.com/office/drawing/2014/main" id="{5DA8816E-9480-4F99-91E4-7E8718E1BC42}"/>
                  </a:ext>
                </a:extLst>
              </p:cNvPr>
              <p:cNvSpPr>
                <a:spLocks/>
              </p:cNvSpPr>
              <p:nvPr/>
            </p:nvSpPr>
            <p:spPr bwMode="auto">
              <a:xfrm>
                <a:off x="2010822" y="2168752"/>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4" name="Freeform 265">
                <a:extLst>
                  <a:ext uri="{FF2B5EF4-FFF2-40B4-BE49-F238E27FC236}">
                    <a16:creationId xmlns:a16="http://schemas.microsoft.com/office/drawing/2014/main" id="{40B55C56-7238-4955-B5BE-C0D3A3D2413A}"/>
                  </a:ext>
                </a:extLst>
              </p:cNvPr>
              <p:cNvSpPr>
                <a:spLocks/>
              </p:cNvSpPr>
              <p:nvPr/>
            </p:nvSpPr>
            <p:spPr bwMode="auto">
              <a:xfrm>
                <a:off x="2047409"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5" name="Freeform 266">
                <a:extLst>
                  <a:ext uri="{FF2B5EF4-FFF2-40B4-BE49-F238E27FC236}">
                    <a16:creationId xmlns:a16="http://schemas.microsoft.com/office/drawing/2014/main" id="{BC7B81F5-DDD0-41E5-B1C7-804C6DA31C52}"/>
                  </a:ext>
                </a:extLst>
              </p:cNvPr>
              <p:cNvSpPr>
                <a:spLocks/>
              </p:cNvSpPr>
              <p:nvPr/>
            </p:nvSpPr>
            <p:spPr bwMode="auto">
              <a:xfrm>
                <a:off x="2085701"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6" name="Freeform 267">
                <a:extLst>
                  <a:ext uri="{FF2B5EF4-FFF2-40B4-BE49-F238E27FC236}">
                    <a16:creationId xmlns:a16="http://schemas.microsoft.com/office/drawing/2014/main" id="{9CBC5DCB-255D-465A-BE09-8C1FF723F024}"/>
                  </a:ext>
                </a:extLst>
              </p:cNvPr>
              <p:cNvSpPr>
                <a:spLocks/>
              </p:cNvSpPr>
              <p:nvPr/>
            </p:nvSpPr>
            <p:spPr bwMode="auto">
              <a:xfrm>
                <a:off x="2123991" y="2185932"/>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7" name="Freeform 268">
                <a:extLst>
                  <a:ext uri="{FF2B5EF4-FFF2-40B4-BE49-F238E27FC236}">
                    <a16:creationId xmlns:a16="http://schemas.microsoft.com/office/drawing/2014/main" id="{5ABF82A3-BC85-458B-A828-3119748636C8}"/>
                  </a:ext>
                </a:extLst>
              </p:cNvPr>
              <p:cNvSpPr>
                <a:spLocks/>
              </p:cNvSpPr>
              <p:nvPr/>
            </p:nvSpPr>
            <p:spPr bwMode="auto">
              <a:xfrm>
                <a:off x="216313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8" name="Freeform 269">
                <a:extLst>
                  <a:ext uri="{FF2B5EF4-FFF2-40B4-BE49-F238E27FC236}">
                    <a16:creationId xmlns:a16="http://schemas.microsoft.com/office/drawing/2014/main" id="{37AF4DD5-797E-43A0-A259-0C3FB6AD474E}"/>
                  </a:ext>
                </a:extLst>
              </p:cNvPr>
              <p:cNvSpPr>
                <a:spLocks/>
              </p:cNvSpPr>
              <p:nvPr/>
            </p:nvSpPr>
            <p:spPr bwMode="auto">
              <a:xfrm>
                <a:off x="220142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09" name="Freeform 270">
                <a:extLst>
                  <a:ext uri="{FF2B5EF4-FFF2-40B4-BE49-F238E27FC236}">
                    <a16:creationId xmlns:a16="http://schemas.microsoft.com/office/drawing/2014/main" id="{D68F126B-5B92-4CA3-8C99-B70BCA82866E}"/>
                  </a:ext>
                </a:extLst>
              </p:cNvPr>
              <p:cNvSpPr>
                <a:spLocks/>
              </p:cNvSpPr>
              <p:nvPr/>
            </p:nvSpPr>
            <p:spPr bwMode="auto">
              <a:xfrm>
                <a:off x="2269491" y="2183642"/>
                <a:ext cx="47649" cy="744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0" name="Freeform 271">
                <a:extLst>
                  <a:ext uri="{FF2B5EF4-FFF2-40B4-BE49-F238E27FC236}">
                    <a16:creationId xmlns:a16="http://schemas.microsoft.com/office/drawing/2014/main" id="{9EA4E6E8-EBAF-407E-AF41-FAE25CAF6091}"/>
                  </a:ext>
                </a:extLst>
              </p:cNvPr>
              <p:cNvSpPr>
                <a:spLocks/>
              </p:cNvSpPr>
              <p:nvPr/>
            </p:nvSpPr>
            <p:spPr bwMode="auto">
              <a:xfrm>
                <a:off x="2269491"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1" name="Freeform 272">
                <a:extLst>
                  <a:ext uri="{FF2B5EF4-FFF2-40B4-BE49-F238E27FC236}">
                    <a16:creationId xmlns:a16="http://schemas.microsoft.com/office/drawing/2014/main" id="{C2C269D2-CB83-46F7-B4D4-FB8EEF89B382}"/>
                  </a:ext>
                </a:extLst>
              </p:cNvPr>
              <p:cNvSpPr>
                <a:spLocks/>
              </p:cNvSpPr>
              <p:nvPr/>
            </p:nvSpPr>
            <p:spPr bwMode="auto">
              <a:xfrm>
                <a:off x="2287361" y="2193949"/>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2" name="Freeform 273">
                <a:extLst>
                  <a:ext uri="{FF2B5EF4-FFF2-40B4-BE49-F238E27FC236}">
                    <a16:creationId xmlns:a16="http://schemas.microsoft.com/office/drawing/2014/main" id="{C7650B54-DA63-4E7D-984F-833EA4662462}"/>
                  </a:ext>
                </a:extLst>
              </p:cNvPr>
              <p:cNvSpPr>
                <a:spLocks/>
              </p:cNvSpPr>
              <p:nvPr/>
            </p:nvSpPr>
            <p:spPr bwMode="auto">
              <a:xfrm>
                <a:off x="2306080"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3" name="Freeform 274">
                <a:extLst>
                  <a:ext uri="{FF2B5EF4-FFF2-40B4-BE49-F238E27FC236}">
                    <a16:creationId xmlns:a16="http://schemas.microsoft.com/office/drawing/2014/main" id="{ED220B68-AAEA-4ACC-8053-A250C3A23EBD}"/>
                  </a:ext>
                </a:extLst>
              </p:cNvPr>
              <p:cNvSpPr>
                <a:spLocks/>
              </p:cNvSpPr>
              <p:nvPr/>
            </p:nvSpPr>
            <p:spPr bwMode="auto">
              <a:xfrm>
                <a:off x="2010822" y="2209411"/>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4" name="Freeform 275">
                <a:extLst>
                  <a:ext uri="{FF2B5EF4-FFF2-40B4-BE49-F238E27FC236}">
                    <a16:creationId xmlns:a16="http://schemas.microsoft.com/office/drawing/2014/main" id="{D5934153-BEAB-4C4F-9AD1-0E2EC22431A2}"/>
                  </a:ext>
                </a:extLst>
              </p:cNvPr>
              <p:cNvSpPr>
                <a:spLocks/>
              </p:cNvSpPr>
              <p:nvPr/>
            </p:nvSpPr>
            <p:spPr bwMode="auto">
              <a:xfrm>
                <a:off x="2047409"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5" name="Freeform 276">
                <a:extLst>
                  <a:ext uri="{FF2B5EF4-FFF2-40B4-BE49-F238E27FC236}">
                    <a16:creationId xmlns:a16="http://schemas.microsoft.com/office/drawing/2014/main" id="{C6F8F0E4-A4F5-4B96-B4C5-59E92DCA86AE}"/>
                  </a:ext>
                </a:extLst>
              </p:cNvPr>
              <p:cNvSpPr>
                <a:spLocks/>
              </p:cNvSpPr>
              <p:nvPr/>
            </p:nvSpPr>
            <p:spPr bwMode="auto">
              <a:xfrm>
                <a:off x="2085701"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6" name="Freeform 277">
                <a:extLst>
                  <a:ext uri="{FF2B5EF4-FFF2-40B4-BE49-F238E27FC236}">
                    <a16:creationId xmlns:a16="http://schemas.microsoft.com/office/drawing/2014/main" id="{C5B8107E-C222-4113-B99F-A4721ABE8EE0}"/>
                  </a:ext>
                </a:extLst>
              </p:cNvPr>
              <p:cNvSpPr>
                <a:spLocks/>
              </p:cNvSpPr>
              <p:nvPr/>
            </p:nvSpPr>
            <p:spPr bwMode="auto">
              <a:xfrm>
                <a:off x="2123991" y="2227164"/>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7" name="Freeform 278">
                <a:extLst>
                  <a:ext uri="{FF2B5EF4-FFF2-40B4-BE49-F238E27FC236}">
                    <a16:creationId xmlns:a16="http://schemas.microsoft.com/office/drawing/2014/main" id="{9847C65F-253A-4764-B348-15099861B827}"/>
                  </a:ext>
                </a:extLst>
              </p:cNvPr>
              <p:cNvSpPr>
                <a:spLocks/>
              </p:cNvSpPr>
              <p:nvPr/>
            </p:nvSpPr>
            <p:spPr bwMode="auto">
              <a:xfrm>
                <a:off x="216313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8" name="Freeform 279">
                <a:extLst>
                  <a:ext uri="{FF2B5EF4-FFF2-40B4-BE49-F238E27FC236}">
                    <a16:creationId xmlns:a16="http://schemas.microsoft.com/office/drawing/2014/main" id="{C3FC952D-3FB0-4DD1-8C2D-FCE7ECA3BFF4}"/>
                  </a:ext>
                </a:extLst>
              </p:cNvPr>
              <p:cNvSpPr>
                <a:spLocks/>
              </p:cNvSpPr>
              <p:nvPr/>
            </p:nvSpPr>
            <p:spPr bwMode="auto">
              <a:xfrm>
                <a:off x="220142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19" name="Freeform 280">
                <a:extLst>
                  <a:ext uri="{FF2B5EF4-FFF2-40B4-BE49-F238E27FC236}">
                    <a16:creationId xmlns:a16="http://schemas.microsoft.com/office/drawing/2014/main" id="{0A1CBE7C-D598-49D5-80B5-3612E32BB55F}"/>
                  </a:ext>
                </a:extLst>
              </p:cNvPr>
              <p:cNvSpPr>
                <a:spLocks/>
              </p:cNvSpPr>
              <p:nvPr/>
            </p:nvSpPr>
            <p:spPr bwMode="auto">
              <a:xfrm>
                <a:off x="2269491" y="222430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20" name="Freeform 281">
                <a:extLst>
                  <a:ext uri="{FF2B5EF4-FFF2-40B4-BE49-F238E27FC236}">
                    <a16:creationId xmlns:a16="http://schemas.microsoft.com/office/drawing/2014/main" id="{C0076F3F-A989-413A-8195-7FA51B55B1B1}"/>
                  </a:ext>
                </a:extLst>
              </p:cNvPr>
              <p:cNvSpPr>
                <a:spLocks/>
              </p:cNvSpPr>
              <p:nvPr/>
            </p:nvSpPr>
            <p:spPr bwMode="auto">
              <a:xfrm>
                <a:off x="2269491"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21" name="Freeform 282">
                <a:extLst>
                  <a:ext uri="{FF2B5EF4-FFF2-40B4-BE49-F238E27FC236}">
                    <a16:creationId xmlns:a16="http://schemas.microsoft.com/office/drawing/2014/main" id="{9C25856A-289A-46C4-B4C8-8456D26FE818}"/>
                  </a:ext>
                </a:extLst>
              </p:cNvPr>
              <p:cNvSpPr>
                <a:spLocks/>
              </p:cNvSpPr>
              <p:nvPr/>
            </p:nvSpPr>
            <p:spPr bwMode="auto">
              <a:xfrm>
                <a:off x="2287361" y="2235181"/>
                <a:ext cx="1191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22" name="Freeform 283">
                <a:extLst>
                  <a:ext uri="{FF2B5EF4-FFF2-40B4-BE49-F238E27FC236}">
                    <a16:creationId xmlns:a16="http://schemas.microsoft.com/office/drawing/2014/main" id="{724665C2-4A45-4C40-9F6E-8433DA4A4620}"/>
                  </a:ext>
                </a:extLst>
              </p:cNvPr>
              <p:cNvSpPr>
                <a:spLocks/>
              </p:cNvSpPr>
              <p:nvPr/>
            </p:nvSpPr>
            <p:spPr bwMode="auto">
              <a:xfrm>
                <a:off x="2306080"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cxnSp>
            <p:nvCxnSpPr>
              <p:cNvPr id="423" name="直接连接符 422">
                <a:extLst>
                  <a:ext uri="{FF2B5EF4-FFF2-40B4-BE49-F238E27FC236}">
                    <a16:creationId xmlns:a16="http://schemas.microsoft.com/office/drawing/2014/main" id="{4BFA5E89-DB58-4AC1-B9BD-558DB51212DE}"/>
                  </a:ext>
                </a:extLst>
              </p:cNvPr>
              <p:cNvCxnSpPr/>
              <p:nvPr/>
            </p:nvCxnSpPr>
            <p:spPr>
              <a:xfrm flipV="1">
                <a:off x="2269491" y="3212485"/>
                <a:ext cx="0" cy="146270"/>
              </a:xfrm>
              <a:prstGeom prst="line">
                <a:avLst/>
              </a:prstGeom>
              <a:noFill/>
              <a:ln w="12700" cap="flat" cmpd="sng" algn="ctr">
                <a:solidFill>
                  <a:srgbClr val="4DB3E4"/>
                </a:solidFill>
                <a:prstDash val="solid"/>
                <a:miter lim="800000"/>
                <a:tailEnd type="none" w="sm" len="sm"/>
              </a:ln>
              <a:effectLst/>
            </p:spPr>
          </p:cxnSp>
          <p:grpSp>
            <p:nvGrpSpPr>
              <p:cNvPr id="424" name="组合 423">
                <a:extLst>
                  <a:ext uri="{FF2B5EF4-FFF2-40B4-BE49-F238E27FC236}">
                    <a16:creationId xmlns:a16="http://schemas.microsoft.com/office/drawing/2014/main" id="{E02965D6-D7B8-4F05-B63F-ECFC39D73A18}"/>
                  </a:ext>
                </a:extLst>
              </p:cNvPr>
              <p:cNvGrpSpPr/>
              <p:nvPr/>
            </p:nvGrpSpPr>
            <p:grpSpPr>
              <a:xfrm>
                <a:off x="2096156" y="2689566"/>
                <a:ext cx="356523" cy="179240"/>
                <a:chOff x="2578055" y="2373219"/>
                <a:chExt cx="244519" cy="137321"/>
              </a:xfrm>
              <a:solidFill>
                <a:srgbClr val="FFFFFF"/>
              </a:solidFill>
            </p:grpSpPr>
            <p:sp>
              <p:nvSpPr>
                <p:cNvPr id="541" name="Freeform 252">
                  <a:extLst>
                    <a:ext uri="{FF2B5EF4-FFF2-40B4-BE49-F238E27FC236}">
                      <a16:creationId xmlns:a16="http://schemas.microsoft.com/office/drawing/2014/main" id="{C8EBB5D8-16EA-419A-8DAB-535E3D2C3CDF}"/>
                    </a:ext>
                  </a:extLst>
                </p:cNvPr>
                <p:cNvSpPr>
                  <a:spLocks/>
                </p:cNvSpPr>
                <p:nvPr/>
              </p:nvSpPr>
              <p:spPr bwMode="auto">
                <a:xfrm>
                  <a:off x="2744958" y="2494307"/>
                  <a:ext cx="21009"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2" name="Freeform 253">
                  <a:extLst>
                    <a:ext uri="{FF2B5EF4-FFF2-40B4-BE49-F238E27FC236}">
                      <a16:creationId xmlns:a16="http://schemas.microsoft.com/office/drawing/2014/main" id="{A3275E58-13A2-41B0-8C2E-2646E1F5C6E7}"/>
                    </a:ext>
                  </a:extLst>
                </p:cNvPr>
                <p:cNvSpPr>
                  <a:spLocks/>
                </p:cNvSpPr>
                <p:nvPr/>
              </p:nvSpPr>
              <p:spPr bwMode="auto">
                <a:xfrm>
                  <a:off x="2777639" y="2494307"/>
                  <a:ext cx="21593"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3" name="Freeform 274">
                  <a:extLst>
                    <a:ext uri="{FF2B5EF4-FFF2-40B4-BE49-F238E27FC236}">
                      <a16:creationId xmlns:a16="http://schemas.microsoft.com/office/drawing/2014/main" id="{8469ADCC-7FDE-48BC-975A-A73A0C7F24D0}"/>
                    </a:ext>
                  </a:extLst>
                </p:cNvPr>
                <p:cNvSpPr>
                  <a:spLocks/>
                </p:cNvSpPr>
                <p:nvPr/>
              </p:nvSpPr>
              <p:spPr bwMode="auto">
                <a:xfrm>
                  <a:off x="2578055" y="2373219"/>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4" name="Freeform 275">
                  <a:extLst>
                    <a:ext uri="{FF2B5EF4-FFF2-40B4-BE49-F238E27FC236}">
                      <a16:creationId xmlns:a16="http://schemas.microsoft.com/office/drawing/2014/main" id="{56EE06B8-32AB-435F-9F87-02E38F970533}"/>
                    </a:ext>
                  </a:extLst>
                </p:cNvPr>
                <p:cNvSpPr>
                  <a:spLocks/>
                </p:cNvSpPr>
                <p:nvPr/>
              </p:nvSpPr>
              <p:spPr bwMode="auto">
                <a:xfrm>
                  <a:off x="2603148"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5" name="Freeform 276">
                  <a:extLst>
                    <a:ext uri="{FF2B5EF4-FFF2-40B4-BE49-F238E27FC236}">
                      <a16:creationId xmlns:a16="http://schemas.microsoft.com/office/drawing/2014/main" id="{9889C63F-2CA4-43EA-A400-9ECD309EAB02}"/>
                    </a:ext>
                  </a:extLst>
                </p:cNvPr>
                <p:cNvSpPr>
                  <a:spLocks/>
                </p:cNvSpPr>
                <p:nvPr/>
              </p:nvSpPr>
              <p:spPr bwMode="auto">
                <a:xfrm>
                  <a:off x="2629410"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6" name="Freeform 277">
                  <a:extLst>
                    <a:ext uri="{FF2B5EF4-FFF2-40B4-BE49-F238E27FC236}">
                      <a16:creationId xmlns:a16="http://schemas.microsoft.com/office/drawing/2014/main" id="{D5CDBA54-3B8E-40CA-8B04-AE429F17CC28}"/>
                    </a:ext>
                  </a:extLst>
                </p:cNvPr>
                <p:cNvSpPr>
                  <a:spLocks/>
                </p:cNvSpPr>
                <p:nvPr/>
              </p:nvSpPr>
              <p:spPr bwMode="auto">
                <a:xfrm>
                  <a:off x="2655671" y="2386820"/>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7" name="Freeform 278">
                  <a:extLst>
                    <a:ext uri="{FF2B5EF4-FFF2-40B4-BE49-F238E27FC236}">
                      <a16:creationId xmlns:a16="http://schemas.microsoft.com/office/drawing/2014/main" id="{C0119C8C-4218-4904-93AD-397507ABFEF2}"/>
                    </a:ext>
                  </a:extLst>
                </p:cNvPr>
                <p:cNvSpPr>
                  <a:spLocks/>
                </p:cNvSpPr>
                <p:nvPr/>
              </p:nvSpPr>
              <p:spPr bwMode="auto">
                <a:xfrm>
                  <a:off x="2682515"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8" name="Freeform 279">
                  <a:extLst>
                    <a:ext uri="{FF2B5EF4-FFF2-40B4-BE49-F238E27FC236}">
                      <a16:creationId xmlns:a16="http://schemas.microsoft.com/office/drawing/2014/main" id="{D18C3510-C625-42AB-BAD5-7533B1B21D43}"/>
                    </a:ext>
                  </a:extLst>
                </p:cNvPr>
                <p:cNvSpPr>
                  <a:spLocks/>
                </p:cNvSpPr>
                <p:nvPr/>
              </p:nvSpPr>
              <p:spPr bwMode="auto">
                <a:xfrm>
                  <a:off x="2708776"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9" name="Freeform 281">
                  <a:extLst>
                    <a:ext uri="{FF2B5EF4-FFF2-40B4-BE49-F238E27FC236}">
                      <a16:creationId xmlns:a16="http://schemas.microsoft.com/office/drawing/2014/main" id="{BBC7A862-4BC5-44CA-845B-AC1DD36FCC93}"/>
                    </a:ext>
                  </a:extLst>
                </p:cNvPr>
                <p:cNvSpPr>
                  <a:spLocks/>
                </p:cNvSpPr>
                <p:nvPr/>
              </p:nvSpPr>
              <p:spPr bwMode="auto">
                <a:xfrm>
                  <a:off x="2755462"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0" name="Freeform 282">
                  <a:extLst>
                    <a:ext uri="{FF2B5EF4-FFF2-40B4-BE49-F238E27FC236}">
                      <a16:creationId xmlns:a16="http://schemas.microsoft.com/office/drawing/2014/main" id="{A9D13C8C-ED8E-4B85-B1B9-0B832478D818}"/>
                    </a:ext>
                  </a:extLst>
                </p:cNvPr>
                <p:cNvSpPr>
                  <a:spLocks/>
                </p:cNvSpPr>
                <p:nvPr/>
              </p:nvSpPr>
              <p:spPr bwMode="auto">
                <a:xfrm>
                  <a:off x="2767718" y="2392962"/>
                  <a:ext cx="8170"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1" name="Freeform 283">
                  <a:extLst>
                    <a:ext uri="{FF2B5EF4-FFF2-40B4-BE49-F238E27FC236}">
                      <a16:creationId xmlns:a16="http://schemas.microsoft.com/office/drawing/2014/main" id="{BA418770-E17B-4D40-9979-5DED3EEA36AB}"/>
                    </a:ext>
                  </a:extLst>
                </p:cNvPr>
                <p:cNvSpPr>
                  <a:spLocks/>
                </p:cNvSpPr>
                <p:nvPr/>
              </p:nvSpPr>
              <p:spPr bwMode="auto">
                <a:xfrm>
                  <a:off x="2780556"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2" name="Freeform 284">
                  <a:extLst>
                    <a:ext uri="{FF2B5EF4-FFF2-40B4-BE49-F238E27FC236}">
                      <a16:creationId xmlns:a16="http://schemas.microsoft.com/office/drawing/2014/main" id="{74EBC22B-3F6F-4875-84D0-D6A46BDEEE15}"/>
                    </a:ext>
                  </a:extLst>
                </p:cNvPr>
                <p:cNvSpPr>
                  <a:spLocks/>
                </p:cNvSpPr>
                <p:nvPr/>
              </p:nvSpPr>
              <p:spPr bwMode="auto">
                <a:xfrm>
                  <a:off x="2578055" y="240480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3" name="Freeform 285">
                  <a:extLst>
                    <a:ext uri="{FF2B5EF4-FFF2-40B4-BE49-F238E27FC236}">
                      <a16:creationId xmlns:a16="http://schemas.microsoft.com/office/drawing/2014/main" id="{EC8CB09E-7830-4DC8-A10E-6EFE92338D25}"/>
                    </a:ext>
                  </a:extLst>
                </p:cNvPr>
                <p:cNvSpPr>
                  <a:spLocks/>
                </p:cNvSpPr>
                <p:nvPr/>
              </p:nvSpPr>
              <p:spPr bwMode="auto">
                <a:xfrm>
                  <a:off x="2603148"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4" name="Freeform 286">
                  <a:extLst>
                    <a:ext uri="{FF2B5EF4-FFF2-40B4-BE49-F238E27FC236}">
                      <a16:creationId xmlns:a16="http://schemas.microsoft.com/office/drawing/2014/main" id="{62C3EDAB-6DAE-4B4F-8260-3FFEED086256}"/>
                    </a:ext>
                  </a:extLst>
                </p:cNvPr>
                <p:cNvSpPr>
                  <a:spLocks/>
                </p:cNvSpPr>
                <p:nvPr/>
              </p:nvSpPr>
              <p:spPr bwMode="auto">
                <a:xfrm>
                  <a:off x="2629410"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5" name="Freeform 287">
                  <a:extLst>
                    <a:ext uri="{FF2B5EF4-FFF2-40B4-BE49-F238E27FC236}">
                      <a16:creationId xmlns:a16="http://schemas.microsoft.com/office/drawing/2014/main" id="{F237DDCC-AAFE-4E59-AB41-7C0AA477BDB8}"/>
                    </a:ext>
                  </a:extLst>
                </p:cNvPr>
                <p:cNvSpPr>
                  <a:spLocks/>
                </p:cNvSpPr>
                <p:nvPr/>
              </p:nvSpPr>
              <p:spPr bwMode="auto">
                <a:xfrm>
                  <a:off x="2655671" y="2417969"/>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6" name="Freeform 288">
                  <a:extLst>
                    <a:ext uri="{FF2B5EF4-FFF2-40B4-BE49-F238E27FC236}">
                      <a16:creationId xmlns:a16="http://schemas.microsoft.com/office/drawing/2014/main" id="{8A600C0F-C387-4FC6-BD1D-50BB73A7BEEE}"/>
                    </a:ext>
                  </a:extLst>
                </p:cNvPr>
                <p:cNvSpPr>
                  <a:spLocks/>
                </p:cNvSpPr>
                <p:nvPr/>
              </p:nvSpPr>
              <p:spPr bwMode="auto">
                <a:xfrm>
                  <a:off x="2682515"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7" name="Freeform 289">
                  <a:extLst>
                    <a:ext uri="{FF2B5EF4-FFF2-40B4-BE49-F238E27FC236}">
                      <a16:creationId xmlns:a16="http://schemas.microsoft.com/office/drawing/2014/main" id="{EAF3352B-EAFB-4126-AD3E-21FC3E7DF1CD}"/>
                    </a:ext>
                  </a:extLst>
                </p:cNvPr>
                <p:cNvSpPr>
                  <a:spLocks/>
                </p:cNvSpPr>
                <p:nvPr/>
              </p:nvSpPr>
              <p:spPr bwMode="auto">
                <a:xfrm>
                  <a:off x="2708776"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8" name="Freeform 290">
                  <a:extLst>
                    <a:ext uri="{FF2B5EF4-FFF2-40B4-BE49-F238E27FC236}">
                      <a16:creationId xmlns:a16="http://schemas.microsoft.com/office/drawing/2014/main" id="{75DF4617-FD5A-416A-B383-C59FE7075705}"/>
                    </a:ext>
                  </a:extLst>
                </p:cNvPr>
                <p:cNvSpPr>
                  <a:spLocks/>
                </p:cNvSpPr>
                <p:nvPr/>
              </p:nvSpPr>
              <p:spPr bwMode="auto">
                <a:xfrm>
                  <a:off x="2755462" y="2416214"/>
                  <a:ext cx="32680" cy="5704"/>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59" name="Freeform 291">
                  <a:extLst>
                    <a:ext uri="{FF2B5EF4-FFF2-40B4-BE49-F238E27FC236}">
                      <a16:creationId xmlns:a16="http://schemas.microsoft.com/office/drawing/2014/main" id="{760B1AFE-33D1-4C01-90D6-A7EC8EF31D89}"/>
                    </a:ext>
                  </a:extLst>
                </p:cNvPr>
                <p:cNvSpPr>
                  <a:spLocks/>
                </p:cNvSpPr>
                <p:nvPr/>
              </p:nvSpPr>
              <p:spPr bwMode="auto">
                <a:xfrm>
                  <a:off x="2755462"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0" name="Freeform 292">
                  <a:extLst>
                    <a:ext uri="{FF2B5EF4-FFF2-40B4-BE49-F238E27FC236}">
                      <a16:creationId xmlns:a16="http://schemas.microsoft.com/office/drawing/2014/main" id="{C44A32EB-F27E-4E76-95E7-56D39AFBACE9}"/>
                    </a:ext>
                  </a:extLst>
                </p:cNvPr>
                <p:cNvSpPr>
                  <a:spLocks/>
                </p:cNvSpPr>
                <p:nvPr/>
              </p:nvSpPr>
              <p:spPr bwMode="auto">
                <a:xfrm>
                  <a:off x="2767718" y="2424111"/>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1" name="Freeform 293">
                  <a:extLst>
                    <a:ext uri="{FF2B5EF4-FFF2-40B4-BE49-F238E27FC236}">
                      <a16:creationId xmlns:a16="http://schemas.microsoft.com/office/drawing/2014/main" id="{2CD88556-FFED-4F07-B660-8F6ACA6CD47C}"/>
                    </a:ext>
                  </a:extLst>
                </p:cNvPr>
                <p:cNvSpPr>
                  <a:spLocks/>
                </p:cNvSpPr>
                <p:nvPr/>
              </p:nvSpPr>
              <p:spPr bwMode="auto">
                <a:xfrm>
                  <a:off x="2780556"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2" name="Freeform 294">
                  <a:extLst>
                    <a:ext uri="{FF2B5EF4-FFF2-40B4-BE49-F238E27FC236}">
                      <a16:creationId xmlns:a16="http://schemas.microsoft.com/office/drawing/2014/main" id="{0168D9F5-56ED-4B04-A942-8F011ED545A6}"/>
                    </a:ext>
                  </a:extLst>
                </p:cNvPr>
                <p:cNvSpPr>
                  <a:spLocks/>
                </p:cNvSpPr>
                <p:nvPr/>
              </p:nvSpPr>
              <p:spPr bwMode="auto">
                <a:xfrm>
                  <a:off x="2578055" y="243595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3" name="Freeform 295">
                  <a:extLst>
                    <a:ext uri="{FF2B5EF4-FFF2-40B4-BE49-F238E27FC236}">
                      <a16:creationId xmlns:a16="http://schemas.microsoft.com/office/drawing/2014/main" id="{E391F94A-4AEB-40BD-8570-950AD11C3175}"/>
                    </a:ext>
                  </a:extLst>
                </p:cNvPr>
                <p:cNvSpPr>
                  <a:spLocks/>
                </p:cNvSpPr>
                <p:nvPr/>
              </p:nvSpPr>
              <p:spPr bwMode="auto">
                <a:xfrm>
                  <a:off x="2603148"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4" name="Freeform 296">
                  <a:extLst>
                    <a:ext uri="{FF2B5EF4-FFF2-40B4-BE49-F238E27FC236}">
                      <a16:creationId xmlns:a16="http://schemas.microsoft.com/office/drawing/2014/main" id="{BA1EB645-CF12-47BB-8EB0-ADF323FB3542}"/>
                    </a:ext>
                  </a:extLst>
                </p:cNvPr>
                <p:cNvSpPr>
                  <a:spLocks/>
                </p:cNvSpPr>
                <p:nvPr/>
              </p:nvSpPr>
              <p:spPr bwMode="auto">
                <a:xfrm>
                  <a:off x="2629410"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5" name="Freeform 297">
                  <a:extLst>
                    <a:ext uri="{FF2B5EF4-FFF2-40B4-BE49-F238E27FC236}">
                      <a16:creationId xmlns:a16="http://schemas.microsoft.com/office/drawing/2014/main" id="{48594A8C-E11C-4C60-88B6-23383FF8D595}"/>
                    </a:ext>
                  </a:extLst>
                </p:cNvPr>
                <p:cNvSpPr>
                  <a:spLocks/>
                </p:cNvSpPr>
                <p:nvPr/>
              </p:nvSpPr>
              <p:spPr bwMode="auto">
                <a:xfrm>
                  <a:off x="2655671" y="2449118"/>
                  <a:ext cx="18091"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6" name="Freeform 298">
                  <a:extLst>
                    <a:ext uri="{FF2B5EF4-FFF2-40B4-BE49-F238E27FC236}">
                      <a16:creationId xmlns:a16="http://schemas.microsoft.com/office/drawing/2014/main" id="{6F31984E-8220-491E-B1BF-D4D1DB7B76DA}"/>
                    </a:ext>
                  </a:extLst>
                </p:cNvPr>
                <p:cNvSpPr>
                  <a:spLocks/>
                </p:cNvSpPr>
                <p:nvPr/>
              </p:nvSpPr>
              <p:spPr bwMode="auto">
                <a:xfrm>
                  <a:off x="2682515"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7" name="Freeform 299">
                  <a:extLst>
                    <a:ext uri="{FF2B5EF4-FFF2-40B4-BE49-F238E27FC236}">
                      <a16:creationId xmlns:a16="http://schemas.microsoft.com/office/drawing/2014/main" id="{5B0A8E4F-C070-43C9-9748-9C0A0A3E958C}"/>
                    </a:ext>
                  </a:extLst>
                </p:cNvPr>
                <p:cNvSpPr>
                  <a:spLocks/>
                </p:cNvSpPr>
                <p:nvPr/>
              </p:nvSpPr>
              <p:spPr bwMode="auto">
                <a:xfrm>
                  <a:off x="2708776"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8" name="Freeform 300">
                  <a:extLst>
                    <a:ext uri="{FF2B5EF4-FFF2-40B4-BE49-F238E27FC236}">
                      <a16:creationId xmlns:a16="http://schemas.microsoft.com/office/drawing/2014/main" id="{91DF7782-01B8-43B8-A5C6-A2C833C89933}"/>
                    </a:ext>
                  </a:extLst>
                </p:cNvPr>
                <p:cNvSpPr>
                  <a:spLocks/>
                </p:cNvSpPr>
                <p:nvPr/>
              </p:nvSpPr>
              <p:spPr bwMode="auto">
                <a:xfrm>
                  <a:off x="2755462" y="2447364"/>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69" name="Freeform 301">
                  <a:extLst>
                    <a:ext uri="{FF2B5EF4-FFF2-40B4-BE49-F238E27FC236}">
                      <a16:creationId xmlns:a16="http://schemas.microsoft.com/office/drawing/2014/main" id="{D6F37EE7-CB5C-4538-94C1-014E9E715ACC}"/>
                    </a:ext>
                  </a:extLst>
                </p:cNvPr>
                <p:cNvSpPr>
                  <a:spLocks/>
                </p:cNvSpPr>
                <p:nvPr/>
              </p:nvSpPr>
              <p:spPr bwMode="auto">
                <a:xfrm>
                  <a:off x="2755462"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0" name="Freeform 302">
                  <a:extLst>
                    <a:ext uri="{FF2B5EF4-FFF2-40B4-BE49-F238E27FC236}">
                      <a16:creationId xmlns:a16="http://schemas.microsoft.com/office/drawing/2014/main" id="{C675C739-C537-4F7F-BDCA-048AA22298B5}"/>
                    </a:ext>
                  </a:extLst>
                </p:cNvPr>
                <p:cNvSpPr>
                  <a:spLocks/>
                </p:cNvSpPr>
                <p:nvPr/>
              </p:nvSpPr>
              <p:spPr bwMode="auto">
                <a:xfrm>
                  <a:off x="2767718" y="2455260"/>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1" name="Freeform 303">
                  <a:extLst>
                    <a:ext uri="{FF2B5EF4-FFF2-40B4-BE49-F238E27FC236}">
                      <a16:creationId xmlns:a16="http://schemas.microsoft.com/office/drawing/2014/main" id="{010E45DE-2209-42B7-9406-2788BD6CF13F}"/>
                    </a:ext>
                  </a:extLst>
                </p:cNvPr>
                <p:cNvSpPr>
                  <a:spLocks/>
                </p:cNvSpPr>
                <p:nvPr/>
              </p:nvSpPr>
              <p:spPr bwMode="auto">
                <a:xfrm>
                  <a:off x="2780556"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2" name="Freeform 304">
                  <a:extLst>
                    <a:ext uri="{FF2B5EF4-FFF2-40B4-BE49-F238E27FC236}">
                      <a16:creationId xmlns:a16="http://schemas.microsoft.com/office/drawing/2014/main" id="{19EFACE3-0AFD-4A47-93B1-33BEBB2D82CE}"/>
                    </a:ext>
                  </a:extLst>
                </p:cNvPr>
                <p:cNvSpPr>
                  <a:spLocks/>
                </p:cNvSpPr>
                <p:nvPr/>
              </p:nvSpPr>
              <p:spPr bwMode="auto">
                <a:xfrm>
                  <a:off x="2578055" y="2467106"/>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3" name="Freeform 305">
                  <a:extLst>
                    <a:ext uri="{FF2B5EF4-FFF2-40B4-BE49-F238E27FC236}">
                      <a16:creationId xmlns:a16="http://schemas.microsoft.com/office/drawing/2014/main" id="{A0222C8E-9E78-4822-B0C8-A731C16F9243}"/>
                    </a:ext>
                  </a:extLst>
                </p:cNvPr>
                <p:cNvSpPr>
                  <a:spLocks/>
                </p:cNvSpPr>
                <p:nvPr/>
              </p:nvSpPr>
              <p:spPr bwMode="auto">
                <a:xfrm>
                  <a:off x="2603148"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4" name="Freeform 306">
                  <a:extLst>
                    <a:ext uri="{FF2B5EF4-FFF2-40B4-BE49-F238E27FC236}">
                      <a16:creationId xmlns:a16="http://schemas.microsoft.com/office/drawing/2014/main" id="{6A60A61C-2FBB-4800-81A2-E19C79E82BE7}"/>
                    </a:ext>
                  </a:extLst>
                </p:cNvPr>
                <p:cNvSpPr>
                  <a:spLocks/>
                </p:cNvSpPr>
                <p:nvPr/>
              </p:nvSpPr>
              <p:spPr bwMode="auto">
                <a:xfrm>
                  <a:off x="2629410"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5" name="Freeform 307">
                  <a:extLst>
                    <a:ext uri="{FF2B5EF4-FFF2-40B4-BE49-F238E27FC236}">
                      <a16:creationId xmlns:a16="http://schemas.microsoft.com/office/drawing/2014/main" id="{E6D99D59-6183-4FB6-9E63-D51C8D417556}"/>
                    </a:ext>
                  </a:extLst>
                </p:cNvPr>
                <p:cNvSpPr>
                  <a:spLocks/>
                </p:cNvSpPr>
                <p:nvPr/>
              </p:nvSpPr>
              <p:spPr bwMode="auto">
                <a:xfrm>
                  <a:off x="2655671" y="2480707"/>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6" name="Freeform 308">
                  <a:extLst>
                    <a:ext uri="{FF2B5EF4-FFF2-40B4-BE49-F238E27FC236}">
                      <a16:creationId xmlns:a16="http://schemas.microsoft.com/office/drawing/2014/main" id="{C27AE798-CFAC-4BA0-AD20-849361DD020F}"/>
                    </a:ext>
                  </a:extLst>
                </p:cNvPr>
                <p:cNvSpPr>
                  <a:spLocks/>
                </p:cNvSpPr>
                <p:nvPr/>
              </p:nvSpPr>
              <p:spPr bwMode="auto">
                <a:xfrm>
                  <a:off x="2682515"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7" name="Freeform 309">
                  <a:extLst>
                    <a:ext uri="{FF2B5EF4-FFF2-40B4-BE49-F238E27FC236}">
                      <a16:creationId xmlns:a16="http://schemas.microsoft.com/office/drawing/2014/main" id="{5965D266-D2EA-461F-93F1-2D410E9F3AF6}"/>
                    </a:ext>
                  </a:extLst>
                </p:cNvPr>
                <p:cNvSpPr>
                  <a:spLocks/>
                </p:cNvSpPr>
                <p:nvPr/>
              </p:nvSpPr>
              <p:spPr bwMode="auto">
                <a:xfrm>
                  <a:off x="2708776"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8" name="Freeform 310">
                  <a:extLst>
                    <a:ext uri="{FF2B5EF4-FFF2-40B4-BE49-F238E27FC236}">
                      <a16:creationId xmlns:a16="http://schemas.microsoft.com/office/drawing/2014/main" id="{F3F0D91B-F9D9-4A00-9B38-126FAA65C7A2}"/>
                    </a:ext>
                  </a:extLst>
                </p:cNvPr>
                <p:cNvSpPr>
                  <a:spLocks/>
                </p:cNvSpPr>
                <p:nvPr/>
              </p:nvSpPr>
              <p:spPr bwMode="auto">
                <a:xfrm>
                  <a:off x="2755462" y="2478513"/>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79" name="Freeform 311">
                  <a:extLst>
                    <a:ext uri="{FF2B5EF4-FFF2-40B4-BE49-F238E27FC236}">
                      <a16:creationId xmlns:a16="http://schemas.microsoft.com/office/drawing/2014/main" id="{47AE2F1B-181C-4587-88B8-862DCDD2F311}"/>
                    </a:ext>
                  </a:extLst>
                </p:cNvPr>
                <p:cNvSpPr>
                  <a:spLocks/>
                </p:cNvSpPr>
                <p:nvPr/>
              </p:nvSpPr>
              <p:spPr bwMode="auto">
                <a:xfrm>
                  <a:off x="2755462"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80" name="Freeform 312">
                  <a:extLst>
                    <a:ext uri="{FF2B5EF4-FFF2-40B4-BE49-F238E27FC236}">
                      <a16:creationId xmlns:a16="http://schemas.microsoft.com/office/drawing/2014/main" id="{3B7D817D-9D03-4142-8B64-25C0A0E792C5}"/>
                    </a:ext>
                  </a:extLst>
                </p:cNvPr>
                <p:cNvSpPr>
                  <a:spLocks/>
                </p:cNvSpPr>
                <p:nvPr/>
              </p:nvSpPr>
              <p:spPr bwMode="auto">
                <a:xfrm>
                  <a:off x="2767718" y="2486849"/>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81" name="Freeform 313">
                  <a:extLst>
                    <a:ext uri="{FF2B5EF4-FFF2-40B4-BE49-F238E27FC236}">
                      <a16:creationId xmlns:a16="http://schemas.microsoft.com/office/drawing/2014/main" id="{52013857-87DA-419D-A990-EB5322B0A68E}"/>
                    </a:ext>
                  </a:extLst>
                </p:cNvPr>
                <p:cNvSpPr>
                  <a:spLocks/>
                </p:cNvSpPr>
                <p:nvPr/>
              </p:nvSpPr>
              <p:spPr bwMode="auto">
                <a:xfrm>
                  <a:off x="2780556"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grpSp>
          <p:cxnSp>
            <p:nvCxnSpPr>
              <p:cNvPr id="425" name="直接连接符 424">
                <a:extLst>
                  <a:ext uri="{FF2B5EF4-FFF2-40B4-BE49-F238E27FC236}">
                    <a16:creationId xmlns:a16="http://schemas.microsoft.com/office/drawing/2014/main" id="{DAC9D3D3-9868-4BB8-A7ED-A5EB24F45B24}"/>
                  </a:ext>
                </a:extLst>
              </p:cNvPr>
              <p:cNvCxnSpPr/>
              <p:nvPr/>
            </p:nvCxnSpPr>
            <p:spPr>
              <a:xfrm flipV="1">
                <a:off x="2337543" y="3212484"/>
                <a:ext cx="0" cy="146272"/>
              </a:xfrm>
              <a:prstGeom prst="line">
                <a:avLst/>
              </a:prstGeom>
              <a:noFill/>
              <a:ln w="12700" cap="flat" cmpd="sng" algn="ctr">
                <a:solidFill>
                  <a:srgbClr val="4DB3E4"/>
                </a:solidFill>
                <a:prstDash val="solid"/>
                <a:miter lim="800000"/>
                <a:tailEnd type="none" w="sm" len="sm"/>
              </a:ln>
              <a:effectLst/>
            </p:spPr>
          </p:cxnSp>
          <p:cxnSp>
            <p:nvCxnSpPr>
              <p:cNvPr id="426" name="直接连接符 425">
                <a:extLst>
                  <a:ext uri="{FF2B5EF4-FFF2-40B4-BE49-F238E27FC236}">
                    <a16:creationId xmlns:a16="http://schemas.microsoft.com/office/drawing/2014/main" id="{420975C1-F9AF-4521-9F1C-BBD369983748}"/>
                  </a:ext>
                </a:extLst>
              </p:cNvPr>
              <p:cNvCxnSpPr/>
              <p:nvPr/>
            </p:nvCxnSpPr>
            <p:spPr>
              <a:xfrm flipV="1">
                <a:off x="2407017" y="3212483"/>
                <a:ext cx="0" cy="146273"/>
              </a:xfrm>
              <a:prstGeom prst="line">
                <a:avLst/>
              </a:prstGeom>
              <a:noFill/>
              <a:ln w="12700" cap="flat" cmpd="sng" algn="ctr">
                <a:solidFill>
                  <a:srgbClr val="4DB3E4"/>
                </a:solidFill>
                <a:prstDash val="solid"/>
                <a:miter lim="800000"/>
                <a:tailEnd type="none" w="sm" len="sm"/>
              </a:ln>
              <a:effectLst/>
            </p:spPr>
          </p:cxnSp>
          <p:cxnSp>
            <p:nvCxnSpPr>
              <p:cNvPr id="427" name="直接连接符 426">
                <a:extLst>
                  <a:ext uri="{FF2B5EF4-FFF2-40B4-BE49-F238E27FC236}">
                    <a16:creationId xmlns:a16="http://schemas.microsoft.com/office/drawing/2014/main" id="{A1899833-8329-4A1F-B432-29EDC37DEB50}"/>
                  </a:ext>
                </a:extLst>
              </p:cNvPr>
              <p:cNvCxnSpPr/>
              <p:nvPr/>
            </p:nvCxnSpPr>
            <p:spPr>
              <a:xfrm flipH="1">
                <a:off x="2261229" y="3210101"/>
                <a:ext cx="402870" cy="0"/>
              </a:xfrm>
              <a:prstGeom prst="line">
                <a:avLst/>
              </a:prstGeom>
              <a:noFill/>
              <a:ln w="25400" cap="flat" cmpd="sng" algn="ctr">
                <a:solidFill>
                  <a:srgbClr val="4DB3E4"/>
                </a:solidFill>
                <a:prstDash val="solid"/>
                <a:miter lim="800000"/>
                <a:tailEnd type="none" w="sm" len="sm"/>
              </a:ln>
              <a:effectLst/>
            </p:spPr>
          </p:cxnSp>
          <p:cxnSp>
            <p:nvCxnSpPr>
              <p:cNvPr id="428" name="直接连接符 427">
                <a:extLst>
                  <a:ext uri="{FF2B5EF4-FFF2-40B4-BE49-F238E27FC236}">
                    <a16:creationId xmlns:a16="http://schemas.microsoft.com/office/drawing/2014/main" id="{6B498747-9540-40D4-B44A-916ECDF5267C}"/>
                  </a:ext>
                </a:extLst>
              </p:cNvPr>
              <p:cNvCxnSpPr/>
              <p:nvPr/>
            </p:nvCxnSpPr>
            <p:spPr>
              <a:xfrm flipH="1">
                <a:off x="2657171" y="3202118"/>
                <a:ext cx="2101" cy="402396"/>
              </a:xfrm>
              <a:prstGeom prst="line">
                <a:avLst/>
              </a:prstGeom>
              <a:noFill/>
              <a:ln w="25400" cap="flat" cmpd="sng" algn="ctr">
                <a:solidFill>
                  <a:srgbClr val="4DB3E4"/>
                </a:solidFill>
                <a:prstDash val="solid"/>
                <a:miter lim="800000"/>
                <a:tailEnd type="none" w="sm" len="sm"/>
              </a:ln>
              <a:effectLst/>
            </p:spPr>
          </p:cxnSp>
          <p:grpSp>
            <p:nvGrpSpPr>
              <p:cNvPr id="429" name="组合 428">
                <a:extLst>
                  <a:ext uri="{FF2B5EF4-FFF2-40B4-BE49-F238E27FC236}">
                    <a16:creationId xmlns:a16="http://schemas.microsoft.com/office/drawing/2014/main" id="{A615A326-894D-437A-8413-DED9F82152E9}"/>
                  </a:ext>
                </a:extLst>
              </p:cNvPr>
              <p:cNvGrpSpPr/>
              <p:nvPr/>
            </p:nvGrpSpPr>
            <p:grpSpPr>
              <a:xfrm>
                <a:off x="2201419" y="3358757"/>
                <a:ext cx="356524" cy="261130"/>
                <a:chOff x="4375797" y="2655177"/>
                <a:chExt cx="483276" cy="512121"/>
              </a:xfrm>
              <a:solidFill>
                <a:srgbClr val="FFFFFF"/>
              </a:solidFill>
            </p:grpSpPr>
            <p:sp>
              <p:nvSpPr>
                <p:cNvPr id="479" name="Freeform 252">
                  <a:extLst>
                    <a:ext uri="{FF2B5EF4-FFF2-40B4-BE49-F238E27FC236}">
                      <a16:creationId xmlns:a16="http://schemas.microsoft.com/office/drawing/2014/main" id="{55CFF6AC-D2B4-4A99-B8C3-E03730B70A32}"/>
                    </a:ext>
                  </a:extLst>
                </p:cNvPr>
                <p:cNvSpPr>
                  <a:spLocks/>
                </p:cNvSpPr>
                <p:nvPr/>
              </p:nvSpPr>
              <p:spPr bwMode="auto">
                <a:xfrm>
                  <a:off x="4705671" y="3125744"/>
                  <a:ext cx="41523"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0" name="Freeform 253">
                  <a:extLst>
                    <a:ext uri="{FF2B5EF4-FFF2-40B4-BE49-F238E27FC236}">
                      <a16:creationId xmlns:a16="http://schemas.microsoft.com/office/drawing/2014/main" id="{2B3ACB2A-1C76-44DF-8890-888298301DB6}"/>
                    </a:ext>
                  </a:extLst>
                </p:cNvPr>
                <p:cNvSpPr>
                  <a:spLocks/>
                </p:cNvSpPr>
                <p:nvPr/>
              </p:nvSpPr>
              <p:spPr bwMode="auto">
                <a:xfrm>
                  <a:off x="4770262" y="3125742"/>
                  <a:ext cx="42677"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1" name="Freeform 254">
                  <a:extLst>
                    <a:ext uri="{FF2B5EF4-FFF2-40B4-BE49-F238E27FC236}">
                      <a16:creationId xmlns:a16="http://schemas.microsoft.com/office/drawing/2014/main" id="{7AFD74AA-D770-4297-8EFB-2A6D84523DED}"/>
                    </a:ext>
                  </a:extLst>
                </p:cNvPr>
                <p:cNvSpPr>
                  <a:spLocks/>
                </p:cNvSpPr>
                <p:nvPr/>
              </p:nvSpPr>
              <p:spPr bwMode="auto">
                <a:xfrm>
                  <a:off x="4375799" y="2655177"/>
                  <a:ext cx="483274" cy="10107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2" name="Freeform 255">
                  <a:extLst>
                    <a:ext uri="{FF2B5EF4-FFF2-40B4-BE49-F238E27FC236}">
                      <a16:creationId xmlns:a16="http://schemas.microsoft.com/office/drawing/2014/main" id="{302D540A-DF55-4226-9FBF-D09C30A5046F}"/>
                    </a:ext>
                  </a:extLst>
                </p:cNvPr>
                <p:cNvSpPr>
                  <a:spLocks/>
                </p:cNvSpPr>
                <p:nvPr/>
              </p:nvSpPr>
              <p:spPr bwMode="auto">
                <a:xfrm>
                  <a:off x="4425393"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3" name="Freeform 256">
                  <a:extLst>
                    <a:ext uri="{FF2B5EF4-FFF2-40B4-BE49-F238E27FC236}">
                      <a16:creationId xmlns:a16="http://schemas.microsoft.com/office/drawing/2014/main" id="{CA394D93-1E60-4163-B529-7091B32EB0AE}"/>
                    </a:ext>
                  </a:extLst>
                </p:cNvPr>
                <p:cNvSpPr>
                  <a:spLocks/>
                </p:cNvSpPr>
                <p:nvPr/>
              </p:nvSpPr>
              <p:spPr bwMode="auto">
                <a:xfrm>
                  <a:off x="4477298"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4" name="Freeform 257">
                  <a:extLst>
                    <a:ext uri="{FF2B5EF4-FFF2-40B4-BE49-F238E27FC236}">
                      <a16:creationId xmlns:a16="http://schemas.microsoft.com/office/drawing/2014/main" id="{5E2E2FB8-8AF3-4712-8BC1-0B06F4C1FCA1}"/>
                    </a:ext>
                  </a:extLst>
                </p:cNvPr>
                <p:cNvSpPr>
                  <a:spLocks/>
                </p:cNvSpPr>
                <p:nvPr/>
              </p:nvSpPr>
              <p:spPr bwMode="auto">
                <a:xfrm>
                  <a:off x="4529201" y="2689993"/>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5" name="Freeform 258">
                  <a:extLst>
                    <a:ext uri="{FF2B5EF4-FFF2-40B4-BE49-F238E27FC236}">
                      <a16:creationId xmlns:a16="http://schemas.microsoft.com/office/drawing/2014/main" id="{BFE6D5E6-6BB2-4BD3-86B0-1F71743B566F}"/>
                    </a:ext>
                  </a:extLst>
                </p:cNvPr>
                <p:cNvSpPr>
                  <a:spLocks/>
                </p:cNvSpPr>
                <p:nvPr/>
              </p:nvSpPr>
              <p:spPr bwMode="auto">
                <a:xfrm>
                  <a:off x="4582257"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6" name="Freeform 259">
                  <a:extLst>
                    <a:ext uri="{FF2B5EF4-FFF2-40B4-BE49-F238E27FC236}">
                      <a16:creationId xmlns:a16="http://schemas.microsoft.com/office/drawing/2014/main" id="{CEB711EB-D65C-4F29-9810-6463A75B578A}"/>
                    </a:ext>
                  </a:extLst>
                </p:cNvPr>
                <p:cNvSpPr>
                  <a:spLocks/>
                </p:cNvSpPr>
                <p:nvPr/>
              </p:nvSpPr>
              <p:spPr bwMode="auto">
                <a:xfrm>
                  <a:off x="4634160"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7" name="Freeform 260">
                  <a:extLst>
                    <a:ext uri="{FF2B5EF4-FFF2-40B4-BE49-F238E27FC236}">
                      <a16:creationId xmlns:a16="http://schemas.microsoft.com/office/drawing/2014/main" id="{38B55767-3597-45DE-AADE-3D0610991522}"/>
                    </a:ext>
                  </a:extLst>
                </p:cNvPr>
                <p:cNvSpPr>
                  <a:spLocks/>
                </p:cNvSpPr>
                <p:nvPr/>
              </p:nvSpPr>
              <p:spPr bwMode="auto">
                <a:xfrm>
                  <a:off x="4726431" y="2684377"/>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8" name="Freeform 261">
                  <a:extLst>
                    <a:ext uri="{FF2B5EF4-FFF2-40B4-BE49-F238E27FC236}">
                      <a16:creationId xmlns:a16="http://schemas.microsoft.com/office/drawing/2014/main" id="{D8E40D2E-EEC4-4645-844F-BF21ECF6F2AC}"/>
                    </a:ext>
                  </a:extLst>
                </p:cNvPr>
                <p:cNvSpPr>
                  <a:spLocks/>
                </p:cNvSpPr>
                <p:nvPr/>
              </p:nvSpPr>
              <p:spPr bwMode="auto">
                <a:xfrm>
                  <a:off x="4726431"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89" name="Freeform 262">
                  <a:extLst>
                    <a:ext uri="{FF2B5EF4-FFF2-40B4-BE49-F238E27FC236}">
                      <a16:creationId xmlns:a16="http://schemas.microsoft.com/office/drawing/2014/main" id="{8916FF44-0DB1-4718-8CFE-7BF7079B5C8B}"/>
                    </a:ext>
                  </a:extLst>
                </p:cNvPr>
                <p:cNvSpPr>
                  <a:spLocks/>
                </p:cNvSpPr>
                <p:nvPr/>
              </p:nvSpPr>
              <p:spPr bwMode="auto">
                <a:xfrm>
                  <a:off x="4750654" y="2705716"/>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0" name="Freeform 263">
                  <a:extLst>
                    <a:ext uri="{FF2B5EF4-FFF2-40B4-BE49-F238E27FC236}">
                      <a16:creationId xmlns:a16="http://schemas.microsoft.com/office/drawing/2014/main" id="{B7C595A4-1C14-45E4-9806-155D15840CA8}"/>
                    </a:ext>
                  </a:extLst>
                </p:cNvPr>
                <p:cNvSpPr>
                  <a:spLocks/>
                </p:cNvSpPr>
                <p:nvPr/>
              </p:nvSpPr>
              <p:spPr bwMode="auto">
                <a:xfrm>
                  <a:off x="4776027"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1" name="Freeform 264">
                  <a:extLst>
                    <a:ext uri="{FF2B5EF4-FFF2-40B4-BE49-F238E27FC236}">
                      <a16:creationId xmlns:a16="http://schemas.microsoft.com/office/drawing/2014/main" id="{39B379D8-E79E-4FCD-B321-AD2A643453AF}"/>
                    </a:ext>
                  </a:extLst>
                </p:cNvPr>
                <p:cNvSpPr>
                  <a:spLocks/>
                </p:cNvSpPr>
                <p:nvPr/>
              </p:nvSpPr>
              <p:spPr bwMode="auto">
                <a:xfrm>
                  <a:off x="4375799" y="273603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2" name="Freeform 265">
                  <a:extLst>
                    <a:ext uri="{FF2B5EF4-FFF2-40B4-BE49-F238E27FC236}">
                      <a16:creationId xmlns:a16="http://schemas.microsoft.com/office/drawing/2014/main" id="{7B31C5E4-4E22-44C1-83D9-8861DC2309EF}"/>
                    </a:ext>
                  </a:extLst>
                </p:cNvPr>
                <p:cNvSpPr>
                  <a:spLocks/>
                </p:cNvSpPr>
                <p:nvPr/>
              </p:nvSpPr>
              <p:spPr bwMode="auto">
                <a:xfrm>
                  <a:off x="4425393"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3" name="Freeform 266">
                  <a:extLst>
                    <a:ext uri="{FF2B5EF4-FFF2-40B4-BE49-F238E27FC236}">
                      <a16:creationId xmlns:a16="http://schemas.microsoft.com/office/drawing/2014/main" id="{626CF25B-22A8-490C-85DA-C758AA8A6733}"/>
                    </a:ext>
                  </a:extLst>
                </p:cNvPr>
                <p:cNvSpPr>
                  <a:spLocks/>
                </p:cNvSpPr>
                <p:nvPr/>
              </p:nvSpPr>
              <p:spPr bwMode="auto">
                <a:xfrm>
                  <a:off x="4477298"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4" name="Freeform 267">
                  <a:extLst>
                    <a:ext uri="{FF2B5EF4-FFF2-40B4-BE49-F238E27FC236}">
                      <a16:creationId xmlns:a16="http://schemas.microsoft.com/office/drawing/2014/main" id="{CFAC72C1-6E37-4511-B096-9290EBE7CE13}"/>
                    </a:ext>
                  </a:extLst>
                </p:cNvPr>
                <p:cNvSpPr>
                  <a:spLocks/>
                </p:cNvSpPr>
                <p:nvPr/>
              </p:nvSpPr>
              <p:spPr bwMode="auto">
                <a:xfrm>
                  <a:off x="4529201" y="2769728"/>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5" name="Freeform 268">
                  <a:extLst>
                    <a:ext uri="{FF2B5EF4-FFF2-40B4-BE49-F238E27FC236}">
                      <a16:creationId xmlns:a16="http://schemas.microsoft.com/office/drawing/2014/main" id="{9B9410FF-9314-4C5B-B025-B6E9E7D4BF4F}"/>
                    </a:ext>
                  </a:extLst>
                </p:cNvPr>
                <p:cNvSpPr>
                  <a:spLocks/>
                </p:cNvSpPr>
                <p:nvPr/>
              </p:nvSpPr>
              <p:spPr bwMode="auto">
                <a:xfrm>
                  <a:off x="4582257"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6" name="Freeform 269">
                  <a:extLst>
                    <a:ext uri="{FF2B5EF4-FFF2-40B4-BE49-F238E27FC236}">
                      <a16:creationId xmlns:a16="http://schemas.microsoft.com/office/drawing/2014/main" id="{4809F89B-775D-49C3-8D1B-C6BC189A25F4}"/>
                    </a:ext>
                  </a:extLst>
                </p:cNvPr>
                <p:cNvSpPr>
                  <a:spLocks/>
                </p:cNvSpPr>
                <p:nvPr/>
              </p:nvSpPr>
              <p:spPr bwMode="auto">
                <a:xfrm>
                  <a:off x="4634160"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7" name="Freeform 270">
                  <a:extLst>
                    <a:ext uri="{FF2B5EF4-FFF2-40B4-BE49-F238E27FC236}">
                      <a16:creationId xmlns:a16="http://schemas.microsoft.com/office/drawing/2014/main" id="{CB833F2A-B5DD-4DF8-A2C6-349DBEB30DBA}"/>
                    </a:ext>
                  </a:extLst>
                </p:cNvPr>
                <p:cNvSpPr>
                  <a:spLocks/>
                </p:cNvSpPr>
                <p:nvPr/>
              </p:nvSpPr>
              <p:spPr bwMode="auto">
                <a:xfrm>
                  <a:off x="4726431" y="2765233"/>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8" name="Freeform 271">
                  <a:extLst>
                    <a:ext uri="{FF2B5EF4-FFF2-40B4-BE49-F238E27FC236}">
                      <a16:creationId xmlns:a16="http://schemas.microsoft.com/office/drawing/2014/main" id="{6AAC3DD7-4E30-4C0D-BE65-E40835BE16C4}"/>
                    </a:ext>
                  </a:extLst>
                </p:cNvPr>
                <p:cNvSpPr>
                  <a:spLocks/>
                </p:cNvSpPr>
                <p:nvPr/>
              </p:nvSpPr>
              <p:spPr bwMode="auto">
                <a:xfrm>
                  <a:off x="4726431" y="2785449"/>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499" name="Freeform 272">
                  <a:extLst>
                    <a:ext uri="{FF2B5EF4-FFF2-40B4-BE49-F238E27FC236}">
                      <a16:creationId xmlns:a16="http://schemas.microsoft.com/office/drawing/2014/main" id="{DCC954A3-56E5-4C80-A99F-D6632962319E}"/>
                    </a:ext>
                  </a:extLst>
                </p:cNvPr>
                <p:cNvSpPr>
                  <a:spLocks/>
                </p:cNvSpPr>
                <p:nvPr/>
              </p:nvSpPr>
              <p:spPr bwMode="auto">
                <a:xfrm>
                  <a:off x="4750654" y="2785449"/>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0" name="Freeform 273">
                  <a:extLst>
                    <a:ext uri="{FF2B5EF4-FFF2-40B4-BE49-F238E27FC236}">
                      <a16:creationId xmlns:a16="http://schemas.microsoft.com/office/drawing/2014/main" id="{53317FFC-4C39-4830-B73F-D1CCBF5C017B}"/>
                    </a:ext>
                  </a:extLst>
                </p:cNvPr>
                <p:cNvSpPr>
                  <a:spLocks/>
                </p:cNvSpPr>
                <p:nvPr/>
              </p:nvSpPr>
              <p:spPr bwMode="auto">
                <a:xfrm>
                  <a:off x="4776027" y="278544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1" name="Freeform 274">
                  <a:extLst>
                    <a:ext uri="{FF2B5EF4-FFF2-40B4-BE49-F238E27FC236}">
                      <a16:creationId xmlns:a16="http://schemas.microsoft.com/office/drawing/2014/main" id="{91218E95-5FC1-4960-BAFB-14767419FA1A}"/>
                    </a:ext>
                  </a:extLst>
                </p:cNvPr>
                <p:cNvSpPr>
                  <a:spLocks/>
                </p:cNvSpPr>
                <p:nvPr/>
              </p:nvSpPr>
              <p:spPr bwMode="auto">
                <a:xfrm>
                  <a:off x="4375799" y="28157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2" name="Freeform 275">
                  <a:extLst>
                    <a:ext uri="{FF2B5EF4-FFF2-40B4-BE49-F238E27FC236}">
                      <a16:creationId xmlns:a16="http://schemas.microsoft.com/office/drawing/2014/main" id="{4F6693CE-B417-4E11-A8DB-51E265654AFC}"/>
                    </a:ext>
                  </a:extLst>
                </p:cNvPr>
                <p:cNvSpPr>
                  <a:spLocks/>
                </p:cNvSpPr>
                <p:nvPr/>
              </p:nvSpPr>
              <p:spPr bwMode="auto">
                <a:xfrm>
                  <a:off x="4425393"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3" name="Freeform 276">
                  <a:extLst>
                    <a:ext uri="{FF2B5EF4-FFF2-40B4-BE49-F238E27FC236}">
                      <a16:creationId xmlns:a16="http://schemas.microsoft.com/office/drawing/2014/main" id="{10ED3231-97BD-4D7A-8F3C-B2B2FCF967A0}"/>
                    </a:ext>
                  </a:extLst>
                </p:cNvPr>
                <p:cNvSpPr>
                  <a:spLocks/>
                </p:cNvSpPr>
                <p:nvPr/>
              </p:nvSpPr>
              <p:spPr bwMode="auto">
                <a:xfrm>
                  <a:off x="4477298"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4" name="Freeform 277">
                  <a:extLst>
                    <a:ext uri="{FF2B5EF4-FFF2-40B4-BE49-F238E27FC236}">
                      <a16:creationId xmlns:a16="http://schemas.microsoft.com/office/drawing/2014/main" id="{6523E56F-28C5-492D-98F3-80D9ADD1C89E}"/>
                    </a:ext>
                  </a:extLst>
                </p:cNvPr>
                <p:cNvSpPr>
                  <a:spLocks/>
                </p:cNvSpPr>
                <p:nvPr/>
              </p:nvSpPr>
              <p:spPr bwMode="auto">
                <a:xfrm>
                  <a:off x="4529201" y="285058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5" name="Freeform 278">
                  <a:extLst>
                    <a:ext uri="{FF2B5EF4-FFF2-40B4-BE49-F238E27FC236}">
                      <a16:creationId xmlns:a16="http://schemas.microsoft.com/office/drawing/2014/main" id="{EBB1EEFC-DD20-4630-B494-5C56BD9E585C}"/>
                    </a:ext>
                  </a:extLst>
                </p:cNvPr>
                <p:cNvSpPr>
                  <a:spLocks/>
                </p:cNvSpPr>
                <p:nvPr/>
              </p:nvSpPr>
              <p:spPr bwMode="auto">
                <a:xfrm>
                  <a:off x="4582257"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6" name="Freeform 279">
                  <a:extLst>
                    <a:ext uri="{FF2B5EF4-FFF2-40B4-BE49-F238E27FC236}">
                      <a16:creationId xmlns:a16="http://schemas.microsoft.com/office/drawing/2014/main" id="{DAAA362B-97C2-4146-93C6-44D72F6C2853}"/>
                    </a:ext>
                  </a:extLst>
                </p:cNvPr>
                <p:cNvSpPr>
                  <a:spLocks/>
                </p:cNvSpPr>
                <p:nvPr/>
              </p:nvSpPr>
              <p:spPr bwMode="auto">
                <a:xfrm>
                  <a:off x="4634160"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7" name="Freeform 280">
                  <a:extLst>
                    <a:ext uri="{FF2B5EF4-FFF2-40B4-BE49-F238E27FC236}">
                      <a16:creationId xmlns:a16="http://schemas.microsoft.com/office/drawing/2014/main" id="{B7B7E9A1-9791-4DED-AFA9-5EECC8501A9B}"/>
                    </a:ext>
                  </a:extLst>
                </p:cNvPr>
                <p:cNvSpPr>
                  <a:spLocks/>
                </p:cNvSpPr>
                <p:nvPr/>
              </p:nvSpPr>
              <p:spPr bwMode="auto">
                <a:xfrm>
                  <a:off x="4726431" y="2844963"/>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8" name="Freeform 281">
                  <a:extLst>
                    <a:ext uri="{FF2B5EF4-FFF2-40B4-BE49-F238E27FC236}">
                      <a16:creationId xmlns:a16="http://schemas.microsoft.com/office/drawing/2014/main" id="{1347C59E-3C85-4166-8556-1D87FA7C0F1D}"/>
                    </a:ext>
                  </a:extLst>
                </p:cNvPr>
                <p:cNvSpPr>
                  <a:spLocks/>
                </p:cNvSpPr>
                <p:nvPr/>
              </p:nvSpPr>
              <p:spPr bwMode="auto">
                <a:xfrm>
                  <a:off x="4726431" y="2866302"/>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09" name="Freeform 282">
                  <a:extLst>
                    <a:ext uri="{FF2B5EF4-FFF2-40B4-BE49-F238E27FC236}">
                      <a16:creationId xmlns:a16="http://schemas.microsoft.com/office/drawing/2014/main" id="{E6DD6365-1483-4BD3-8189-ED5B4FB81767}"/>
                    </a:ext>
                  </a:extLst>
                </p:cNvPr>
                <p:cNvSpPr>
                  <a:spLocks/>
                </p:cNvSpPr>
                <p:nvPr/>
              </p:nvSpPr>
              <p:spPr bwMode="auto">
                <a:xfrm>
                  <a:off x="4750654" y="2866297"/>
                  <a:ext cx="16147"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0" name="Freeform 283">
                  <a:extLst>
                    <a:ext uri="{FF2B5EF4-FFF2-40B4-BE49-F238E27FC236}">
                      <a16:creationId xmlns:a16="http://schemas.microsoft.com/office/drawing/2014/main" id="{54236BB0-2FB5-4024-9EA5-38534D32BCCA}"/>
                    </a:ext>
                  </a:extLst>
                </p:cNvPr>
                <p:cNvSpPr>
                  <a:spLocks/>
                </p:cNvSpPr>
                <p:nvPr/>
              </p:nvSpPr>
              <p:spPr bwMode="auto">
                <a:xfrm>
                  <a:off x="4776027" y="2866300"/>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1" name="Freeform 284">
                  <a:extLst>
                    <a:ext uri="{FF2B5EF4-FFF2-40B4-BE49-F238E27FC236}">
                      <a16:creationId xmlns:a16="http://schemas.microsoft.com/office/drawing/2014/main" id="{7434FC40-177B-4379-8765-7C19ECADBDB4}"/>
                    </a:ext>
                  </a:extLst>
                </p:cNvPr>
                <p:cNvSpPr>
                  <a:spLocks/>
                </p:cNvSpPr>
                <p:nvPr/>
              </p:nvSpPr>
              <p:spPr bwMode="auto">
                <a:xfrm>
                  <a:off x="4375799" y="2896621"/>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2" name="Freeform 285">
                  <a:extLst>
                    <a:ext uri="{FF2B5EF4-FFF2-40B4-BE49-F238E27FC236}">
                      <a16:creationId xmlns:a16="http://schemas.microsoft.com/office/drawing/2014/main" id="{0B1A36F7-8666-4FEC-9D9A-4316BD0E5638}"/>
                    </a:ext>
                  </a:extLst>
                </p:cNvPr>
                <p:cNvSpPr>
                  <a:spLocks/>
                </p:cNvSpPr>
                <p:nvPr/>
              </p:nvSpPr>
              <p:spPr bwMode="auto">
                <a:xfrm>
                  <a:off x="4425393"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3" name="Freeform 286">
                  <a:extLst>
                    <a:ext uri="{FF2B5EF4-FFF2-40B4-BE49-F238E27FC236}">
                      <a16:creationId xmlns:a16="http://schemas.microsoft.com/office/drawing/2014/main" id="{8C09D5EE-48C6-4DDB-98C4-2DD741EF08EA}"/>
                    </a:ext>
                  </a:extLst>
                </p:cNvPr>
                <p:cNvSpPr>
                  <a:spLocks/>
                </p:cNvSpPr>
                <p:nvPr/>
              </p:nvSpPr>
              <p:spPr bwMode="auto">
                <a:xfrm>
                  <a:off x="4477298"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4" name="Freeform 287">
                  <a:extLst>
                    <a:ext uri="{FF2B5EF4-FFF2-40B4-BE49-F238E27FC236}">
                      <a16:creationId xmlns:a16="http://schemas.microsoft.com/office/drawing/2014/main" id="{8E96F2F8-D40B-422F-96AE-EB081024AE59}"/>
                    </a:ext>
                  </a:extLst>
                </p:cNvPr>
                <p:cNvSpPr>
                  <a:spLocks/>
                </p:cNvSpPr>
                <p:nvPr/>
              </p:nvSpPr>
              <p:spPr bwMode="auto">
                <a:xfrm>
                  <a:off x="4529201" y="2930314"/>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5" name="Freeform 288">
                  <a:extLst>
                    <a:ext uri="{FF2B5EF4-FFF2-40B4-BE49-F238E27FC236}">
                      <a16:creationId xmlns:a16="http://schemas.microsoft.com/office/drawing/2014/main" id="{6DF2973F-D89D-42B5-8E20-336E044EBDA6}"/>
                    </a:ext>
                  </a:extLst>
                </p:cNvPr>
                <p:cNvSpPr>
                  <a:spLocks/>
                </p:cNvSpPr>
                <p:nvPr/>
              </p:nvSpPr>
              <p:spPr bwMode="auto">
                <a:xfrm>
                  <a:off x="4582257"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6" name="Freeform 289">
                  <a:extLst>
                    <a:ext uri="{FF2B5EF4-FFF2-40B4-BE49-F238E27FC236}">
                      <a16:creationId xmlns:a16="http://schemas.microsoft.com/office/drawing/2014/main" id="{887204C6-F9A4-49C4-B73D-1E51E5417E77}"/>
                    </a:ext>
                  </a:extLst>
                </p:cNvPr>
                <p:cNvSpPr>
                  <a:spLocks/>
                </p:cNvSpPr>
                <p:nvPr/>
              </p:nvSpPr>
              <p:spPr bwMode="auto">
                <a:xfrm>
                  <a:off x="4634160"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7" name="Freeform 290">
                  <a:extLst>
                    <a:ext uri="{FF2B5EF4-FFF2-40B4-BE49-F238E27FC236}">
                      <a16:creationId xmlns:a16="http://schemas.microsoft.com/office/drawing/2014/main" id="{3918CE12-7223-4C43-A20F-D33FCB772A26}"/>
                    </a:ext>
                  </a:extLst>
                </p:cNvPr>
                <p:cNvSpPr>
                  <a:spLocks/>
                </p:cNvSpPr>
                <p:nvPr/>
              </p:nvSpPr>
              <p:spPr bwMode="auto">
                <a:xfrm>
                  <a:off x="4726431" y="2925821"/>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8" name="Freeform 291">
                  <a:extLst>
                    <a:ext uri="{FF2B5EF4-FFF2-40B4-BE49-F238E27FC236}">
                      <a16:creationId xmlns:a16="http://schemas.microsoft.com/office/drawing/2014/main" id="{246AD437-C8F8-434F-AE69-9EDEA501D406}"/>
                    </a:ext>
                  </a:extLst>
                </p:cNvPr>
                <p:cNvSpPr>
                  <a:spLocks/>
                </p:cNvSpPr>
                <p:nvPr/>
              </p:nvSpPr>
              <p:spPr bwMode="auto">
                <a:xfrm>
                  <a:off x="4726431"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19" name="Freeform 292">
                  <a:extLst>
                    <a:ext uri="{FF2B5EF4-FFF2-40B4-BE49-F238E27FC236}">
                      <a16:creationId xmlns:a16="http://schemas.microsoft.com/office/drawing/2014/main" id="{AFA56389-EB8D-4D6D-8F49-766804BCBCA6}"/>
                    </a:ext>
                  </a:extLst>
                </p:cNvPr>
                <p:cNvSpPr>
                  <a:spLocks/>
                </p:cNvSpPr>
                <p:nvPr/>
              </p:nvSpPr>
              <p:spPr bwMode="auto">
                <a:xfrm>
                  <a:off x="4750654" y="2946036"/>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0" name="Freeform 293">
                  <a:extLst>
                    <a:ext uri="{FF2B5EF4-FFF2-40B4-BE49-F238E27FC236}">
                      <a16:creationId xmlns:a16="http://schemas.microsoft.com/office/drawing/2014/main" id="{06F0B47C-3D90-4D28-9AFC-80B55213E0AF}"/>
                    </a:ext>
                  </a:extLst>
                </p:cNvPr>
                <p:cNvSpPr>
                  <a:spLocks/>
                </p:cNvSpPr>
                <p:nvPr/>
              </p:nvSpPr>
              <p:spPr bwMode="auto">
                <a:xfrm>
                  <a:off x="4776027"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1" name="Freeform 294">
                  <a:extLst>
                    <a:ext uri="{FF2B5EF4-FFF2-40B4-BE49-F238E27FC236}">
                      <a16:creationId xmlns:a16="http://schemas.microsoft.com/office/drawing/2014/main" id="{298E6254-9B07-4619-95D4-8E37EEC27FE2}"/>
                    </a:ext>
                  </a:extLst>
                </p:cNvPr>
                <p:cNvSpPr>
                  <a:spLocks/>
                </p:cNvSpPr>
                <p:nvPr/>
              </p:nvSpPr>
              <p:spPr bwMode="auto">
                <a:xfrm>
                  <a:off x="4375799" y="29763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2" name="Freeform 295">
                  <a:extLst>
                    <a:ext uri="{FF2B5EF4-FFF2-40B4-BE49-F238E27FC236}">
                      <a16:creationId xmlns:a16="http://schemas.microsoft.com/office/drawing/2014/main" id="{DA400E67-03C0-40EB-A10B-1C895806AB2D}"/>
                    </a:ext>
                  </a:extLst>
                </p:cNvPr>
                <p:cNvSpPr>
                  <a:spLocks/>
                </p:cNvSpPr>
                <p:nvPr/>
              </p:nvSpPr>
              <p:spPr bwMode="auto">
                <a:xfrm>
                  <a:off x="4425393"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3" name="Freeform 296">
                  <a:extLst>
                    <a:ext uri="{FF2B5EF4-FFF2-40B4-BE49-F238E27FC236}">
                      <a16:creationId xmlns:a16="http://schemas.microsoft.com/office/drawing/2014/main" id="{2790CF5D-041E-4713-BCB4-706265D1844D}"/>
                    </a:ext>
                  </a:extLst>
                </p:cNvPr>
                <p:cNvSpPr>
                  <a:spLocks/>
                </p:cNvSpPr>
                <p:nvPr/>
              </p:nvSpPr>
              <p:spPr bwMode="auto">
                <a:xfrm>
                  <a:off x="4477298"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4" name="Freeform 297">
                  <a:extLst>
                    <a:ext uri="{FF2B5EF4-FFF2-40B4-BE49-F238E27FC236}">
                      <a16:creationId xmlns:a16="http://schemas.microsoft.com/office/drawing/2014/main" id="{F3B08E3F-BC25-402B-8C1C-F1BCD070CD81}"/>
                    </a:ext>
                  </a:extLst>
                </p:cNvPr>
                <p:cNvSpPr>
                  <a:spLocks/>
                </p:cNvSpPr>
                <p:nvPr/>
              </p:nvSpPr>
              <p:spPr bwMode="auto">
                <a:xfrm>
                  <a:off x="4529201" y="3010055"/>
                  <a:ext cx="35756"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5" name="Freeform 298">
                  <a:extLst>
                    <a:ext uri="{FF2B5EF4-FFF2-40B4-BE49-F238E27FC236}">
                      <a16:creationId xmlns:a16="http://schemas.microsoft.com/office/drawing/2014/main" id="{32E75E75-5219-4E5C-B48F-AF84D9913343}"/>
                    </a:ext>
                  </a:extLst>
                </p:cNvPr>
                <p:cNvSpPr>
                  <a:spLocks/>
                </p:cNvSpPr>
                <p:nvPr/>
              </p:nvSpPr>
              <p:spPr bwMode="auto">
                <a:xfrm>
                  <a:off x="4582257"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6" name="Freeform 299">
                  <a:extLst>
                    <a:ext uri="{FF2B5EF4-FFF2-40B4-BE49-F238E27FC236}">
                      <a16:creationId xmlns:a16="http://schemas.microsoft.com/office/drawing/2014/main" id="{7D60D136-3A40-481E-94EB-C0C7CC55A186}"/>
                    </a:ext>
                  </a:extLst>
                </p:cNvPr>
                <p:cNvSpPr>
                  <a:spLocks/>
                </p:cNvSpPr>
                <p:nvPr/>
              </p:nvSpPr>
              <p:spPr bwMode="auto">
                <a:xfrm>
                  <a:off x="4634160"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7" name="Freeform 300">
                  <a:extLst>
                    <a:ext uri="{FF2B5EF4-FFF2-40B4-BE49-F238E27FC236}">
                      <a16:creationId xmlns:a16="http://schemas.microsoft.com/office/drawing/2014/main" id="{4A4435BE-902E-4CD5-8236-28ADD027E0F3}"/>
                    </a:ext>
                  </a:extLst>
                </p:cNvPr>
                <p:cNvSpPr>
                  <a:spLocks/>
                </p:cNvSpPr>
                <p:nvPr/>
              </p:nvSpPr>
              <p:spPr bwMode="auto">
                <a:xfrm>
                  <a:off x="4726431" y="3005570"/>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8" name="Freeform 301">
                  <a:extLst>
                    <a:ext uri="{FF2B5EF4-FFF2-40B4-BE49-F238E27FC236}">
                      <a16:creationId xmlns:a16="http://schemas.microsoft.com/office/drawing/2014/main" id="{43634450-01A6-4C33-ACDF-2069268A71AE}"/>
                    </a:ext>
                  </a:extLst>
                </p:cNvPr>
                <p:cNvSpPr>
                  <a:spLocks/>
                </p:cNvSpPr>
                <p:nvPr/>
              </p:nvSpPr>
              <p:spPr bwMode="auto">
                <a:xfrm>
                  <a:off x="4726431" y="302578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29" name="Freeform 302">
                  <a:extLst>
                    <a:ext uri="{FF2B5EF4-FFF2-40B4-BE49-F238E27FC236}">
                      <a16:creationId xmlns:a16="http://schemas.microsoft.com/office/drawing/2014/main" id="{615B6936-EC7F-4E0E-96E3-2BE5BD8BD791}"/>
                    </a:ext>
                  </a:extLst>
                </p:cNvPr>
                <p:cNvSpPr>
                  <a:spLocks/>
                </p:cNvSpPr>
                <p:nvPr/>
              </p:nvSpPr>
              <p:spPr bwMode="auto">
                <a:xfrm>
                  <a:off x="4750654" y="3025782"/>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0" name="Freeform 303">
                  <a:extLst>
                    <a:ext uri="{FF2B5EF4-FFF2-40B4-BE49-F238E27FC236}">
                      <a16:creationId xmlns:a16="http://schemas.microsoft.com/office/drawing/2014/main" id="{955EA68E-2BB0-4A56-8B7E-9CA4BAB21561}"/>
                    </a:ext>
                  </a:extLst>
                </p:cNvPr>
                <p:cNvSpPr>
                  <a:spLocks/>
                </p:cNvSpPr>
                <p:nvPr/>
              </p:nvSpPr>
              <p:spPr bwMode="auto">
                <a:xfrm>
                  <a:off x="4776027" y="302577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1" name="Freeform 304">
                  <a:extLst>
                    <a:ext uri="{FF2B5EF4-FFF2-40B4-BE49-F238E27FC236}">
                      <a16:creationId xmlns:a16="http://schemas.microsoft.com/office/drawing/2014/main" id="{C0DB965A-DF84-4DC6-A722-1FAB38331CAF}"/>
                    </a:ext>
                  </a:extLst>
                </p:cNvPr>
                <p:cNvSpPr>
                  <a:spLocks/>
                </p:cNvSpPr>
                <p:nvPr/>
              </p:nvSpPr>
              <p:spPr bwMode="auto">
                <a:xfrm>
                  <a:off x="4375797" y="3056086"/>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2" name="Freeform 305">
                  <a:extLst>
                    <a:ext uri="{FF2B5EF4-FFF2-40B4-BE49-F238E27FC236}">
                      <a16:creationId xmlns:a16="http://schemas.microsoft.com/office/drawing/2014/main" id="{9C7CC4D3-2AC7-4C6B-B895-C428D1CF79FE}"/>
                    </a:ext>
                  </a:extLst>
                </p:cNvPr>
                <p:cNvSpPr>
                  <a:spLocks/>
                </p:cNvSpPr>
                <p:nvPr/>
              </p:nvSpPr>
              <p:spPr bwMode="auto">
                <a:xfrm>
                  <a:off x="4425389"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3" name="Freeform 306">
                  <a:extLst>
                    <a:ext uri="{FF2B5EF4-FFF2-40B4-BE49-F238E27FC236}">
                      <a16:creationId xmlns:a16="http://schemas.microsoft.com/office/drawing/2014/main" id="{38669F0D-C2D7-46F6-8E83-55761F5C8591}"/>
                    </a:ext>
                  </a:extLst>
                </p:cNvPr>
                <p:cNvSpPr>
                  <a:spLocks/>
                </p:cNvSpPr>
                <p:nvPr/>
              </p:nvSpPr>
              <p:spPr bwMode="auto">
                <a:xfrm>
                  <a:off x="4477292"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4" name="Freeform 307">
                  <a:extLst>
                    <a:ext uri="{FF2B5EF4-FFF2-40B4-BE49-F238E27FC236}">
                      <a16:creationId xmlns:a16="http://schemas.microsoft.com/office/drawing/2014/main" id="{59EF5153-7B56-4C20-BCA7-664EC6559682}"/>
                    </a:ext>
                  </a:extLst>
                </p:cNvPr>
                <p:cNvSpPr>
                  <a:spLocks/>
                </p:cNvSpPr>
                <p:nvPr/>
              </p:nvSpPr>
              <p:spPr bwMode="auto">
                <a:xfrm>
                  <a:off x="4529197" y="309090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5" name="Freeform 308">
                  <a:extLst>
                    <a:ext uri="{FF2B5EF4-FFF2-40B4-BE49-F238E27FC236}">
                      <a16:creationId xmlns:a16="http://schemas.microsoft.com/office/drawing/2014/main" id="{957CB447-AC28-4071-A7EF-F42CB01D4711}"/>
                    </a:ext>
                  </a:extLst>
                </p:cNvPr>
                <p:cNvSpPr>
                  <a:spLocks/>
                </p:cNvSpPr>
                <p:nvPr/>
              </p:nvSpPr>
              <p:spPr bwMode="auto">
                <a:xfrm>
                  <a:off x="4582254"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6" name="Freeform 309">
                  <a:extLst>
                    <a:ext uri="{FF2B5EF4-FFF2-40B4-BE49-F238E27FC236}">
                      <a16:creationId xmlns:a16="http://schemas.microsoft.com/office/drawing/2014/main" id="{09E1962D-DBAB-42AA-86C8-24089DD05604}"/>
                    </a:ext>
                  </a:extLst>
                </p:cNvPr>
                <p:cNvSpPr>
                  <a:spLocks/>
                </p:cNvSpPr>
                <p:nvPr/>
              </p:nvSpPr>
              <p:spPr bwMode="auto">
                <a:xfrm>
                  <a:off x="4634141"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7" name="Freeform 310">
                  <a:extLst>
                    <a:ext uri="{FF2B5EF4-FFF2-40B4-BE49-F238E27FC236}">
                      <a16:creationId xmlns:a16="http://schemas.microsoft.com/office/drawing/2014/main" id="{8D17AF07-BFB0-4C39-BE93-00BF6FD386E0}"/>
                    </a:ext>
                  </a:extLst>
                </p:cNvPr>
                <p:cNvSpPr>
                  <a:spLocks/>
                </p:cNvSpPr>
                <p:nvPr/>
              </p:nvSpPr>
              <p:spPr bwMode="auto">
                <a:xfrm>
                  <a:off x="4726383" y="3085250"/>
                  <a:ext cx="64589" cy="1572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8" name="Freeform 311">
                  <a:extLst>
                    <a:ext uri="{FF2B5EF4-FFF2-40B4-BE49-F238E27FC236}">
                      <a16:creationId xmlns:a16="http://schemas.microsoft.com/office/drawing/2014/main" id="{B3A56525-5D53-49CB-900F-5BC26A682683}"/>
                    </a:ext>
                  </a:extLst>
                </p:cNvPr>
                <p:cNvSpPr>
                  <a:spLocks/>
                </p:cNvSpPr>
                <p:nvPr/>
              </p:nvSpPr>
              <p:spPr bwMode="auto">
                <a:xfrm>
                  <a:off x="4726417" y="3106635"/>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39" name="Freeform 312">
                  <a:extLst>
                    <a:ext uri="{FF2B5EF4-FFF2-40B4-BE49-F238E27FC236}">
                      <a16:creationId xmlns:a16="http://schemas.microsoft.com/office/drawing/2014/main" id="{57C81B7C-AB44-4487-B11F-D8ED19E2318C}"/>
                    </a:ext>
                  </a:extLst>
                </p:cNvPr>
                <p:cNvSpPr>
                  <a:spLocks/>
                </p:cNvSpPr>
                <p:nvPr/>
              </p:nvSpPr>
              <p:spPr bwMode="auto">
                <a:xfrm>
                  <a:off x="4750604" y="3106729"/>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540" name="Freeform 313">
                  <a:extLst>
                    <a:ext uri="{FF2B5EF4-FFF2-40B4-BE49-F238E27FC236}">
                      <a16:creationId xmlns:a16="http://schemas.microsoft.com/office/drawing/2014/main" id="{45429DA7-770B-43C3-B9D8-6EBB70060FC6}"/>
                    </a:ext>
                  </a:extLst>
                </p:cNvPr>
                <p:cNvSpPr>
                  <a:spLocks/>
                </p:cNvSpPr>
                <p:nvPr/>
              </p:nvSpPr>
              <p:spPr bwMode="auto">
                <a:xfrm>
                  <a:off x="4776096" y="3106709"/>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19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grpSp>
          <p:cxnSp>
            <p:nvCxnSpPr>
              <p:cNvPr id="430" name="直接连接符 429">
                <a:extLst>
                  <a:ext uri="{FF2B5EF4-FFF2-40B4-BE49-F238E27FC236}">
                    <a16:creationId xmlns:a16="http://schemas.microsoft.com/office/drawing/2014/main" id="{BC5609E6-A892-4A30-A88E-B63954216BFA}"/>
                  </a:ext>
                </a:extLst>
              </p:cNvPr>
              <p:cNvCxnSpPr/>
              <p:nvPr/>
            </p:nvCxnSpPr>
            <p:spPr>
              <a:xfrm flipV="1">
                <a:off x="2171035" y="2592812"/>
                <a:ext cx="852" cy="96754"/>
              </a:xfrm>
              <a:prstGeom prst="line">
                <a:avLst/>
              </a:prstGeom>
              <a:noFill/>
              <a:ln w="12700" cap="flat" cmpd="sng" algn="ctr">
                <a:solidFill>
                  <a:srgbClr val="4DB3E4"/>
                </a:solidFill>
                <a:prstDash val="solid"/>
                <a:miter lim="800000"/>
                <a:tailEnd type="none" w="sm" len="sm"/>
              </a:ln>
              <a:effectLst/>
            </p:spPr>
          </p:cxnSp>
          <p:cxnSp>
            <p:nvCxnSpPr>
              <p:cNvPr id="431" name="直接连接符 430">
                <a:extLst>
                  <a:ext uri="{FF2B5EF4-FFF2-40B4-BE49-F238E27FC236}">
                    <a16:creationId xmlns:a16="http://schemas.microsoft.com/office/drawing/2014/main" id="{3A9E3C62-5284-4D7F-AC19-CF3A11C888D6}"/>
                  </a:ext>
                </a:extLst>
              </p:cNvPr>
              <p:cNvCxnSpPr/>
              <p:nvPr/>
            </p:nvCxnSpPr>
            <p:spPr>
              <a:xfrm flipV="1">
                <a:off x="2387161" y="2586597"/>
                <a:ext cx="0" cy="102968"/>
              </a:xfrm>
              <a:prstGeom prst="line">
                <a:avLst/>
              </a:prstGeom>
              <a:noFill/>
              <a:ln w="12700" cap="flat" cmpd="sng" algn="ctr">
                <a:solidFill>
                  <a:srgbClr val="4DB3E4"/>
                </a:solidFill>
                <a:prstDash val="solid"/>
                <a:miter lim="800000"/>
                <a:tailEnd type="none" w="sm" len="sm"/>
              </a:ln>
              <a:effectLst/>
            </p:spPr>
          </p:cxnSp>
          <p:cxnSp>
            <p:nvCxnSpPr>
              <p:cNvPr id="432" name="直接连接符 431">
                <a:extLst>
                  <a:ext uri="{FF2B5EF4-FFF2-40B4-BE49-F238E27FC236}">
                    <a16:creationId xmlns:a16="http://schemas.microsoft.com/office/drawing/2014/main" id="{B970306A-9EC7-4F07-9D2B-40691D04D309}"/>
                  </a:ext>
                </a:extLst>
              </p:cNvPr>
              <p:cNvCxnSpPr/>
              <p:nvPr/>
            </p:nvCxnSpPr>
            <p:spPr>
              <a:xfrm flipH="1">
                <a:off x="2158271" y="2592506"/>
                <a:ext cx="512497" cy="13618"/>
              </a:xfrm>
              <a:prstGeom prst="line">
                <a:avLst/>
              </a:prstGeom>
              <a:noFill/>
              <a:ln w="25400" cap="flat" cmpd="sng" algn="ctr">
                <a:solidFill>
                  <a:srgbClr val="4DB3E4"/>
                </a:solidFill>
                <a:prstDash val="solid"/>
                <a:miter lim="800000"/>
                <a:tailEnd type="none" w="sm" len="sm"/>
              </a:ln>
              <a:effectLst/>
            </p:spPr>
          </p:cxnSp>
          <p:cxnSp>
            <p:nvCxnSpPr>
              <p:cNvPr id="433" name="直接连接符 432">
                <a:extLst>
                  <a:ext uri="{FF2B5EF4-FFF2-40B4-BE49-F238E27FC236}">
                    <a16:creationId xmlns:a16="http://schemas.microsoft.com/office/drawing/2014/main" id="{B2E054FA-9B15-4298-BE97-70B46C905056}"/>
                  </a:ext>
                </a:extLst>
              </p:cNvPr>
              <p:cNvCxnSpPr/>
              <p:nvPr/>
            </p:nvCxnSpPr>
            <p:spPr>
              <a:xfrm flipH="1">
                <a:off x="2668471" y="2580290"/>
                <a:ext cx="4414" cy="476605"/>
              </a:xfrm>
              <a:prstGeom prst="line">
                <a:avLst/>
              </a:prstGeom>
              <a:noFill/>
              <a:ln w="25400" cap="flat" cmpd="sng" algn="ctr">
                <a:solidFill>
                  <a:srgbClr val="4DB3E4"/>
                </a:solidFill>
                <a:prstDash val="solid"/>
                <a:miter lim="800000"/>
                <a:tailEnd type="none" w="sm" len="sm"/>
              </a:ln>
              <a:effectLst/>
            </p:spPr>
          </p:cxnSp>
          <p:cxnSp>
            <p:nvCxnSpPr>
              <p:cNvPr id="434" name="直接连接符 433">
                <a:extLst>
                  <a:ext uri="{FF2B5EF4-FFF2-40B4-BE49-F238E27FC236}">
                    <a16:creationId xmlns:a16="http://schemas.microsoft.com/office/drawing/2014/main" id="{CB6CA7D8-1DA1-40C4-8250-20C50F1B511C}"/>
                  </a:ext>
                </a:extLst>
              </p:cNvPr>
              <p:cNvCxnSpPr/>
              <p:nvPr/>
            </p:nvCxnSpPr>
            <p:spPr>
              <a:xfrm flipV="1">
                <a:off x="2062985" y="2028773"/>
                <a:ext cx="1874" cy="99439"/>
              </a:xfrm>
              <a:prstGeom prst="line">
                <a:avLst/>
              </a:prstGeom>
              <a:noFill/>
              <a:ln w="12700" cap="flat" cmpd="sng" algn="ctr">
                <a:solidFill>
                  <a:srgbClr val="4DB3E4"/>
                </a:solidFill>
                <a:prstDash val="solid"/>
                <a:miter lim="800000"/>
                <a:tailEnd type="none" w="sm" len="sm"/>
              </a:ln>
              <a:effectLst/>
            </p:spPr>
          </p:cxnSp>
          <p:cxnSp>
            <p:nvCxnSpPr>
              <p:cNvPr id="435" name="直接连接符 434">
                <a:extLst>
                  <a:ext uri="{FF2B5EF4-FFF2-40B4-BE49-F238E27FC236}">
                    <a16:creationId xmlns:a16="http://schemas.microsoft.com/office/drawing/2014/main" id="{54ED95CA-FA74-4D00-9E67-81C4F74DBF95}"/>
                  </a:ext>
                </a:extLst>
              </p:cNvPr>
              <p:cNvCxnSpPr/>
              <p:nvPr/>
            </p:nvCxnSpPr>
            <p:spPr>
              <a:xfrm flipH="1">
                <a:off x="2061972" y="2027451"/>
                <a:ext cx="606499" cy="12129"/>
              </a:xfrm>
              <a:prstGeom prst="line">
                <a:avLst/>
              </a:prstGeom>
              <a:noFill/>
              <a:ln w="25400" cap="flat" cmpd="sng" algn="ctr">
                <a:solidFill>
                  <a:srgbClr val="4DB3E4"/>
                </a:solidFill>
                <a:prstDash val="solid"/>
                <a:miter lim="800000"/>
                <a:tailEnd type="none" w="sm" len="sm"/>
              </a:ln>
              <a:effectLst/>
            </p:spPr>
          </p:cxnSp>
          <p:cxnSp>
            <p:nvCxnSpPr>
              <p:cNvPr id="436" name="直接连接符 435">
                <a:extLst>
                  <a:ext uri="{FF2B5EF4-FFF2-40B4-BE49-F238E27FC236}">
                    <a16:creationId xmlns:a16="http://schemas.microsoft.com/office/drawing/2014/main" id="{DE7FEB24-836A-44B9-B62B-D19575FC8A3E}"/>
                  </a:ext>
                </a:extLst>
              </p:cNvPr>
              <p:cNvCxnSpPr/>
              <p:nvPr/>
            </p:nvCxnSpPr>
            <p:spPr>
              <a:xfrm flipH="1">
                <a:off x="2659277" y="2009386"/>
                <a:ext cx="4414" cy="524265"/>
              </a:xfrm>
              <a:prstGeom prst="line">
                <a:avLst/>
              </a:prstGeom>
              <a:noFill/>
              <a:ln w="25400" cap="flat" cmpd="sng" algn="ctr">
                <a:solidFill>
                  <a:srgbClr val="4DB3E4"/>
                </a:solidFill>
                <a:prstDash val="solid"/>
                <a:miter lim="800000"/>
                <a:tailEnd type="none" w="sm" len="sm"/>
              </a:ln>
              <a:effectLst/>
            </p:spPr>
          </p:cxnSp>
          <p:cxnSp>
            <p:nvCxnSpPr>
              <p:cNvPr id="437" name="直接连接符 436">
                <a:extLst>
                  <a:ext uri="{FF2B5EF4-FFF2-40B4-BE49-F238E27FC236}">
                    <a16:creationId xmlns:a16="http://schemas.microsoft.com/office/drawing/2014/main" id="{300DE2EF-8897-4BF2-A75F-631CBD4D36C4}"/>
                  </a:ext>
                </a:extLst>
              </p:cNvPr>
              <p:cNvCxnSpPr/>
              <p:nvPr/>
            </p:nvCxnSpPr>
            <p:spPr>
              <a:xfrm>
                <a:off x="2668471" y="3596243"/>
                <a:ext cx="1210716" cy="290561"/>
              </a:xfrm>
              <a:prstGeom prst="line">
                <a:avLst/>
              </a:prstGeom>
              <a:noFill/>
              <a:ln w="25400" cap="flat" cmpd="sng" algn="ctr">
                <a:solidFill>
                  <a:srgbClr val="4DB3E4"/>
                </a:solidFill>
                <a:prstDash val="solid"/>
                <a:miter lim="800000"/>
                <a:tailEnd type="none" w="sm" len="sm"/>
              </a:ln>
              <a:effectLst/>
            </p:spPr>
          </p:cxnSp>
          <p:cxnSp>
            <p:nvCxnSpPr>
              <p:cNvPr id="438" name="直接连接符 437">
                <a:extLst>
                  <a:ext uri="{FF2B5EF4-FFF2-40B4-BE49-F238E27FC236}">
                    <a16:creationId xmlns:a16="http://schemas.microsoft.com/office/drawing/2014/main" id="{AE7DA999-7875-4D24-B807-CC900B27B446}"/>
                  </a:ext>
                </a:extLst>
              </p:cNvPr>
              <p:cNvCxnSpPr/>
              <p:nvPr/>
            </p:nvCxnSpPr>
            <p:spPr>
              <a:xfrm flipV="1">
                <a:off x="3864637" y="3748588"/>
                <a:ext cx="853046" cy="132689"/>
              </a:xfrm>
              <a:prstGeom prst="line">
                <a:avLst/>
              </a:prstGeom>
              <a:noFill/>
              <a:ln w="25400" cap="flat" cmpd="sng" algn="ctr">
                <a:solidFill>
                  <a:srgbClr val="4DB3E4"/>
                </a:solidFill>
                <a:prstDash val="solid"/>
                <a:miter lim="800000"/>
                <a:tailEnd type="none" w="sm" len="sm"/>
              </a:ln>
              <a:effectLst/>
            </p:spPr>
          </p:cxnSp>
          <p:cxnSp>
            <p:nvCxnSpPr>
              <p:cNvPr id="439" name="直接连接符 438">
                <a:extLst>
                  <a:ext uri="{FF2B5EF4-FFF2-40B4-BE49-F238E27FC236}">
                    <a16:creationId xmlns:a16="http://schemas.microsoft.com/office/drawing/2014/main" id="{3E56C300-405E-4EF4-8B67-866258C55599}"/>
                  </a:ext>
                </a:extLst>
              </p:cNvPr>
              <p:cNvCxnSpPr/>
              <p:nvPr/>
            </p:nvCxnSpPr>
            <p:spPr>
              <a:xfrm>
                <a:off x="3876155" y="3604513"/>
                <a:ext cx="830121" cy="150261"/>
              </a:xfrm>
              <a:prstGeom prst="line">
                <a:avLst/>
              </a:prstGeom>
              <a:noFill/>
              <a:ln w="25400" cap="flat" cmpd="sng" algn="ctr">
                <a:solidFill>
                  <a:srgbClr val="4DB3E4"/>
                </a:solidFill>
                <a:prstDash val="solid"/>
                <a:miter lim="800000"/>
                <a:tailEnd type="none" w="sm" len="sm"/>
              </a:ln>
              <a:effectLst/>
            </p:spPr>
          </p:cxnSp>
          <p:cxnSp>
            <p:nvCxnSpPr>
              <p:cNvPr id="440" name="直接连接符 439">
                <a:extLst>
                  <a:ext uri="{FF2B5EF4-FFF2-40B4-BE49-F238E27FC236}">
                    <a16:creationId xmlns:a16="http://schemas.microsoft.com/office/drawing/2014/main" id="{E7E12D16-D448-4B44-A677-6928536F39E4}"/>
                  </a:ext>
                </a:extLst>
              </p:cNvPr>
              <p:cNvCxnSpPr/>
              <p:nvPr/>
            </p:nvCxnSpPr>
            <p:spPr>
              <a:xfrm>
                <a:off x="2657171" y="3124893"/>
                <a:ext cx="1182660" cy="76545"/>
              </a:xfrm>
              <a:prstGeom prst="line">
                <a:avLst/>
              </a:prstGeom>
              <a:noFill/>
              <a:ln w="12700" cap="flat" cmpd="sng" algn="ctr">
                <a:solidFill>
                  <a:srgbClr val="4DB3E4"/>
                </a:solidFill>
                <a:prstDash val="solid"/>
                <a:miter lim="800000"/>
                <a:tailEnd type="none" w="sm" len="sm"/>
              </a:ln>
              <a:effectLst/>
            </p:spPr>
          </p:cxnSp>
          <p:cxnSp>
            <p:nvCxnSpPr>
              <p:cNvPr id="441" name="直接连接符 440">
                <a:extLst>
                  <a:ext uri="{FF2B5EF4-FFF2-40B4-BE49-F238E27FC236}">
                    <a16:creationId xmlns:a16="http://schemas.microsoft.com/office/drawing/2014/main" id="{25553C17-4AF3-408F-A9AC-596699EF98F0}"/>
                  </a:ext>
                </a:extLst>
              </p:cNvPr>
              <p:cNvCxnSpPr/>
              <p:nvPr/>
            </p:nvCxnSpPr>
            <p:spPr>
              <a:xfrm flipV="1">
                <a:off x="3842726" y="3187965"/>
                <a:ext cx="435300" cy="15191"/>
              </a:xfrm>
              <a:prstGeom prst="line">
                <a:avLst/>
              </a:prstGeom>
              <a:noFill/>
              <a:ln w="12700" cap="flat" cmpd="sng" algn="ctr">
                <a:solidFill>
                  <a:srgbClr val="4DB3E4"/>
                </a:solidFill>
                <a:prstDash val="solid"/>
                <a:miter lim="800000"/>
                <a:tailEnd type="none" w="sm" len="sm"/>
              </a:ln>
              <a:effectLst/>
            </p:spPr>
          </p:cxnSp>
          <p:cxnSp>
            <p:nvCxnSpPr>
              <p:cNvPr id="442" name="直接连接符 441">
                <a:extLst>
                  <a:ext uri="{FF2B5EF4-FFF2-40B4-BE49-F238E27FC236}">
                    <a16:creationId xmlns:a16="http://schemas.microsoft.com/office/drawing/2014/main" id="{EBCD11BB-32C6-48E6-86A8-74905C6D4E89}"/>
                  </a:ext>
                </a:extLst>
              </p:cNvPr>
              <p:cNvCxnSpPr/>
              <p:nvPr/>
            </p:nvCxnSpPr>
            <p:spPr>
              <a:xfrm flipV="1">
                <a:off x="1774557" y="3124893"/>
                <a:ext cx="879720" cy="20196"/>
              </a:xfrm>
              <a:prstGeom prst="line">
                <a:avLst/>
              </a:prstGeom>
              <a:noFill/>
              <a:ln w="12700" cap="flat" cmpd="sng" algn="ctr">
                <a:solidFill>
                  <a:srgbClr val="4DB3E4"/>
                </a:solidFill>
                <a:prstDash val="solid"/>
                <a:miter lim="800000"/>
                <a:tailEnd type="none" w="sm" len="sm"/>
              </a:ln>
              <a:effectLst/>
            </p:spPr>
          </p:cxnSp>
          <p:cxnSp>
            <p:nvCxnSpPr>
              <p:cNvPr id="443" name="直接连接符 442">
                <a:extLst>
                  <a:ext uri="{FF2B5EF4-FFF2-40B4-BE49-F238E27FC236}">
                    <a16:creationId xmlns:a16="http://schemas.microsoft.com/office/drawing/2014/main" id="{BFACBE80-2D2F-46A7-893A-A52E74932E2E}"/>
                  </a:ext>
                </a:extLst>
              </p:cNvPr>
              <p:cNvCxnSpPr/>
              <p:nvPr/>
            </p:nvCxnSpPr>
            <p:spPr>
              <a:xfrm>
                <a:off x="1385833" y="3118376"/>
                <a:ext cx="276483" cy="33103"/>
              </a:xfrm>
              <a:prstGeom prst="line">
                <a:avLst/>
              </a:prstGeom>
              <a:noFill/>
              <a:ln w="12700" cap="flat" cmpd="sng" algn="ctr">
                <a:solidFill>
                  <a:srgbClr val="4DB3E4"/>
                </a:solidFill>
                <a:prstDash val="solid"/>
                <a:miter lim="800000"/>
                <a:tailEnd type="none" w="sm" len="sm"/>
              </a:ln>
              <a:effectLst/>
            </p:spPr>
          </p:cxnSp>
          <p:cxnSp>
            <p:nvCxnSpPr>
              <p:cNvPr id="444" name="直接连接符 443">
                <a:extLst>
                  <a:ext uri="{FF2B5EF4-FFF2-40B4-BE49-F238E27FC236}">
                    <a16:creationId xmlns:a16="http://schemas.microsoft.com/office/drawing/2014/main" id="{FF871523-5CFD-4605-9978-0F451AF06AD1}"/>
                  </a:ext>
                </a:extLst>
              </p:cNvPr>
              <p:cNvCxnSpPr/>
              <p:nvPr/>
            </p:nvCxnSpPr>
            <p:spPr>
              <a:xfrm flipV="1">
                <a:off x="1646187" y="3145089"/>
                <a:ext cx="93929" cy="6391"/>
              </a:xfrm>
              <a:prstGeom prst="line">
                <a:avLst/>
              </a:prstGeom>
              <a:noFill/>
              <a:ln w="12700" cap="flat" cmpd="sng" algn="ctr">
                <a:solidFill>
                  <a:srgbClr val="4DB3E4"/>
                </a:solidFill>
                <a:prstDash val="solid"/>
                <a:miter lim="800000"/>
                <a:tailEnd type="none" w="sm" len="sm"/>
              </a:ln>
              <a:effectLst/>
            </p:spPr>
          </p:cxnSp>
          <p:cxnSp>
            <p:nvCxnSpPr>
              <p:cNvPr id="445" name="直接连接符 444">
                <a:extLst>
                  <a:ext uri="{FF2B5EF4-FFF2-40B4-BE49-F238E27FC236}">
                    <a16:creationId xmlns:a16="http://schemas.microsoft.com/office/drawing/2014/main" id="{6781C4A9-D560-4517-B5F5-38B586A9DA99}"/>
                  </a:ext>
                </a:extLst>
              </p:cNvPr>
              <p:cNvCxnSpPr/>
              <p:nvPr/>
            </p:nvCxnSpPr>
            <p:spPr>
              <a:xfrm flipV="1">
                <a:off x="2659277" y="3122380"/>
                <a:ext cx="0" cy="88826"/>
              </a:xfrm>
              <a:prstGeom prst="line">
                <a:avLst/>
              </a:prstGeom>
              <a:noFill/>
              <a:ln w="25400" cap="flat" cmpd="sng" algn="ctr">
                <a:solidFill>
                  <a:srgbClr val="4DB3E4"/>
                </a:solidFill>
                <a:prstDash val="solid"/>
                <a:miter lim="800000"/>
                <a:tailEnd type="none" w="sm" len="sm"/>
              </a:ln>
              <a:effectLst/>
            </p:spPr>
          </p:cxnSp>
          <p:pic>
            <p:nvPicPr>
              <p:cNvPr id="446" name="图片 445">
                <a:extLst>
                  <a:ext uri="{FF2B5EF4-FFF2-40B4-BE49-F238E27FC236}">
                    <a16:creationId xmlns:a16="http://schemas.microsoft.com/office/drawing/2014/main" id="{2BE6B6FF-8C3B-4E54-9164-5F4BD302BC19}"/>
                  </a:ext>
                </a:extLst>
              </p:cNvPr>
              <p:cNvPicPr>
                <a:picLocks noChangeAspect="1"/>
              </p:cNvPicPr>
              <p:nvPr/>
            </p:nvPicPr>
            <p:blipFill>
              <a:blip r:embed="rId12"/>
              <a:stretch>
                <a:fillRect/>
              </a:stretch>
            </p:blipFill>
            <p:spPr>
              <a:xfrm>
                <a:off x="4677606" y="3174186"/>
                <a:ext cx="66661" cy="559468"/>
              </a:xfrm>
              <a:prstGeom prst="rect">
                <a:avLst/>
              </a:prstGeom>
              <a:ln>
                <a:solidFill>
                  <a:srgbClr val="4DB3E4"/>
                </a:solidFill>
              </a:ln>
            </p:spPr>
          </p:pic>
          <p:pic>
            <p:nvPicPr>
              <p:cNvPr id="447" name="图片 446">
                <a:extLst>
                  <a:ext uri="{FF2B5EF4-FFF2-40B4-BE49-F238E27FC236}">
                    <a16:creationId xmlns:a16="http://schemas.microsoft.com/office/drawing/2014/main" id="{43EE2C72-1433-4261-9750-DCB98F735DA7}"/>
                  </a:ext>
                </a:extLst>
              </p:cNvPr>
              <p:cNvPicPr>
                <a:picLocks noChangeAspect="1"/>
              </p:cNvPicPr>
              <p:nvPr/>
            </p:nvPicPr>
            <p:blipFill>
              <a:blip r:embed="rId13"/>
              <a:stretch>
                <a:fillRect/>
              </a:stretch>
            </p:blipFill>
            <p:spPr>
              <a:xfrm>
                <a:off x="4662508" y="3099592"/>
                <a:ext cx="66661" cy="74594"/>
              </a:xfrm>
              <a:prstGeom prst="rect">
                <a:avLst/>
              </a:prstGeom>
              <a:ln>
                <a:solidFill>
                  <a:srgbClr val="4DB3E4"/>
                </a:solidFill>
              </a:ln>
            </p:spPr>
          </p:pic>
          <p:cxnSp>
            <p:nvCxnSpPr>
              <p:cNvPr id="448" name="直接连接符 447">
                <a:extLst>
                  <a:ext uri="{FF2B5EF4-FFF2-40B4-BE49-F238E27FC236}">
                    <a16:creationId xmlns:a16="http://schemas.microsoft.com/office/drawing/2014/main" id="{CD87163E-C84B-4DF7-B476-89CACD269CE8}"/>
                  </a:ext>
                </a:extLst>
              </p:cNvPr>
              <p:cNvCxnSpPr/>
              <p:nvPr/>
            </p:nvCxnSpPr>
            <p:spPr>
              <a:xfrm>
                <a:off x="2646644" y="3060232"/>
                <a:ext cx="1210716" cy="62149"/>
              </a:xfrm>
              <a:prstGeom prst="line">
                <a:avLst/>
              </a:prstGeom>
              <a:noFill/>
              <a:ln w="25400" cap="flat" cmpd="sng" algn="ctr">
                <a:solidFill>
                  <a:srgbClr val="4DB3E4"/>
                </a:solidFill>
                <a:prstDash val="solid"/>
                <a:miter lim="800000"/>
                <a:tailEnd type="none" w="sm" len="sm"/>
              </a:ln>
              <a:effectLst/>
            </p:spPr>
          </p:cxnSp>
          <p:cxnSp>
            <p:nvCxnSpPr>
              <p:cNvPr id="449" name="直接连接符 448">
                <a:extLst>
                  <a:ext uri="{FF2B5EF4-FFF2-40B4-BE49-F238E27FC236}">
                    <a16:creationId xmlns:a16="http://schemas.microsoft.com/office/drawing/2014/main" id="{2ABFC1A2-059B-4A44-8A59-944D15EACB06}"/>
                  </a:ext>
                </a:extLst>
              </p:cNvPr>
              <p:cNvCxnSpPr/>
              <p:nvPr/>
            </p:nvCxnSpPr>
            <p:spPr>
              <a:xfrm flipV="1">
                <a:off x="3857360" y="3090978"/>
                <a:ext cx="1033084" cy="33915"/>
              </a:xfrm>
              <a:prstGeom prst="line">
                <a:avLst/>
              </a:prstGeom>
              <a:noFill/>
              <a:ln w="25400" cap="flat" cmpd="sng" algn="ctr">
                <a:solidFill>
                  <a:srgbClr val="4DB3E4"/>
                </a:solidFill>
                <a:prstDash val="solid"/>
                <a:miter lim="800000"/>
                <a:tailEnd type="none" w="sm" len="sm"/>
              </a:ln>
              <a:effectLst/>
            </p:spPr>
          </p:cxnSp>
          <p:cxnSp>
            <p:nvCxnSpPr>
              <p:cNvPr id="450" name="直接连接符 449">
                <a:extLst>
                  <a:ext uri="{FF2B5EF4-FFF2-40B4-BE49-F238E27FC236}">
                    <a16:creationId xmlns:a16="http://schemas.microsoft.com/office/drawing/2014/main" id="{8F4EDB5E-01E3-4EAD-A79F-0075DBD7B8E9}"/>
                  </a:ext>
                </a:extLst>
              </p:cNvPr>
              <p:cNvCxnSpPr/>
              <p:nvPr/>
            </p:nvCxnSpPr>
            <p:spPr>
              <a:xfrm>
                <a:off x="4871272" y="2510354"/>
                <a:ext cx="3198" cy="597581"/>
              </a:xfrm>
              <a:prstGeom prst="line">
                <a:avLst/>
              </a:prstGeom>
              <a:noFill/>
              <a:ln w="25400" cap="flat" cmpd="sng" algn="ctr">
                <a:solidFill>
                  <a:srgbClr val="4DB3E4"/>
                </a:solidFill>
                <a:prstDash val="solid"/>
                <a:miter lim="800000"/>
                <a:tailEnd type="none" w="sm" len="sm"/>
              </a:ln>
              <a:effectLst/>
            </p:spPr>
          </p:cxnSp>
          <p:cxnSp>
            <p:nvCxnSpPr>
              <p:cNvPr id="451" name="直接连接符 450">
                <a:extLst>
                  <a:ext uri="{FF2B5EF4-FFF2-40B4-BE49-F238E27FC236}">
                    <a16:creationId xmlns:a16="http://schemas.microsoft.com/office/drawing/2014/main" id="{5133687B-4053-44E3-9CDF-AF9ED25205AA}"/>
                  </a:ext>
                </a:extLst>
              </p:cNvPr>
              <p:cNvCxnSpPr/>
              <p:nvPr/>
            </p:nvCxnSpPr>
            <p:spPr>
              <a:xfrm flipH="1" flipV="1">
                <a:off x="4350351" y="2463824"/>
                <a:ext cx="524119" cy="40950"/>
              </a:xfrm>
              <a:prstGeom prst="line">
                <a:avLst/>
              </a:prstGeom>
              <a:noFill/>
              <a:ln w="25400" cap="flat" cmpd="sng" algn="ctr">
                <a:solidFill>
                  <a:srgbClr val="4DB3E4"/>
                </a:solidFill>
                <a:prstDash val="solid"/>
                <a:miter lim="800000"/>
                <a:tailEnd type="none" w="sm" len="sm"/>
              </a:ln>
              <a:effectLst/>
            </p:spPr>
          </p:cxnSp>
          <p:cxnSp>
            <p:nvCxnSpPr>
              <p:cNvPr id="452" name="直接连接符 451">
                <a:extLst>
                  <a:ext uri="{FF2B5EF4-FFF2-40B4-BE49-F238E27FC236}">
                    <a16:creationId xmlns:a16="http://schemas.microsoft.com/office/drawing/2014/main" id="{E9268642-A0E0-4581-AC6C-E37A2535EF3A}"/>
                  </a:ext>
                </a:extLst>
              </p:cNvPr>
              <p:cNvCxnSpPr/>
              <p:nvPr/>
            </p:nvCxnSpPr>
            <p:spPr>
              <a:xfrm flipV="1">
                <a:off x="4058321" y="2461134"/>
                <a:ext cx="313071" cy="43191"/>
              </a:xfrm>
              <a:prstGeom prst="line">
                <a:avLst/>
              </a:prstGeom>
              <a:noFill/>
              <a:ln w="25400" cap="flat" cmpd="sng" algn="ctr">
                <a:solidFill>
                  <a:srgbClr val="4DB3E4"/>
                </a:solidFill>
                <a:prstDash val="solid"/>
                <a:miter lim="800000"/>
                <a:tailEnd type="none" w="sm" len="sm"/>
              </a:ln>
              <a:effectLst/>
            </p:spPr>
          </p:cxnSp>
          <p:cxnSp>
            <p:nvCxnSpPr>
              <p:cNvPr id="453" name="直接连接符 452">
                <a:extLst>
                  <a:ext uri="{FF2B5EF4-FFF2-40B4-BE49-F238E27FC236}">
                    <a16:creationId xmlns:a16="http://schemas.microsoft.com/office/drawing/2014/main" id="{3F73B4D1-80D6-4DB0-A6B1-1FF1C0895434}"/>
                  </a:ext>
                </a:extLst>
              </p:cNvPr>
              <p:cNvCxnSpPr/>
              <p:nvPr/>
            </p:nvCxnSpPr>
            <p:spPr>
              <a:xfrm flipV="1">
                <a:off x="3626394" y="2522925"/>
                <a:ext cx="283251" cy="15333"/>
              </a:xfrm>
              <a:prstGeom prst="line">
                <a:avLst/>
              </a:prstGeom>
              <a:noFill/>
              <a:ln w="22225" cap="flat" cmpd="sng" algn="ctr">
                <a:solidFill>
                  <a:srgbClr val="4DB3E4"/>
                </a:solidFill>
                <a:prstDash val="solid"/>
                <a:miter lim="800000"/>
                <a:tailEnd type="none" w="sm" len="sm"/>
              </a:ln>
              <a:effectLst/>
            </p:spPr>
          </p:cxnSp>
          <p:cxnSp>
            <p:nvCxnSpPr>
              <p:cNvPr id="454" name="直接连接符 453">
                <a:extLst>
                  <a:ext uri="{FF2B5EF4-FFF2-40B4-BE49-F238E27FC236}">
                    <a16:creationId xmlns:a16="http://schemas.microsoft.com/office/drawing/2014/main" id="{9569B976-2D66-4D50-AF77-A89378626BC7}"/>
                  </a:ext>
                </a:extLst>
              </p:cNvPr>
              <p:cNvCxnSpPr/>
              <p:nvPr/>
            </p:nvCxnSpPr>
            <p:spPr>
              <a:xfrm flipV="1">
                <a:off x="3310061" y="2548953"/>
                <a:ext cx="213201" cy="29381"/>
              </a:xfrm>
              <a:prstGeom prst="line">
                <a:avLst/>
              </a:prstGeom>
              <a:noFill/>
              <a:ln w="22225" cap="flat" cmpd="sng" algn="ctr">
                <a:solidFill>
                  <a:srgbClr val="4DB3E4"/>
                </a:solidFill>
                <a:prstDash val="solid"/>
                <a:miter lim="800000"/>
                <a:tailEnd type="none" w="sm" len="sm"/>
              </a:ln>
              <a:effectLst/>
            </p:spPr>
          </p:cxnSp>
          <p:cxnSp>
            <p:nvCxnSpPr>
              <p:cNvPr id="455" name="直接连接符 454">
                <a:extLst>
                  <a:ext uri="{FF2B5EF4-FFF2-40B4-BE49-F238E27FC236}">
                    <a16:creationId xmlns:a16="http://schemas.microsoft.com/office/drawing/2014/main" id="{315D0EC4-56E1-491A-991D-629DD8DF126C}"/>
                  </a:ext>
                </a:extLst>
              </p:cNvPr>
              <p:cNvCxnSpPr/>
              <p:nvPr/>
            </p:nvCxnSpPr>
            <p:spPr>
              <a:xfrm flipV="1">
                <a:off x="2887527" y="2589022"/>
                <a:ext cx="300051" cy="29381"/>
              </a:xfrm>
              <a:prstGeom prst="line">
                <a:avLst/>
              </a:prstGeom>
              <a:noFill/>
              <a:ln w="12700" cap="flat" cmpd="sng" algn="ctr">
                <a:solidFill>
                  <a:srgbClr val="4DB3E4"/>
                </a:solidFill>
                <a:prstDash val="solid"/>
                <a:miter lim="800000"/>
                <a:tailEnd type="none" w="sm" len="sm"/>
              </a:ln>
              <a:effectLst/>
            </p:spPr>
          </p:cxnSp>
          <p:cxnSp>
            <p:nvCxnSpPr>
              <p:cNvPr id="456" name="直接连接符 455">
                <a:extLst>
                  <a:ext uri="{FF2B5EF4-FFF2-40B4-BE49-F238E27FC236}">
                    <a16:creationId xmlns:a16="http://schemas.microsoft.com/office/drawing/2014/main" id="{E3A67FF8-4EA9-4895-BDF3-5943705C905B}"/>
                  </a:ext>
                </a:extLst>
              </p:cNvPr>
              <p:cNvCxnSpPr/>
              <p:nvPr/>
            </p:nvCxnSpPr>
            <p:spPr>
              <a:xfrm>
                <a:off x="2879478" y="2616982"/>
                <a:ext cx="335449" cy="19298"/>
              </a:xfrm>
              <a:prstGeom prst="line">
                <a:avLst/>
              </a:prstGeom>
              <a:noFill/>
              <a:ln w="12700" cap="flat" cmpd="sng" algn="ctr">
                <a:solidFill>
                  <a:srgbClr val="4DB3E4"/>
                </a:solidFill>
                <a:prstDash val="solid"/>
                <a:miter lim="800000"/>
                <a:tailEnd type="none" w="sm" len="sm"/>
              </a:ln>
              <a:effectLst/>
            </p:spPr>
          </p:cxnSp>
          <p:cxnSp>
            <p:nvCxnSpPr>
              <p:cNvPr id="457" name="直接连接符 456">
                <a:extLst>
                  <a:ext uri="{FF2B5EF4-FFF2-40B4-BE49-F238E27FC236}">
                    <a16:creationId xmlns:a16="http://schemas.microsoft.com/office/drawing/2014/main" id="{710DCB4B-50F2-4DEC-9AB9-3D503267EB48}"/>
                  </a:ext>
                </a:extLst>
              </p:cNvPr>
              <p:cNvCxnSpPr/>
              <p:nvPr/>
            </p:nvCxnSpPr>
            <p:spPr>
              <a:xfrm>
                <a:off x="3214117" y="2636281"/>
                <a:ext cx="811" cy="324297"/>
              </a:xfrm>
              <a:prstGeom prst="line">
                <a:avLst/>
              </a:prstGeom>
              <a:noFill/>
              <a:ln w="12700" cap="flat" cmpd="sng" algn="ctr">
                <a:solidFill>
                  <a:srgbClr val="4DB3E4"/>
                </a:solidFill>
                <a:prstDash val="solid"/>
                <a:miter lim="800000"/>
                <a:tailEnd type="none" w="sm" len="sm"/>
              </a:ln>
              <a:effectLst/>
            </p:spPr>
          </p:cxnSp>
          <p:cxnSp>
            <p:nvCxnSpPr>
              <p:cNvPr id="458" name="直接连接符 457">
                <a:extLst>
                  <a:ext uri="{FF2B5EF4-FFF2-40B4-BE49-F238E27FC236}">
                    <a16:creationId xmlns:a16="http://schemas.microsoft.com/office/drawing/2014/main" id="{FDEFCBBE-B654-445C-A1B4-6A1B6A0E0266}"/>
                  </a:ext>
                </a:extLst>
              </p:cNvPr>
              <p:cNvCxnSpPr/>
              <p:nvPr/>
            </p:nvCxnSpPr>
            <p:spPr>
              <a:xfrm flipV="1">
                <a:off x="2644657" y="2381252"/>
                <a:ext cx="1212704" cy="145683"/>
              </a:xfrm>
              <a:prstGeom prst="line">
                <a:avLst/>
              </a:prstGeom>
              <a:noFill/>
              <a:ln w="25400" cap="flat" cmpd="sng" algn="ctr">
                <a:solidFill>
                  <a:srgbClr val="4DB3E4"/>
                </a:solidFill>
                <a:prstDash val="solid"/>
                <a:miter lim="800000"/>
                <a:tailEnd type="none" w="sm" len="sm"/>
              </a:ln>
              <a:effectLst/>
            </p:spPr>
          </p:cxnSp>
          <p:cxnSp>
            <p:nvCxnSpPr>
              <p:cNvPr id="459" name="直接连接符 458">
                <a:extLst>
                  <a:ext uri="{FF2B5EF4-FFF2-40B4-BE49-F238E27FC236}">
                    <a16:creationId xmlns:a16="http://schemas.microsoft.com/office/drawing/2014/main" id="{C5AA7A4D-B6F4-49C3-B642-F7982BA43403}"/>
                  </a:ext>
                </a:extLst>
              </p:cNvPr>
              <p:cNvCxnSpPr/>
              <p:nvPr/>
            </p:nvCxnSpPr>
            <p:spPr>
              <a:xfrm>
                <a:off x="3842726" y="2380591"/>
                <a:ext cx="834880" cy="47656"/>
              </a:xfrm>
              <a:prstGeom prst="line">
                <a:avLst/>
              </a:prstGeom>
              <a:noFill/>
              <a:ln w="25400" cap="flat" cmpd="sng" algn="ctr">
                <a:solidFill>
                  <a:srgbClr val="4DB3E4"/>
                </a:solidFill>
                <a:prstDash val="solid"/>
                <a:miter lim="800000"/>
                <a:tailEnd type="none" w="sm" len="sm"/>
              </a:ln>
              <a:effectLst/>
            </p:spPr>
          </p:cxnSp>
          <p:cxnSp>
            <p:nvCxnSpPr>
              <p:cNvPr id="460" name="直接连接符 459">
                <a:extLst>
                  <a:ext uri="{FF2B5EF4-FFF2-40B4-BE49-F238E27FC236}">
                    <a16:creationId xmlns:a16="http://schemas.microsoft.com/office/drawing/2014/main" id="{3A222686-E085-46FA-8B9A-9F053339E3D6}"/>
                  </a:ext>
                </a:extLst>
              </p:cNvPr>
              <p:cNvCxnSpPr/>
              <p:nvPr/>
            </p:nvCxnSpPr>
            <p:spPr>
              <a:xfrm>
                <a:off x="4874470" y="1886437"/>
                <a:ext cx="5705" cy="510504"/>
              </a:xfrm>
              <a:prstGeom prst="line">
                <a:avLst/>
              </a:prstGeom>
              <a:noFill/>
              <a:ln w="25400" cap="flat" cmpd="sng" algn="ctr">
                <a:solidFill>
                  <a:srgbClr val="4DB3E4"/>
                </a:solidFill>
                <a:prstDash val="solid"/>
                <a:miter lim="800000"/>
                <a:tailEnd type="none" w="sm" len="sm"/>
              </a:ln>
              <a:effectLst/>
            </p:spPr>
          </p:cxnSp>
          <p:cxnSp>
            <p:nvCxnSpPr>
              <p:cNvPr id="461" name="直接连接符 460">
                <a:extLst>
                  <a:ext uri="{FF2B5EF4-FFF2-40B4-BE49-F238E27FC236}">
                    <a16:creationId xmlns:a16="http://schemas.microsoft.com/office/drawing/2014/main" id="{5CE23CD5-2633-455A-8845-EA7C9E2FE403}"/>
                  </a:ext>
                </a:extLst>
              </p:cNvPr>
              <p:cNvCxnSpPr/>
              <p:nvPr/>
            </p:nvCxnSpPr>
            <p:spPr>
              <a:xfrm>
                <a:off x="4398525" y="1775935"/>
                <a:ext cx="491919" cy="108492"/>
              </a:xfrm>
              <a:prstGeom prst="line">
                <a:avLst/>
              </a:prstGeom>
              <a:noFill/>
              <a:ln w="25400" cap="flat" cmpd="sng" algn="ctr">
                <a:solidFill>
                  <a:srgbClr val="4DB3E4"/>
                </a:solidFill>
                <a:prstDash val="solid"/>
                <a:miter lim="800000"/>
                <a:tailEnd type="none" w="sm" len="sm"/>
              </a:ln>
              <a:effectLst/>
            </p:spPr>
          </p:cxnSp>
          <p:pic>
            <p:nvPicPr>
              <p:cNvPr id="462" name="图片 461">
                <a:extLst>
                  <a:ext uri="{FF2B5EF4-FFF2-40B4-BE49-F238E27FC236}">
                    <a16:creationId xmlns:a16="http://schemas.microsoft.com/office/drawing/2014/main" id="{AF081525-F53D-4C2B-82D9-84081EE4692C}"/>
                  </a:ext>
                </a:extLst>
              </p:cNvPr>
              <p:cNvPicPr>
                <a:picLocks noChangeAspect="1"/>
              </p:cNvPicPr>
              <p:nvPr/>
            </p:nvPicPr>
            <p:blipFill>
              <a:blip r:embed="rId14"/>
              <a:stretch>
                <a:fillRect/>
              </a:stretch>
            </p:blipFill>
            <p:spPr>
              <a:xfrm>
                <a:off x="4657357" y="1805784"/>
                <a:ext cx="111101" cy="59675"/>
              </a:xfrm>
              <a:prstGeom prst="rect">
                <a:avLst/>
              </a:prstGeom>
            </p:spPr>
          </p:pic>
          <p:cxnSp>
            <p:nvCxnSpPr>
              <p:cNvPr id="463" name="直接连接符 462">
                <a:extLst>
                  <a:ext uri="{FF2B5EF4-FFF2-40B4-BE49-F238E27FC236}">
                    <a16:creationId xmlns:a16="http://schemas.microsoft.com/office/drawing/2014/main" id="{9CBC8EDC-B61E-48CC-BA5D-9E0931C850DD}"/>
                  </a:ext>
                </a:extLst>
              </p:cNvPr>
              <p:cNvCxnSpPr/>
              <p:nvPr/>
            </p:nvCxnSpPr>
            <p:spPr>
              <a:xfrm flipV="1">
                <a:off x="4081709" y="1773925"/>
                <a:ext cx="316817" cy="85488"/>
              </a:xfrm>
              <a:prstGeom prst="line">
                <a:avLst/>
              </a:prstGeom>
              <a:noFill/>
              <a:ln w="22225" cap="flat" cmpd="sng" algn="ctr">
                <a:solidFill>
                  <a:srgbClr val="4DB3E4"/>
                </a:solidFill>
                <a:prstDash val="solid"/>
                <a:miter lim="800000"/>
                <a:tailEnd type="none" w="sm" len="sm"/>
              </a:ln>
              <a:effectLst/>
            </p:spPr>
          </p:cxnSp>
          <p:cxnSp>
            <p:nvCxnSpPr>
              <p:cNvPr id="464" name="直接连接符 463">
                <a:extLst>
                  <a:ext uri="{FF2B5EF4-FFF2-40B4-BE49-F238E27FC236}">
                    <a16:creationId xmlns:a16="http://schemas.microsoft.com/office/drawing/2014/main" id="{D049F3B4-7089-4F01-B27D-7EEE758ABC98}"/>
                  </a:ext>
                </a:extLst>
              </p:cNvPr>
              <p:cNvCxnSpPr/>
              <p:nvPr/>
            </p:nvCxnSpPr>
            <p:spPr>
              <a:xfrm flipV="1">
                <a:off x="3637366" y="1885509"/>
                <a:ext cx="316817" cy="77909"/>
              </a:xfrm>
              <a:prstGeom prst="line">
                <a:avLst/>
              </a:prstGeom>
              <a:noFill/>
              <a:ln w="19050" cap="flat" cmpd="sng" algn="ctr">
                <a:solidFill>
                  <a:srgbClr val="4DB3E4"/>
                </a:solidFill>
                <a:prstDash val="solid"/>
                <a:miter lim="800000"/>
                <a:tailEnd type="none" w="sm" len="sm"/>
              </a:ln>
              <a:effectLst/>
            </p:spPr>
          </p:cxnSp>
          <p:cxnSp>
            <p:nvCxnSpPr>
              <p:cNvPr id="465" name="直接连接符 464">
                <a:extLst>
                  <a:ext uri="{FF2B5EF4-FFF2-40B4-BE49-F238E27FC236}">
                    <a16:creationId xmlns:a16="http://schemas.microsoft.com/office/drawing/2014/main" id="{08CC4224-644B-4BE6-A238-12FB00A3A928}"/>
                  </a:ext>
                </a:extLst>
              </p:cNvPr>
              <p:cNvCxnSpPr/>
              <p:nvPr/>
            </p:nvCxnSpPr>
            <p:spPr>
              <a:xfrm flipV="1">
                <a:off x="3300135" y="1986446"/>
                <a:ext cx="249804" cy="66027"/>
              </a:xfrm>
              <a:prstGeom prst="line">
                <a:avLst/>
              </a:prstGeom>
              <a:noFill/>
              <a:ln w="19050" cap="flat" cmpd="sng" algn="ctr">
                <a:solidFill>
                  <a:srgbClr val="4DB3E4"/>
                </a:solidFill>
                <a:prstDash val="solid"/>
                <a:miter lim="800000"/>
                <a:tailEnd type="none" w="sm" len="sm"/>
              </a:ln>
              <a:effectLst/>
            </p:spPr>
          </p:cxnSp>
          <p:cxnSp>
            <p:nvCxnSpPr>
              <p:cNvPr id="466" name="直接连接符 465">
                <a:extLst>
                  <a:ext uri="{FF2B5EF4-FFF2-40B4-BE49-F238E27FC236}">
                    <a16:creationId xmlns:a16="http://schemas.microsoft.com/office/drawing/2014/main" id="{8F8E2DE4-A812-45B4-91A8-05A9AE8DF8D5}"/>
                  </a:ext>
                </a:extLst>
              </p:cNvPr>
              <p:cNvCxnSpPr/>
              <p:nvPr/>
            </p:nvCxnSpPr>
            <p:spPr>
              <a:xfrm>
                <a:off x="3394748" y="2073462"/>
                <a:ext cx="392242" cy="54061"/>
              </a:xfrm>
              <a:prstGeom prst="line">
                <a:avLst/>
              </a:prstGeom>
              <a:noFill/>
              <a:ln w="19050" cap="flat" cmpd="sng" algn="ctr">
                <a:solidFill>
                  <a:srgbClr val="4DB3E4"/>
                </a:solidFill>
                <a:prstDash val="solid"/>
                <a:miter lim="800000"/>
                <a:tailEnd type="none" w="sm" len="sm"/>
              </a:ln>
              <a:effectLst/>
            </p:spPr>
          </p:cxnSp>
          <p:cxnSp>
            <p:nvCxnSpPr>
              <p:cNvPr id="467" name="直接连接符 466">
                <a:extLst>
                  <a:ext uri="{FF2B5EF4-FFF2-40B4-BE49-F238E27FC236}">
                    <a16:creationId xmlns:a16="http://schemas.microsoft.com/office/drawing/2014/main" id="{189B6840-A641-4D08-9EB2-D4F12B6C6121}"/>
                  </a:ext>
                </a:extLst>
              </p:cNvPr>
              <p:cNvCxnSpPr/>
              <p:nvPr/>
            </p:nvCxnSpPr>
            <p:spPr>
              <a:xfrm flipV="1">
                <a:off x="3909645" y="2080579"/>
                <a:ext cx="240794" cy="46944"/>
              </a:xfrm>
              <a:prstGeom prst="line">
                <a:avLst/>
              </a:prstGeom>
              <a:noFill/>
              <a:ln w="15875" cap="flat" cmpd="sng" algn="ctr">
                <a:solidFill>
                  <a:srgbClr val="4DB3E4"/>
                </a:solidFill>
                <a:prstDash val="solid"/>
                <a:miter lim="800000"/>
                <a:tailEnd type="none" w="sm" len="sm"/>
              </a:ln>
              <a:effectLst/>
            </p:spPr>
          </p:cxnSp>
          <p:cxnSp>
            <p:nvCxnSpPr>
              <p:cNvPr id="468" name="直接连接符 467">
                <a:extLst>
                  <a:ext uri="{FF2B5EF4-FFF2-40B4-BE49-F238E27FC236}">
                    <a16:creationId xmlns:a16="http://schemas.microsoft.com/office/drawing/2014/main" id="{5A71FF71-58D0-46E7-A7CF-387187A86476}"/>
                  </a:ext>
                </a:extLst>
              </p:cNvPr>
              <p:cNvCxnSpPr/>
              <p:nvPr/>
            </p:nvCxnSpPr>
            <p:spPr>
              <a:xfrm flipV="1">
                <a:off x="4260166" y="1996346"/>
                <a:ext cx="340895" cy="59611"/>
              </a:xfrm>
              <a:prstGeom prst="line">
                <a:avLst/>
              </a:prstGeom>
              <a:noFill/>
              <a:ln w="15875" cap="flat" cmpd="sng" algn="ctr">
                <a:solidFill>
                  <a:srgbClr val="4DB3E4"/>
                </a:solidFill>
                <a:prstDash val="solid"/>
                <a:miter lim="800000"/>
                <a:tailEnd type="none" w="sm" len="sm"/>
              </a:ln>
              <a:effectLst/>
            </p:spPr>
          </p:cxnSp>
          <p:sp>
            <p:nvSpPr>
              <p:cNvPr id="469" name="TextBox 17">
                <a:extLst>
                  <a:ext uri="{FF2B5EF4-FFF2-40B4-BE49-F238E27FC236}">
                    <a16:creationId xmlns:a16="http://schemas.microsoft.com/office/drawing/2014/main" id="{919A5224-406B-49D0-949B-93543FE9498B}"/>
                  </a:ext>
                </a:extLst>
              </p:cNvPr>
              <p:cNvSpPr txBox="1">
                <a:spLocks noChangeArrowheads="1"/>
              </p:cNvSpPr>
              <p:nvPr/>
            </p:nvSpPr>
            <p:spPr bwMode="auto">
              <a:xfrm>
                <a:off x="2540845" y="3289732"/>
                <a:ext cx="2030605"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核心交换机</a:t>
                </a:r>
              </a:p>
            </p:txBody>
          </p:sp>
          <p:sp>
            <p:nvSpPr>
              <p:cNvPr id="470" name="TextBox 17">
                <a:extLst>
                  <a:ext uri="{FF2B5EF4-FFF2-40B4-BE49-F238E27FC236}">
                    <a16:creationId xmlns:a16="http://schemas.microsoft.com/office/drawing/2014/main" id="{8AF5F332-7ADB-4445-A7A3-DE1AF5404709}"/>
                  </a:ext>
                </a:extLst>
              </p:cNvPr>
              <p:cNvSpPr txBox="1">
                <a:spLocks noChangeArrowheads="1"/>
              </p:cNvSpPr>
              <p:nvPr/>
            </p:nvSpPr>
            <p:spPr bwMode="auto">
              <a:xfrm>
                <a:off x="2424700" y="2642523"/>
                <a:ext cx="1973825"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汇聚交换机</a:t>
                </a:r>
              </a:p>
            </p:txBody>
          </p:sp>
          <p:cxnSp>
            <p:nvCxnSpPr>
              <p:cNvPr id="471" name="肘形连接符 86">
                <a:extLst>
                  <a:ext uri="{FF2B5EF4-FFF2-40B4-BE49-F238E27FC236}">
                    <a16:creationId xmlns:a16="http://schemas.microsoft.com/office/drawing/2014/main" id="{E6C32FF2-A7D7-4ED7-9949-546C683BF045}"/>
                  </a:ext>
                </a:extLst>
              </p:cNvPr>
              <p:cNvCxnSpPr/>
              <p:nvPr/>
            </p:nvCxnSpPr>
            <p:spPr>
              <a:xfrm rot="16200000" flipH="1">
                <a:off x="2095850" y="2941661"/>
                <a:ext cx="511300" cy="312482"/>
              </a:xfrm>
              <a:prstGeom prst="bentConnector3">
                <a:avLst>
                  <a:gd name="adj1" fmla="val 50000"/>
                </a:avLst>
              </a:prstGeom>
              <a:noFill/>
              <a:ln w="28575" cap="rnd" cmpd="sng" algn="ctr">
                <a:solidFill>
                  <a:srgbClr val="FFC000"/>
                </a:solidFill>
                <a:prstDash val="solid"/>
                <a:round/>
                <a:headEnd type="oval" w="sm" len="sm"/>
                <a:tailEnd type="oval" w="sm" len="sm"/>
              </a:ln>
              <a:effectLst/>
            </p:spPr>
          </p:cxnSp>
          <p:cxnSp>
            <p:nvCxnSpPr>
              <p:cNvPr id="472" name="肘形连接符 87">
                <a:extLst>
                  <a:ext uri="{FF2B5EF4-FFF2-40B4-BE49-F238E27FC236}">
                    <a16:creationId xmlns:a16="http://schemas.microsoft.com/office/drawing/2014/main" id="{B4D66E59-B9C9-49ED-BC9E-0143A3A7638B}"/>
                  </a:ext>
                </a:extLst>
              </p:cNvPr>
              <p:cNvCxnSpPr>
                <a:cxnSpLocks/>
                <a:stCxn id="392" idx="1"/>
              </p:cNvCxnSpPr>
              <p:nvPr/>
            </p:nvCxnSpPr>
            <p:spPr>
              <a:xfrm rot="10800000" flipH="1" flipV="1">
                <a:off x="1941245" y="2298468"/>
                <a:ext cx="233065" cy="1261902"/>
              </a:xfrm>
              <a:prstGeom prst="bentConnector4">
                <a:avLst>
                  <a:gd name="adj1" fmla="val -5298"/>
                  <a:gd name="adj2" fmla="val 99798"/>
                </a:avLst>
              </a:prstGeom>
              <a:noFill/>
              <a:ln w="28575" cap="rnd" cmpd="sng" algn="ctr">
                <a:solidFill>
                  <a:srgbClr val="FFC000"/>
                </a:solidFill>
                <a:prstDash val="solid"/>
                <a:round/>
                <a:headEnd type="oval" w="sm" len="sm"/>
                <a:tailEnd type="oval" w="sm" len="sm"/>
              </a:ln>
              <a:effectLst/>
            </p:spPr>
          </p:cxnSp>
          <p:cxnSp>
            <p:nvCxnSpPr>
              <p:cNvPr id="473" name="直接连接符 472">
                <a:extLst>
                  <a:ext uri="{FF2B5EF4-FFF2-40B4-BE49-F238E27FC236}">
                    <a16:creationId xmlns:a16="http://schemas.microsoft.com/office/drawing/2014/main" id="{8B903901-570A-44DD-A126-F99211C5757D}"/>
                  </a:ext>
                </a:extLst>
              </p:cNvPr>
              <p:cNvCxnSpPr/>
              <p:nvPr/>
            </p:nvCxnSpPr>
            <p:spPr>
              <a:xfrm flipV="1">
                <a:off x="2281366" y="2589022"/>
                <a:ext cx="0" cy="102968"/>
              </a:xfrm>
              <a:prstGeom prst="line">
                <a:avLst/>
              </a:prstGeom>
              <a:noFill/>
              <a:ln w="12700" cap="flat" cmpd="sng" algn="ctr">
                <a:solidFill>
                  <a:srgbClr val="4DB3E4"/>
                </a:solidFill>
                <a:prstDash val="solid"/>
                <a:miter lim="800000"/>
                <a:tailEnd type="none" w="sm" len="sm"/>
              </a:ln>
              <a:effectLst/>
            </p:spPr>
          </p:cxnSp>
          <p:cxnSp>
            <p:nvCxnSpPr>
              <p:cNvPr id="474" name="直接连接符 473">
                <a:extLst>
                  <a:ext uri="{FF2B5EF4-FFF2-40B4-BE49-F238E27FC236}">
                    <a16:creationId xmlns:a16="http://schemas.microsoft.com/office/drawing/2014/main" id="{F598C752-BA6D-4314-96B9-94328992D26B}"/>
                  </a:ext>
                </a:extLst>
              </p:cNvPr>
              <p:cNvCxnSpPr/>
              <p:nvPr/>
            </p:nvCxnSpPr>
            <p:spPr>
              <a:xfrm flipV="1">
                <a:off x="2163131" y="2023000"/>
                <a:ext cx="0" cy="102968"/>
              </a:xfrm>
              <a:prstGeom prst="line">
                <a:avLst/>
              </a:prstGeom>
              <a:noFill/>
              <a:ln w="12700" cap="flat" cmpd="sng" algn="ctr">
                <a:solidFill>
                  <a:srgbClr val="4DB3E4"/>
                </a:solidFill>
                <a:prstDash val="solid"/>
                <a:miter lim="800000"/>
                <a:tailEnd type="none" w="sm" len="sm"/>
              </a:ln>
              <a:effectLst/>
            </p:spPr>
          </p:cxnSp>
          <p:cxnSp>
            <p:nvCxnSpPr>
              <p:cNvPr id="475" name="直接连接符 474">
                <a:extLst>
                  <a:ext uri="{FF2B5EF4-FFF2-40B4-BE49-F238E27FC236}">
                    <a16:creationId xmlns:a16="http://schemas.microsoft.com/office/drawing/2014/main" id="{8DA8F19D-85AE-42D4-B172-4F6E34A87C35}"/>
                  </a:ext>
                </a:extLst>
              </p:cNvPr>
              <p:cNvCxnSpPr/>
              <p:nvPr/>
            </p:nvCxnSpPr>
            <p:spPr>
              <a:xfrm flipV="1">
                <a:off x="2261229" y="2023000"/>
                <a:ext cx="0" cy="102968"/>
              </a:xfrm>
              <a:prstGeom prst="line">
                <a:avLst/>
              </a:prstGeom>
              <a:noFill/>
              <a:ln w="12700" cap="flat" cmpd="sng" algn="ctr">
                <a:solidFill>
                  <a:srgbClr val="4DB3E4"/>
                </a:solidFill>
                <a:prstDash val="solid"/>
                <a:miter lim="800000"/>
                <a:tailEnd type="none" w="sm" len="sm"/>
              </a:ln>
              <a:effectLst/>
            </p:spPr>
          </p:cxnSp>
          <p:sp>
            <p:nvSpPr>
              <p:cNvPr id="476" name="TextBox 17">
                <a:extLst>
                  <a:ext uri="{FF2B5EF4-FFF2-40B4-BE49-F238E27FC236}">
                    <a16:creationId xmlns:a16="http://schemas.microsoft.com/office/drawing/2014/main" id="{D57C1C77-56D2-42E9-896E-93FADEA2930F}"/>
                  </a:ext>
                </a:extLst>
              </p:cNvPr>
              <p:cNvSpPr txBox="1">
                <a:spLocks noChangeArrowheads="1"/>
              </p:cNvSpPr>
              <p:nvPr/>
            </p:nvSpPr>
            <p:spPr bwMode="auto">
              <a:xfrm>
                <a:off x="2309891" y="2099391"/>
                <a:ext cx="1973825"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汇聚交换机</a:t>
                </a:r>
              </a:p>
            </p:txBody>
          </p:sp>
          <p:sp>
            <p:nvSpPr>
              <p:cNvPr id="477" name="Freeform 13">
                <a:extLst>
                  <a:ext uri="{FF2B5EF4-FFF2-40B4-BE49-F238E27FC236}">
                    <a16:creationId xmlns:a16="http://schemas.microsoft.com/office/drawing/2014/main" id="{2E8EA80A-1CA0-4306-A7A4-C75AA7E39778}"/>
                  </a:ext>
                </a:extLst>
              </p:cNvPr>
              <p:cNvSpPr>
                <a:spLocks noEditPoints="1"/>
              </p:cNvSpPr>
              <p:nvPr/>
            </p:nvSpPr>
            <p:spPr bwMode="auto">
              <a:xfrm>
                <a:off x="4441308" y="1818345"/>
                <a:ext cx="509059" cy="82627"/>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等线" panose="02010600030101010101" pitchFamily="2" charset="-122"/>
                  <a:cs typeface="+mn-cs"/>
                  <a:sym typeface="Arial" panose="020B0604020202020204" pitchFamily="34" charset="0"/>
                </a:endParaRPr>
              </a:p>
            </p:txBody>
          </p:sp>
          <p:sp>
            <p:nvSpPr>
              <p:cNvPr id="478" name="TextBox 17">
                <a:extLst>
                  <a:ext uri="{FF2B5EF4-FFF2-40B4-BE49-F238E27FC236}">
                    <a16:creationId xmlns:a16="http://schemas.microsoft.com/office/drawing/2014/main" id="{486401C4-0759-498A-B0B4-79BCD4B52E4E}"/>
                  </a:ext>
                </a:extLst>
              </p:cNvPr>
              <p:cNvSpPr txBox="1">
                <a:spLocks noChangeArrowheads="1"/>
              </p:cNvSpPr>
              <p:nvPr/>
            </p:nvSpPr>
            <p:spPr bwMode="auto">
              <a:xfrm>
                <a:off x="4470203" y="1895136"/>
                <a:ext cx="1027381" cy="213643"/>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接入交换机</a:t>
                </a:r>
              </a:p>
            </p:txBody>
          </p:sp>
        </p:grpSp>
        <p:sp>
          <p:nvSpPr>
            <p:cNvPr id="324" name="Freeform 235">
              <a:extLst>
                <a:ext uri="{FF2B5EF4-FFF2-40B4-BE49-F238E27FC236}">
                  <a16:creationId xmlns:a16="http://schemas.microsoft.com/office/drawing/2014/main" id="{24C302F1-FBE5-483B-9EEA-857B2E5F94E1}"/>
                </a:ext>
              </a:extLst>
            </p:cNvPr>
            <p:cNvSpPr>
              <a:spLocks/>
            </p:cNvSpPr>
            <p:nvPr/>
          </p:nvSpPr>
          <p:spPr bwMode="auto">
            <a:xfrm rot="10800000" flipH="1">
              <a:off x="3227959" y="2896696"/>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rgbClr val="666666">
                <a:lumMod val="20000"/>
                <a:lumOff val="80000"/>
              </a:srgbClr>
            </a:solidFill>
            <a:ln>
              <a:noFill/>
            </a:ln>
            <a:extLst/>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5" name="Freeform 236">
              <a:extLst>
                <a:ext uri="{FF2B5EF4-FFF2-40B4-BE49-F238E27FC236}">
                  <a16:creationId xmlns:a16="http://schemas.microsoft.com/office/drawing/2014/main" id="{BC86EA7F-31BE-400E-9494-F17F83344BB0}"/>
                </a:ext>
              </a:extLst>
            </p:cNvPr>
            <p:cNvSpPr>
              <a:spLocks/>
            </p:cNvSpPr>
            <p:nvPr/>
          </p:nvSpPr>
          <p:spPr bwMode="auto">
            <a:xfrm rot="10800000" flipH="1">
              <a:off x="3202562" y="2922834"/>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rgbClr val="666666">
                <a:lumMod val="20000"/>
                <a:lumOff val="80000"/>
              </a:srgbClr>
            </a:solidFill>
            <a:ln>
              <a:noFill/>
            </a:ln>
            <a:extLst/>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6" name="Freeform 237">
              <a:extLst>
                <a:ext uri="{FF2B5EF4-FFF2-40B4-BE49-F238E27FC236}">
                  <a16:creationId xmlns:a16="http://schemas.microsoft.com/office/drawing/2014/main" id="{EAD0127F-E8CE-4E45-8C58-770514D8BBB9}"/>
                </a:ext>
              </a:extLst>
            </p:cNvPr>
            <p:cNvSpPr>
              <a:spLocks/>
            </p:cNvSpPr>
            <p:nvPr/>
          </p:nvSpPr>
          <p:spPr bwMode="auto">
            <a:xfrm rot="10800000" flipH="1">
              <a:off x="3177160" y="2947728"/>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rgbClr val="666666">
                <a:lumMod val="20000"/>
                <a:lumOff val="80000"/>
              </a:srgbClr>
            </a:solidFill>
            <a:ln>
              <a:noFill/>
            </a:ln>
            <a:extLst/>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7" name="Freeform 238">
              <a:extLst>
                <a:ext uri="{FF2B5EF4-FFF2-40B4-BE49-F238E27FC236}">
                  <a16:creationId xmlns:a16="http://schemas.microsoft.com/office/drawing/2014/main" id="{BB2877C7-D73F-466D-B64F-4B2BF82B99DE}"/>
                </a:ext>
              </a:extLst>
            </p:cNvPr>
            <p:cNvSpPr>
              <a:spLocks/>
            </p:cNvSpPr>
            <p:nvPr/>
          </p:nvSpPr>
          <p:spPr bwMode="auto">
            <a:xfrm rot="10800000" flipH="1">
              <a:off x="3263525" y="2854374"/>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rgbClr val="666666">
                <a:lumMod val="20000"/>
                <a:lumOff val="80000"/>
              </a:srgbClr>
            </a:solidFill>
            <a:ln>
              <a:noFill/>
            </a:ln>
            <a:extLst/>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8" name="任意多边形 39">
              <a:extLst>
                <a:ext uri="{FF2B5EF4-FFF2-40B4-BE49-F238E27FC236}">
                  <a16:creationId xmlns:a16="http://schemas.microsoft.com/office/drawing/2014/main" id="{06310647-235E-4C9E-B8C1-ADD2F38CCA0A}"/>
                </a:ext>
              </a:extLst>
            </p:cNvPr>
            <p:cNvSpPr>
              <a:spLocks noChangeArrowheads="1"/>
            </p:cNvSpPr>
            <p:nvPr/>
          </p:nvSpPr>
          <p:spPr bwMode="auto">
            <a:xfrm>
              <a:off x="3134918" y="2509157"/>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29" name="任意多边形 40">
              <a:extLst>
                <a:ext uri="{FF2B5EF4-FFF2-40B4-BE49-F238E27FC236}">
                  <a16:creationId xmlns:a16="http://schemas.microsoft.com/office/drawing/2014/main" id="{3322F1A1-F150-47C1-802D-DFEFC9825FA9}"/>
                </a:ext>
              </a:extLst>
            </p:cNvPr>
            <p:cNvSpPr>
              <a:spLocks noChangeArrowheads="1"/>
            </p:cNvSpPr>
            <p:nvPr/>
          </p:nvSpPr>
          <p:spPr bwMode="auto">
            <a:xfrm>
              <a:off x="3152539" y="2524672"/>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0" name="任意多边形 41">
              <a:extLst>
                <a:ext uri="{FF2B5EF4-FFF2-40B4-BE49-F238E27FC236}">
                  <a16:creationId xmlns:a16="http://schemas.microsoft.com/office/drawing/2014/main" id="{586F18C9-6643-4251-9222-A794DB4E0ACF}"/>
                </a:ext>
              </a:extLst>
            </p:cNvPr>
            <p:cNvSpPr>
              <a:spLocks noChangeArrowheads="1"/>
            </p:cNvSpPr>
            <p:nvPr/>
          </p:nvSpPr>
          <p:spPr bwMode="auto">
            <a:xfrm>
              <a:off x="3258260" y="2769983"/>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1" name="任意多边形 42">
              <a:extLst>
                <a:ext uri="{FF2B5EF4-FFF2-40B4-BE49-F238E27FC236}">
                  <a16:creationId xmlns:a16="http://schemas.microsoft.com/office/drawing/2014/main" id="{4612C1EF-47BC-4565-B29F-792EFB1D253F}"/>
                </a:ext>
              </a:extLst>
            </p:cNvPr>
            <p:cNvSpPr>
              <a:spLocks noChangeArrowheads="1"/>
            </p:cNvSpPr>
            <p:nvPr/>
          </p:nvSpPr>
          <p:spPr bwMode="auto">
            <a:xfrm>
              <a:off x="3299665" y="2612298"/>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2" name="任意多边形 43">
              <a:extLst>
                <a:ext uri="{FF2B5EF4-FFF2-40B4-BE49-F238E27FC236}">
                  <a16:creationId xmlns:a16="http://schemas.microsoft.com/office/drawing/2014/main" id="{115370D8-0790-4729-A152-9B5AB4C4C215}"/>
                </a:ext>
              </a:extLst>
            </p:cNvPr>
            <p:cNvSpPr>
              <a:spLocks noChangeArrowheads="1"/>
            </p:cNvSpPr>
            <p:nvPr/>
          </p:nvSpPr>
          <p:spPr bwMode="auto">
            <a:xfrm>
              <a:off x="3313984" y="2612298"/>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3" name="任意多边形 44">
              <a:extLst>
                <a:ext uri="{FF2B5EF4-FFF2-40B4-BE49-F238E27FC236}">
                  <a16:creationId xmlns:a16="http://schemas.microsoft.com/office/drawing/2014/main" id="{662661E0-5255-4B21-995A-A8DAEA70CC05}"/>
                </a:ext>
              </a:extLst>
            </p:cNvPr>
            <p:cNvSpPr>
              <a:spLocks noChangeArrowheads="1"/>
            </p:cNvSpPr>
            <p:nvPr/>
          </p:nvSpPr>
          <p:spPr bwMode="auto">
            <a:xfrm>
              <a:off x="3338212" y="2612298"/>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4" name="任意多边形 45">
              <a:extLst>
                <a:ext uri="{FF2B5EF4-FFF2-40B4-BE49-F238E27FC236}">
                  <a16:creationId xmlns:a16="http://schemas.microsoft.com/office/drawing/2014/main" id="{7E32B71F-C654-47DB-B56A-EBA6FC7A6140}"/>
                </a:ext>
              </a:extLst>
            </p:cNvPr>
            <p:cNvSpPr>
              <a:spLocks noChangeArrowheads="1"/>
            </p:cNvSpPr>
            <p:nvPr/>
          </p:nvSpPr>
          <p:spPr bwMode="auto">
            <a:xfrm>
              <a:off x="3358693" y="2612298"/>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5" name="任意多边形 46">
              <a:extLst>
                <a:ext uri="{FF2B5EF4-FFF2-40B4-BE49-F238E27FC236}">
                  <a16:creationId xmlns:a16="http://schemas.microsoft.com/office/drawing/2014/main" id="{B150CD01-B6E1-4A26-A3E6-31F01E05FEF2}"/>
                </a:ext>
              </a:extLst>
            </p:cNvPr>
            <p:cNvSpPr>
              <a:spLocks noChangeArrowheads="1"/>
            </p:cNvSpPr>
            <p:nvPr/>
          </p:nvSpPr>
          <p:spPr bwMode="auto">
            <a:xfrm>
              <a:off x="3370808" y="2612298"/>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6" name="任意多边形 47">
              <a:extLst>
                <a:ext uri="{FF2B5EF4-FFF2-40B4-BE49-F238E27FC236}">
                  <a16:creationId xmlns:a16="http://schemas.microsoft.com/office/drawing/2014/main" id="{6AAB26EE-BE64-4D01-958A-06334A7A34FB}"/>
                </a:ext>
              </a:extLst>
            </p:cNvPr>
            <p:cNvSpPr>
              <a:spLocks noChangeArrowheads="1"/>
            </p:cNvSpPr>
            <p:nvPr/>
          </p:nvSpPr>
          <p:spPr bwMode="auto">
            <a:xfrm>
              <a:off x="3326097" y="2612298"/>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7" name="任意多边形 48">
              <a:extLst>
                <a:ext uri="{FF2B5EF4-FFF2-40B4-BE49-F238E27FC236}">
                  <a16:creationId xmlns:a16="http://schemas.microsoft.com/office/drawing/2014/main" id="{04FA6EB3-925F-4CFA-BC39-FF0A78C06215}"/>
                </a:ext>
              </a:extLst>
            </p:cNvPr>
            <p:cNvSpPr>
              <a:spLocks noChangeArrowheads="1"/>
            </p:cNvSpPr>
            <p:nvPr/>
          </p:nvSpPr>
          <p:spPr bwMode="auto">
            <a:xfrm>
              <a:off x="3304736" y="2557987"/>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8" name="任意多边形 50">
              <a:extLst>
                <a:ext uri="{FF2B5EF4-FFF2-40B4-BE49-F238E27FC236}">
                  <a16:creationId xmlns:a16="http://schemas.microsoft.com/office/drawing/2014/main" id="{6F525F95-8BBB-4A35-B937-40C05DF1A335}"/>
                </a:ext>
              </a:extLst>
            </p:cNvPr>
            <p:cNvSpPr>
              <a:spLocks noChangeArrowheads="1"/>
            </p:cNvSpPr>
            <p:nvPr/>
          </p:nvSpPr>
          <p:spPr bwMode="auto">
            <a:xfrm>
              <a:off x="3306276" y="2597923"/>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39" name="任意多边形 52">
              <a:extLst>
                <a:ext uri="{FF2B5EF4-FFF2-40B4-BE49-F238E27FC236}">
                  <a16:creationId xmlns:a16="http://schemas.microsoft.com/office/drawing/2014/main" id="{C095CD5D-5939-4D3C-8B9B-E2598549A245}"/>
                </a:ext>
              </a:extLst>
            </p:cNvPr>
            <p:cNvSpPr>
              <a:spLocks noChangeArrowheads="1"/>
            </p:cNvSpPr>
            <p:nvPr/>
          </p:nvSpPr>
          <p:spPr bwMode="auto">
            <a:xfrm>
              <a:off x="3298566" y="2578068"/>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0" name="任意多边形 212">
              <a:extLst>
                <a:ext uri="{FF2B5EF4-FFF2-40B4-BE49-F238E27FC236}">
                  <a16:creationId xmlns:a16="http://schemas.microsoft.com/office/drawing/2014/main" id="{ACBC7397-1A47-4A37-906A-240B59BE7DCF}"/>
                </a:ext>
              </a:extLst>
            </p:cNvPr>
            <p:cNvSpPr>
              <a:spLocks noChangeArrowheads="1"/>
            </p:cNvSpPr>
            <p:nvPr/>
          </p:nvSpPr>
          <p:spPr bwMode="auto">
            <a:xfrm>
              <a:off x="3319051" y="2547719"/>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1" name="任意多边形 56">
              <a:extLst>
                <a:ext uri="{FF2B5EF4-FFF2-40B4-BE49-F238E27FC236}">
                  <a16:creationId xmlns:a16="http://schemas.microsoft.com/office/drawing/2014/main" id="{8FBC64BF-BFD6-4A5B-8A2A-C5AB22A24075}"/>
                </a:ext>
              </a:extLst>
            </p:cNvPr>
            <p:cNvSpPr>
              <a:spLocks noChangeArrowheads="1"/>
            </p:cNvSpPr>
            <p:nvPr/>
          </p:nvSpPr>
          <p:spPr bwMode="auto">
            <a:xfrm>
              <a:off x="3335571" y="2547719"/>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2" name="任意多边形 58">
              <a:extLst>
                <a:ext uri="{FF2B5EF4-FFF2-40B4-BE49-F238E27FC236}">
                  <a16:creationId xmlns:a16="http://schemas.microsoft.com/office/drawing/2014/main" id="{23ED2BA1-D9DC-4E7A-8667-5B73A54FF9B5}"/>
                </a:ext>
              </a:extLst>
            </p:cNvPr>
            <p:cNvSpPr>
              <a:spLocks noChangeArrowheads="1"/>
            </p:cNvSpPr>
            <p:nvPr/>
          </p:nvSpPr>
          <p:spPr bwMode="auto">
            <a:xfrm>
              <a:off x="3343721" y="2597923"/>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3" name="任意多边形 60">
              <a:extLst>
                <a:ext uri="{FF2B5EF4-FFF2-40B4-BE49-F238E27FC236}">
                  <a16:creationId xmlns:a16="http://schemas.microsoft.com/office/drawing/2014/main" id="{B11D18AD-6054-4CA4-A1DB-86817DA472B8}"/>
                </a:ext>
              </a:extLst>
            </p:cNvPr>
            <p:cNvSpPr>
              <a:spLocks noChangeArrowheads="1"/>
            </p:cNvSpPr>
            <p:nvPr/>
          </p:nvSpPr>
          <p:spPr bwMode="auto">
            <a:xfrm>
              <a:off x="3343717" y="2578068"/>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4" name="任意多边形 62">
              <a:extLst>
                <a:ext uri="{FF2B5EF4-FFF2-40B4-BE49-F238E27FC236}">
                  <a16:creationId xmlns:a16="http://schemas.microsoft.com/office/drawing/2014/main" id="{E25BE1C6-8573-4970-9D33-89930DAEA04B}"/>
                </a:ext>
              </a:extLst>
            </p:cNvPr>
            <p:cNvSpPr>
              <a:spLocks noChangeArrowheads="1"/>
            </p:cNvSpPr>
            <p:nvPr/>
          </p:nvSpPr>
          <p:spPr bwMode="auto">
            <a:xfrm>
              <a:off x="3341514" y="2557987"/>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5" name="任意多边形 64">
              <a:extLst>
                <a:ext uri="{FF2B5EF4-FFF2-40B4-BE49-F238E27FC236}">
                  <a16:creationId xmlns:a16="http://schemas.microsoft.com/office/drawing/2014/main" id="{E3942B8E-96C7-4C81-B3CA-1AE6ECC03C86}"/>
                </a:ext>
              </a:extLst>
            </p:cNvPr>
            <p:cNvSpPr>
              <a:spLocks noChangeArrowheads="1"/>
            </p:cNvSpPr>
            <p:nvPr/>
          </p:nvSpPr>
          <p:spPr bwMode="auto">
            <a:xfrm>
              <a:off x="3291959"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6" name="任意多边形 65">
              <a:extLst>
                <a:ext uri="{FF2B5EF4-FFF2-40B4-BE49-F238E27FC236}">
                  <a16:creationId xmlns:a16="http://schemas.microsoft.com/office/drawing/2014/main" id="{218D9AA0-A736-4AFF-91DD-5C9D875E7A1E}"/>
                </a:ext>
              </a:extLst>
            </p:cNvPr>
            <p:cNvSpPr>
              <a:spLocks noChangeArrowheads="1"/>
            </p:cNvSpPr>
            <p:nvPr/>
          </p:nvSpPr>
          <p:spPr bwMode="auto">
            <a:xfrm>
              <a:off x="3344820"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7" name="任意多边形 66">
              <a:extLst>
                <a:ext uri="{FF2B5EF4-FFF2-40B4-BE49-F238E27FC236}">
                  <a16:creationId xmlns:a16="http://schemas.microsoft.com/office/drawing/2014/main" id="{7CF4E3BC-8451-43BE-9B8B-49E2EC00DBB2}"/>
                </a:ext>
              </a:extLst>
            </p:cNvPr>
            <p:cNvSpPr>
              <a:spLocks noChangeArrowheads="1"/>
            </p:cNvSpPr>
            <p:nvPr/>
          </p:nvSpPr>
          <p:spPr bwMode="auto">
            <a:xfrm>
              <a:off x="3176767" y="2729024"/>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8" name="任意多边形 67">
              <a:extLst>
                <a:ext uri="{FF2B5EF4-FFF2-40B4-BE49-F238E27FC236}">
                  <a16:creationId xmlns:a16="http://schemas.microsoft.com/office/drawing/2014/main" id="{547DAF29-29E7-4393-81F8-5C695B458D57}"/>
                </a:ext>
              </a:extLst>
            </p:cNvPr>
            <p:cNvSpPr>
              <a:spLocks noChangeArrowheads="1"/>
            </p:cNvSpPr>
            <p:nvPr/>
          </p:nvSpPr>
          <p:spPr bwMode="auto">
            <a:xfrm>
              <a:off x="3177953" y="2608191"/>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49" name="任意多边形 68">
              <a:extLst>
                <a:ext uri="{FF2B5EF4-FFF2-40B4-BE49-F238E27FC236}">
                  <a16:creationId xmlns:a16="http://schemas.microsoft.com/office/drawing/2014/main" id="{8E580A96-856D-4C3D-9934-16A7E013E1AD}"/>
                </a:ext>
              </a:extLst>
            </p:cNvPr>
            <p:cNvSpPr>
              <a:spLocks noChangeArrowheads="1"/>
            </p:cNvSpPr>
            <p:nvPr/>
          </p:nvSpPr>
          <p:spPr bwMode="auto">
            <a:xfrm>
              <a:off x="3297346" y="2698304"/>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0" name="任意多边形 69">
              <a:extLst>
                <a:ext uri="{FF2B5EF4-FFF2-40B4-BE49-F238E27FC236}">
                  <a16:creationId xmlns:a16="http://schemas.microsoft.com/office/drawing/2014/main" id="{31735342-E1F0-4825-B1CB-BD08AEAEE41F}"/>
                </a:ext>
              </a:extLst>
            </p:cNvPr>
            <p:cNvSpPr>
              <a:spLocks noChangeArrowheads="1"/>
            </p:cNvSpPr>
            <p:nvPr/>
          </p:nvSpPr>
          <p:spPr bwMode="auto">
            <a:xfrm>
              <a:off x="3176764" y="2645054"/>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1" name="任意多边形 70">
              <a:extLst>
                <a:ext uri="{FF2B5EF4-FFF2-40B4-BE49-F238E27FC236}">
                  <a16:creationId xmlns:a16="http://schemas.microsoft.com/office/drawing/2014/main" id="{6ADC744C-F0A6-41BA-BBFA-FE272A1E7C68}"/>
                </a:ext>
              </a:extLst>
            </p:cNvPr>
            <p:cNvSpPr>
              <a:spLocks noChangeArrowheads="1"/>
            </p:cNvSpPr>
            <p:nvPr/>
          </p:nvSpPr>
          <p:spPr bwMode="auto">
            <a:xfrm>
              <a:off x="3261763" y="2706497"/>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2" name="任意多边形 71">
              <a:extLst>
                <a:ext uri="{FF2B5EF4-FFF2-40B4-BE49-F238E27FC236}">
                  <a16:creationId xmlns:a16="http://schemas.microsoft.com/office/drawing/2014/main" id="{DE5E367C-8D8A-47F5-9A52-928AECF6C4D1}"/>
                </a:ext>
              </a:extLst>
            </p:cNvPr>
            <p:cNvSpPr>
              <a:spLocks noChangeArrowheads="1"/>
            </p:cNvSpPr>
            <p:nvPr/>
          </p:nvSpPr>
          <p:spPr bwMode="auto">
            <a:xfrm>
              <a:off x="3176767" y="2681917"/>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3" name="任意多边形 72">
              <a:extLst>
                <a:ext uri="{FF2B5EF4-FFF2-40B4-BE49-F238E27FC236}">
                  <a16:creationId xmlns:a16="http://schemas.microsoft.com/office/drawing/2014/main" id="{38DAC806-96BF-4FD9-8FC2-9520B64EA896}"/>
                </a:ext>
              </a:extLst>
            </p:cNvPr>
            <p:cNvSpPr>
              <a:spLocks noChangeArrowheads="1"/>
            </p:cNvSpPr>
            <p:nvPr/>
          </p:nvSpPr>
          <p:spPr bwMode="auto">
            <a:xfrm>
              <a:off x="3233300" y="2611057"/>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4" name="任意多边形 73">
              <a:extLst>
                <a:ext uri="{FF2B5EF4-FFF2-40B4-BE49-F238E27FC236}">
                  <a16:creationId xmlns:a16="http://schemas.microsoft.com/office/drawing/2014/main" id="{5D1B1E73-5486-4C2A-9EA8-A71B9CE4E8A4}"/>
                </a:ext>
              </a:extLst>
            </p:cNvPr>
            <p:cNvSpPr>
              <a:spLocks noChangeArrowheads="1"/>
            </p:cNvSpPr>
            <p:nvPr/>
          </p:nvSpPr>
          <p:spPr bwMode="auto">
            <a:xfrm>
              <a:off x="3267697" y="2654066"/>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55" name="TextBox 17">
              <a:extLst>
                <a:ext uri="{FF2B5EF4-FFF2-40B4-BE49-F238E27FC236}">
                  <a16:creationId xmlns:a16="http://schemas.microsoft.com/office/drawing/2014/main" id="{B8D5A442-0AED-4350-A355-F732F636BE69}"/>
                </a:ext>
              </a:extLst>
            </p:cNvPr>
            <p:cNvSpPr txBox="1">
              <a:spLocks noChangeArrowheads="1"/>
            </p:cNvSpPr>
            <p:nvPr/>
          </p:nvSpPr>
          <p:spPr bwMode="auto">
            <a:xfrm>
              <a:off x="2564468" y="2219361"/>
              <a:ext cx="1027381" cy="268495"/>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1D1D1A"/>
                  </a:solidFill>
                  <a:effectLst/>
                  <a:uLnTx/>
                  <a:uFillTx/>
                  <a:latin typeface="微软雅黑" panose="020B0503020204020204" pitchFamily="34" charset="-122"/>
                  <a:cs typeface="Huawei Sans" panose="020C0503030203020204" pitchFamily="34" charset="0"/>
                  <a:sym typeface="Arial" panose="020B0604020202020204" pitchFamily="34" charset="0"/>
                </a:rPr>
                <a:t>Wi-Fi AP</a:t>
              </a:r>
              <a:endParaRPr kumimoji="0" lang="zh-CN" altLang="en-US" sz="900" b="1" i="0" u="none" strike="noStrike" kern="0" cap="none" spc="0" normalizeH="0" baseline="0" noProof="0" dirty="0">
                <a:ln>
                  <a:noFill/>
                </a:ln>
                <a:solidFill>
                  <a:srgbClr val="1D1D1A"/>
                </a:solidFill>
                <a:effectLst/>
                <a:uLnTx/>
                <a:uFillTx/>
                <a:latin typeface="微软雅黑" panose="020B0503020204020204" pitchFamily="34" charset="-122"/>
                <a:cs typeface="Huawei Sans" panose="020C0503030203020204" pitchFamily="34" charset="0"/>
                <a:sym typeface="Arial" panose="020B0604020202020204" pitchFamily="34" charset="0"/>
              </a:endParaRPr>
            </a:p>
          </p:txBody>
        </p:sp>
        <p:sp>
          <p:nvSpPr>
            <p:cNvPr id="356" name="Freeform 13">
              <a:extLst>
                <a:ext uri="{FF2B5EF4-FFF2-40B4-BE49-F238E27FC236}">
                  <a16:creationId xmlns:a16="http://schemas.microsoft.com/office/drawing/2014/main" id="{AE8D97DD-F4F6-44E2-914B-3722C6AB35AE}"/>
                </a:ext>
              </a:extLst>
            </p:cNvPr>
            <p:cNvSpPr>
              <a:spLocks noEditPoints="1"/>
            </p:cNvSpPr>
            <p:nvPr/>
          </p:nvSpPr>
          <p:spPr bwMode="auto">
            <a:xfrm>
              <a:off x="4196653" y="3345688"/>
              <a:ext cx="509059" cy="103841"/>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marL="0" marR="0" lvl="0" indent="0" algn="l" defTabSz="47973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等线" panose="02010600030101010101" pitchFamily="2" charset="-122"/>
                <a:cs typeface="+mn-cs"/>
                <a:sym typeface="Arial" panose="020B0604020202020204" pitchFamily="34" charset="0"/>
              </a:endParaRPr>
            </a:p>
          </p:txBody>
        </p:sp>
        <p:sp>
          <p:nvSpPr>
            <p:cNvPr id="357" name="TextBox 17">
              <a:extLst>
                <a:ext uri="{FF2B5EF4-FFF2-40B4-BE49-F238E27FC236}">
                  <a16:creationId xmlns:a16="http://schemas.microsoft.com/office/drawing/2014/main" id="{5FBEA119-7F44-4D79-BF96-1347DCEFE6A2}"/>
                </a:ext>
              </a:extLst>
            </p:cNvPr>
            <p:cNvSpPr txBox="1">
              <a:spLocks noChangeArrowheads="1"/>
            </p:cNvSpPr>
            <p:nvPr/>
          </p:nvSpPr>
          <p:spPr bwMode="auto">
            <a:xfrm>
              <a:off x="4206850" y="3404554"/>
              <a:ext cx="1027381" cy="268495"/>
            </a:xfrm>
            <a:prstGeom prst="rect">
              <a:avLst/>
            </a:prstGeom>
            <a:noFill/>
            <a:ln w="9525">
              <a:noFill/>
              <a:miter lim="800000"/>
              <a:headEnd/>
              <a:tailEnd/>
            </a:ln>
          </p:spPr>
          <p:txBody>
            <a:bodyPr wrap="square">
              <a:spAutoFit/>
            </a:bodyPr>
            <a:lstStyle>
              <a:defPPr>
                <a:defRPr lang="en-US"/>
              </a:defPPr>
              <a:lvl1pPr defTabSz="914401">
                <a:defRPr sz="900" b="1">
                  <a:solidFill>
                    <a:srgbClr val="1D1D1B"/>
                  </a:solidFill>
                  <a:latin typeface="Arial" panose="020B0604020202020204" pitchFamily="34" charset="0"/>
                </a:defRPr>
              </a:lvl1pPr>
            </a:lstStyle>
            <a:p>
              <a:pPr marL="0" marR="0" lvl="0" indent="0" defTabSz="684677"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接入交换机</a:t>
              </a:r>
            </a:p>
          </p:txBody>
        </p:sp>
        <p:grpSp>
          <p:nvGrpSpPr>
            <p:cNvPr id="358" name="组合 357">
              <a:extLst>
                <a:ext uri="{FF2B5EF4-FFF2-40B4-BE49-F238E27FC236}">
                  <a16:creationId xmlns:a16="http://schemas.microsoft.com/office/drawing/2014/main" id="{A7CC6261-C51C-4BC9-87A5-48CF04957FC1}"/>
                </a:ext>
              </a:extLst>
            </p:cNvPr>
            <p:cNvGrpSpPr/>
            <p:nvPr/>
          </p:nvGrpSpPr>
          <p:grpSpPr>
            <a:xfrm>
              <a:off x="3158013" y="3271058"/>
              <a:ext cx="291834" cy="497074"/>
              <a:chOff x="3287318" y="2726209"/>
              <a:chExt cx="291834" cy="497074"/>
            </a:xfrm>
          </p:grpSpPr>
          <p:sp>
            <p:nvSpPr>
              <p:cNvPr id="359" name="Freeform 235">
                <a:extLst>
                  <a:ext uri="{FF2B5EF4-FFF2-40B4-BE49-F238E27FC236}">
                    <a16:creationId xmlns:a16="http://schemas.microsoft.com/office/drawing/2014/main" id="{F158F635-BD65-436B-8026-FE5E543E1AD8}"/>
                  </a:ext>
                </a:extLst>
              </p:cNvPr>
              <p:cNvSpPr>
                <a:spLocks/>
              </p:cNvSpPr>
              <p:nvPr/>
            </p:nvSpPr>
            <p:spPr bwMode="auto">
              <a:xfrm rot="10800000" flipH="1">
                <a:off x="3380359" y="3113748"/>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rgbClr val="666666">
                  <a:lumMod val="20000"/>
                  <a:lumOff val="80000"/>
                </a:srgbClr>
              </a:solidFill>
              <a:ln>
                <a:noFill/>
              </a:ln>
              <a:extLst/>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0" name="Freeform 236">
                <a:extLst>
                  <a:ext uri="{FF2B5EF4-FFF2-40B4-BE49-F238E27FC236}">
                    <a16:creationId xmlns:a16="http://schemas.microsoft.com/office/drawing/2014/main" id="{3AC75CB9-7D79-4121-84E7-1AC3C0F4BE3D}"/>
                  </a:ext>
                </a:extLst>
              </p:cNvPr>
              <p:cNvSpPr>
                <a:spLocks/>
              </p:cNvSpPr>
              <p:nvPr/>
            </p:nvSpPr>
            <p:spPr bwMode="auto">
              <a:xfrm rot="10800000" flipH="1">
                <a:off x="3354962" y="3139886"/>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rgbClr val="666666">
                  <a:lumMod val="20000"/>
                  <a:lumOff val="80000"/>
                </a:srgbClr>
              </a:solidFill>
              <a:ln>
                <a:noFill/>
              </a:ln>
              <a:extLst/>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1" name="Freeform 237">
                <a:extLst>
                  <a:ext uri="{FF2B5EF4-FFF2-40B4-BE49-F238E27FC236}">
                    <a16:creationId xmlns:a16="http://schemas.microsoft.com/office/drawing/2014/main" id="{394AAC48-8657-4211-900C-8F11D9F90DCD}"/>
                  </a:ext>
                </a:extLst>
              </p:cNvPr>
              <p:cNvSpPr>
                <a:spLocks/>
              </p:cNvSpPr>
              <p:nvPr/>
            </p:nvSpPr>
            <p:spPr bwMode="auto">
              <a:xfrm rot="10800000" flipH="1">
                <a:off x="3329560" y="3164780"/>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rgbClr val="666666">
                  <a:lumMod val="20000"/>
                  <a:lumOff val="80000"/>
                </a:srgbClr>
              </a:solidFill>
              <a:ln>
                <a:noFill/>
              </a:ln>
              <a:extLst/>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2" name="Freeform 238">
                <a:extLst>
                  <a:ext uri="{FF2B5EF4-FFF2-40B4-BE49-F238E27FC236}">
                    <a16:creationId xmlns:a16="http://schemas.microsoft.com/office/drawing/2014/main" id="{7BB7F7A1-3A99-481C-BA8D-BBCD063FD08F}"/>
                  </a:ext>
                </a:extLst>
              </p:cNvPr>
              <p:cNvSpPr>
                <a:spLocks/>
              </p:cNvSpPr>
              <p:nvPr/>
            </p:nvSpPr>
            <p:spPr bwMode="auto">
              <a:xfrm rot="10800000" flipH="1">
                <a:off x="3415925" y="3071426"/>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rgbClr val="666666">
                  <a:lumMod val="20000"/>
                  <a:lumOff val="80000"/>
                </a:srgbClr>
              </a:solidFill>
              <a:ln>
                <a:noFill/>
              </a:ln>
              <a:extLst/>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3" name="任意多边形 39">
                <a:extLst>
                  <a:ext uri="{FF2B5EF4-FFF2-40B4-BE49-F238E27FC236}">
                    <a16:creationId xmlns:a16="http://schemas.microsoft.com/office/drawing/2014/main" id="{EFCCAE23-BD1B-498F-B413-2A8D0A5F0226}"/>
                  </a:ext>
                </a:extLst>
              </p:cNvPr>
              <p:cNvSpPr>
                <a:spLocks noChangeArrowheads="1"/>
              </p:cNvSpPr>
              <p:nvPr/>
            </p:nvSpPr>
            <p:spPr bwMode="auto">
              <a:xfrm>
                <a:off x="3287318" y="2726209"/>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4" name="任意多边形 40">
                <a:extLst>
                  <a:ext uri="{FF2B5EF4-FFF2-40B4-BE49-F238E27FC236}">
                    <a16:creationId xmlns:a16="http://schemas.microsoft.com/office/drawing/2014/main" id="{CFA702F8-2921-4263-AFFB-EF5308A700D7}"/>
                  </a:ext>
                </a:extLst>
              </p:cNvPr>
              <p:cNvSpPr>
                <a:spLocks noChangeArrowheads="1"/>
              </p:cNvSpPr>
              <p:nvPr/>
            </p:nvSpPr>
            <p:spPr bwMode="auto">
              <a:xfrm>
                <a:off x="3304939" y="2741724"/>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5" name="任意多边形 41">
                <a:extLst>
                  <a:ext uri="{FF2B5EF4-FFF2-40B4-BE49-F238E27FC236}">
                    <a16:creationId xmlns:a16="http://schemas.microsoft.com/office/drawing/2014/main" id="{ED5BE3FD-C5A7-4215-B885-388C0ABC5913}"/>
                  </a:ext>
                </a:extLst>
              </p:cNvPr>
              <p:cNvSpPr>
                <a:spLocks noChangeArrowheads="1"/>
              </p:cNvSpPr>
              <p:nvPr/>
            </p:nvSpPr>
            <p:spPr bwMode="auto">
              <a:xfrm>
                <a:off x="3410660" y="2987035"/>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6" name="任意多边形 42">
                <a:extLst>
                  <a:ext uri="{FF2B5EF4-FFF2-40B4-BE49-F238E27FC236}">
                    <a16:creationId xmlns:a16="http://schemas.microsoft.com/office/drawing/2014/main" id="{44E8A096-A234-46F3-AAF9-407D5937A905}"/>
                  </a:ext>
                </a:extLst>
              </p:cNvPr>
              <p:cNvSpPr>
                <a:spLocks noChangeArrowheads="1"/>
              </p:cNvSpPr>
              <p:nvPr/>
            </p:nvSpPr>
            <p:spPr bwMode="auto">
              <a:xfrm>
                <a:off x="3452065" y="2829350"/>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7" name="任意多边形 43">
                <a:extLst>
                  <a:ext uri="{FF2B5EF4-FFF2-40B4-BE49-F238E27FC236}">
                    <a16:creationId xmlns:a16="http://schemas.microsoft.com/office/drawing/2014/main" id="{58F1885A-CFCF-42DD-9944-5A4D60D63E10}"/>
                  </a:ext>
                </a:extLst>
              </p:cNvPr>
              <p:cNvSpPr>
                <a:spLocks noChangeArrowheads="1"/>
              </p:cNvSpPr>
              <p:nvPr/>
            </p:nvSpPr>
            <p:spPr bwMode="auto">
              <a:xfrm>
                <a:off x="3466384" y="2829350"/>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8" name="任意多边形 44">
                <a:extLst>
                  <a:ext uri="{FF2B5EF4-FFF2-40B4-BE49-F238E27FC236}">
                    <a16:creationId xmlns:a16="http://schemas.microsoft.com/office/drawing/2014/main" id="{FDB8F99B-425C-4480-AD53-F1D3FB0A6781}"/>
                  </a:ext>
                </a:extLst>
              </p:cNvPr>
              <p:cNvSpPr>
                <a:spLocks noChangeArrowheads="1"/>
              </p:cNvSpPr>
              <p:nvPr/>
            </p:nvSpPr>
            <p:spPr bwMode="auto">
              <a:xfrm>
                <a:off x="3490612" y="2829350"/>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69" name="任意多边形 45">
                <a:extLst>
                  <a:ext uri="{FF2B5EF4-FFF2-40B4-BE49-F238E27FC236}">
                    <a16:creationId xmlns:a16="http://schemas.microsoft.com/office/drawing/2014/main" id="{EA21D0A0-7530-4E03-BD51-BC1AC8B60F2E}"/>
                  </a:ext>
                </a:extLst>
              </p:cNvPr>
              <p:cNvSpPr>
                <a:spLocks noChangeArrowheads="1"/>
              </p:cNvSpPr>
              <p:nvPr/>
            </p:nvSpPr>
            <p:spPr bwMode="auto">
              <a:xfrm>
                <a:off x="3511093" y="2829350"/>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0" name="任意多边形 46">
                <a:extLst>
                  <a:ext uri="{FF2B5EF4-FFF2-40B4-BE49-F238E27FC236}">
                    <a16:creationId xmlns:a16="http://schemas.microsoft.com/office/drawing/2014/main" id="{0DE3FF05-B75F-4524-A330-3C958E2856A9}"/>
                  </a:ext>
                </a:extLst>
              </p:cNvPr>
              <p:cNvSpPr>
                <a:spLocks noChangeArrowheads="1"/>
              </p:cNvSpPr>
              <p:nvPr/>
            </p:nvSpPr>
            <p:spPr bwMode="auto">
              <a:xfrm>
                <a:off x="3523208" y="2829350"/>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1" name="任意多边形 47">
                <a:extLst>
                  <a:ext uri="{FF2B5EF4-FFF2-40B4-BE49-F238E27FC236}">
                    <a16:creationId xmlns:a16="http://schemas.microsoft.com/office/drawing/2014/main" id="{054F5527-9B07-4F2B-B425-D4EAC85A99B5}"/>
                  </a:ext>
                </a:extLst>
              </p:cNvPr>
              <p:cNvSpPr>
                <a:spLocks noChangeArrowheads="1"/>
              </p:cNvSpPr>
              <p:nvPr/>
            </p:nvSpPr>
            <p:spPr bwMode="auto">
              <a:xfrm>
                <a:off x="3478497" y="2829350"/>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2" name="任意多边形 48">
                <a:extLst>
                  <a:ext uri="{FF2B5EF4-FFF2-40B4-BE49-F238E27FC236}">
                    <a16:creationId xmlns:a16="http://schemas.microsoft.com/office/drawing/2014/main" id="{91702216-3506-4E49-83C8-46332665D7E7}"/>
                  </a:ext>
                </a:extLst>
              </p:cNvPr>
              <p:cNvSpPr>
                <a:spLocks noChangeArrowheads="1"/>
              </p:cNvSpPr>
              <p:nvPr/>
            </p:nvSpPr>
            <p:spPr bwMode="auto">
              <a:xfrm>
                <a:off x="3457136" y="2775039"/>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3" name="任意多边形 50">
                <a:extLst>
                  <a:ext uri="{FF2B5EF4-FFF2-40B4-BE49-F238E27FC236}">
                    <a16:creationId xmlns:a16="http://schemas.microsoft.com/office/drawing/2014/main" id="{F8248327-8140-4920-9969-26088EE7AEA9}"/>
                  </a:ext>
                </a:extLst>
              </p:cNvPr>
              <p:cNvSpPr>
                <a:spLocks noChangeArrowheads="1"/>
              </p:cNvSpPr>
              <p:nvPr/>
            </p:nvSpPr>
            <p:spPr bwMode="auto">
              <a:xfrm>
                <a:off x="3458676" y="2814975"/>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4" name="任意多边形 52">
                <a:extLst>
                  <a:ext uri="{FF2B5EF4-FFF2-40B4-BE49-F238E27FC236}">
                    <a16:creationId xmlns:a16="http://schemas.microsoft.com/office/drawing/2014/main" id="{7A0D1152-9BDA-44CB-B3C8-BF1D1895132F}"/>
                  </a:ext>
                </a:extLst>
              </p:cNvPr>
              <p:cNvSpPr>
                <a:spLocks noChangeArrowheads="1"/>
              </p:cNvSpPr>
              <p:nvPr/>
            </p:nvSpPr>
            <p:spPr bwMode="auto">
              <a:xfrm>
                <a:off x="3450966" y="2795120"/>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5" name="任意多边形 212">
                <a:extLst>
                  <a:ext uri="{FF2B5EF4-FFF2-40B4-BE49-F238E27FC236}">
                    <a16:creationId xmlns:a16="http://schemas.microsoft.com/office/drawing/2014/main" id="{793DC01B-F23F-4357-9A12-736DD3D30E68}"/>
                  </a:ext>
                </a:extLst>
              </p:cNvPr>
              <p:cNvSpPr>
                <a:spLocks noChangeArrowheads="1"/>
              </p:cNvSpPr>
              <p:nvPr/>
            </p:nvSpPr>
            <p:spPr bwMode="auto">
              <a:xfrm>
                <a:off x="3471451" y="2764771"/>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6" name="任意多边形 56">
                <a:extLst>
                  <a:ext uri="{FF2B5EF4-FFF2-40B4-BE49-F238E27FC236}">
                    <a16:creationId xmlns:a16="http://schemas.microsoft.com/office/drawing/2014/main" id="{6707C695-5114-4AC3-9383-8E81F6368996}"/>
                  </a:ext>
                </a:extLst>
              </p:cNvPr>
              <p:cNvSpPr>
                <a:spLocks noChangeArrowheads="1"/>
              </p:cNvSpPr>
              <p:nvPr/>
            </p:nvSpPr>
            <p:spPr bwMode="auto">
              <a:xfrm>
                <a:off x="3487971" y="2764771"/>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7" name="任意多边形 58">
                <a:extLst>
                  <a:ext uri="{FF2B5EF4-FFF2-40B4-BE49-F238E27FC236}">
                    <a16:creationId xmlns:a16="http://schemas.microsoft.com/office/drawing/2014/main" id="{83E60E86-5BC3-49CC-942A-1536BDA0701E}"/>
                  </a:ext>
                </a:extLst>
              </p:cNvPr>
              <p:cNvSpPr>
                <a:spLocks noChangeArrowheads="1"/>
              </p:cNvSpPr>
              <p:nvPr/>
            </p:nvSpPr>
            <p:spPr bwMode="auto">
              <a:xfrm>
                <a:off x="3496121" y="2814975"/>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8" name="任意多边形 60">
                <a:extLst>
                  <a:ext uri="{FF2B5EF4-FFF2-40B4-BE49-F238E27FC236}">
                    <a16:creationId xmlns:a16="http://schemas.microsoft.com/office/drawing/2014/main" id="{6E91EE37-2473-4443-968A-C2001545E635}"/>
                  </a:ext>
                </a:extLst>
              </p:cNvPr>
              <p:cNvSpPr>
                <a:spLocks noChangeArrowheads="1"/>
              </p:cNvSpPr>
              <p:nvPr/>
            </p:nvSpPr>
            <p:spPr bwMode="auto">
              <a:xfrm>
                <a:off x="3496117" y="2795120"/>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79" name="任意多边形 62">
                <a:extLst>
                  <a:ext uri="{FF2B5EF4-FFF2-40B4-BE49-F238E27FC236}">
                    <a16:creationId xmlns:a16="http://schemas.microsoft.com/office/drawing/2014/main" id="{FEC2FA9C-3BB9-4BAC-99A4-0DE43D42A100}"/>
                  </a:ext>
                </a:extLst>
              </p:cNvPr>
              <p:cNvSpPr>
                <a:spLocks noChangeArrowheads="1"/>
              </p:cNvSpPr>
              <p:nvPr/>
            </p:nvSpPr>
            <p:spPr bwMode="auto">
              <a:xfrm>
                <a:off x="3493914" y="2775039"/>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0" name="任意多边形 64">
                <a:extLst>
                  <a:ext uri="{FF2B5EF4-FFF2-40B4-BE49-F238E27FC236}">
                    <a16:creationId xmlns:a16="http://schemas.microsoft.com/office/drawing/2014/main" id="{6CAC6A2E-0EA7-483F-BD6C-72BC6A282BAB}"/>
                  </a:ext>
                </a:extLst>
              </p:cNvPr>
              <p:cNvSpPr>
                <a:spLocks noChangeArrowheads="1"/>
              </p:cNvSpPr>
              <p:nvPr/>
            </p:nvSpPr>
            <p:spPr bwMode="auto">
              <a:xfrm>
                <a:off x="3444359"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1" name="任意多边形 65">
                <a:extLst>
                  <a:ext uri="{FF2B5EF4-FFF2-40B4-BE49-F238E27FC236}">
                    <a16:creationId xmlns:a16="http://schemas.microsoft.com/office/drawing/2014/main" id="{77DE19F4-2021-4F0D-B395-AAAAEED8F6AC}"/>
                  </a:ext>
                </a:extLst>
              </p:cNvPr>
              <p:cNvSpPr>
                <a:spLocks noChangeArrowheads="1"/>
              </p:cNvSpPr>
              <p:nvPr/>
            </p:nvSpPr>
            <p:spPr bwMode="auto">
              <a:xfrm>
                <a:off x="3497220"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2" name="任意多边形 66">
                <a:extLst>
                  <a:ext uri="{FF2B5EF4-FFF2-40B4-BE49-F238E27FC236}">
                    <a16:creationId xmlns:a16="http://schemas.microsoft.com/office/drawing/2014/main" id="{BF05DB5F-3883-4E72-82B8-A3D618053C66}"/>
                  </a:ext>
                </a:extLst>
              </p:cNvPr>
              <p:cNvSpPr>
                <a:spLocks noChangeArrowheads="1"/>
              </p:cNvSpPr>
              <p:nvPr/>
            </p:nvSpPr>
            <p:spPr bwMode="auto">
              <a:xfrm>
                <a:off x="3329167" y="2946076"/>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3" name="任意多边形 67">
                <a:extLst>
                  <a:ext uri="{FF2B5EF4-FFF2-40B4-BE49-F238E27FC236}">
                    <a16:creationId xmlns:a16="http://schemas.microsoft.com/office/drawing/2014/main" id="{B5BA02F0-CD12-4A4F-A69A-2DB2319D1C23}"/>
                  </a:ext>
                </a:extLst>
              </p:cNvPr>
              <p:cNvSpPr>
                <a:spLocks noChangeArrowheads="1"/>
              </p:cNvSpPr>
              <p:nvPr/>
            </p:nvSpPr>
            <p:spPr bwMode="auto">
              <a:xfrm>
                <a:off x="3330353" y="2825243"/>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4" name="任意多边形 68">
                <a:extLst>
                  <a:ext uri="{FF2B5EF4-FFF2-40B4-BE49-F238E27FC236}">
                    <a16:creationId xmlns:a16="http://schemas.microsoft.com/office/drawing/2014/main" id="{18A5CC06-7575-4D0B-9704-581D66221DCB}"/>
                  </a:ext>
                </a:extLst>
              </p:cNvPr>
              <p:cNvSpPr>
                <a:spLocks noChangeArrowheads="1"/>
              </p:cNvSpPr>
              <p:nvPr/>
            </p:nvSpPr>
            <p:spPr bwMode="auto">
              <a:xfrm>
                <a:off x="3449746" y="2915356"/>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5" name="任意多边形 69">
                <a:extLst>
                  <a:ext uri="{FF2B5EF4-FFF2-40B4-BE49-F238E27FC236}">
                    <a16:creationId xmlns:a16="http://schemas.microsoft.com/office/drawing/2014/main" id="{FC83B9E2-26E6-4DB1-B8DB-B60E59DDD31C}"/>
                  </a:ext>
                </a:extLst>
              </p:cNvPr>
              <p:cNvSpPr>
                <a:spLocks noChangeArrowheads="1"/>
              </p:cNvSpPr>
              <p:nvPr/>
            </p:nvSpPr>
            <p:spPr bwMode="auto">
              <a:xfrm>
                <a:off x="3329164" y="2862106"/>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6" name="任意多边形 70">
                <a:extLst>
                  <a:ext uri="{FF2B5EF4-FFF2-40B4-BE49-F238E27FC236}">
                    <a16:creationId xmlns:a16="http://schemas.microsoft.com/office/drawing/2014/main" id="{DAA531FA-184F-404B-813E-45620E9CFD83}"/>
                  </a:ext>
                </a:extLst>
              </p:cNvPr>
              <p:cNvSpPr>
                <a:spLocks noChangeArrowheads="1"/>
              </p:cNvSpPr>
              <p:nvPr/>
            </p:nvSpPr>
            <p:spPr bwMode="auto">
              <a:xfrm>
                <a:off x="3414163" y="2923549"/>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7" name="任意多边形 71">
                <a:extLst>
                  <a:ext uri="{FF2B5EF4-FFF2-40B4-BE49-F238E27FC236}">
                    <a16:creationId xmlns:a16="http://schemas.microsoft.com/office/drawing/2014/main" id="{77145C72-C36A-4FC1-A62E-401FC86E5BCD}"/>
                  </a:ext>
                </a:extLst>
              </p:cNvPr>
              <p:cNvSpPr>
                <a:spLocks noChangeArrowheads="1"/>
              </p:cNvSpPr>
              <p:nvPr/>
            </p:nvSpPr>
            <p:spPr bwMode="auto">
              <a:xfrm>
                <a:off x="3329167" y="2898969"/>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8" name="任意多边形 72">
                <a:extLst>
                  <a:ext uri="{FF2B5EF4-FFF2-40B4-BE49-F238E27FC236}">
                    <a16:creationId xmlns:a16="http://schemas.microsoft.com/office/drawing/2014/main" id="{D10BF72A-28BC-4361-BFF9-3515B4A3262D}"/>
                  </a:ext>
                </a:extLst>
              </p:cNvPr>
              <p:cNvSpPr>
                <a:spLocks noChangeArrowheads="1"/>
              </p:cNvSpPr>
              <p:nvPr/>
            </p:nvSpPr>
            <p:spPr bwMode="auto">
              <a:xfrm>
                <a:off x="3385700" y="2828109"/>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389" name="任意多边形 73">
                <a:extLst>
                  <a:ext uri="{FF2B5EF4-FFF2-40B4-BE49-F238E27FC236}">
                    <a16:creationId xmlns:a16="http://schemas.microsoft.com/office/drawing/2014/main" id="{67D96FA0-BF06-444C-949E-B7D73B88BB19}"/>
                  </a:ext>
                </a:extLst>
              </p:cNvPr>
              <p:cNvSpPr>
                <a:spLocks noChangeArrowheads="1"/>
              </p:cNvSpPr>
              <p:nvPr/>
            </p:nvSpPr>
            <p:spPr bwMode="auto">
              <a:xfrm>
                <a:off x="3420097" y="2871118"/>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rgbClr val="666666">
                  <a:lumMod val="20000"/>
                  <a:lumOff val="80000"/>
                </a:srgbClr>
              </a:solidFill>
              <a:ln w="9525">
                <a:noFill/>
                <a:round/>
                <a:headEnd/>
                <a:tailEnd/>
              </a:ln>
            </p:spPr>
            <p:txBody>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grpSp>
      </p:grpSp>
      <p:pic>
        <p:nvPicPr>
          <p:cNvPr id="322" name="图片 321">
            <a:extLst>
              <a:ext uri="{FF2B5EF4-FFF2-40B4-BE49-F238E27FC236}">
                <a16:creationId xmlns:a16="http://schemas.microsoft.com/office/drawing/2014/main" id="{C0B537ED-A252-4C0F-9311-32EC4A1A1A0B}"/>
              </a:ext>
            </a:extLst>
          </p:cNvPr>
          <p:cNvPicPr>
            <a:picLocks noChangeAspect="1"/>
          </p:cNvPicPr>
          <p:nvPr/>
        </p:nvPicPr>
        <p:blipFill>
          <a:blip r:embed="rId8"/>
          <a:stretch>
            <a:fillRect/>
          </a:stretch>
        </p:blipFill>
        <p:spPr>
          <a:xfrm>
            <a:off x="8157681" y="1377707"/>
            <a:ext cx="1517655" cy="1127053"/>
          </a:xfrm>
          <a:prstGeom prst="rect">
            <a:avLst/>
          </a:prstGeom>
        </p:spPr>
      </p:pic>
      <p:sp>
        <p:nvSpPr>
          <p:cNvPr id="614" name="副标题 2">
            <a:extLst>
              <a:ext uri="{FF2B5EF4-FFF2-40B4-BE49-F238E27FC236}">
                <a16:creationId xmlns:a16="http://schemas.microsoft.com/office/drawing/2014/main" id="{11E7F4E2-2F4B-4F74-82B7-3CCA6DF8FBA5}"/>
              </a:ext>
            </a:extLst>
          </p:cNvPr>
          <p:cNvSpPr txBox="1">
            <a:spLocks/>
          </p:cNvSpPr>
          <p:nvPr/>
        </p:nvSpPr>
        <p:spPr>
          <a:xfrm>
            <a:off x="660398" y="4848397"/>
            <a:ext cx="10858502" cy="1708067"/>
          </a:xfrm>
          <a:prstGeom prst="rect">
            <a:avLst/>
          </a:prstGeom>
        </p:spPr>
        <p:txBody>
          <a:bodyPr lIns="0" tIns="0" rIns="0" bIns="0" anchor="ctr">
            <a:noAutofit/>
          </a:bodyPr>
          <a:lstStyle>
            <a:lvl1pPr marL="0" indent="0" algn="l" defTabSz="1187798" rtl="0" eaLnBrk="1" latinLnBrk="0" hangingPunct="1">
              <a:lnSpc>
                <a:spcPts val="1525"/>
              </a:lnSpc>
              <a:spcBef>
                <a:spcPts val="0"/>
              </a:spcBef>
              <a:buFont typeface="Arial" panose="020B0604020202020204" pitchFamily="34" charset="0"/>
              <a:buNone/>
              <a:defRPr sz="1423" kern="1200" baseline="0">
                <a:solidFill>
                  <a:schemeClr val="tx1"/>
                </a:solidFill>
                <a:latin typeface="Microsoft YaHei" panose="020B0503020204020204" pitchFamily="34" charset="-122"/>
                <a:ea typeface="Microsoft YaHei" panose="020B0503020204020204" pitchFamily="34" charset="-122"/>
                <a:cs typeface="+mn-cs"/>
              </a:defRPr>
            </a:lvl1pPr>
            <a:lvl2pPr marL="263965" indent="0" algn="ctr" defTabSz="1187798" rtl="0" eaLnBrk="1" latinLnBrk="0" hangingPunct="1">
              <a:lnSpc>
                <a:spcPct val="90000"/>
              </a:lnSpc>
              <a:spcBef>
                <a:spcPts val="650"/>
              </a:spcBef>
              <a:buFont typeface="Arial" panose="020B0604020202020204" pitchFamily="34" charset="0"/>
              <a:buNone/>
              <a:defRPr sz="1155" kern="1200">
                <a:solidFill>
                  <a:schemeClr val="tx1"/>
                </a:solidFill>
                <a:latin typeface="+mn-lt"/>
                <a:ea typeface="+mn-ea"/>
                <a:cs typeface="+mn-cs"/>
              </a:defRPr>
            </a:lvl2pPr>
            <a:lvl3pPr marL="527927" indent="0" algn="ctr" defTabSz="1187798" rtl="0" eaLnBrk="1" latinLnBrk="0" hangingPunct="1">
              <a:lnSpc>
                <a:spcPct val="90000"/>
              </a:lnSpc>
              <a:spcBef>
                <a:spcPts val="650"/>
              </a:spcBef>
              <a:buFont typeface="Arial" panose="020B0604020202020204" pitchFamily="34" charset="0"/>
              <a:buNone/>
              <a:defRPr sz="1040" kern="1200">
                <a:solidFill>
                  <a:schemeClr val="tx1"/>
                </a:solidFill>
                <a:latin typeface="+mn-lt"/>
                <a:ea typeface="+mn-ea"/>
                <a:cs typeface="+mn-cs"/>
              </a:defRPr>
            </a:lvl3pPr>
            <a:lvl4pPr marL="791892"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4pPr>
            <a:lvl5pPr marL="1055858"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5pPr>
            <a:lvl6pPr marL="1319821"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6pPr>
            <a:lvl7pPr marL="1583786"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7pPr>
            <a:lvl8pPr marL="1847748"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8pPr>
            <a:lvl9pPr marL="2111713" indent="0" algn="ctr" defTabSz="1187798" rtl="0" eaLnBrk="1" latinLnBrk="0" hangingPunct="1">
              <a:lnSpc>
                <a:spcPct val="90000"/>
              </a:lnSpc>
              <a:spcBef>
                <a:spcPts val="650"/>
              </a:spcBef>
              <a:buFont typeface="Arial" panose="020B0604020202020204" pitchFamily="34" charset="0"/>
              <a:buNone/>
              <a:defRPr sz="924" kern="1200">
                <a:solidFill>
                  <a:schemeClr val="tx1"/>
                </a:solidFill>
                <a:latin typeface="+mn-lt"/>
                <a:ea typeface="+mn-ea"/>
                <a:cs typeface="+mn-cs"/>
              </a:defRPr>
            </a:lvl9pPr>
          </a:lstStyle>
          <a:p>
            <a:pPr marL="285750" indent="-285750">
              <a:lnSpc>
                <a:spcPct val="120000"/>
              </a:lnSpc>
              <a:spcAft>
                <a:spcPts val="600"/>
              </a:spcAft>
              <a:buFont typeface="Wingdings" panose="05000000000000000000" pitchFamily="2" charset="2"/>
              <a:buChar char="Ø"/>
            </a:pPr>
            <a:r>
              <a:rPr lang="zh-CN" altLang="en-US"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校园网可以将人和物联接起来，实现门禁刷卡、安防监控、多媒体投屏、网上远程上课</a:t>
            </a:r>
            <a:endParaRPr lang="en-US" altLang="zh-CN"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20000"/>
              </a:lnSpc>
              <a:spcAft>
                <a:spcPts val="600"/>
              </a:spcAft>
              <a:buFont typeface="Wingdings" panose="05000000000000000000" pitchFamily="2" charset="2"/>
              <a:buChar char="Ø"/>
            </a:pPr>
            <a:r>
              <a:rPr lang="zh-CN" altLang="en-US"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各教学楼的核心交换机通过光纤联接到中心机房的核心路由器上，路由器联接学校的数据中心</a:t>
            </a:r>
            <a:endParaRPr lang="en-US" altLang="zh-CN"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20000"/>
              </a:lnSpc>
              <a:spcAft>
                <a:spcPts val="600"/>
              </a:spcAft>
              <a:buFont typeface="Wingdings" panose="05000000000000000000" pitchFamily="2" charset="2"/>
              <a:buChar char="Ø"/>
            </a:pPr>
            <a:r>
              <a:rPr lang="zh-CN" altLang="en-US"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数据中心服务器运行学生成绩、课程排课、教学管理等各类信息系统，向全校师生提供信息服务</a:t>
            </a:r>
            <a:endParaRPr lang="en-US" altLang="zh-CN"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20000"/>
              </a:lnSpc>
              <a:spcAft>
                <a:spcPts val="600"/>
              </a:spcAft>
              <a:buFont typeface="Wingdings" panose="05000000000000000000" pitchFamily="2" charset="2"/>
              <a:buChar char="Ø"/>
            </a:pPr>
            <a:r>
              <a:rPr lang="zh-CN" altLang="en-US" sz="18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通过路由器还可以联接其它校区，也可以联接防火墙后联接到外部互联网，提供互联网上网服务</a:t>
            </a:r>
          </a:p>
        </p:txBody>
      </p:sp>
      <p:sp>
        <p:nvSpPr>
          <p:cNvPr id="4" name="灯片编号占位符 3">
            <a:extLst>
              <a:ext uri="{FF2B5EF4-FFF2-40B4-BE49-F238E27FC236}">
                <a16:creationId xmlns:a16="http://schemas.microsoft.com/office/drawing/2014/main" id="{7F692543-2646-485F-9971-085331EE8913}"/>
              </a:ext>
            </a:extLst>
          </p:cNvPr>
          <p:cNvSpPr>
            <a:spLocks noGrp="1"/>
          </p:cNvSpPr>
          <p:nvPr>
            <p:ph type="sldNum" sz="quarter" idx="12"/>
          </p:nvPr>
        </p:nvSpPr>
        <p:spPr/>
        <p:txBody>
          <a:bodyPr/>
          <a:lstStyle/>
          <a:p>
            <a:fld id="{C8BB1146-E542-4D4E-B8E9-6919A11DDD48}" type="slidenum">
              <a:rPr lang="en-US" smtClean="0"/>
              <a:t>6</a:t>
            </a:fld>
            <a:endParaRPr lang="en-US"/>
          </a:p>
        </p:txBody>
      </p:sp>
    </p:spTree>
    <p:custDataLst>
      <p:tags r:id="rId1"/>
    </p:custDataLst>
    <p:extLst>
      <p:ext uri="{BB962C8B-B14F-4D97-AF65-F5344CB8AC3E}">
        <p14:creationId xmlns:p14="http://schemas.microsoft.com/office/powerpoint/2010/main" val="2357602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4AD1F-D2A7-4B6C-A0D7-D69A2CEA6E1A}"/>
              </a:ext>
            </a:extLst>
          </p:cNvPr>
          <p:cNvSpPr>
            <a:spLocks noGrp="1"/>
          </p:cNvSpPr>
          <p:nvPr>
            <p:ph type="title"/>
          </p:nvPr>
        </p:nvSpPr>
        <p:spPr/>
        <p:txBody>
          <a:bodyPr>
            <a:normAutofit/>
          </a:bodyPr>
          <a:lstStyle/>
          <a:p>
            <a:r>
              <a:rPr lang="zh-CN" altLang="en-US" dirty="0"/>
              <a:t>国家经济层面：用于千行百业的数字化转型</a:t>
            </a:r>
          </a:p>
        </p:txBody>
      </p:sp>
      <p:pic>
        <p:nvPicPr>
          <p:cNvPr id="3" name="图片 2">
            <a:extLst>
              <a:ext uri="{FF2B5EF4-FFF2-40B4-BE49-F238E27FC236}">
                <a16:creationId xmlns:a16="http://schemas.microsoft.com/office/drawing/2014/main" id="{55867309-B15F-4668-8CA9-B8BDA2B9AEE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29422" y="1450909"/>
            <a:ext cx="1718310" cy="753935"/>
          </a:xfrm>
          <a:prstGeom prst="rect">
            <a:avLst/>
          </a:prstGeom>
          <a:ln>
            <a:solidFill>
              <a:schemeClr val="bg2">
                <a:lumMod val="75000"/>
              </a:schemeClr>
            </a:solidFill>
          </a:ln>
        </p:spPr>
      </p:pic>
      <p:sp>
        <p:nvSpPr>
          <p:cNvPr id="4" name="矩形 11">
            <a:extLst>
              <a:ext uri="{FF2B5EF4-FFF2-40B4-BE49-F238E27FC236}">
                <a16:creationId xmlns:a16="http://schemas.microsoft.com/office/drawing/2014/main" id="{C2680EE2-AA6E-458A-89A5-6BE666825F42}"/>
              </a:ext>
            </a:extLst>
          </p:cNvPr>
          <p:cNvSpPr>
            <a:spLocks noChangeArrowheads="1"/>
          </p:cNvSpPr>
          <p:nvPr/>
        </p:nvSpPr>
        <p:spPr bwMode="auto">
          <a:xfrm>
            <a:off x="6232839" y="2230199"/>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能源互联网</a:t>
            </a:r>
          </a:p>
        </p:txBody>
      </p:sp>
      <p:pic>
        <p:nvPicPr>
          <p:cNvPr id="5" name="图片 4">
            <a:extLst>
              <a:ext uri="{FF2B5EF4-FFF2-40B4-BE49-F238E27FC236}">
                <a16:creationId xmlns:a16="http://schemas.microsoft.com/office/drawing/2014/main" id="{03FC722A-C02D-42C9-AD39-047EC35947DB}"/>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9843530" y="1434186"/>
            <a:ext cx="1717199" cy="752400"/>
          </a:xfrm>
          <a:prstGeom prst="rect">
            <a:avLst/>
          </a:prstGeom>
          <a:ln>
            <a:solidFill>
              <a:schemeClr val="bg2">
                <a:lumMod val="75000"/>
              </a:schemeClr>
            </a:solidFill>
          </a:ln>
        </p:spPr>
      </p:pic>
      <p:sp>
        <p:nvSpPr>
          <p:cNvPr id="6" name="矩形 11">
            <a:extLst>
              <a:ext uri="{FF2B5EF4-FFF2-40B4-BE49-F238E27FC236}">
                <a16:creationId xmlns:a16="http://schemas.microsoft.com/office/drawing/2014/main" id="{489B8A53-9C36-4566-A32C-2741CE0586C0}"/>
              </a:ext>
            </a:extLst>
          </p:cNvPr>
          <p:cNvSpPr>
            <a:spLocks noChangeArrowheads="1"/>
          </p:cNvSpPr>
          <p:nvPr/>
        </p:nvSpPr>
        <p:spPr bwMode="auto">
          <a:xfrm>
            <a:off x="10023553" y="2209096"/>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互联网</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a:t>
            </a:r>
          </a:p>
        </p:txBody>
      </p:sp>
      <p:pic>
        <p:nvPicPr>
          <p:cNvPr id="7" name="图片 6">
            <a:extLst>
              <a:ext uri="{FF2B5EF4-FFF2-40B4-BE49-F238E27FC236}">
                <a16:creationId xmlns:a16="http://schemas.microsoft.com/office/drawing/2014/main" id="{21F1DA61-6579-4D9E-AAF6-A595B542009A}"/>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8040429" y="1434186"/>
            <a:ext cx="1719109" cy="752400"/>
          </a:xfrm>
          <a:prstGeom prst="rect">
            <a:avLst/>
          </a:prstGeom>
          <a:ln>
            <a:solidFill>
              <a:schemeClr val="bg2">
                <a:lumMod val="75000"/>
              </a:schemeClr>
            </a:solidFill>
          </a:ln>
        </p:spPr>
      </p:pic>
      <p:sp>
        <p:nvSpPr>
          <p:cNvPr id="8" name="矩形 11">
            <a:extLst>
              <a:ext uri="{FF2B5EF4-FFF2-40B4-BE49-F238E27FC236}">
                <a16:creationId xmlns:a16="http://schemas.microsoft.com/office/drawing/2014/main" id="{373B245B-471A-4F78-8E04-315E3DCAC3CB}"/>
              </a:ext>
            </a:extLst>
          </p:cNvPr>
          <p:cNvSpPr>
            <a:spLocks noChangeArrowheads="1"/>
          </p:cNvSpPr>
          <p:nvPr/>
        </p:nvSpPr>
        <p:spPr bwMode="auto">
          <a:xfrm>
            <a:off x="7982333"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工业互联网</a:t>
            </a:r>
          </a:p>
        </p:txBody>
      </p:sp>
      <p:sp>
        <p:nvSpPr>
          <p:cNvPr id="9" name="矩形 11">
            <a:extLst>
              <a:ext uri="{FF2B5EF4-FFF2-40B4-BE49-F238E27FC236}">
                <a16:creationId xmlns:a16="http://schemas.microsoft.com/office/drawing/2014/main" id="{218984D2-DD62-4F01-AA83-03E29AAC1297}"/>
              </a:ext>
            </a:extLst>
          </p:cNvPr>
          <p:cNvSpPr>
            <a:spLocks noChangeArrowheads="1"/>
          </p:cNvSpPr>
          <p:nvPr/>
        </p:nvSpPr>
        <p:spPr bwMode="auto">
          <a:xfrm>
            <a:off x="4457544"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金融互联网</a:t>
            </a:r>
          </a:p>
        </p:txBody>
      </p:sp>
      <p:pic>
        <p:nvPicPr>
          <p:cNvPr id="10" name="图片 9">
            <a:extLst>
              <a:ext uri="{FF2B5EF4-FFF2-40B4-BE49-F238E27FC236}">
                <a16:creationId xmlns:a16="http://schemas.microsoft.com/office/drawing/2014/main" id="{27F78E7D-D5C4-418B-9666-6C14CE0491BE}"/>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6239269" y="1450909"/>
            <a:ext cx="1717199" cy="752121"/>
          </a:xfrm>
          <a:prstGeom prst="rect">
            <a:avLst/>
          </a:prstGeom>
          <a:ln>
            <a:solidFill>
              <a:schemeClr val="bg2">
                <a:lumMod val="75000"/>
              </a:schemeClr>
            </a:solidFill>
          </a:ln>
        </p:spPr>
      </p:pic>
      <p:pic>
        <p:nvPicPr>
          <p:cNvPr id="11" name="图片 10">
            <a:extLst>
              <a:ext uri="{FF2B5EF4-FFF2-40B4-BE49-F238E27FC236}">
                <a16:creationId xmlns:a16="http://schemas.microsoft.com/office/drawing/2014/main" id="{FDE62970-A4B9-42C9-BC29-71D53E32C44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67525" y="4944981"/>
            <a:ext cx="1669208" cy="1253330"/>
          </a:xfrm>
          <a:prstGeom prst="rect">
            <a:avLst/>
          </a:prstGeom>
        </p:spPr>
      </p:pic>
      <p:pic>
        <p:nvPicPr>
          <p:cNvPr id="12" name="图片 11">
            <a:extLst>
              <a:ext uri="{FF2B5EF4-FFF2-40B4-BE49-F238E27FC236}">
                <a16:creationId xmlns:a16="http://schemas.microsoft.com/office/drawing/2014/main" id="{79C7B4E8-0626-40EB-B4A6-393BDF0D25F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48632" y="5440845"/>
            <a:ext cx="1551069" cy="699391"/>
          </a:xfrm>
          <a:prstGeom prst="rect">
            <a:avLst/>
          </a:prstGeom>
        </p:spPr>
      </p:pic>
      <p:pic>
        <p:nvPicPr>
          <p:cNvPr id="13" name="图片 12">
            <a:extLst>
              <a:ext uri="{FF2B5EF4-FFF2-40B4-BE49-F238E27FC236}">
                <a16:creationId xmlns:a16="http://schemas.microsoft.com/office/drawing/2014/main" id="{010B7F20-BE28-4076-8506-4A9BE154B52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08778" y="5170087"/>
            <a:ext cx="1755304" cy="1161829"/>
          </a:xfrm>
          <a:prstGeom prst="rect">
            <a:avLst/>
          </a:prstGeom>
        </p:spPr>
      </p:pic>
      <p:sp>
        <p:nvSpPr>
          <p:cNvPr id="14" name="椭圆 13">
            <a:extLst>
              <a:ext uri="{FF2B5EF4-FFF2-40B4-BE49-F238E27FC236}">
                <a16:creationId xmlns:a16="http://schemas.microsoft.com/office/drawing/2014/main" id="{78DCA7B4-C7A0-49CE-BC6D-7C9051B0C9A3}"/>
              </a:ext>
            </a:extLst>
          </p:cNvPr>
          <p:cNvSpPr/>
          <p:nvPr/>
        </p:nvSpPr>
        <p:spPr>
          <a:xfrm>
            <a:off x="3429322" y="4197397"/>
            <a:ext cx="7272808" cy="1193565"/>
          </a:xfrm>
          <a:prstGeom prst="ellipse">
            <a:avLst/>
          </a:prstGeom>
          <a:solidFill>
            <a:schemeClr val="bg1"/>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solidFill>
                  <a:schemeClr val="accent1"/>
                </a:solidFill>
                <a:latin typeface="微软雅黑" panose="020B0503020204020204" pitchFamily="34" charset="-122"/>
                <a:ea typeface="微软雅黑" panose="020B0503020204020204" pitchFamily="34" charset="-122"/>
              </a:rPr>
              <a:t>互联网</a:t>
            </a:r>
            <a:br>
              <a:rPr lang="en-US" altLang="zh-CN" sz="2400" b="1" dirty="0">
                <a:solidFill>
                  <a:schemeClr val="accent1"/>
                </a:solidFill>
                <a:latin typeface="微软雅黑" panose="020B0503020204020204" pitchFamily="34" charset="-122"/>
                <a:ea typeface="微软雅黑" panose="020B0503020204020204" pitchFamily="34" charset="-122"/>
              </a:rPr>
            </a:br>
            <a:r>
              <a:rPr lang="zh-CN" altLang="en-US" sz="2400" b="1" dirty="0">
                <a:solidFill>
                  <a:schemeClr val="accent1"/>
                </a:solidFill>
                <a:latin typeface="微软雅黑" panose="020B0503020204020204" pitchFamily="34" charset="-122"/>
                <a:ea typeface="微软雅黑" panose="020B0503020204020204" pitchFamily="34" charset="-122"/>
              </a:rPr>
              <a:t>（下一代互联网</a:t>
            </a:r>
            <a:r>
              <a:rPr lang="en-US" altLang="zh-CN" sz="2400" b="1" dirty="0">
                <a:solidFill>
                  <a:schemeClr val="accent1"/>
                </a:solidFill>
                <a:latin typeface="微软雅黑" panose="020B0503020204020204" pitchFamily="34" charset="-122"/>
                <a:ea typeface="微软雅黑" panose="020B0503020204020204" pitchFamily="34" charset="-122"/>
              </a:rPr>
              <a:t>/</a:t>
            </a:r>
            <a:r>
              <a:rPr lang="zh-CN" altLang="en-US" sz="2400" b="1" dirty="0">
                <a:solidFill>
                  <a:schemeClr val="accent1"/>
                </a:solidFill>
                <a:latin typeface="微软雅黑" panose="020B0503020204020204" pitchFamily="34" charset="-122"/>
                <a:ea typeface="微软雅黑" panose="020B0503020204020204" pitchFamily="34" charset="-122"/>
              </a:rPr>
              <a:t>未来互联网）</a:t>
            </a:r>
          </a:p>
        </p:txBody>
      </p:sp>
      <p:pic>
        <p:nvPicPr>
          <p:cNvPr id="15" name="图片 14">
            <a:extLst>
              <a:ext uri="{FF2B5EF4-FFF2-40B4-BE49-F238E27FC236}">
                <a16:creationId xmlns:a16="http://schemas.microsoft.com/office/drawing/2014/main" id="{8745818F-8A89-4B2F-B23C-5C1F9DC6905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642028" y="4213651"/>
            <a:ext cx="708174" cy="614012"/>
          </a:xfrm>
          <a:prstGeom prst="rect">
            <a:avLst/>
          </a:prstGeom>
        </p:spPr>
      </p:pic>
      <p:pic>
        <p:nvPicPr>
          <p:cNvPr id="16" name="图片 15">
            <a:extLst>
              <a:ext uri="{FF2B5EF4-FFF2-40B4-BE49-F238E27FC236}">
                <a16:creationId xmlns:a16="http://schemas.microsoft.com/office/drawing/2014/main" id="{A6E7BE9D-4E66-49B3-A10A-55CF1EB0AC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721148" y="4223225"/>
            <a:ext cx="708174" cy="614012"/>
          </a:xfrm>
          <a:prstGeom prst="rect">
            <a:avLst/>
          </a:prstGeom>
        </p:spPr>
      </p:pic>
      <p:pic>
        <p:nvPicPr>
          <p:cNvPr id="17" name="内容占位符 18">
            <a:extLst>
              <a:ext uri="{FF2B5EF4-FFF2-40B4-BE49-F238E27FC236}">
                <a16:creationId xmlns:a16="http://schemas.microsoft.com/office/drawing/2014/main" id="{EF1D7472-9845-4F22-AA18-360443FAA9D6}"/>
              </a:ext>
            </a:extLst>
          </p:cNvPr>
          <p:cNvPicPr>
            <a:picLocks/>
          </p:cNvPicPr>
          <p:nvPr/>
        </p:nvPicPr>
        <p:blipFill>
          <a:blip r:embed="rId10" cstate="print">
            <a:extLst>
              <a:ext uri="{28A0092B-C50C-407E-A947-70E740481C1C}">
                <a14:useLocalDpi xmlns:a14="http://schemas.microsoft.com/office/drawing/2010/main"/>
              </a:ext>
            </a:extLst>
          </a:blip>
          <a:stretch>
            <a:fillRect/>
          </a:stretch>
        </p:blipFill>
        <p:spPr>
          <a:xfrm>
            <a:off x="8107811" y="2806335"/>
            <a:ext cx="1717199" cy="752400"/>
          </a:xfrm>
          <a:prstGeom prst="rect">
            <a:avLst/>
          </a:prstGeom>
          <a:ln w="12700">
            <a:solidFill>
              <a:schemeClr val="bg2">
                <a:lumMod val="75000"/>
              </a:schemeClr>
            </a:solidFill>
          </a:ln>
        </p:spPr>
      </p:pic>
      <p:sp>
        <p:nvSpPr>
          <p:cNvPr id="18" name="矩形 11">
            <a:extLst>
              <a:ext uri="{FF2B5EF4-FFF2-40B4-BE49-F238E27FC236}">
                <a16:creationId xmlns:a16="http://schemas.microsoft.com/office/drawing/2014/main" id="{E225528F-6005-4BEA-9D51-38E28BC6A539}"/>
              </a:ext>
            </a:extLst>
          </p:cNvPr>
          <p:cNvSpPr>
            <a:spLocks noChangeArrowheads="1"/>
          </p:cNvSpPr>
          <p:nvPr/>
        </p:nvSpPr>
        <p:spPr bwMode="auto">
          <a:xfrm>
            <a:off x="2747112" y="3576751"/>
            <a:ext cx="1158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云计算</a:t>
            </a:r>
          </a:p>
        </p:txBody>
      </p:sp>
      <p:sp>
        <p:nvSpPr>
          <p:cNvPr id="19" name="矩形 11">
            <a:extLst>
              <a:ext uri="{FF2B5EF4-FFF2-40B4-BE49-F238E27FC236}">
                <a16:creationId xmlns:a16="http://schemas.microsoft.com/office/drawing/2014/main" id="{BBDCD531-03BA-4808-B64B-056752E82D23}"/>
              </a:ext>
            </a:extLst>
          </p:cNvPr>
          <p:cNvSpPr>
            <a:spLocks noChangeArrowheads="1"/>
          </p:cNvSpPr>
          <p:nvPr/>
        </p:nvSpPr>
        <p:spPr bwMode="auto">
          <a:xfrm>
            <a:off x="2818603" y="2141285"/>
            <a:ext cx="94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物联网</a:t>
            </a:r>
          </a:p>
        </p:txBody>
      </p:sp>
      <p:sp>
        <p:nvSpPr>
          <p:cNvPr id="20" name="矩形 11">
            <a:extLst>
              <a:ext uri="{FF2B5EF4-FFF2-40B4-BE49-F238E27FC236}">
                <a16:creationId xmlns:a16="http://schemas.microsoft.com/office/drawing/2014/main" id="{AED0E872-68CC-4043-A529-22DB728AE6A2}"/>
              </a:ext>
            </a:extLst>
          </p:cNvPr>
          <p:cNvSpPr>
            <a:spLocks noChangeArrowheads="1"/>
          </p:cNvSpPr>
          <p:nvPr/>
        </p:nvSpPr>
        <p:spPr bwMode="auto">
          <a:xfrm>
            <a:off x="8425320" y="3576751"/>
            <a:ext cx="949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大数据</a:t>
            </a:r>
          </a:p>
        </p:txBody>
      </p:sp>
      <p:pic>
        <p:nvPicPr>
          <p:cNvPr id="21" name="图片 1">
            <a:extLst>
              <a:ext uri="{FF2B5EF4-FFF2-40B4-BE49-F238E27FC236}">
                <a16:creationId xmlns:a16="http://schemas.microsoft.com/office/drawing/2014/main" id="{2FEA3A27-8785-4D31-9A3F-F41A28786BF3}"/>
              </a:ext>
            </a:extLst>
          </p:cNvPr>
          <p:cNvPicPr>
            <a:picLocks/>
          </p:cNvPicPr>
          <p:nvPr/>
        </p:nvPicPr>
        <p:blipFill>
          <a:blip r:embed="rId11" cstate="print">
            <a:extLst>
              <a:ext uri="{28A0092B-C50C-407E-A947-70E740481C1C}">
                <a14:useLocalDpi xmlns:a14="http://schemas.microsoft.com/office/drawing/2010/main"/>
              </a:ext>
            </a:extLst>
          </a:blip>
          <a:srcRect/>
          <a:stretch>
            <a:fillRect/>
          </a:stretch>
        </p:blipFill>
        <p:spPr bwMode="auto">
          <a:xfrm>
            <a:off x="6278090" y="2806232"/>
            <a:ext cx="1717199" cy="752400"/>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 name="矩形 11">
            <a:extLst>
              <a:ext uri="{FF2B5EF4-FFF2-40B4-BE49-F238E27FC236}">
                <a16:creationId xmlns:a16="http://schemas.microsoft.com/office/drawing/2014/main" id="{8BD45AEE-9F5D-40A3-91C6-3103C95D78D1}"/>
              </a:ext>
            </a:extLst>
          </p:cNvPr>
          <p:cNvSpPr>
            <a:spLocks noChangeArrowheads="1"/>
          </p:cNvSpPr>
          <p:nvPr/>
        </p:nvSpPr>
        <p:spPr bwMode="auto">
          <a:xfrm>
            <a:off x="6395660" y="3576751"/>
            <a:ext cx="137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三网融合</a:t>
            </a:r>
          </a:p>
        </p:txBody>
      </p:sp>
      <p:pic>
        <p:nvPicPr>
          <p:cNvPr id="23" name="图片 9" descr="云计算.jpg">
            <a:extLst>
              <a:ext uri="{FF2B5EF4-FFF2-40B4-BE49-F238E27FC236}">
                <a16:creationId xmlns:a16="http://schemas.microsoft.com/office/drawing/2014/main" id="{5B14D605-4BBD-4134-A2B4-64839482CA59}"/>
              </a:ext>
            </a:extLst>
          </p:cNvPr>
          <p:cNvPicPr>
            <a:picLocks/>
          </p:cNvPicPr>
          <p:nvPr/>
        </p:nvPicPr>
        <p:blipFill>
          <a:blip r:embed="rId12" cstate="print">
            <a:extLst>
              <a:ext uri="{28A0092B-C50C-407E-A947-70E740481C1C}">
                <a14:useLocalDpi xmlns:a14="http://schemas.microsoft.com/office/drawing/2010/main"/>
              </a:ext>
            </a:extLst>
          </a:blip>
          <a:srcRect/>
          <a:stretch>
            <a:fillRect/>
          </a:stretch>
        </p:blipFill>
        <p:spPr bwMode="auto">
          <a:xfrm>
            <a:off x="2561127" y="2851221"/>
            <a:ext cx="1717199" cy="752400"/>
          </a:xfrm>
          <a:prstGeom prst="rect">
            <a:avLst/>
          </a:prstGeom>
          <a:noFill/>
          <a:ln w="317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4" name="图片 10" descr="物联网.jpg">
            <a:extLst>
              <a:ext uri="{FF2B5EF4-FFF2-40B4-BE49-F238E27FC236}">
                <a16:creationId xmlns:a16="http://schemas.microsoft.com/office/drawing/2014/main" id="{4DADDFF0-778F-4A32-857E-A48993BFCD8D}"/>
              </a:ext>
            </a:extLst>
          </p:cNvPr>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2538454" y="1466943"/>
            <a:ext cx="1739011" cy="7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916E621B-5A39-4BA8-BF54-7BD443F7F0A5}"/>
              </a:ext>
            </a:extLst>
          </p:cNvPr>
          <p:cNvPicPr>
            <a:picLocks/>
          </p:cNvPicPr>
          <p:nvPr/>
        </p:nvPicPr>
        <p:blipFill>
          <a:blip r:embed="rId14" cstate="print">
            <a:extLst>
              <a:ext uri="{28A0092B-C50C-407E-A947-70E740481C1C}">
                <a14:useLocalDpi xmlns:a14="http://schemas.microsoft.com/office/drawing/2010/main"/>
              </a:ext>
            </a:extLst>
          </a:blip>
          <a:stretch>
            <a:fillRect/>
          </a:stretch>
        </p:blipFill>
        <p:spPr>
          <a:xfrm>
            <a:off x="4448369" y="2850546"/>
            <a:ext cx="1717199" cy="752400"/>
          </a:xfrm>
          <a:prstGeom prst="rect">
            <a:avLst/>
          </a:prstGeom>
          <a:ln>
            <a:solidFill>
              <a:schemeClr val="bg2">
                <a:lumMod val="75000"/>
              </a:schemeClr>
            </a:solidFill>
          </a:ln>
        </p:spPr>
      </p:pic>
      <p:sp>
        <p:nvSpPr>
          <p:cNvPr id="26" name="矩形 11">
            <a:extLst>
              <a:ext uri="{FF2B5EF4-FFF2-40B4-BE49-F238E27FC236}">
                <a16:creationId xmlns:a16="http://schemas.microsoft.com/office/drawing/2014/main" id="{FD5A2390-1AA5-4A49-9394-71900FFC1490}"/>
              </a:ext>
            </a:extLst>
          </p:cNvPr>
          <p:cNvSpPr>
            <a:spLocks noChangeArrowheads="1"/>
          </p:cNvSpPr>
          <p:nvPr/>
        </p:nvSpPr>
        <p:spPr bwMode="auto">
          <a:xfrm>
            <a:off x="4495442" y="3592371"/>
            <a:ext cx="1390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智慧城市</a:t>
            </a:r>
          </a:p>
        </p:txBody>
      </p:sp>
      <p:pic>
        <p:nvPicPr>
          <p:cNvPr id="27" name="图片 26">
            <a:extLst>
              <a:ext uri="{FF2B5EF4-FFF2-40B4-BE49-F238E27FC236}">
                <a16:creationId xmlns:a16="http://schemas.microsoft.com/office/drawing/2014/main" id="{8999F776-02D4-4F58-898A-E3FEBEA81178}"/>
              </a:ext>
            </a:extLst>
          </p:cNvPr>
          <p:cNvPicPr>
            <a:picLocks/>
          </p:cNvPicPr>
          <p:nvPr/>
        </p:nvPicPr>
        <p:blipFill>
          <a:blip r:embed="rId15" cstate="print">
            <a:extLst>
              <a:ext uri="{28A0092B-C50C-407E-A947-70E740481C1C}">
                <a14:useLocalDpi xmlns:a14="http://schemas.microsoft.com/office/drawing/2010/main"/>
              </a:ext>
            </a:extLst>
          </a:blip>
          <a:stretch>
            <a:fillRect/>
          </a:stretch>
        </p:blipFill>
        <p:spPr>
          <a:xfrm>
            <a:off x="9917666" y="2800912"/>
            <a:ext cx="1717199" cy="752400"/>
          </a:xfrm>
          <a:prstGeom prst="rect">
            <a:avLst/>
          </a:prstGeom>
          <a:ln>
            <a:solidFill>
              <a:schemeClr val="bg2">
                <a:lumMod val="75000"/>
              </a:schemeClr>
            </a:solidFill>
          </a:ln>
        </p:spPr>
      </p:pic>
      <p:sp>
        <p:nvSpPr>
          <p:cNvPr id="28" name="矩形 11">
            <a:extLst>
              <a:ext uri="{FF2B5EF4-FFF2-40B4-BE49-F238E27FC236}">
                <a16:creationId xmlns:a16="http://schemas.microsoft.com/office/drawing/2014/main" id="{C9E01A64-23DC-4D04-B4CA-48E511316EC3}"/>
              </a:ext>
            </a:extLst>
          </p:cNvPr>
          <p:cNvSpPr>
            <a:spLocks noChangeArrowheads="1"/>
          </p:cNvSpPr>
          <p:nvPr/>
        </p:nvSpPr>
        <p:spPr bwMode="auto">
          <a:xfrm>
            <a:off x="10146721" y="3561752"/>
            <a:ext cx="120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人工智能</a:t>
            </a:r>
          </a:p>
        </p:txBody>
      </p:sp>
      <p:sp>
        <p:nvSpPr>
          <p:cNvPr id="29" name="文本框 28">
            <a:extLst>
              <a:ext uri="{FF2B5EF4-FFF2-40B4-BE49-F238E27FC236}">
                <a16:creationId xmlns:a16="http://schemas.microsoft.com/office/drawing/2014/main" id="{6DBA9B4F-5410-4345-A48E-861DCF6A6BC1}"/>
              </a:ext>
            </a:extLst>
          </p:cNvPr>
          <p:cNvSpPr txBox="1"/>
          <p:nvPr/>
        </p:nvSpPr>
        <p:spPr>
          <a:xfrm flipH="1">
            <a:off x="4653458" y="5597693"/>
            <a:ext cx="139444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3G/4G/5G</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6065D15-2808-4F90-A03B-25A9607D8441}"/>
              </a:ext>
            </a:extLst>
          </p:cNvPr>
          <p:cNvSpPr txBox="1"/>
          <p:nvPr/>
        </p:nvSpPr>
        <p:spPr>
          <a:xfrm>
            <a:off x="8667968" y="5513978"/>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超高速光纤</a:t>
            </a:r>
          </a:p>
        </p:txBody>
      </p:sp>
      <p:sp>
        <p:nvSpPr>
          <p:cNvPr id="31" name="文本框 30">
            <a:extLst>
              <a:ext uri="{FF2B5EF4-FFF2-40B4-BE49-F238E27FC236}">
                <a16:creationId xmlns:a16="http://schemas.microsoft.com/office/drawing/2014/main" id="{EFFFC432-644E-4116-A022-F28E9841AEC7}"/>
              </a:ext>
            </a:extLst>
          </p:cNvPr>
          <p:cNvSpPr txBox="1"/>
          <p:nvPr/>
        </p:nvSpPr>
        <p:spPr>
          <a:xfrm flipH="1">
            <a:off x="7877965" y="5534977"/>
            <a:ext cx="746370"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WiFi</a:t>
            </a:r>
            <a:endParaRPr lang="zh-CN" altLang="en-US"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DF84AB81-CD42-4F57-907E-7B675E25DEEC}"/>
              </a:ext>
            </a:extLst>
          </p:cNvPr>
          <p:cNvGrpSpPr/>
          <p:nvPr/>
        </p:nvGrpSpPr>
        <p:grpSpPr>
          <a:xfrm>
            <a:off x="366562" y="1600611"/>
            <a:ext cx="2408408" cy="4479178"/>
            <a:chOff x="367205" y="1631863"/>
            <a:chExt cx="2137419" cy="4479178"/>
          </a:xfrm>
        </p:grpSpPr>
        <p:sp>
          <p:nvSpPr>
            <p:cNvPr id="33" name="文本框 32">
              <a:extLst>
                <a:ext uri="{FF2B5EF4-FFF2-40B4-BE49-F238E27FC236}">
                  <a16:creationId xmlns:a16="http://schemas.microsoft.com/office/drawing/2014/main" id="{9359DD03-D55A-4EDE-8611-C1687055BD79}"/>
                </a:ext>
              </a:extLst>
            </p:cNvPr>
            <p:cNvSpPr txBox="1"/>
            <p:nvPr/>
          </p:nvSpPr>
          <p:spPr>
            <a:xfrm flipH="1">
              <a:off x="425791" y="5649376"/>
              <a:ext cx="2078833" cy="461665"/>
            </a:xfrm>
            <a:prstGeom prst="rect">
              <a:avLst/>
            </a:prstGeom>
            <a:noFill/>
          </p:spPr>
          <p:txBody>
            <a:bodyPr wrap="square" rtlCol="0">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底层通信技术</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C513F6DC-3397-4ADF-BCF2-DDBE0238B9BF}"/>
                </a:ext>
              </a:extLst>
            </p:cNvPr>
            <p:cNvSpPr txBox="1"/>
            <p:nvPr/>
          </p:nvSpPr>
          <p:spPr>
            <a:xfrm flipH="1">
              <a:off x="420927" y="4321076"/>
              <a:ext cx="1561855" cy="461665"/>
            </a:xfrm>
            <a:prstGeom prst="rect">
              <a:avLst/>
            </a:prstGeom>
            <a:noFill/>
          </p:spPr>
          <p:txBody>
            <a:bodyPr wrap="square" rtlCol="0">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计算系统</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AA02786F-91B7-46DB-9DBB-07CE4E00215F}"/>
                </a:ext>
              </a:extLst>
            </p:cNvPr>
            <p:cNvSpPr txBox="1"/>
            <p:nvPr/>
          </p:nvSpPr>
          <p:spPr>
            <a:xfrm flipH="1">
              <a:off x="367205" y="2989294"/>
              <a:ext cx="2137419" cy="461665"/>
            </a:xfrm>
            <a:prstGeom prst="rect">
              <a:avLst/>
            </a:prstGeom>
            <a:noFill/>
          </p:spPr>
          <p:txBody>
            <a:bodyPr wrap="square" rtlCol="0">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应用支撑技术</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25C6AD64-F802-4059-8DD1-4D83BCB6B16E}"/>
                </a:ext>
              </a:extLst>
            </p:cNvPr>
            <p:cNvSpPr txBox="1"/>
            <p:nvPr/>
          </p:nvSpPr>
          <p:spPr>
            <a:xfrm flipH="1">
              <a:off x="437525" y="1631863"/>
              <a:ext cx="1739013" cy="461665"/>
            </a:xfrm>
            <a:prstGeom prst="rect">
              <a:avLst/>
            </a:prstGeom>
            <a:noFill/>
          </p:spPr>
          <p:txBody>
            <a:bodyPr wrap="square" rtlCol="0">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行业互联网</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grpSp>
      <p:sp>
        <p:nvSpPr>
          <p:cNvPr id="39" name="灯片编号占位符 38">
            <a:extLst>
              <a:ext uri="{FF2B5EF4-FFF2-40B4-BE49-F238E27FC236}">
                <a16:creationId xmlns:a16="http://schemas.microsoft.com/office/drawing/2014/main" id="{2B7E6E53-6C5A-45BE-83DF-6DD8247F5FAF}"/>
              </a:ext>
            </a:extLst>
          </p:cNvPr>
          <p:cNvSpPr>
            <a:spLocks noGrp="1"/>
          </p:cNvSpPr>
          <p:nvPr>
            <p:ph type="sldNum" sz="quarter" idx="12"/>
          </p:nvPr>
        </p:nvSpPr>
        <p:spPr/>
        <p:txBody>
          <a:bodyPr/>
          <a:lstStyle/>
          <a:p>
            <a:fld id="{C8BB1146-E542-4D4E-B8E9-6919A11DDD48}" type="slidenum">
              <a:rPr lang="en-US" smtClean="0"/>
              <a:pPr/>
              <a:t>60</a:t>
            </a:fld>
            <a:endParaRPr lang="en-US"/>
          </a:p>
        </p:txBody>
      </p:sp>
    </p:spTree>
    <p:extLst>
      <p:ext uri="{BB962C8B-B14F-4D97-AF65-F5344CB8AC3E}">
        <p14:creationId xmlns:p14="http://schemas.microsoft.com/office/powerpoint/2010/main" val="257063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4F580-87F0-4CAF-9730-923810DE206E}"/>
              </a:ext>
            </a:extLst>
          </p:cNvPr>
          <p:cNvSpPr>
            <a:spLocks noGrp="1"/>
          </p:cNvSpPr>
          <p:nvPr>
            <p:ph type="title"/>
          </p:nvPr>
        </p:nvSpPr>
        <p:spPr/>
        <p:txBody>
          <a:bodyPr>
            <a:normAutofit/>
          </a:bodyPr>
          <a:lstStyle/>
          <a:p>
            <a:r>
              <a:rPr lang="zh-CN" altLang="en-US" dirty="0"/>
              <a:t>国家经济层面：用于我国的新基建</a:t>
            </a:r>
          </a:p>
        </p:txBody>
      </p:sp>
      <p:sp>
        <p:nvSpPr>
          <p:cNvPr id="3" name="内容占位符 2">
            <a:extLst>
              <a:ext uri="{FF2B5EF4-FFF2-40B4-BE49-F238E27FC236}">
                <a16:creationId xmlns:a16="http://schemas.microsoft.com/office/drawing/2014/main" id="{9C74BF56-4EC2-4754-BE18-D49ED7429B2D}"/>
              </a:ext>
            </a:extLst>
          </p:cNvPr>
          <p:cNvSpPr>
            <a:spLocks noGrp="1"/>
          </p:cNvSpPr>
          <p:nvPr>
            <p:ph idx="1"/>
          </p:nvPr>
        </p:nvSpPr>
        <p:spPr>
          <a:xfrm>
            <a:off x="660400" y="1125539"/>
            <a:ext cx="5943600" cy="5008562"/>
          </a:xfrm>
        </p:spPr>
        <p:txBody>
          <a:bodyPr>
            <a:normAutofit lnSpcReduction="10000"/>
          </a:bodyPr>
          <a:lstStyle/>
          <a:p>
            <a:r>
              <a:rPr lang="zh-CN" altLang="en-US" dirty="0"/>
              <a:t>当年的“铁公基”</a:t>
            </a:r>
            <a:r>
              <a:rPr lang="en-US" altLang="zh-CN" dirty="0"/>
              <a:t>/“</a:t>
            </a:r>
            <a:r>
              <a:rPr lang="zh-CN" altLang="en-US" dirty="0"/>
              <a:t>铁公机”</a:t>
            </a:r>
          </a:p>
          <a:p>
            <a:pPr lvl="1"/>
            <a:r>
              <a:rPr lang="zh-CN" altLang="en-US" dirty="0"/>
              <a:t>集中建设基础设施（铁路、公路、机场等）</a:t>
            </a:r>
          </a:p>
          <a:p>
            <a:r>
              <a:rPr lang="en-US" altLang="zh-CN" dirty="0"/>
              <a:t>2008</a:t>
            </a:r>
            <a:r>
              <a:rPr lang="zh-CN" altLang="en-US" dirty="0"/>
              <a:t>年金融危机，国家四万亿投资中的</a:t>
            </a:r>
            <a:r>
              <a:rPr lang="en-US" altLang="zh-CN" dirty="0"/>
              <a:t>1.5</a:t>
            </a:r>
            <a:r>
              <a:rPr lang="zh-CN" altLang="en-US" dirty="0"/>
              <a:t>万亿投入基础设施建设</a:t>
            </a:r>
          </a:p>
          <a:p>
            <a:r>
              <a:rPr lang="zh-CN" altLang="en-US" dirty="0"/>
              <a:t>与时俱进的新基建</a:t>
            </a:r>
          </a:p>
          <a:p>
            <a:pPr lvl="1"/>
            <a:r>
              <a:rPr lang="en-US" altLang="zh-CN" dirty="0"/>
              <a:t>2018</a:t>
            </a:r>
            <a:r>
              <a:rPr lang="zh-CN" altLang="en-US" dirty="0"/>
              <a:t>年，中央经济工作会议重新定义了基础设施建设</a:t>
            </a:r>
          </a:p>
          <a:p>
            <a:pPr lvl="1"/>
            <a:r>
              <a:rPr lang="en-US" altLang="zh-CN" dirty="0"/>
              <a:t>2019</a:t>
            </a:r>
            <a:r>
              <a:rPr lang="zh-CN" altLang="en-US" dirty="0"/>
              <a:t>年，“加强新一代信息基础设施建设”被列入政府工作报告</a:t>
            </a:r>
          </a:p>
          <a:p>
            <a:pPr lvl="1"/>
            <a:r>
              <a:rPr lang="zh-CN" altLang="en-US" dirty="0"/>
              <a:t>新基建：</a:t>
            </a:r>
            <a:r>
              <a:rPr lang="en-US" altLang="zh-CN" dirty="0"/>
              <a:t>5G</a:t>
            </a:r>
            <a:r>
              <a:rPr lang="zh-CN" altLang="en-US" dirty="0"/>
              <a:t>基站建设、特高压、城际高速铁路和城市轨道交通、新能源汽车充电桩、大数据中心、人工智能、工业互联网七大领域</a:t>
            </a:r>
          </a:p>
          <a:p>
            <a:endParaRPr lang="zh-CN" altLang="en-US" dirty="0"/>
          </a:p>
        </p:txBody>
      </p:sp>
      <p:sp>
        <p:nvSpPr>
          <p:cNvPr id="6" name="文本框 5">
            <a:extLst>
              <a:ext uri="{FF2B5EF4-FFF2-40B4-BE49-F238E27FC236}">
                <a16:creationId xmlns:a16="http://schemas.microsoft.com/office/drawing/2014/main" id="{73F6C9AA-F327-4166-82CC-4EB4359C740C}"/>
              </a:ext>
            </a:extLst>
          </p:cNvPr>
          <p:cNvSpPr txBox="1"/>
          <p:nvPr/>
        </p:nvSpPr>
        <p:spPr>
          <a:xfrm>
            <a:off x="6805742" y="4164823"/>
            <a:ext cx="4713158" cy="1938992"/>
          </a:xfrm>
          <a:prstGeom prst="rect">
            <a:avLst/>
          </a:prstGeom>
          <a:noFill/>
          <a:ln>
            <a:solidFill>
              <a:srgbClr val="7030A0"/>
            </a:solidFill>
          </a:ln>
        </p:spPr>
        <p:txBody>
          <a:bodyPr wrap="square" rtlCol="0">
            <a:spAutoFit/>
          </a:bodyPr>
          <a:lstStyle/>
          <a:p>
            <a:pPr marL="342900" indent="-342900">
              <a:buFont typeface="Wingdings" panose="05000000000000000000" pitchFamily="2" charset="2"/>
              <a:buChar char="Ø"/>
            </a:pPr>
            <a:r>
              <a:rPr lang="zh-CN" altLang="en-US" sz="2000" dirty="0">
                <a:solidFill>
                  <a:schemeClr val="accent1"/>
                </a:solidFill>
                <a:latin typeface="微软雅黑" panose="020B0503020204020204" pitchFamily="34" charset="-122"/>
                <a:ea typeface="微软雅黑" panose="020B0503020204020204" pitchFamily="34" charset="-122"/>
              </a:rPr>
              <a:t>作为数字经济的发展基石、转型升级的重要支撑</a:t>
            </a:r>
            <a:endParaRPr lang="en-US" altLang="zh-CN" sz="2000" dirty="0">
              <a:solidFill>
                <a:schemeClr val="accent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dirty="0">
                <a:solidFill>
                  <a:schemeClr val="accent1"/>
                </a:solidFill>
                <a:latin typeface="微软雅黑" panose="020B0503020204020204" pitchFamily="34" charset="-122"/>
                <a:ea typeface="微软雅黑" panose="020B0503020204020204" pitchFamily="34" charset="-122"/>
              </a:rPr>
              <a:t>稳投资、扩内需、拉动经济增长的重要途径</a:t>
            </a:r>
            <a:endParaRPr lang="en-US" altLang="zh-CN" sz="2000" dirty="0">
              <a:solidFill>
                <a:schemeClr val="accent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dirty="0">
                <a:solidFill>
                  <a:schemeClr val="accent1"/>
                </a:solidFill>
                <a:latin typeface="微软雅黑" panose="020B0503020204020204" pitchFamily="34" charset="-122"/>
                <a:ea typeface="微软雅黑" panose="020B0503020204020204" pitchFamily="34" charset="-122"/>
              </a:rPr>
              <a:t>促升级、优结构、提升经济发展质量的重要环节</a:t>
            </a:r>
          </a:p>
        </p:txBody>
      </p:sp>
      <p:pic>
        <p:nvPicPr>
          <p:cNvPr id="7" name="Picture 2">
            <a:extLst>
              <a:ext uri="{FF2B5EF4-FFF2-40B4-BE49-F238E27FC236}">
                <a16:creationId xmlns:a16="http://schemas.microsoft.com/office/drawing/2014/main" id="{105C5837-F441-4A50-9593-A638788F86EC}"/>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805742" y="1263158"/>
            <a:ext cx="4725858" cy="2765217"/>
          </a:xfrm>
          <a:prstGeom prst="rect">
            <a:avLst/>
          </a:prstGeom>
          <a:solidFill>
            <a:schemeClr val="accent4">
              <a:lumMod val="60000"/>
              <a:lumOff val="40000"/>
            </a:schemeClr>
          </a:solidFill>
          <a:ln>
            <a:solidFill>
              <a:schemeClr val="bg2">
                <a:lumMod val="75000"/>
              </a:schemeClr>
            </a:solidFill>
          </a:ln>
        </p:spPr>
      </p:pic>
      <p:sp>
        <p:nvSpPr>
          <p:cNvPr id="8" name="灯片编号占位符 7">
            <a:extLst>
              <a:ext uri="{FF2B5EF4-FFF2-40B4-BE49-F238E27FC236}">
                <a16:creationId xmlns:a16="http://schemas.microsoft.com/office/drawing/2014/main" id="{468BE50B-E3ED-47B2-A9F1-76C33A5B1C32}"/>
              </a:ext>
            </a:extLst>
          </p:cNvPr>
          <p:cNvSpPr>
            <a:spLocks noGrp="1"/>
          </p:cNvSpPr>
          <p:nvPr>
            <p:ph type="sldNum" sz="quarter" idx="12"/>
          </p:nvPr>
        </p:nvSpPr>
        <p:spPr/>
        <p:txBody>
          <a:bodyPr/>
          <a:lstStyle/>
          <a:p>
            <a:fld id="{C8BB1146-E542-4D4E-B8E9-6919A11DDD48}" type="slidenum">
              <a:rPr lang="en-US" smtClean="0"/>
              <a:t>61</a:t>
            </a:fld>
            <a:endParaRPr lang="en-US"/>
          </a:p>
        </p:txBody>
      </p:sp>
    </p:spTree>
    <p:extLst>
      <p:ext uri="{BB962C8B-B14F-4D97-AF65-F5344CB8AC3E}">
        <p14:creationId xmlns:p14="http://schemas.microsoft.com/office/powerpoint/2010/main" val="23771697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270E62-7D21-4FA5-BAB8-8054E2C6EB6B}"/>
              </a:ext>
            </a:extLst>
          </p:cNvPr>
          <p:cNvSpPr>
            <a:spLocks noGrp="1"/>
          </p:cNvSpPr>
          <p:nvPr>
            <p:ph sz="quarter" idx="1"/>
          </p:nvPr>
        </p:nvSpPr>
        <p:spPr/>
        <p:txBody>
          <a:bodyPr/>
          <a:lstStyle/>
          <a:p>
            <a:r>
              <a:rPr lang="zh-CN" altLang="en-US" dirty="0"/>
              <a:t>计算机网络的基本概念</a:t>
            </a:r>
          </a:p>
          <a:p>
            <a:r>
              <a:rPr lang="zh-CN" altLang="en-US" dirty="0"/>
              <a:t>网络的发展历史</a:t>
            </a:r>
          </a:p>
          <a:p>
            <a:r>
              <a:rPr lang="zh-CN" altLang="en-US" dirty="0"/>
              <a:t>网络的组成、拓扑与分类</a:t>
            </a:r>
          </a:p>
          <a:p>
            <a:r>
              <a:rPr lang="zh-CN" altLang="en-US" dirty="0"/>
              <a:t>网络功能与用途</a:t>
            </a:r>
          </a:p>
          <a:p>
            <a:r>
              <a:rPr lang="zh-CN" altLang="en-US" b="1" dirty="0">
                <a:solidFill>
                  <a:srgbClr val="3333FF"/>
                </a:solidFill>
              </a:rPr>
              <a:t>网络的体系结构</a:t>
            </a:r>
          </a:p>
          <a:p>
            <a:r>
              <a:rPr lang="zh-CN" altLang="en-US" dirty="0"/>
              <a:t>网络标准与标准化组织</a:t>
            </a:r>
          </a:p>
          <a:p>
            <a:r>
              <a:rPr lang="zh-CN" altLang="en-US" dirty="0"/>
              <a:t>本章小结</a:t>
            </a:r>
          </a:p>
        </p:txBody>
      </p:sp>
      <p:sp>
        <p:nvSpPr>
          <p:cNvPr id="5" name="灯片编号占位符 4">
            <a:extLst>
              <a:ext uri="{FF2B5EF4-FFF2-40B4-BE49-F238E27FC236}">
                <a16:creationId xmlns:a16="http://schemas.microsoft.com/office/drawing/2014/main" id="{1232C88D-2B92-45DE-8B03-3609496EA81F}"/>
              </a:ext>
            </a:extLst>
          </p:cNvPr>
          <p:cNvSpPr>
            <a:spLocks noGrp="1"/>
          </p:cNvSpPr>
          <p:nvPr>
            <p:ph type="sldNum" sz="quarter" idx="12"/>
          </p:nvPr>
        </p:nvSpPr>
        <p:spPr/>
        <p:txBody>
          <a:bodyPr/>
          <a:lstStyle/>
          <a:p>
            <a:fld id="{C8BB1146-E542-4D4E-B8E9-6919A11DDD48}" type="slidenum">
              <a:rPr lang="en-US" smtClean="0"/>
              <a:pPr/>
              <a:t>62</a:t>
            </a:fld>
            <a:endParaRPr lang="en-US"/>
          </a:p>
        </p:txBody>
      </p:sp>
    </p:spTree>
    <p:extLst>
      <p:ext uri="{BB962C8B-B14F-4D97-AF65-F5344CB8AC3E}">
        <p14:creationId xmlns:p14="http://schemas.microsoft.com/office/powerpoint/2010/main" val="1475543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44367"/>
          </a:xfrm>
        </p:spPr>
        <p:txBody>
          <a:bodyPr>
            <a:normAutofit/>
          </a:bodyPr>
          <a:lstStyle/>
          <a:p>
            <a:r>
              <a:rPr lang="zh-CN" altLang="en-US" sz="3200" dirty="0">
                <a:latin typeface="+mn-ea"/>
                <a:ea typeface="+mn-ea"/>
                <a:cs typeface="+mn-ea"/>
                <a:sym typeface="Huawei Sans" panose="020C0503030203020204" pitchFamily="34" charset="0"/>
              </a:rPr>
              <a:t>网络体系结构的概念</a:t>
            </a:r>
          </a:p>
        </p:txBody>
      </p:sp>
      <p:sp>
        <p:nvSpPr>
          <p:cNvPr id="30" name="矩形 29">
            <a:extLst>
              <a:ext uri="{FF2B5EF4-FFF2-40B4-BE49-F238E27FC236}">
                <a16:creationId xmlns:a16="http://schemas.microsoft.com/office/drawing/2014/main" id="{EDAD6B26-B3F1-48E6-9CDF-42A8CECB8ABF}"/>
              </a:ext>
            </a:extLst>
          </p:cNvPr>
          <p:cNvSpPr/>
          <p:nvPr/>
        </p:nvSpPr>
        <p:spPr>
          <a:xfrm>
            <a:off x="660400" y="4641437"/>
            <a:ext cx="10858500" cy="1499898"/>
          </a:xfrm>
          <a:prstGeom prst="rect">
            <a:avLst/>
          </a:prstGeom>
        </p:spPr>
        <p:txBody>
          <a:bodyPr wrap="square">
            <a:spAutoFit/>
          </a:bodyPr>
          <a:lstStyle/>
          <a:p>
            <a:pPr marL="342900" indent="-342900">
              <a:lnSpc>
                <a:spcPct val="150000"/>
              </a:lnSpc>
              <a:spcBef>
                <a:spcPts val="600"/>
              </a:spcBef>
              <a:buClr>
                <a:srgbClr val="0070C0"/>
              </a:buClr>
              <a:buFont typeface="Wingdings" panose="05000000000000000000" pitchFamily="2" charset="2"/>
              <a:buChar char="Ø"/>
            </a:pPr>
            <a:r>
              <a:rPr lang="zh-CN" altLang="en-US" sz="2000" dirty="0">
                <a:solidFill>
                  <a:schemeClr val="accent1"/>
                </a:solidFill>
                <a:latin typeface="微软雅黑" panose="020B0503020204020204" pitchFamily="34" charset="-122"/>
                <a:ea typeface="微软雅黑" panose="020B0503020204020204" pitchFamily="34" charset="-122"/>
              </a:rPr>
              <a:t>问题：整个网络是一个复杂系统，处于网络边缘的 </a:t>
            </a:r>
            <a:r>
              <a:rPr lang="en-US" altLang="zh-CN" sz="2000" dirty="0">
                <a:solidFill>
                  <a:schemeClr val="accent1"/>
                </a:solidFill>
                <a:latin typeface="微软雅黑" panose="020B0503020204020204" pitchFamily="34" charset="-122"/>
                <a:ea typeface="微软雅黑" panose="020B0503020204020204" pitchFamily="34" charset="-122"/>
              </a:rPr>
              <a:t>PC1 </a:t>
            </a:r>
            <a:r>
              <a:rPr lang="zh-CN" altLang="en-US" sz="2000" dirty="0">
                <a:solidFill>
                  <a:schemeClr val="accent1"/>
                </a:solidFill>
                <a:latin typeface="微软雅黑" panose="020B0503020204020204" pitchFamily="34" charset="-122"/>
                <a:ea typeface="微软雅黑" panose="020B0503020204020204" pitchFamily="34" charset="-122"/>
              </a:rPr>
              <a:t>和 </a:t>
            </a:r>
            <a:r>
              <a:rPr lang="en-US" altLang="zh-CN" sz="2000" dirty="0">
                <a:solidFill>
                  <a:schemeClr val="accent1"/>
                </a:solidFill>
                <a:latin typeface="微软雅黑" panose="020B0503020204020204" pitchFamily="34" charset="-122"/>
                <a:ea typeface="微软雅黑" panose="020B0503020204020204" pitchFamily="34" charset="-122"/>
              </a:rPr>
              <a:t>PC2 </a:t>
            </a:r>
            <a:r>
              <a:rPr lang="zh-CN" altLang="en-US" sz="2000" dirty="0">
                <a:solidFill>
                  <a:schemeClr val="accent1"/>
                </a:solidFill>
                <a:latin typeface="微软雅黑" panose="020B0503020204020204" pitchFamily="34" charset="-122"/>
                <a:ea typeface="微软雅黑" panose="020B0503020204020204" pitchFamily="34" charset="-122"/>
              </a:rPr>
              <a:t>两台主机如何通过中间的网络进行通信，相互交换数据？</a:t>
            </a:r>
            <a:endParaRPr lang="en-US" altLang="zh-CN" sz="2000" dirty="0">
              <a:solidFill>
                <a:schemeClr val="accent1"/>
              </a:solidFill>
              <a:latin typeface="微软雅黑" panose="020B0503020204020204" pitchFamily="34" charset="-122"/>
              <a:ea typeface="微软雅黑" panose="020B0503020204020204" pitchFamily="34" charset="-122"/>
            </a:endParaRPr>
          </a:p>
          <a:p>
            <a:pPr marL="342900" indent="-342900">
              <a:lnSpc>
                <a:spcPct val="150000"/>
              </a:lnSpc>
              <a:spcBef>
                <a:spcPts val="600"/>
              </a:spcBef>
              <a:buClr>
                <a:srgbClr val="0070C0"/>
              </a:buClr>
              <a:buFont typeface="Wingdings" panose="05000000000000000000" pitchFamily="2" charset="2"/>
              <a:buChar char="Ø"/>
            </a:pPr>
            <a:r>
              <a:rPr lang="zh-CN" altLang="en-US" sz="2000" dirty="0">
                <a:solidFill>
                  <a:schemeClr val="accent1"/>
                </a:solidFill>
                <a:latin typeface="微软雅黑" panose="020B0503020204020204" pitchFamily="34" charset="-122"/>
                <a:ea typeface="微软雅黑" panose="020B0503020204020204" pitchFamily="34" charset="-122"/>
              </a:rPr>
              <a:t>复杂系统、复杂问题需要有一个逻辑清晰、化繁为简的体系结构</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sp>
        <p:nvSpPr>
          <p:cNvPr id="32" name="圆角矩形 4">
            <a:extLst>
              <a:ext uri="{FF2B5EF4-FFF2-40B4-BE49-F238E27FC236}">
                <a16:creationId xmlns:a16="http://schemas.microsoft.com/office/drawing/2014/main" id="{22708D7C-3740-4011-A203-CCDD1B671AE8}"/>
              </a:ext>
            </a:extLst>
          </p:cNvPr>
          <p:cNvSpPr/>
          <p:nvPr/>
        </p:nvSpPr>
        <p:spPr bwMode="auto">
          <a:xfrm>
            <a:off x="1083365" y="1190139"/>
            <a:ext cx="9521687" cy="3254539"/>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20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33" name="直接连接符 32">
            <a:extLst>
              <a:ext uri="{FF2B5EF4-FFF2-40B4-BE49-F238E27FC236}">
                <a16:creationId xmlns:a16="http://schemas.microsoft.com/office/drawing/2014/main" id="{3979308C-54AC-4D73-ADDA-39696F16212F}"/>
              </a:ext>
            </a:extLst>
          </p:cNvPr>
          <p:cNvCxnSpPr/>
          <p:nvPr/>
        </p:nvCxnSpPr>
        <p:spPr bwMode="auto">
          <a:xfrm>
            <a:off x="7973819" y="2669130"/>
            <a:ext cx="1579692"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cxnSp>
        <p:nvCxnSpPr>
          <p:cNvPr id="34" name="直接连接符 33">
            <a:extLst>
              <a:ext uri="{FF2B5EF4-FFF2-40B4-BE49-F238E27FC236}">
                <a16:creationId xmlns:a16="http://schemas.microsoft.com/office/drawing/2014/main" id="{0E33796B-6A57-4E9D-9B15-9D29F8ED3DB4}"/>
              </a:ext>
            </a:extLst>
          </p:cNvPr>
          <p:cNvCxnSpPr/>
          <p:nvPr/>
        </p:nvCxnSpPr>
        <p:spPr bwMode="auto">
          <a:xfrm>
            <a:off x="6092361" y="2669130"/>
            <a:ext cx="1579692"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sp>
        <p:nvSpPr>
          <p:cNvPr id="35" name="矩形 33">
            <a:extLst>
              <a:ext uri="{FF2B5EF4-FFF2-40B4-BE49-F238E27FC236}">
                <a16:creationId xmlns:a16="http://schemas.microsoft.com/office/drawing/2014/main" id="{F7812714-A1F5-429C-8E98-EA6A0FB791F5}"/>
              </a:ext>
            </a:extLst>
          </p:cNvPr>
          <p:cNvSpPr/>
          <p:nvPr/>
        </p:nvSpPr>
        <p:spPr bwMode="auto">
          <a:xfrm>
            <a:off x="7672052"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矩形 33">
            <a:extLst>
              <a:ext uri="{FF2B5EF4-FFF2-40B4-BE49-F238E27FC236}">
                <a16:creationId xmlns:a16="http://schemas.microsoft.com/office/drawing/2014/main" id="{3236646B-99E9-4892-8C39-2CC731DA0081}"/>
              </a:ext>
            </a:extLst>
          </p:cNvPr>
          <p:cNvSpPr/>
          <p:nvPr/>
        </p:nvSpPr>
        <p:spPr bwMode="auto">
          <a:xfrm>
            <a:off x="7757421"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37" name="矩形 33">
            <a:extLst>
              <a:ext uri="{FF2B5EF4-FFF2-40B4-BE49-F238E27FC236}">
                <a16:creationId xmlns:a16="http://schemas.microsoft.com/office/drawing/2014/main" id="{E29F4BC5-7B33-4E40-84C6-6C2B31EB560E}"/>
              </a:ext>
            </a:extLst>
          </p:cNvPr>
          <p:cNvSpPr/>
          <p:nvPr/>
        </p:nvSpPr>
        <p:spPr bwMode="auto">
          <a:xfrm>
            <a:off x="1304262"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38" name="直接连接符 37">
            <a:extLst>
              <a:ext uri="{FF2B5EF4-FFF2-40B4-BE49-F238E27FC236}">
                <a16:creationId xmlns:a16="http://schemas.microsoft.com/office/drawing/2014/main" id="{C553DBE0-5E24-4773-9318-C34140BB6E27}"/>
              </a:ext>
            </a:extLst>
          </p:cNvPr>
          <p:cNvCxnSpPr/>
          <p:nvPr/>
        </p:nvCxnSpPr>
        <p:spPr bwMode="auto">
          <a:xfrm>
            <a:off x="1970578" y="2669130"/>
            <a:ext cx="1209460"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grpSp>
        <p:nvGrpSpPr>
          <p:cNvPr id="39" name="组合 419">
            <a:extLst>
              <a:ext uri="{FF2B5EF4-FFF2-40B4-BE49-F238E27FC236}">
                <a16:creationId xmlns:a16="http://schemas.microsoft.com/office/drawing/2014/main" id="{E6BD0D0F-90EB-4160-B837-2A98C11674CE}"/>
              </a:ext>
            </a:extLst>
          </p:cNvPr>
          <p:cNvGrpSpPr>
            <a:grpSpLocks noChangeAspect="1"/>
          </p:cNvGrpSpPr>
          <p:nvPr/>
        </p:nvGrpSpPr>
        <p:grpSpPr bwMode="auto">
          <a:xfrm>
            <a:off x="1390873" y="3379790"/>
            <a:ext cx="493095" cy="550989"/>
            <a:chOff x="7319963" y="736601"/>
            <a:chExt cx="609600" cy="496888"/>
          </a:xfrm>
        </p:grpSpPr>
        <p:sp>
          <p:nvSpPr>
            <p:cNvPr id="75" name="Freeform 33">
              <a:extLst>
                <a:ext uri="{FF2B5EF4-FFF2-40B4-BE49-F238E27FC236}">
                  <a16:creationId xmlns:a16="http://schemas.microsoft.com/office/drawing/2014/main" id="{2FE108DD-64A2-46D6-AE2D-1705F5BC7281}"/>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Freeform 34">
              <a:extLst>
                <a:ext uri="{FF2B5EF4-FFF2-40B4-BE49-F238E27FC236}">
                  <a16:creationId xmlns:a16="http://schemas.microsoft.com/office/drawing/2014/main" id="{810EDC61-E7D8-4418-A309-72D2A23137F3}"/>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Freeform 165">
              <a:extLst>
                <a:ext uri="{FF2B5EF4-FFF2-40B4-BE49-F238E27FC236}">
                  <a16:creationId xmlns:a16="http://schemas.microsoft.com/office/drawing/2014/main" id="{6A5CE466-9768-45A0-8B7C-C4E9C9B04423}"/>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Freeform 166">
              <a:extLst>
                <a:ext uri="{FF2B5EF4-FFF2-40B4-BE49-F238E27FC236}">
                  <a16:creationId xmlns:a16="http://schemas.microsoft.com/office/drawing/2014/main" id="{171A497E-DED4-42E3-B456-799630E859A4}"/>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Freeform 167">
              <a:extLst>
                <a:ext uri="{FF2B5EF4-FFF2-40B4-BE49-F238E27FC236}">
                  <a16:creationId xmlns:a16="http://schemas.microsoft.com/office/drawing/2014/main" id="{C9AC0226-8550-41DE-9392-9FA50230A8E9}"/>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Freeform 168">
              <a:extLst>
                <a:ext uri="{FF2B5EF4-FFF2-40B4-BE49-F238E27FC236}">
                  <a16:creationId xmlns:a16="http://schemas.microsoft.com/office/drawing/2014/main" id="{7334702A-FDB6-4669-9278-B11C2091B7D8}"/>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Freeform 169">
              <a:extLst>
                <a:ext uri="{FF2B5EF4-FFF2-40B4-BE49-F238E27FC236}">
                  <a16:creationId xmlns:a16="http://schemas.microsoft.com/office/drawing/2014/main" id="{6AC3937E-36F6-473D-AF08-5EE0983A411B}"/>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Freeform 170">
              <a:extLst>
                <a:ext uri="{FF2B5EF4-FFF2-40B4-BE49-F238E27FC236}">
                  <a16:creationId xmlns:a16="http://schemas.microsoft.com/office/drawing/2014/main" id="{D3B56681-CB09-4E6B-819C-2421E5A73528}"/>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Freeform 171">
              <a:extLst>
                <a:ext uri="{FF2B5EF4-FFF2-40B4-BE49-F238E27FC236}">
                  <a16:creationId xmlns:a16="http://schemas.microsoft.com/office/drawing/2014/main" id="{926E4078-EDE9-4095-8040-C57582525D4D}"/>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0" name="组合 39">
            <a:extLst>
              <a:ext uri="{FF2B5EF4-FFF2-40B4-BE49-F238E27FC236}">
                <a16:creationId xmlns:a16="http://schemas.microsoft.com/office/drawing/2014/main" id="{16919DED-1D92-4F4F-9F63-E6065788162C}"/>
              </a:ext>
            </a:extLst>
          </p:cNvPr>
          <p:cNvGrpSpPr>
            <a:grpSpLocks noChangeAspect="1"/>
          </p:cNvGrpSpPr>
          <p:nvPr/>
        </p:nvGrpSpPr>
        <p:grpSpPr>
          <a:xfrm>
            <a:off x="3271597" y="3389122"/>
            <a:ext cx="493433" cy="532325"/>
            <a:chOff x="5811838" y="914400"/>
            <a:chExt cx="536574" cy="420688"/>
          </a:xfrm>
          <a:solidFill>
            <a:srgbClr val="3C3C3B"/>
          </a:solidFill>
        </p:grpSpPr>
        <p:sp>
          <p:nvSpPr>
            <p:cNvPr id="70" name="Freeform 69">
              <a:extLst>
                <a:ext uri="{FF2B5EF4-FFF2-40B4-BE49-F238E27FC236}">
                  <a16:creationId xmlns:a16="http://schemas.microsoft.com/office/drawing/2014/main" id="{2239DCFC-8D09-49BF-87FD-E1BD54F645FF}"/>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Freeform 70">
              <a:extLst>
                <a:ext uri="{FF2B5EF4-FFF2-40B4-BE49-F238E27FC236}">
                  <a16:creationId xmlns:a16="http://schemas.microsoft.com/office/drawing/2014/main" id="{B33CACB2-1E78-49A7-8664-1AF341D3E779}"/>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Freeform 71">
              <a:extLst>
                <a:ext uri="{FF2B5EF4-FFF2-40B4-BE49-F238E27FC236}">
                  <a16:creationId xmlns:a16="http://schemas.microsoft.com/office/drawing/2014/main" id="{5E0A73C1-EDEE-4C6A-AFA5-324594E0DA33}"/>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Freeform 72">
              <a:extLst>
                <a:ext uri="{FF2B5EF4-FFF2-40B4-BE49-F238E27FC236}">
                  <a16:creationId xmlns:a16="http://schemas.microsoft.com/office/drawing/2014/main" id="{CEB080B8-F806-4A73-A7C1-8CD9B4F57EE5}"/>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Freeform 73">
              <a:extLst>
                <a:ext uri="{FF2B5EF4-FFF2-40B4-BE49-F238E27FC236}">
                  <a16:creationId xmlns:a16="http://schemas.microsoft.com/office/drawing/2014/main" id="{20987AED-C725-465C-A943-A6BCE6C5AE91}"/>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1" name="组合 40">
            <a:extLst>
              <a:ext uri="{FF2B5EF4-FFF2-40B4-BE49-F238E27FC236}">
                <a16:creationId xmlns:a16="http://schemas.microsoft.com/office/drawing/2014/main" id="{0890E895-8DA0-47FA-BEE5-659AA4CCA8E1}"/>
              </a:ext>
            </a:extLst>
          </p:cNvPr>
          <p:cNvGrpSpPr>
            <a:grpSpLocks noChangeAspect="1"/>
          </p:cNvGrpSpPr>
          <p:nvPr/>
        </p:nvGrpSpPr>
        <p:grpSpPr>
          <a:xfrm>
            <a:off x="7759565" y="3435771"/>
            <a:ext cx="493433" cy="532325"/>
            <a:chOff x="5811838" y="914400"/>
            <a:chExt cx="536574" cy="420688"/>
          </a:xfrm>
          <a:solidFill>
            <a:srgbClr val="3C3C3B"/>
          </a:solidFill>
        </p:grpSpPr>
        <p:sp>
          <p:nvSpPr>
            <p:cNvPr id="65" name="Freeform 69">
              <a:extLst>
                <a:ext uri="{FF2B5EF4-FFF2-40B4-BE49-F238E27FC236}">
                  <a16:creationId xmlns:a16="http://schemas.microsoft.com/office/drawing/2014/main" id="{94A7B2F5-F5B4-4468-8D66-65335A3A784D}"/>
                </a:ext>
              </a:extLst>
            </p:cNvPr>
            <p:cNvSpPr>
              <a:spLocks/>
            </p:cNvSpPr>
            <p:nvPr/>
          </p:nvSpPr>
          <p:spPr bwMode="auto">
            <a:xfrm>
              <a:off x="6003925" y="1077913"/>
              <a:ext cx="152400" cy="87313"/>
            </a:xfrm>
            <a:custGeom>
              <a:avLst/>
              <a:gdLst>
                <a:gd name="T0" fmla="*/ 308 w 351"/>
                <a:gd name="T1" fmla="*/ 73 h 202"/>
                <a:gd name="T2" fmla="*/ 308 w 351"/>
                <a:gd name="T3" fmla="*/ 73 h 202"/>
                <a:gd name="T4" fmla="*/ 202 w 351"/>
                <a:gd name="T5" fmla="*/ 131 h 202"/>
                <a:gd name="T6" fmla="*/ 202 w 351"/>
                <a:gd name="T7" fmla="*/ 53 h 202"/>
                <a:gd name="T8" fmla="*/ 258 w 351"/>
                <a:gd name="T9" fmla="*/ 53 h 202"/>
                <a:gd name="T10" fmla="*/ 258 w 351"/>
                <a:gd name="T11" fmla="*/ 0 h 202"/>
                <a:gd name="T12" fmla="*/ 176 w 351"/>
                <a:gd name="T13" fmla="*/ 0 h 202"/>
                <a:gd name="T14" fmla="*/ 149 w 351"/>
                <a:gd name="T15" fmla="*/ 26 h 202"/>
                <a:gd name="T16" fmla="*/ 149 w 351"/>
                <a:gd name="T17" fmla="*/ 131 h 202"/>
                <a:gd name="T18" fmla="*/ 44 w 351"/>
                <a:gd name="T19" fmla="*/ 73 h 202"/>
                <a:gd name="T20" fmla="*/ 7 w 351"/>
                <a:gd name="T21" fmla="*/ 84 h 202"/>
                <a:gd name="T22" fmla="*/ 18 w 351"/>
                <a:gd name="T23" fmla="*/ 120 h 202"/>
                <a:gd name="T24" fmla="*/ 163 w 351"/>
                <a:gd name="T25" fmla="*/ 199 h 202"/>
                <a:gd name="T26" fmla="*/ 164 w 351"/>
                <a:gd name="T27" fmla="*/ 199 h 202"/>
                <a:gd name="T28" fmla="*/ 168 w 351"/>
                <a:gd name="T29" fmla="*/ 201 h 202"/>
                <a:gd name="T30" fmla="*/ 169 w 351"/>
                <a:gd name="T31" fmla="*/ 201 h 202"/>
                <a:gd name="T32" fmla="*/ 170 w 351"/>
                <a:gd name="T33" fmla="*/ 201 h 202"/>
                <a:gd name="T34" fmla="*/ 176 w 351"/>
                <a:gd name="T35" fmla="*/ 202 h 202"/>
                <a:gd name="T36" fmla="*/ 176 w 351"/>
                <a:gd name="T37" fmla="*/ 202 h 202"/>
                <a:gd name="T38" fmla="*/ 176 w 351"/>
                <a:gd name="T39" fmla="*/ 202 h 202"/>
                <a:gd name="T40" fmla="*/ 176 w 351"/>
                <a:gd name="T41" fmla="*/ 202 h 202"/>
                <a:gd name="T42" fmla="*/ 182 w 351"/>
                <a:gd name="T43" fmla="*/ 201 h 202"/>
                <a:gd name="T44" fmla="*/ 182 w 351"/>
                <a:gd name="T45" fmla="*/ 201 h 202"/>
                <a:gd name="T46" fmla="*/ 184 w 351"/>
                <a:gd name="T47" fmla="*/ 201 h 202"/>
                <a:gd name="T48" fmla="*/ 188 w 351"/>
                <a:gd name="T49" fmla="*/ 199 h 202"/>
                <a:gd name="T50" fmla="*/ 188 w 351"/>
                <a:gd name="T51" fmla="*/ 199 h 202"/>
                <a:gd name="T52" fmla="*/ 333 w 351"/>
                <a:gd name="T53" fmla="*/ 120 h 202"/>
                <a:gd name="T54" fmla="*/ 344 w 351"/>
                <a:gd name="T55" fmla="*/ 84 h 202"/>
                <a:gd name="T56" fmla="*/ 308 w 351"/>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202">
                  <a:moveTo>
                    <a:pt x="308" y="73"/>
                  </a:moveTo>
                  <a:lnTo>
                    <a:pt x="308" y="73"/>
                  </a:lnTo>
                  <a:lnTo>
                    <a:pt x="202" y="131"/>
                  </a:lnTo>
                  <a:lnTo>
                    <a:pt x="202" y="53"/>
                  </a:lnTo>
                  <a:lnTo>
                    <a:pt x="258" y="53"/>
                  </a:lnTo>
                  <a:lnTo>
                    <a:pt x="258" y="0"/>
                  </a:lnTo>
                  <a:lnTo>
                    <a:pt x="176" y="0"/>
                  </a:lnTo>
                  <a:cubicBezTo>
                    <a:pt x="161" y="0"/>
                    <a:pt x="149" y="12"/>
                    <a:pt x="149" y="26"/>
                  </a:cubicBezTo>
                  <a:lnTo>
                    <a:pt x="149" y="131"/>
                  </a:lnTo>
                  <a:lnTo>
                    <a:pt x="44" y="73"/>
                  </a:lnTo>
                  <a:cubicBezTo>
                    <a:pt x="31" y="66"/>
                    <a:pt x="14" y="71"/>
                    <a:pt x="7" y="84"/>
                  </a:cubicBezTo>
                  <a:cubicBezTo>
                    <a:pt x="0" y="97"/>
                    <a:pt x="5" y="113"/>
                    <a:pt x="18" y="120"/>
                  </a:cubicBezTo>
                  <a:lnTo>
                    <a:pt x="163" y="199"/>
                  </a:lnTo>
                  <a:cubicBezTo>
                    <a:pt x="163" y="199"/>
                    <a:pt x="164" y="199"/>
                    <a:pt x="164" y="199"/>
                  </a:cubicBezTo>
                  <a:cubicBezTo>
                    <a:pt x="165" y="200"/>
                    <a:pt x="166" y="200"/>
                    <a:pt x="168" y="201"/>
                  </a:cubicBezTo>
                  <a:cubicBezTo>
                    <a:pt x="168" y="201"/>
                    <a:pt x="168" y="201"/>
                    <a:pt x="169" y="201"/>
                  </a:cubicBezTo>
                  <a:cubicBezTo>
                    <a:pt x="169" y="201"/>
                    <a:pt x="169" y="201"/>
                    <a:pt x="170" y="201"/>
                  </a:cubicBezTo>
                  <a:cubicBezTo>
                    <a:pt x="172" y="202"/>
                    <a:pt x="174" y="202"/>
                    <a:pt x="176" y="202"/>
                  </a:cubicBezTo>
                  <a:cubicBezTo>
                    <a:pt x="176" y="202"/>
                    <a:pt x="176" y="202"/>
                    <a:pt x="176" y="202"/>
                  </a:cubicBezTo>
                  <a:lnTo>
                    <a:pt x="176" y="202"/>
                  </a:lnTo>
                  <a:lnTo>
                    <a:pt x="176" y="202"/>
                  </a:lnTo>
                  <a:cubicBezTo>
                    <a:pt x="178" y="202"/>
                    <a:pt x="180" y="202"/>
                    <a:pt x="182" y="201"/>
                  </a:cubicBezTo>
                  <a:cubicBezTo>
                    <a:pt x="182" y="201"/>
                    <a:pt x="182" y="201"/>
                    <a:pt x="182" y="201"/>
                  </a:cubicBezTo>
                  <a:cubicBezTo>
                    <a:pt x="183" y="201"/>
                    <a:pt x="183" y="201"/>
                    <a:pt x="184" y="201"/>
                  </a:cubicBezTo>
                  <a:cubicBezTo>
                    <a:pt x="185" y="200"/>
                    <a:pt x="186" y="200"/>
                    <a:pt x="188" y="199"/>
                  </a:cubicBezTo>
                  <a:cubicBezTo>
                    <a:pt x="188" y="199"/>
                    <a:pt x="188" y="199"/>
                    <a:pt x="188" y="199"/>
                  </a:cubicBezTo>
                  <a:lnTo>
                    <a:pt x="333" y="120"/>
                  </a:lnTo>
                  <a:cubicBezTo>
                    <a:pt x="346" y="113"/>
                    <a:pt x="351" y="97"/>
                    <a:pt x="344" y="84"/>
                  </a:cubicBezTo>
                  <a:cubicBezTo>
                    <a:pt x="337" y="71"/>
                    <a:pt x="321" y="66"/>
                    <a:pt x="308" y="73"/>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Freeform 70">
              <a:extLst>
                <a:ext uri="{FF2B5EF4-FFF2-40B4-BE49-F238E27FC236}">
                  <a16:creationId xmlns:a16="http://schemas.microsoft.com/office/drawing/2014/main" id="{46489D38-C6BF-4B56-A4E7-3F8CE691D6C6}"/>
                </a:ext>
              </a:extLst>
            </p:cNvPr>
            <p:cNvSpPr>
              <a:spLocks/>
            </p:cNvSpPr>
            <p:nvPr/>
          </p:nvSpPr>
          <p:spPr bwMode="auto">
            <a:xfrm>
              <a:off x="6003925" y="957263"/>
              <a:ext cx="152400" cy="85725"/>
            </a:xfrm>
            <a:custGeom>
              <a:avLst/>
              <a:gdLst>
                <a:gd name="T0" fmla="*/ 30 w 350"/>
                <a:gd name="T1" fmla="*/ 132 h 200"/>
                <a:gd name="T2" fmla="*/ 30 w 350"/>
                <a:gd name="T3" fmla="*/ 132 h 200"/>
                <a:gd name="T4" fmla="*/ 43 w 350"/>
                <a:gd name="T5" fmla="*/ 129 h 200"/>
                <a:gd name="T6" fmla="*/ 148 w 350"/>
                <a:gd name="T7" fmla="*/ 71 h 200"/>
                <a:gd name="T8" fmla="*/ 148 w 350"/>
                <a:gd name="T9" fmla="*/ 146 h 200"/>
                <a:gd name="T10" fmla="*/ 92 w 350"/>
                <a:gd name="T11" fmla="*/ 146 h 200"/>
                <a:gd name="T12" fmla="*/ 92 w 350"/>
                <a:gd name="T13" fmla="*/ 200 h 200"/>
                <a:gd name="T14" fmla="*/ 175 w 350"/>
                <a:gd name="T15" fmla="*/ 200 h 200"/>
                <a:gd name="T16" fmla="*/ 202 w 350"/>
                <a:gd name="T17" fmla="*/ 173 h 200"/>
                <a:gd name="T18" fmla="*/ 202 w 350"/>
                <a:gd name="T19" fmla="*/ 71 h 200"/>
                <a:gd name="T20" fmla="*/ 307 w 350"/>
                <a:gd name="T21" fmla="*/ 129 h 200"/>
                <a:gd name="T22" fmla="*/ 320 w 350"/>
                <a:gd name="T23" fmla="*/ 132 h 200"/>
                <a:gd name="T24" fmla="*/ 343 w 350"/>
                <a:gd name="T25" fmla="*/ 118 h 200"/>
                <a:gd name="T26" fmla="*/ 333 w 350"/>
                <a:gd name="T27" fmla="*/ 82 h 200"/>
                <a:gd name="T28" fmla="*/ 188 w 350"/>
                <a:gd name="T29" fmla="*/ 3 h 200"/>
                <a:gd name="T30" fmla="*/ 187 w 350"/>
                <a:gd name="T31" fmla="*/ 3 h 200"/>
                <a:gd name="T32" fmla="*/ 186 w 350"/>
                <a:gd name="T33" fmla="*/ 2 h 200"/>
                <a:gd name="T34" fmla="*/ 184 w 350"/>
                <a:gd name="T35" fmla="*/ 1 h 200"/>
                <a:gd name="T36" fmla="*/ 183 w 350"/>
                <a:gd name="T37" fmla="*/ 1 h 200"/>
                <a:gd name="T38" fmla="*/ 181 w 350"/>
                <a:gd name="T39" fmla="*/ 0 h 200"/>
                <a:gd name="T40" fmla="*/ 179 w 350"/>
                <a:gd name="T41" fmla="*/ 0 h 200"/>
                <a:gd name="T42" fmla="*/ 177 w 350"/>
                <a:gd name="T43" fmla="*/ 0 h 200"/>
                <a:gd name="T44" fmla="*/ 176 w 350"/>
                <a:gd name="T45" fmla="*/ 0 h 200"/>
                <a:gd name="T46" fmla="*/ 175 w 350"/>
                <a:gd name="T47" fmla="*/ 0 h 200"/>
                <a:gd name="T48" fmla="*/ 174 w 350"/>
                <a:gd name="T49" fmla="*/ 0 h 200"/>
                <a:gd name="T50" fmla="*/ 172 w 350"/>
                <a:gd name="T51" fmla="*/ 0 h 200"/>
                <a:gd name="T52" fmla="*/ 171 w 350"/>
                <a:gd name="T53" fmla="*/ 0 h 200"/>
                <a:gd name="T54" fmla="*/ 168 w 350"/>
                <a:gd name="T55" fmla="*/ 0 h 200"/>
                <a:gd name="T56" fmla="*/ 167 w 350"/>
                <a:gd name="T57" fmla="*/ 1 h 200"/>
                <a:gd name="T58" fmla="*/ 166 w 350"/>
                <a:gd name="T59" fmla="*/ 1 h 200"/>
                <a:gd name="T60" fmla="*/ 164 w 350"/>
                <a:gd name="T61" fmla="*/ 2 h 200"/>
                <a:gd name="T62" fmla="*/ 162 w 350"/>
                <a:gd name="T63" fmla="*/ 3 h 200"/>
                <a:gd name="T64" fmla="*/ 162 w 350"/>
                <a:gd name="T65" fmla="*/ 3 h 200"/>
                <a:gd name="T66" fmla="*/ 17 w 350"/>
                <a:gd name="T67" fmla="*/ 82 h 200"/>
                <a:gd name="T68" fmla="*/ 7 w 350"/>
                <a:gd name="T69" fmla="*/ 118 h 200"/>
                <a:gd name="T70" fmla="*/ 30 w 350"/>
                <a:gd name="T7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0" h="200">
                  <a:moveTo>
                    <a:pt x="30" y="132"/>
                  </a:moveTo>
                  <a:lnTo>
                    <a:pt x="30" y="132"/>
                  </a:lnTo>
                  <a:cubicBezTo>
                    <a:pt x="34" y="132"/>
                    <a:pt x="39" y="131"/>
                    <a:pt x="43" y="129"/>
                  </a:cubicBezTo>
                  <a:lnTo>
                    <a:pt x="148" y="71"/>
                  </a:lnTo>
                  <a:lnTo>
                    <a:pt x="148" y="146"/>
                  </a:lnTo>
                  <a:lnTo>
                    <a:pt x="92" y="146"/>
                  </a:lnTo>
                  <a:lnTo>
                    <a:pt x="92" y="200"/>
                  </a:lnTo>
                  <a:lnTo>
                    <a:pt x="175" y="200"/>
                  </a:lnTo>
                  <a:cubicBezTo>
                    <a:pt x="190" y="200"/>
                    <a:pt x="202" y="188"/>
                    <a:pt x="202" y="173"/>
                  </a:cubicBezTo>
                  <a:lnTo>
                    <a:pt x="202" y="71"/>
                  </a:lnTo>
                  <a:lnTo>
                    <a:pt x="307" y="129"/>
                  </a:lnTo>
                  <a:cubicBezTo>
                    <a:pt x="311" y="131"/>
                    <a:pt x="315" y="132"/>
                    <a:pt x="320" y="132"/>
                  </a:cubicBezTo>
                  <a:cubicBezTo>
                    <a:pt x="329" y="132"/>
                    <a:pt x="338" y="127"/>
                    <a:pt x="343" y="118"/>
                  </a:cubicBezTo>
                  <a:cubicBezTo>
                    <a:pt x="350" y="105"/>
                    <a:pt x="346" y="89"/>
                    <a:pt x="333" y="82"/>
                  </a:cubicBezTo>
                  <a:lnTo>
                    <a:pt x="188" y="3"/>
                  </a:lnTo>
                  <a:cubicBezTo>
                    <a:pt x="188" y="3"/>
                    <a:pt x="188" y="3"/>
                    <a:pt x="187" y="3"/>
                  </a:cubicBezTo>
                  <a:cubicBezTo>
                    <a:pt x="187" y="3"/>
                    <a:pt x="187" y="2"/>
                    <a:pt x="186" y="2"/>
                  </a:cubicBezTo>
                  <a:cubicBezTo>
                    <a:pt x="185" y="2"/>
                    <a:pt x="185" y="2"/>
                    <a:pt x="184" y="1"/>
                  </a:cubicBezTo>
                  <a:cubicBezTo>
                    <a:pt x="183" y="1"/>
                    <a:pt x="183" y="1"/>
                    <a:pt x="183" y="1"/>
                  </a:cubicBezTo>
                  <a:cubicBezTo>
                    <a:pt x="182" y="1"/>
                    <a:pt x="182" y="1"/>
                    <a:pt x="181" y="0"/>
                  </a:cubicBezTo>
                  <a:cubicBezTo>
                    <a:pt x="181" y="0"/>
                    <a:pt x="180" y="0"/>
                    <a:pt x="179" y="0"/>
                  </a:cubicBezTo>
                  <a:cubicBezTo>
                    <a:pt x="178" y="0"/>
                    <a:pt x="178" y="0"/>
                    <a:pt x="177" y="0"/>
                  </a:cubicBezTo>
                  <a:cubicBezTo>
                    <a:pt x="177" y="0"/>
                    <a:pt x="177" y="0"/>
                    <a:pt x="176" y="0"/>
                  </a:cubicBezTo>
                  <a:cubicBezTo>
                    <a:pt x="176" y="0"/>
                    <a:pt x="175" y="0"/>
                    <a:pt x="175" y="0"/>
                  </a:cubicBezTo>
                  <a:cubicBezTo>
                    <a:pt x="175" y="0"/>
                    <a:pt x="174" y="0"/>
                    <a:pt x="174" y="0"/>
                  </a:cubicBezTo>
                  <a:cubicBezTo>
                    <a:pt x="173" y="0"/>
                    <a:pt x="173" y="0"/>
                    <a:pt x="172" y="0"/>
                  </a:cubicBezTo>
                  <a:cubicBezTo>
                    <a:pt x="172" y="0"/>
                    <a:pt x="171" y="0"/>
                    <a:pt x="171" y="0"/>
                  </a:cubicBezTo>
                  <a:cubicBezTo>
                    <a:pt x="170" y="0"/>
                    <a:pt x="169" y="0"/>
                    <a:pt x="168" y="0"/>
                  </a:cubicBezTo>
                  <a:cubicBezTo>
                    <a:pt x="168" y="1"/>
                    <a:pt x="168" y="1"/>
                    <a:pt x="167" y="1"/>
                  </a:cubicBezTo>
                  <a:cubicBezTo>
                    <a:pt x="167" y="1"/>
                    <a:pt x="166" y="1"/>
                    <a:pt x="166" y="1"/>
                  </a:cubicBezTo>
                  <a:cubicBezTo>
                    <a:pt x="165" y="2"/>
                    <a:pt x="164" y="2"/>
                    <a:pt x="164" y="2"/>
                  </a:cubicBezTo>
                  <a:cubicBezTo>
                    <a:pt x="163" y="2"/>
                    <a:pt x="163" y="3"/>
                    <a:pt x="162" y="3"/>
                  </a:cubicBezTo>
                  <a:cubicBezTo>
                    <a:pt x="162" y="3"/>
                    <a:pt x="162" y="3"/>
                    <a:pt x="162" y="3"/>
                  </a:cubicBezTo>
                  <a:lnTo>
                    <a:pt x="17" y="82"/>
                  </a:lnTo>
                  <a:cubicBezTo>
                    <a:pt x="4" y="89"/>
                    <a:pt x="0" y="105"/>
                    <a:pt x="7" y="118"/>
                  </a:cubicBezTo>
                  <a:cubicBezTo>
                    <a:pt x="11" y="127"/>
                    <a:pt x="21" y="132"/>
                    <a:pt x="30" y="132"/>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Freeform 71">
              <a:extLst>
                <a:ext uri="{FF2B5EF4-FFF2-40B4-BE49-F238E27FC236}">
                  <a16:creationId xmlns:a16="http://schemas.microsoft.com/office/drawing/2014/main" id="{E5B5697D-A066-4CF3-B68E-7F607E23EBC5}"/>
                </a:ext>
              </a:extLst>
            </p:cNvPr>
            <p:cNvSpPr>
              <a:spLocks/>
            </p:cNvSpPr>
            <p:nvPr/>
          </p:nvSpPr>
          <p:spPr bwMode="auto">
            <a:xfrm>
              <a:off x="5899150" y="1014413"/>
              <a:ext cx="139700" cy="92075"/>
            </a:xfrm>
            <a:custGeom>
              <a:avLst/>
              <a:gdLst>
                <a:gd name="T0" fmla="*/ 183 w 324"/>
                <a:gd name="T1" fmla="*/ 167 h 217"/>
                <a:gd name="T2" fmla="*/ 183 w 324"/>
                <a:gd name="T3" fmla="*/ 167 h 217"/>
                <a:gd name="T4" fmla="*/ 129 w 324"/>
                <a:gd name="T5" fmla="*/ 137 h 217"/>
                <a:gd name="T6" fmla="*/ 270 w 324"/>
                <a:gd name="T7" fmla="*/ 137 h 217"/>
                <a:gd name="T8" fmla="*/ 270 w 324"/>
                <a:gd name="T9" fmla="*/ 176 h 217"/>
                <a:gd name="T10" fmla="*/ 324 w 324"/>
                <a:gd name="T11" fmla="*/ 176 h 217"/>
                <a:gd name="T12" fmla="*/ 324 w 324"/>
                <a:gd name="T13" fmla="*/ 110 h 217"/>
                <a:gd name="T14" fmla="*/ 297 w 324"/>
                <a:gd name="T15" fmla="*/ 84 h 217"/>
                <a:gd name="T16" fmla="*/ 129 w 324"/>
                <a:gd name="T17" fmla="*/ 84 h 217"/>
                <a:gd name="T18" fmla="*/ 183 w 324"/>
                <a:gd name="T19" fmla="*/ 54 h 217"/>
                <a:gd name="T20" fmla="*/ 193 w 324"/>
                <a:gd name="T21" fmla="*/ 18 h 217"/>
                <a:gd name="T22" fmla="*/ 157 w 324"/>
                <a:gd name="T23" fmla="*/ 7 h 217"/>
                <a:gd name="T24" fmla="*/ 13 w 324"/>
                <a:gd name="T25" fmla="*/ 87 h 217"/>
                <a:gd name="T26" fmla="*/ 13 w 324"/>
                <a:gd name="T27" fmla="*/ 88 h 217"/>
                <a:gd name="T28" fmla="*/ 11 w 324"/>
                <a:gd name="T29" fmla="*/ 89 h 217"/>
                <a:gd name="T30" fmla="*/ 9 w 324"/>
                <a:gd name="T31" fmla="*/ 90 h 217"/>
                <a:gd name="T32" fmla="*/ 8 w 324"/>
                <a:gd name="T33" fmla="*/ 91 h 217"/>
                <a:gd name="T34" fmla="*/ 7 w 324"/>
                <a:gd name="T35" fmla="*/ 92 h 217"/>
                <a:gd name="T36" fmla="*/ 6 w 324"/>
                <a:gd name="T37" fmla="*/ 93 h 217"/>
                <a:gd name="T38" fmla="*/ 5 w 324"/>
                <a:gd name="T39" fmla="*/ 95 h 217"/>
                <a:gd name="T40" fmla="*/ 4 w 324"/>
                <a:gd name="T41" fmla="*/ 96 h 217"/>
                <a:gd name="T42" fmla="*/ 3 w 324"/>
                <a:gd name="T43" fmla="*/ 97 h 217"/>
                <a:gd name="T44" fmla="*/ 3 w 324"/>
                <a:gd name="T45" fmla="*/ 98 h 217"/>
                <a:gd name="T46" fmla="*/ 2 w 324"/>
                <a:gd name="T47" fmla="*/ 99 h 217"/>
                <a:gd name="T48" fmla="*/ 1 w 324"/>
                <a:gd name="T49" fmla="*/ 101 h 217"/>
                <a:gd name="T50" fmla="*/ 1 w 324"/>
                <a:gd name="T51" fmla="*/ 103 h 217"/>
                <a:gd name="T52" fmla="*/ 1 w 324"/>
                <a:gd name="T53" fmla="*/ 104 h 217"/>
                <a:gd name="T54" fmla="*/ 0 w 324"/>
                <a:gd name="T55" fmla="*/ 106 h 217"/>
                <a:gd name="T56" fmla="*/ 0 w 324"/>
                <a:gd name="T57" fmla="*/ 108 h 217"/>
                <a:gd name="T58" fmla="*/ 0 w 324"/>
                <a:gd name="T59" fmla="*/ 109 h 217"/>
                <a:gd name="T60" fmla="*/ 0 w 324"/>
                <a:gd name="T61" fmla="*/ 110 h 217"/>
                <a:gd name="T62" fmla="*/ 0 w 324"/>
                <a:gd name="T63" fmla="*/ 111 h 217"/>
                <a:gd name="T64" fmla="*/ 0 w 324"/>
                <a:gd name="T65" fmla="*/ 113 h 217"/>
                <a:gd name="T66" fmla="*/ 0 w 324"/>
                <a:gd name="T67" fmla="*/ 115 h 217"/>
                <a:gd name="T68" fmla="*/ 1 w 324"/>
                <a:gd name="T69" fmla="*/ 117 h 217"/>
                <a:gd name="T70" fmla="*/ 1 w 324"/>
                <a:gd name="T71" fmla="*/ 118 h 217"/>
                <a:gd name="T72" fmla="*/ 1 w 324"/>
                <a:gd name="T73" fmla="*/ 119 h 217"/>
                <a:gd name="T74" fmla="*/ 2 w 324"/>
                <a:gd name="T75" fmla="*/ 122 h 217"/>
                <a:gd name="T76" fmla="*/ 3 w 324"/>
                <a:gd name="T77" fmla="*/ 123 h 217"/>
                <a:gd name="T78" fmla="*/ 3 w 324"/>
                <a:gd name="T79" fmla="*/ 123 h 217"/>
                <a:gd name="T80" fmla="*/ 4 w 324"/>
                <a:gd name="T81" fmla="*/ 124 h 217"/>
                <a:gd name="T82" fmla="*/ 5 w 324"/>
                <a:gd name="T83" fmla="*/ 126 h 217"/>
                <a:gd name="T84" fmla="*/ 7 w 324"/>
                <a:gd name="T85" fmla="*/ 128 h 217"/>
                <a:gd name="T86" fmla="*/ 7 w 324"/>
                <a:gd name="T87" fmla="*/ 129 h 217"/>
                <a:gd name="T88" fmla="*/ 8 w 324"/>
                <a:gd name="T89" fmla="*/ 129 h 217"/>
                <a:gd name="T90" fmla="*/ 8 w 324"/>
                <a:gd name="T91" fmla="*/ 130 h 217"/>
                <a:gd name="T92" fmla="*/ 10 w 324"/>
                <a:gd name="T93" fmla="*/ 131 h 217"/>
                <a:gd name="T94" fmla="*/ 12 w 324"/>
                <a:gd name="T95" fmla="*/ 133 h 217"/>
                <a:gd name="T96" fmla="*/ 13 w 324"/>
                <a:gd name="T97" fmla="*/ 134 h 217"/>
                <a:gd name="T98" fmla="*/ 13 w 324"/>
                <a:gd name="T99" fmla="*/ 134 h 217"/>
                <a:gd name="T100" fmla="*/ 157 w 324"/>
                <a:gd name="T101" fmla="*/ 213 h 217"/>
                <a:gd name="T102" fmla="*/ 170 w 324"/>
                <a:gd name="T103" fmla="*/ 217 h 217"/>
                <a:gd name="T104" fmla="*/ 193 w 324"/>
                <a:gd name="T105" fmla="*/ 203 h 217"/>
                <a:gd name="T106" fmla="*/ 183 w 324"/>
                <a:gd name="T107" fmla="*/ 16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83" y="167"/>
                  </a:moveTo>
                  <a:lnTo>
                    <a:pt x="183" y="167"/>
                  </a:lnTo>
                  <a:lnTo>
                    <a:pt x="129" y="137"/>
                  </a:lnTo>
                  <a:lnTo>
                    <a:pt x="270" y="137"/>
                  </a:lnTo>
                  <a:lnTo>
                    <a:pt x="270" y="176"/>
                  </a:lnTo>
                  <a:lnTo>
                    <a:pt x="324" y="176"/>
                  </a:lnTo>
                  <a:lnTo>
                    <a:pt x="324" y="110"/>
                  </a:lnTo>
                  <a:cubicBezTo>
                    <a:pt x="324" y="96"/>
                    <a:pt x="312" y="84"/>
                    <a:pt x="297" y="84"/>
                  </a:cubicBezTo>
                  <a:lnTo>
                    <a:pt x="129" y="84"/>
                  </a:lnTo>
                  <a:lnTo>
                    <a:pt x="183" y="54"/>
                  </a:lnTo>
                  <a:cubicBezTo>
                    <a:pt x="196" y="47"/>
                    <a:pt x="200" y="30"/>
                    <a:pt x="193" y="18"/>
                  </a:cubicBezTo>
                  <a:cubicBezTo>
                    <a:pt x="186" y="5"/>
                    <a:pt x="170" y="0"/>
                    <a:pt x="157" y="7"/>
                  </a:cubicBezTo>
                  <a:lnTo>
                    <a:pt x="13" y="87"/>
                  </a:lnTo>
                  <a:cubicBezTo>
                    <a:pt x="13" y="87"/>
                    <a:pt x="13" y="87"/>
                    <a:pt x="13" y="88"/>
                  </a:cubicBezTo>
                  <a:cubicBezTo>
                    <a:pt x="12" y="88"/>
                    <a:pt x="11" y="88"/>
                    <a:pt x="11" y="89"/>
                  </a:cubicBezTo>
                  <a:cubicBezTo>
                    <a:pt x="10" y="89"/>
                    <a:pt x="10" y="89"/>
                    <a:pt x="9" y="90"/>
                  </a:cubicBezTo>
                  <a:cubicBezTo>
                    <a:pt x="9" y="90"/>
                    <a:pt x="9" y="91"/>
                    <a:pt x="8" y="91"/>
                  </a:cubicBezTo>
                  <a:cubicBezTo>
                    <a:pt x="8" y="91"/>
                    <a:pt x="7" y="92"/>
                    <a:pt x="7" y="92"/>
                  </a:cubicBezTo>
                  <a:cubicBezTo>
                    <a:pt x="7" y="93"/>
                    <a:pt x="6" y="93"/>
                    <a:pt x="6" y="93"/>
                  </a:cubicBezTo>
                  <a:cubicBezTo>
                    <a:pt x="5" y="94"/>
                    <a:pt x="5" y="94"/>
                    <a:pt x="5" y="95"/>
                  </a:cubicBezTo>
                  <a:cubicBezTo>
                    <a:pt x="4" y="95"/>
                    <a:pt x="4" y="96"/>
                    <a:pt x="4" y="96"/>
                  </a:cubicBezTo>
                  <a:cubicBezTo>
                    <a:pt x="4" y="97"/>
                    <a:pt x="3" y="97"/>
                    <a:pt x="3" y="97"/>
                  </a:cubicBezTo>
                  <a:cubicBezTo>
                    <a:pt x="3" y="98"/>
                    <a:pt x="3" y="98"/>
                    <a:pt x="3" y="98"/>
                  </a:cubicBezTo>
                  <a:cubicBezTo>
                    <a:pt x="3" y="98"/>
                    <a:pt x="2" y="99"/>
                    <a:pt x="2" y="99"/>
                  </a:cubicBezTo>
                  <a:cubicBezTo>
                    <a:pt x="2" y="100"/>
                    <a:pt x="2" y="101"/>
                    <a:pt x="1" y="101"/>
                  </a:cubicBezTo>
                  <a:cubicBezTo>
                    <a:pt x="1" y="102"/>
                    <a:pt x="1" y="102"/>
                    <a:pt x="1" y="103"/>
                  </a:cubicBezTo>
                  <a:cubicBezTo>
                    <a:pt x="1" y="103"/>
                    <a:pt x="1" y="104"/>
                    <a:pt x="1" y="104"/>
                  </a:cubicBezTo>
                  <a:cubicBezTo>
                    <a:pt x="0"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ubicBezTo>
                    <a:pt x="0" y="112"/>
                    <a:pt x="0" y="112"/>
                    <a:pt x="0" y="113"/>
                  </a:cubicBezTo>
                  <a:cubicBezTo>
                    <a:pt x="0" y="113"/>
                    <a:pt x="0" y="114"/>
                    <a:pt x="0" y="115"/>
                  </a:cubicBezTo>
                  <a:cubicBezTo>
                    <a:pt x="0" y="115"/>
                    <a:pt x="0" y="116"/>
                    <a:pt x="1" y="117"/>
                  </a:cubicBezTo>
                  <a:cubicBezTo>
                    <a:pt x="1" y="117"/>
                    <a:pt x="1" y="118"/>
                    <a:pt x="1" y="118"/>
                  </a:cubicBezTo>
                  <a:cubicBezTo>
                    <a:pt x="1" y="119"/>
                    <a:pt x="1" y="119"/>
                    <a:pt x="1" y="119"/>
                  </a:cubicBezTo>
                  <a:cubicBezTo>
                    <a:pt x="2" y="120"/>
                    <a:pt x="2" y="121"/>
                    <a:pt x="2" y="122"/>
                  </a:cubicBezTo>
                  <a:cubicBezTo>
                    <a:pt x="2" y="122"/>
                    <a:pt x="3" y="122"/>
                    <a:pt x="3" y="123"/>
                  </a:cubicBezTo>
                  <a:cubicBezTo>
                    <a:pt x="3" y="123"/>
                    <a:pt x="3" y="123"/>
                    <a:pt x="3" y="123"/>
                  </a:cubicBezTo>
                  <a:cubicBezTo>
                    <a:pt x="3" y="124"/>
                    <a:pt x="3" y="124"/>
                    <a:pt x="4" y="124"/>
                  </a:cubicBezTo>
                  <a:cubicBezTo>
                    <a:pt x="4" y="125"/>
                    <a:pt x="4" y="125"/>
                    <a:pt x="5" y="126"/>
                  </a:cubicBezTo>
                  <a:cubicBezTo>
                    <a:pt x="5" y="127"/>
                    <a:pt x="6" y="127"/>
                    <a:pt x="7" y="128"/>
                  </a:cubicBezTo>
                  <a:cubicBezTo>
                    <a:pt x="7" y="128"/>
                    <a:pt x="7" y="129"/>
                    <a:pt x="7" y="129"/>
                  </a:cubicBezTo>
                  <a:cubicBezTo>
                    <a:pt x="7" y="129"/>
                    <a:pt x="7" y="129"/>
                    <a:pt x="8" y="129"/>
                  </a:cubicBezTo>
                  <a:cubicBezTo>
                    <a:pt x="8" y="129"/>
                    <a:pt x="8" y="130"/>
                    <a:pt x="8" y="130"/>
                  </a:cubicBezTo>
                  <a:cubicBezTo>
                    <a:pt x="9" y="130"/>
                    <a:pt x="10" y="131"/>
                    <a:pt x="10" y="131"/>
                  </a:cubicBezTo>
                  <a:cubicBezTo>
                    <a:pt x="11" y="132"/>
                    <a:pt x="12" y="133"/>
                    <a:pt x="12" y="133"/>
                  </a:cubicBezTo>
                  <a:cubicBezTo>
                    <a:pt x="13" y="133"/>
                    <a:pt x="13" y="133"/>
                    <a:pt x="13" y="134"/>
                  </a:cubicBezTo>
                  <a:cubicBezTo>
                    <a:pt x="13" y="134"/>
                    <a:pt x="13" y="134"/>
                    <a:pt x="13" y="134"/>
                  </a:cubicBezTo>
                  <a:lnTo>
                    <a:pt x="157" y="213"/>
                  </a:lnTo>
                  <a:cubicBezTo>
                    <a:pt x="161" y="216"/>
                    <a:pt x="165" y="217"/>
                    <a:pt x="170" y="217"/>
                  </a:cubicBezTo>
                  <a:cubicBezTo>
                    <a:pt x="179" y="217"/>
                    <a:pt x="188" y="212"/>
                    <a:pt x="193" y="203"/>
                  </a:cubicBezTo>
                  <a:cubicBezTo>
                    <a:pt x="200" y="190"/>
                    <a:pt x="196" y="174"/>
                    <a:pt x="183" y="167"/>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Freeform 72">
              <a:extLst>
                <a:ext uri="{FF2B5EF4-FFF2-40B4-BE49-F238E27FC236}">
                  <a16:creationId xmlns:a16="http://schemas.microsoft.com/office/drawing/2014/main" id="{9B50E2F8-8E09-4F52-8983-63A2DCAE6FED}"/>
                </a:ext>
              </a:extLst>
            </p:cNvPr>
            <p:cNvSpPr>
              <a:spLocks/>
            </p:cNvSpPr>
            <p:nvPr/>
          </p:nvSpPr>
          <p:spPr bwMode="auto">
            <a:xfrm>
              <a:off x="6121400" y="1012825"/>
              <a:ext cx="139700" cy="93663"/>
            </a:xfrm>
            <a:custGeom>
              <a:avLst/>
              <a:gdLst>
                <a:gd name="T0" fmla="*/ 324 w 324"/>
                <a:gd name="T1" fmla="*/ 109 h 217"/>
                <a:gd name="T2" fmla="*/ 324 w 324"/>
                <a:gd name="T3" fmla="*/ 109 h 217"/>
                <a:gd name="T4" fmla="*/ 324 w 324"/>
                <a:gd name="T5" fmla="*/ 108 h 217"/>
                <a:gd name="T6" fmla="*/ 324 w 324"/>
                <a:gd name="T7" fmla="*/ 106 h 217"/>
                <a:gd name="T8" fmla="*/ 323 w 324"/>
                <a:gd name="T9" fmla="*/ 104 h 217"/>
                <a:gd name="T10" fmla="*/ 323 w 324"/>
                <a:gd name="T11" fmla="*/ 103 h 217"/>
                <a:gd name="T12" fmla="*/ 322 w 324"/>
                <a:gd name="T13" fmla="*/ 101 h 217"/>
                <a:gd name="T14" fmla="*/ 321 w 324"/>
                <a:gd name="T15" fmla="*/ 99 h 217"/>
                <a:gd name="T16" fmla="*/ 321 w 324"/>
                <a:gd name="T17" fmla="*/ 98 h 217"/>
                <a:gd name="T18" fmla="*/ 321 w 324"/>
                <a:gd name="T19" fmla="*/ 97 h 217"/>
                <a:gd name="T20" fmla="*/ 320 w 324"/>
                <a:gd name="T21" fmla="*/ 97 h 217"/>
                <a:gd name="T22" fmla="*/ 319 w 324"/>
                <a:gd name="T23" fmla="*/ 95 h 217"/>
                <a:gd name="T24" fmla="*/ 318 w 324"/>
                <a:gd name="T25" fmla="*/ 94 h 217"/>
                <a:gd name="T26" fmla="*/ 317 w 324"/>
                <a:gd name="T27" fmla="*/ 92 h 217"/>
                <a:gd name="T28" fmla="*/ 315 w 324"/>
                <a:gd name="T29" fmla="*/ 91 h 217"/>
                <a:gd name="T30" fmla="*/ 314 w 324"/>
                <a:gd name="T31" fmla="*/ 90 h 217"/>
                <a:gd name="T32" fmla="*/ 313 w 324"/>
                <a:gd name="T33" fmla="*/ 89 h 217"/>
                <a:gd name="T34" fmla="*/ 311 w 324"/>
                <a:gd name="T35" fmla="*/ 88 h 217"/>
                <a:gd name="T36" fmla="*/ 310 w 324"/>
                <a:gd name="T37" fmla="*/ 87 h 217"/>
                <a:gd name="T38" fmla="*/ 167 w 324"/>
                <a:gd name="T39" fmla="*/ 7 h 217"/>
                <a:gd name="T40" fmla="*/ 130 w 324"/>
                <a:gd name="T41" fmla="*/ 18 h 217"/>
                <a:gd name="T42" fmla="*/ 141 w 324"/>
                <a:gd name="T43" fmla="*/ 54 h 217"/>
                <a:gd name="T44" fmla="*/ 194 w 324"/>
                <a:gd name="T45" fmla="*/ 84 h 217"/>
                <a:gd name="T46" fmla="*/ 53 w 324"/>
                <a:gd name="T47" fmla="*/ 84 h 217"/>
                <a:gd name="T48" fmla="*/ 53 w 324"/>
                <a:gd name="T49" fmla="*/ 43 h 217"/>
                <a:gd name="T50" fmla="*/ 0 w 324"/>
                <a:gd name="T51" fmla="*/ 43 h 217"/>
                <a:gd name="T52" fmla="*/ 0 w 324"/>
                <a:gd name="T53" fmla="*/ 110 h 217"/>
                <a:gd name="T54" fmla="*/ 27 w 324"/>
                <a:gd name="T55" fmla="*/ 137 h 217"/>
                <a:gd name="T56" fmla="*/ 194 w 324"/>
                <a:gd name="T57" fmla="*/ 137 h 217"/>
                <a:gd name="T58" fmla="*/ 141 w 324"/>
                <a:gd name="T59" fmla="*/ 167 h 217"/>
                <a:gd name="T60" fmla="*/ 130 w 324"/>
                <a:gd name="T61" fmla="*/ 203 h 217"/>
                <a:gd name="T62" fmla="*/ 154 w 324"/>
                <a:gd name="T63" fmla="*/ 217 h 217"/>
                <a:gd name="T64" fmla="*/ 167 w 324"/>
                <a:gd name="T65" fmla="*/ 214 h 217"/>
                <a:gd name="T66" fmla="*/ 310 w 324"/>
                <a:gd name="T67" fmla="*/ 134 h 217"/>
                <a:gd name="T68" fmla="*/ 310 w 324"/>
                <a:gd name="T69" fmla="*/ 134 h 217"/>
                <a:gd name="T70" fmla="*/ 311 w 324"/>
                <a:gd name="T71" fmla="*/ 133 h 217"/>
                <a:gd name="T72" fmla="*/ 313 w 324"/>
                <a:gd name="T73" fmla="*/ 132 h 217"/>
                <a:gd name="T74" fmla="*/ 315 w 324"/>
                <a:gd name="T75" fmla="*/ 130 h 217"/>
                <a:gd name="T76" fmla="*/ 316 w 324"/>
                <a:gd name="T77" fmla="*/ 129 h 217"/>
                <a:gd name="T78" fmla="*/ 316 w 324"/>
                <a:gd name="T79" fmla="*/ 129 h 217"/>
                <a:gd name="T80" fmla="*/ 317 w 324"/>
                <a:gd name="T81" fmla="*/ 128 h 217"/>
                <a:gd name="T82" fmla="*/ 319 w 324"/>
                <a:gd name="T83" fmla="*/ 126 h 217"/>
                <a:gd name="T84" fmla="*/ 320 w 324"/>
                <a:gd name="T85" fmla="*/ 124 h 217"/>
                <a:gd name="T86" fmla="*/ 321 w 324"/>
                <a:gd name="T87" fmla="*/ 123 h 217"/>
                <a:gd name="T88" fmla="*/ 321 w 324"/>
                <a:gd name="T89" fmla="*/ 123 h 217"/>
                <a:gd name="T90" fmla="*/ 321 w 324"/>
                <a:gd name="T91" fmla="*/ 122 h 217"/>
                <a:gd name="T92" fmla="*/ 322 w 324"/>
                <a:gd name="T93" fmla="*/ 120 h 217"/>
                <a:gd name="T94" fmla="*/ 323 w 324"/>
                <a:gd name="T95" fmla="*/ 118 h 217"/>
                <a:gd name="T96" fmla="*/ 323 w 324"/>
                <a:gd name="T97" fmla="*/ 117 h 217"/>
                <a:gd name="T98" fmla="*/ 324 w 324"/>
                <a:gd name="T99" fmla="*/ 115 h 217"/>
                <a:gd name="T100" fmla="*/ 324 w 324"/>
                <a:gd name="T101" fmla="*/ 113 h 217"/>
                <a:gd name="T102" fmla="*/ 324 w 324"/>
                <a:gd name="T103" fmla="*/ 111 h 217"/>
                <a:gd name="T104" fmla="*/ 324 w 324"/>
                <a:gd name="T105" fmla="*/ 110 h 217"/>
                <a:gd name="T106" fmla="*/ 324 w 324"/>
                <a:gd name="T107" fmla="*/ 10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324" y="109"/>
                  </a:moveTo>
                  <a:lnTo>
                    <a:pt x="324" y="109"/>
                  </a:lnTo>
                  <a:cubicBezTo>
                    <a:pt x="324" y="109"/>
                    <a:pt x="324" y="108"/>
                    <a:pt x="324" y="108"/>
                  </a:cubicBezTo>
                  <a:cubicBezTo>
                    <a:pt x="324" y="107"/>
                    <a:pt x="324" y="107"/>
                    <a:pt x="324" y="106"/>
                  </a:cubicBezTo>
                  <a:cubicBezTo>
                    <a:pt x="323" y="106"/>
                    <a:pt x="323" y="105"/>
                    <a:pt x="323" y="104"/>
                  </a:cubicBezTo>
                  <a:cubicBezTo>
                    <a:pt x="323" y="104"/>
                    <a:pt x="323" y="103"/>
                    <a:pt x="323" y="103"/>
                  </a:cubicBezTo>
                  <a:cubicBezTo>
                    <a:pt x="323" y="102"/>
                    <a:pt x="322" y="102"/>
                    <a:pt x="322" y="101"/>
                  </a:cubicBezTo>
                  <a:cubicBezTo>
                    <a:pt x="322" y="101"/>
                    <a:pt x="322" y="100"/>
                    <a:pt x="321" y="99"/>
                  </a:cubicBezTo>
                  <a:cubicBezTo>
                    <a:pt x="321" y="99"/>
                    <a:pt x="321" y="98"/>
                    <a:pt x="321" y="98"/>
                  </a:cubicBezTo>
                  <a:cubicBezTo>
                    <a:pt x="321" y="98"/>
                    <a:pt x="321" y="98"/>
                    <a:pt x="321" y="97"/>
                  </a:cubicBezTo>
                  <a:cubicBezTo>
                    <a:pt x="320" y="97"/>
                    <a:pt x="320" y="97"/>
                    <a:pt x="320" y="97"/>
                  </a:cubicBezTo>
                  <a:cubicBezTo>
                    <a:pt x="320" y="96"/>
                    <a:pt x="319" y="95"/>
                    <a:pt x="319" y="95"/>
                  </a:cubicBezTo>
                  <a:cubicBezTo>
                    <a:pt x="319" y="94"/>
                    <a:pt x="318" y="94"/>
                    <a:pt x="318" y="94"/>
                  </a:cubicBezTo>
                  <a:cubicBezTo>
                    <a:pt x="317" y="93"/>
                    <a:pt x="317" y="93"/>
                    <a:pt x="317" y="92"/>
                  </a:cubicBezTo>
                  <a:cubicBezTo>
                    <a:pt x="316" y="92"/>
                    <a:pt x="316" y="91"/>
                    <a:pt x="315" y="91"/>
                  </a:cubicBezTo>
                  <a:cubicBezTo>
                    <a:pt x="315" y="91"/>
                    <a:pt x="315" y="90"/>
                    <a:pt x="314" y="90"/>
                  </a:cubicBezTo>
                  <a:cubicBezTo>
                    <a:pt x="314" y="90"/>
                    <a:pt x="313" y="89"/>
                    <a:pt x="313" y="89"/>
                  </a:cubicBezTo>
                  <a:cubicBezTo>
                    <a:pt x="312" y="89"/>
                    <a:pt x="312" y="88"/>
                    <a:pt x="311" y="88"/>
                  </a:cubicBezTo>
                  <a:cubicBezTo>
                    <a:pt x="311" y="88"/>
                    <a:pt x="311" y="87"/>
                    <a:pt x="310" y="87"/>
                  </a:cubicBezTo>
                  <a:lnTo>
                    <a:pt x="167" y="7"/>
                  </a:lnTo>
                  <a:cubicBezTo>
                    <a:pt x="154" y="0"/>
                    <a:pt x="138" y="5"/>
                    <a:pt x="130" y="18"/>
                  </a:cubicBezTo>
                  <a:cubicBezTo>
                    <a:pt x="123" y="31"/>
                    <a:pt x="128" y="47"/>
                    <a:pt x="141" y="54"/>
                  </a:cubicBezTo>
                  <a:lnTo>
                    <a:pt x="194" y="84"/>
                  </a:lnTo>
                  <a:lnTo>
                    <a:pt x="53" y="84"/>
                  </a:lnTo>
                  <a:lnTo>
                    <a:pt x="53" y="43"/>
                  </a:lnTo>
                  <a:lnTo>
                    <a:pt x="0" y="43"/>
                  </a:lnTo>
                  <a:lnTo>
                    <a:pt x="0" y="110"/>
                  </a:lnTo>
                  <a:cubicBezTo>
                    <a:pt x="0" y="125"/>
                    <a:pt x="12" y="137"/>
                    <a:pt x="27" y="137"/>
                  </a:cubicBezTo>
                  <a:lnTo>
                    <a:pt x="194" y="137"/>
                  </a:lnTo>
                  <a:lnTo>
                    <a:pt x="141" y="167"/>
                  </a:lnTo>
                  <a:cubicBezTo>
                    <a:pt x="128" y="174"/>
                    <a:pt x="123" y="190"/>
                    <a:pt x="130" y="203"/>
                  </a:cubicBezTo>
                  <a:cubicBezTo>
                    <a:pt x="135" y="212"/>
                    <a:pt x="144" y="217"/>
                    <a:pt x="154" y="217"/>
                  </a:cubicBezTo>
                  <a:cubicBezTo>
                    <a:pt x="158" y="217"/>
                    <a:pt x="163" y="216"/>
                    <a:pt x="167" y="214"/>
                  </a:cubicBezTo>
                  <a:lnTo>
                    <a:pt x="310" y="134"/>
                  </a:lnTo>
                  <a:cubicBezTo>
                    <a:pt x="310" y="134"/>
                    <a:pt x="310" y="134"/>
                    <a:pt x="310" y="134"/>
                  </a:cubicBezTo>
                  <a:cubicBezTo>
                    <a:pt x="311" y="133"/>
                    <a:pt x="311" y="133"/>
                    <a:pt x="311" y="133"/>
                  </a:cubicBezTo>
                  <a:cubicBezTo>
                    <a:pt x="312" y="133"/>
                    <a:pt x="313" y="132"/>
                    <a:pt x="313" y="132"/>
                  </a:cubicBezTo>
                  <a:cubicBezTo>
                    <a:pt x="314" y="131"/>
                    <a:pt x="315" y="130"/>
                    <a:pt x="315" y="130"/>
                  </a:cubicBezTo>
                  <a:cubicBezTo>
                    <a:pt x="316" y="130"/>
                    <a:pt x="316" y="130"/>
                    <a:pt x="316" y="129"/>
                  </a:cubicBezTo>
                  <a:cubicBezTo>
                    <a:pt x="316" y="129"/>
                    <a:pt x="316" y="129"/>
                    <a:pt x="316" y="129"/>
                  </a:cubicBezTo>
                  <a:cubicBezTo>
                    <a:pt x="317" y="129"/>
                    <a:pt x="317" y="128"/>
                    <a:pt x="317" y="128"/>
                  </a:cubicBezTo>
                  <a:cubicBezTo>
                    <a:pt x="318" y="127"/>
                    <a:pt x="318" y="127"/>
                    <a:pt x="319" y="126"/>
                  </a:cubicBezTo>
                  <a:cubicBezTo>
                    <a:pt x="319" y="125"/>
                    <a:pt x="320" y="125"/>
                    <a:pt x="320" y="124"/>
                  </a:cubicBezTo>
                  <a:cubicBezTo>
                    <a:pt x="320" y="124"/>
                    <a:pt x="320" y="124"/>
                    <a:pt x="321" y="123"/>
                  </a:cubicBezTo>
                  <a:cubicBezTo>
                    <a:pt x="321" y="123"/>
                    <a:pt x="321" y="123"/>
                    <a:pt x="321" y="123"/>
                  </a:cubicBezTo>
                  <a:cubicBezTo>
                    <a:pt x="321" y="123"/>
                    <a:pt x="321" y="122"/>
                    <a:pt x="321" y="122"/>
                  </a:cubicBezTo>
                  <a:cubicBezTo>
                    <a:pt x="322" y="121"/>
                    <a:pt x="322" y="120"/>
                    <a:pt x="322" y="120"/>
                  </a:cubicBezTo>
                  <a:cubicBezTo>
                    <a:pt x="322" y="119"/>
                    <a:pt x="323" y="119"/>
                    <a:pt x="323" y="118"/>
                  </a:cubicBezTo>
                  <a:cubicBezTo>
                    <a:pt x="323" y="118"/>
                    <a:pt x="323" y="117"/>
                    <a:pt x="323" y="117"/>
                  </a:cubicBezTo>
                  <a:cubicBezTo>
                    <a:pt x="323" y="116"/>
                    <a:pt x="323" y="115"/>
                    <a:pt x="324" y="115"/>
                  </a:cubicBezTo>
                  <a:cubicBezTo>
                    <a:pt x="324" y="114"/>
                    <a:pt x="324" y="114"/>
                    <a:pt x="324" y="113"/>
                  </a:cubicBezTo>
                  <a:cubicBezTo>
                    <a:pt x="324" y="112"/>
                    <a:pt x="324" y="112"/>
                    <a:pt x="324" y="111"/>
                  </a:cubicBezTo>
                  <a:cubicBezTo>
                    <a:pt x="324" y="111"/>
                    <a:pt x="324" y="111"/>
                    <a:pt x="324" y="110"/>
                  </a:cubicBezTo>
                  <a:cubicBezTo>
                    <a:pt x="324" y="110"/>
                    <a:pt x="324" y="110"/>
                    <a:pt x="324" y="109"/>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Freeform 73">
              <a:extLst>
                <a:ext uri="{FF2B5EF4-FFF2-40B4-BE49-F238E27FC236}">
                  <a16:creationId xmlns:a16="http://schemas.microsoft.com/office/drawing/2014/main" id="{4925208D-00F2-4785-8183-5C699164BE5F}"/>
                </a:ext>
              </a:extLst>
            </p:cNvPr>
            <p:cNvSpPr>
              <a:spLocks noEditPoints="1"/>
            </p:cNvSpPr>
            <p:nvPr/>
          </p:nvSpPr>
          <p:spPr bwMode="auto">
            <a:xfrm>
              <a:off x="5811838" y="914400"/>
              <a:ext cx="536574" cy="420688"/>
            </a:xfrm>
            <a:custGeom>
              <a:avLst/>
              <a:gdLst>
                <a:gd name="T0" fmla="*/ 620 w 1240"/>
                <a:gd name="T1" fmla="*/ 622 h 977"/>
                <a:gd name="T2" fmla="*/ 620 w 1240"/>
                <a:gd name="T3" fmla="*/ 622 h 977"/>
                <a:gd name="T4" fmla="*/ 66 w 1240"/>
                <a:gd name="T5" fmla="*/ 344 h 977"/>
                <a:gd name="T6" fmla="*/ 620 w 1240"/>
                <a:gd name="T7" fmla="*/ 65 h 977"/>
                <a:gd name="T8" fmla="*/ 1173 w 1240"/>
                <a:gd name="T9" fmla="*/ 344 h 977"/>
                <a:gd name="T10" fmla="*/ 620 w 1240"/>
                <a:gd name="T11" fmla="*/ 622 h 977"/>
                <a:gd name="T12" fmla="*/ 1240 w 1240"/>
                <a:gd name="T13" fmla="*/ 594 h 977"/>
                <a:gd name="T14" fmla="*/ 1240 w 1240"/>
                <a:gd name="T15" fmla="*/ 594 h 977"/>
                <a:gd name="T16" fmla="*/ 1240 w 1240"/>
                <a:gd name="T17" fmla="*/ 364 h 977"/>
                <a:gd name="T18" fmla="*/ 1240 w 1240"/>
                <a:gd name="T19" fmla="*/ 358 h 977"/>
                <a:gd name="T20" fmla="*/ 1240 w 1240"/>
                <a:gd name="T21" fmla="*/ 344 h 977"/>
                <a:gd name="T22" fmla="*/ 620 w 1240"/>
                <a:gd name="T23" fmla="*/ 0 h 977"/>
                <a:gd name="T24" fmla="*/ 0 w 1240"/>
                <a:gd name="T25" fmla="*/ 344 h 977"/>
                <a:gd name="T26" fmla="*/ 0 w 1240"/>
                <a:gd name="T27" fmla="*/ 358 h 977"/>
                <a:gd name="T28" fmla="*/ 0 w 1240"/>
                <a:gd name="T29" fmla="*/ 364 h 977"/>
                <a:gd name="T30" fmla="*/ 0 w 1240"/>
                <a:gd name="T31" fmla="*/ 594 h 977"/>
                <a:gd name="T32" fmla="*/ 442 w 1240"/>
                <a:gd name="T33" fmla="*/ 925 h 977"/>
                <a:gd name="T34" fmla="*/ 509 w 1240"/>
                <a:gd name="T35" fmla="*/ 977 h 977"/>
                <a:gd name="T36" fmla="*/ 579 w 1240"/>
                <a:gd name="T37" fmla="*/ 908 h 977"/>
                <a:gd name="T38" fmla="*/ 509 w 1240"/>
                <a:gd name="T39" fmla="*/ 839 h 977"/>
                <a:gd name="T40" fmla="*/ 459 w 1240"/>
                <a:gd name="T41" fmla="*/ 860 h 977"/>
                <a:gd name="T42" fmla="*/ 66 w 1240"/>
                <a:gd name="T43" fmla="*/ 594 h 977"/>
                <a:gd name="T44" fmla="*/ 66 w 1240"/>
                <a:gd name="T45" fmla="*/ 502 h 977"/>
                <a:gd name="T46" fmla="*/ 620 w 1240"/>
                <a:gd name="T47" fmla="*/ 689 h 977"/>
                <a:gd name="T48" fmla="*/ 1173 w 1240"/>
                <a:gd name="T49" fmla="*/ 502 h 977"/>
                <a:gd name="T50" fmla="*/ 1173 w 1240"/>
                <a:gd name="T51" fmla="*/ 594 h 977"/>
                <a:gd name="T52" fmla="*/ 773 w 1240"/>
                <a:gd name="T53" fmla="*/ 861 h 977"/>
                <a:gd name="T54" fmla="*/ 722 w 1240"/>
                <a:gd name="T55" fmla="*/ 839 h 977"/>
                <a:gd name="T56" fmla="*/ 653 w 1240"/>
                <a:gd name="T57" fmla="*/ 908 h 977"/>
                <a:gd name="T58" fmla="*/ 722 w 1240"/>
                <a:gd name="T59" fmla="*/ 977 h 977"/>
                <a:gd name="T60" fmla="*/ 789 w 1240"/>
                <a:gd name="T61" fmla="*/ 926 h 977"/>
                <a:gd name="T62" fmla="*/ 1240 w 1240"/>
                <a:gd name="T63" fmla="*/ 594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0" h="977">
                  <a:moveTo>
                    <a:pt x="620" y="622"/>
                  </a:moveTo>
                  <a:lnTo>
                    <a:pt x="620" y="622"/>
                  </a:lnTo>
                  <a:cubicBezTo>
                    <a:pt x="320" y="622"/>
                    <a:pt x="66" y="495"/>
                    <a:pt x="66" y="344"/>
                  </a:cubicBezTo>
                  <a:cubicBezTo>
                    <a:pt x="66" y="193"/>
                    <a:pt x="320" y="65"/>
                    <a:pt x="620" y="65"/>
                  </a:cubicBezTo>
                  <a:cubicBezTo>
                    <a:pt x="920" y="65"/>
                    <a:pt x="1173" y="193"/>
                    <a:pt x="1173" y="344"/>
                  </a:cubicBezTo>
                  <a:cubicBezTo>
                    <a:pt x="1173" y="495"/>
                    <a:pt x="920" y="622"/>
                    <a:pt x="620" y="622"/>
                  </a:cubicBezTo>
                  <a:close/>
                  <a:moveTo>
                    <a:pt x="1240" y="594"/>
                  </a:moveTo>
                  <a:lnTo>
                    <a:pt x="1240" y="594"/>
                  </a:lnTo>
                  <a:lnTo>
                    <a:pt x="1240" y="364"/>
                  </a:lnTo>
                  <a:cubicBezTo>
                    <a:pt x="1240" y="362"/>
                    <a:pt x="1240" y="360"/>
                    <a:pt x="1240" y="358"/>
                  </a:cubicBezTo>
                  <a:cubicBezTo>
                    <a:pt x="1240" y="353"/>
                    <a:pt x="1240" y="348"/>
                    <a:pt x="1240" y="344"/>
                  </a:cubicBezTo>
                  <a:cubicBezTo>
                    <a:pt x="1240" y="150"/>
                    <a:pt x="968" y="0"/>
                    <a:pt x="620" y="0"/>
                  </a:cubicBezTo>
                  <a:cubicBezTo>
                    <a:pt x="272" y="0"/>
                    <a:pt x="0" y="150"/>
                    <a:pt x="0" y="344"/>
                  </a:cubicBezTo>
                  <a:cubicBezTo>
                    <a:pt x="0" y="348"/>
                    <a:pt x="0" y="353"/>
                    <a:pt x="0" y="358"/>
                  </a:cubicBezTo>
                  <a:cubicBezTo>
                    <a:pt x="0" y="360"/>
                    <a:pt x="0" y="362"/>
                    <a:pt x="0" y="364"/>
                  </a:cubicBezTo>
                  <a:lnTo>
                    <a:pt x="0" y="594"/>
                  </a:lnTo>
                  <a:cubicBezTo>
                    <a:pt x="0" y="749"/>
                    <a:pt x="182" y="882"/>
                    <a:pt x="442" y="925"/>
                  </a:cubicBezTo>
                  <a:cubicBezTo>
                    <a:pt x="450" y="955"/>
                    <a:pt x="477" y="977"/>
                    <a:pt x="509" y="977"/>
                  </a:cubicBezTo>
                  <a:cubicBezTo>
                    <a:pt x="548" y="977"/>
                    <a:pt x="579" y="946"/>
                    <a:pt x="579" y="908"/>
                  </a:cubicBezTo>
                  <a:cubicBezTo>
                    <a:pt x="579" y="870"/>
                    <a:pt x="548" y="839"/>
                    <a:pt x="509" y="839"/>
                  </a:cubicBezTo>
                  <a:cubicBezTo>
                    <a:pt x="490" y="839"/>
                    <a:pt x="472" y="847"/>
                    <a:pt x="459" y="860"/>
                  </a:cubicBezTo>
                  <a:cubicBezTo>
                    <a:pt x="231" y="824"/>
                    <a:pt x="66" y="715"/>
                    <a:pt x="66" y="594"/>
                  </a:cubicBezTo>
                  <a:lnTo>
                    <a:pt x="66" y="502"/>
                  </a:lnTo>
                  <a:cubicBezTo>
                    <a:pt x="168" y="613"/>
                    <a:pt x="375" y="689"/>
                    <a:pt x="620" y="689"/>
                  </a:cubicBezTo>
                  <a:cubicBezTo>
                    <a:pt x="865" y="689"/>
                    <a:pt x="1072" y="613"/>
                    <a:pt x="1173" y="502"/>
                  </a:cubicBezTo>
                  <a:lnTo>
                    <a:pt x="1173" y="594"/>
                  </a:lnTo>
                  <a:cubicBezTo>
                    <a:pt x="1173" y="717"/>
                    <a:pt x="1005" y="827"/>
                    <a:pt x="773" y="861"/>
                  </a:cubicBezTo>
                  <a:cubicBezTo>
                    <a:pt x="761" y="847"/>
                    <a:pt x="743" y="839"/>
                    <a:pt x="722" y="839"/>
                  </a:cubicBezTo>
                  <a:cubicBezTo>
                    <a:pt x="684" y="839"/>
                    <a:pt x="653" y="870"/>
                    <a:pt x="653" y="908"/>
                  </a:cubicBezTo>
                  <a:cubicBezTo>
                    <a:pt x="653" y="946"/>
                    <a:pt x="684" y="977"/>
                    <a:pt x="722" y="977"/>
                  </a:cubicBezTo>
                  <a:cubicBezTo>
                    <a:pt x="754" y="977"/>
                    <a:pt x="781" y="956"/>
                    <a:pt x="789" y="926"/>
                  </a:cubicBezTo>
                  <a:cubicBezTo>
                    <a:pt x="1054" y="885"/>
                    <a:pt x="1240" y="751"/>
                    <a:pt x="1240" y="594"/>
                  </a:cubicBezTo>
                  <a:close/>
                </a:path>
              </a:pathLst>
            </a:custGeom>
            <a:grpFill/>
            <a:ln w="0">
              <a:noFill/>
              <a:prstDash val="solid"/>
              <a:round/>
              <a:headEnd/>
              <a:tailEnd/>
            </a:ln>
          </p:spPr>
          <p:txBody>
            <a:bodyPr/>
            <a:lstStyle/>
            <a:p>
              <a:pPr defTabSz="608447">
                <a:defRPr/>
              </a:pPr>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2" name="组合 419">
            <a:extLst>
              <a:ext uri="{FF2B5EF4-FFF2-40B4-BE49-F238E27FC236}">
                <a16:creationId xmlns:a16="http://schemas.microsoft.com/office/drawing/2014/main" id="{649BF421-D593-4A5B-8A2B-04C7338266E6}"/>
              </a:ext>
            </a:extLst>
          </p:cNvPr>
          <p:cNvGrpSpPr>
            <a:grpSpLocks noChangeAspect="1"/>
          </p:cNvGrpSpPr>
          <p:nvPr/>
        </p:nvGrpSpPr>
        <p:grpSpPr bwMode="auto">
          <a:xfrm>
            <a:off x="9641362" y="3379790"/>
            <a:ext cx="493095" cy="550989"/>
            <a:chOff x="7319963" y="736601"/>
            <a:chExt cx="609600" cy="496888"/>
          </a:xfrm>
        </p:grpSpPr>
        <p:sp>
          <p:nvSpPr>
            <p:cNvPr id="56" name="Freeform 33">
              <a:extLst>
                <a:ext uri="{FF2B5EF4-FFF2-40B4-BE49-F238E27FC236}">
                  <a16:creationId xmlns:a16="http://schemas.microsoft.com/office/drawing/2014/main" id="{8A8501BE-22B8-405E-8F80-913553AD6EE2}"/>
                </a:ext>
              </a:extLst>
            </p:cNvPr>
            <p:cNvSpPr>
              <a:spLocks/>
            </p:cNvSpPr>
            <p:nvPr/>
          </p:nvSpPr>
          <p:spPr bwMode="auto">
            <a:xfrm>
              <a:off x="7810500" y="1176339"/>
              <a:ext cx="57150" cy="57150"/>
            </a:xfrm>
            <a:custGeom>
              <a:avLst/>
              <a:gdLst>
                <a:gd name="T0" fmla="*/ 2147483646 w 41"/>
                <a:gd name="T1" fmla="*/ 2147483646 h 41"/>
                <a:gd name="T2" fmla="*/ 2147483646 w 41"/>
                <a:gd name="T3" fmla="*/ 2147483646 h 41"/>
                <a:gd name="T4" fmla="*/ 0 w 41"/>
                <a:gd name="T5" fmla="*/ 2147483646 h 41"/>
                <a:gd name="T6" fmla="*/ 2147483646 w 41"/>
                <a:gd name="T7" fmla="*/ 0 h 41"/>
                <a:gd name="T8" fmla="*/ 2147483646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41" y="20"/>
                  </a:moveTo>
                  <a:cubicBezTo>
                    <a:pt x="41" y="31"/>
                    <a:pt x="32" y="40"/>
                    <a:pt x="20" y="41"/>
                  </a:cubicBezTo>
                  <a:cubicBezTo>
                    <a:pt x="9" y="41"/>
                    <a:pt x="0" y="32"/>
                    <a:pt x="0" y="20"/>
                  </a:cubicBezTo>
                  <a:cubicBezTo>
                    <a:pt x="0" y="9"/>
                    <a:pt x="9" y="0"/>
                    <a:pt x="20" y="0"/>
                  </a:cubicBezTo>
                  <a:cubicBezTo>
                    <a:pt x="31" y="0"/>
                    <a:pt x="41" y="9"/>
                    <a:pt x="41" y="2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Freeform 34">
              <a:extLst>
                <a:ext uri="{FF2B5EF4-FFF2-40B4-BE49-F238E27FC236}">
                  <a16:creationId xmlns:a16="http://schemas.microsoft.com/office/drawing/2014/main" id="{C6911625-6367-483B-8511-FA06910F34A7}"/>
                </a:ext>
              </a:extLst>
            </p:cNvPr>
            <p:cNvSpPr>
              <a:spLocks/>
            </p:cNvSpPr>
            <p:nvPr/>
          </p:nvSpPr>
          <p:spPr bwMode="auto">
            <a:xfrm>
              <a:off x="7724775" y="1176339"/>
              <a:ext cx="55563" cy="57150"/>
            </a:xfrm>
            <a:custGeom>
              <a:avLst/>
              <a:gdLst>
                <a:gd name="T0" fmla="*/ 2147483646 w 40"/>
                <a:gd name="T1" fmla="*/ 2147483646 h 41"/>
                <a:gd name="T2" fmla="*/ 2147483646 w 40"/>
                <a:gd name="T3" fmla="*/ 2147483646 h 41"/>
                <a:gd name="T4" fmla="*/ 0 w 40"/>
                <a:gd name="T5" fmla="*/ 2147483646 h 41"/>
                <a:gd name="T6" fmla="*/ 2147483646 w 40"/>
                <a:gd name="T7" fmla="*/ 0 h 41"/>
                <a:gd name="T8" fmla="*/ 2147483646 w 40"/>
                <a:gd name="T9" fmla="*/ 214748364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21"/>
                  </a:moveTo>
                  <a:cubicBezTo>
                    <a:pt x="40" y="32"/>
                    <a:pt x="31" y="41"/>
                    <a:pt x="20" y="41"/>
                  </a:cubicBezTo>
                  <a:cubicBezTo>
                    <a:pt x="9" y="41"/>
                    <a:pt x="0" y="32"/>
                    <a:pt x="0" y="21"/>
                  </a:cubicBezTo>
                  <a:cubicBezTo>
                    <a:pt x="0" y="10"/>
                    <a:pt x="9" y="0"/>
                    <a:pt x="20" y="0"/>
                  </a:cubicBezTo>
                  <a:cubicBezTo>
                    <a:pt x="31" y="0"/>
                    <a:pt x="40" y="9"/>
                    <a:pt x="40" y="2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Freeform 165">
              <a:extLst>
                <a:ext uri="{FF2B5EF4-FFF2-40B4-BE49-F238E27FC236}">
                  <a16:creationId xmlns:a16="http://schemas.microsoft.com/office/drawing/2014/main" id="{0D5EC978-D7CA-41A8-ACEB-2876125D7F0A}"/>
                </a:ext>
              </a:extLst>
            </p:cNvPr>
            <p:cNvSpPr>
              <a:spLocks noEditPoints="1"/>
            </p:cNvSpPr>
            <p:nvPr/>
          </p:nvSpPr>
          <p:spPr bwMode="auto">
            <a:xfrm>
              <a:off x="7423150" y="774701"/>
              <a:ext cx="404813" cy="252413"/>
            </a:xfrm>
            <a:custGeom>
              <a:avLst/>
              <a:gdLst>
                <a:gd name="T0" fmla="*/ 2147483646 w 289"/>
                <a:gd name="T1" fmla="*/ 2147483646 h 181"/>
                <a:gd name="T2" fmla="*/ 2147483646 w 289"/>
                <a:gd name="T3" fmla="*/ 2147483646 h 181"/>
                <a:gd name="T4" fmla="*/ 0 w 289"/>
                <a:gd name="T5" fmla="*/ 2147483646 h 181"/>
                <a:gd name="T6" fmla="*/ 0 w 289"/>
                <a:gd name="T7" fmla="*/ 2147483646 h 181"/>
                <a:gd name="T8" fmla="*/ 2147483646 w 289"/>
                <a:gd name="T9" fmla="*/ 0 h 181"/>
                <a:gd name="T10" fmla="*/ 2147483646 w 289"/>
                <a:gd name="T11" fmla="*/ 0 h 181"/>
                <a:gd name="T12" fmla="*/ 2147483646 w 289"/>
                <a:gd name="T13" fmla="*/ 2147483646 h 181"/>
                <a:gd name="T14" fmla="*/ 2147483646 w 289"/>
                <a:gd name="T15" fmla="*/ 2147483646 h 181"/>
                <a:gd name="T16" fmla="*/ 2147483646 w 289"/>
                <a:gd name="T17" fmla="*/ 2147483646 h 181"/>
                <a:gd name="T18" fmla="*/ 2147483646 w 289"/>
                <a:gd name="T19" fmla="*/ 2147483646 h 181"/>
                <a:gd name="T20" fmla="*/ 2147483646 w 289"/>
                <a:gd name="T21" fmla="*/ 2147483646 h 181"/>
                <a:gd name="T22" fmla="*/ 2147483646 w 289"/>
                <a:gd name="T23" fmla="*/ 2147483646 h 181"/>
                <a:gd name="T24" fmla="*/ 2147483646 w 289"/>
                <a:gd name="T25" fmla="*/ 2147483646 h 181"/>
                <a:gd name="T26" fmla="*/ 2147483646 w 289"/>
                <a:gd name="T27" fmla="*/ 2147483646 h 181"/>
                <a:gd name="T28" fmla="*/ 2147483646 w 289"/>
                <a:gd name="T29" fmla="*/ 2147483646 h 181"/>
                <a:gd name="T30" fmla="*/ 2147483646 w 289"/>
                <a:gd name="T31" fmla="*/ 2147483646 h 181"/>
                <a:gd name="T32" fmla="*/ 2147483646 w 289"/>
                <a:gd name="T33" fmla="*/ 2147483646 h 181"/>
                <a:gd name="T34" fmla="*/ 2147483646 w 289"/>
                <a:gd name="T35" fmla="*/ 2147483646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81"/>
                <a:gd name="T56" fmla="*/ 289 w 289"/>
                <a:gd name="T57" fmla="*/ 181 h 1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81">
                  <a:moveTo>
                    <a:pt x="275" y="181"/>
                  </a:moveTo>
                  <a:cubicBezTo>
                    <a:pt x="13" y="181"/>
                    <a:pt x="13" y="181"/>
                    <a:pt x="13" y="181"/>
                  </a:cubicBezTo>
                  <a:cubicBezTo>
                    <a:pt x="6" y="181"/>
                    <a:pt x="0" y="175"/>
                    <a:pt x="0" y="167"/>
                  </a:cubicBezTo>
                  <a:cubicBezTo>
                    <a:pt x="0" y="14"/>
                    <a:pt x="0" y="14"/>
                    <a:pt x="0" y="14"/>
                  </a:cubicBezTo>
                  <a:cubicBezTo>
                    <a:pt x="0" y="6"/>
                    <a:pt x="6" y="0"/>
                    <a:pt x="13" y="0"/>
                  </a:cubicBezTo>
                  <a:cubicBezTo>
                    <a:pt x="275" y="0"/>
                    <a:pt x="275" y="0"/>
                    <a:pt x="275" y="0"/>
                  </a:cubicBezTo>
                  <a:cubicBezTo>
                    <a:pt x="283" y="0"/>
                    <a:pt x="289" y="6"/>
                    <a:pt x="289" y="14"/>
                  </a:cubicBezTo>
                  <a:cubicBezTo>
                    <a:pt x="289" y="167"/>
                    <a:pt x="289" y="167"/>
                    <a:pt x="289" y="167"/>
                  </a:cubicBezTo>
                  <a:cubicBezTo>
                    <a:pt x="289" y="175"/>
                    <a:pt x="283" y="181"/>
                    <a:pt x="275" y="181"/>
                  </a:cubicBezTo>
                  <a:close/>
                  <a:moveTo>
                    <a:pt x="13" y="8"/>
                  </a:moveTo>
                  <a:cubicBezTo>
                    <a:pt x="10" y="8"/>
                    <a:pt x="8" y="11"/>
                    <a:pt x="8" y="14"/>
                  </a:cubicBezTo>
                  <a:cubicBezTo>
                    <a:pt x="8" y="167"/>
                    <a:pt x="8" y="167"/>
                    <a:pt x="8" y="167"/>
                  </a:cubicBezTo>
                  <a:cubicBezTo>
                    <a:pt x="8" y="170"/>
                    <a:pt x="10" y="173"/>
                    <a:pt x="13" y="173"/>
                  </a:cubicBezTo>
                  <a:cubicBezTo>
                    <a:pt x="275" y="173"/>
                    <a:pt x="275" y="173"/>
                    <a:pt x="275" y="173"/>
                  </a:cubicBezTo>
                  <a:cubicBezTo>
                    <a:pt x="278" y="173"/>
                    <a:pt x="281" y="170"/>
                    <a:pt x="281" y="167"/>
                  </a:cubicBezTo>
                  <a:cubicBezTo>
                    <a:pt x="281" y="14"/>
                    <a:pt x="281" y="14"/>
                    <a:pt x="281" y="14"/>
                  </a:cubicBezTo>
                  <a:cubicBezTo>
                    <a:pt x="281" y="11"/>
                    <a:pt x="278" y="8"/>
                    <a:pt x="275" y="8"/>
                  </a:cubicBezTo>
                  <a:lnTo>
                    <a:pt x="1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Freeform 166">
              <a:extLst>
                <a:ext uri="{FF2B5EF4-FFF2-40B4-BE49-F238E27FC236}">
                  <a16:creationId xmlns:a16="http://schemas.microsoft.com/office/drawing/2014/main" id="{8F75CBDA-07CE-465E-AB18-2F9A8B0C74F1}"/>
                </a:ext>
              </a:extLst>
            </p:cNvPr>
            <p:cNvSpPr>
              <a:spLocks/>
            </p:cNvSpPr>
            <p:nvPr/>
          </p:nvSpPr>
          <p:spPr bwMode="auto">
            <a:xfrm>
              <a:off x="7319963" y="736601"/>
              <a:ext cx="609600" cy="481013"/>
            </a:xfrm>
            <a:custGeom>
              <a:avLst/>
              <a:gdLst>
                <a:gd name="T0" fmla="*/ 2147483646 w 436"/>
                <a:gd name="T1" fmla="*/ 2147483646 h 344"/>
                <a:gd name="T2" fmla="*/ 2147483646 w 436"/>
                <a:gd name="T3" fmla="*/ 2147483646 h 344"/>
                <a:gd name="T4" fmla="*/ 2147483646 w 436"/>
                <a:gd name="T5" fmla="*/ 2147483646 h 344"/>
                <a:gd name="T6" fmla="*/ 2147483646 w 436"/>
                <a:gd name="T7" fmla="*/ 2147483646 h 344"/>
                <a:gd name="T8" fmla="*/ 2147483646 w 436"/>
                <a:gd name="T9" fmla="*/ 2147483646 h 344"/>
                <a:gd name="T10" fmla="*/ 2147483646 w 436"/>
                <a:gd name="T11" fmla="*/ 2147483646 h 344"/>
                <a:gd name="T12" fmla="*/ 2147483646 w 436"/>
                <a:gd name="T13" fmla="*/ 2147483646 h 344"/>
                <a:gd name="T14" fmla="*/ 2147483646 w 436"/>
                <a:gd name="T15" fmla="*/ 2147483646 h 344"/>
                <a:gd name="T16" fmla="*/ 2147483646 w 436"/>
                <a:gd name="T17" fmla="*/ 2147483646 h 344"/>
                <a:gd name="T18" fmla="*/ 2147483646 w 436"/>
                <a:gd name="T19" fmla="*/ 2147483646 h 344"/>
                <a:gd name="T20" fmla="*/ 2147483646 w 436"/>
                <a:gd name="T21" fmla="*/ 2147483646 h 344"/>
                <a:gd name="T22" fmla="*/ 2147483646 w 436"/>
                <a:gd name="T23" fmla="*/ 2147483646 h 344"/>
                <a:gd name="T24" fmla="*/ 2147483646 w 436"/>
                <a:gd name="T25" fmla="*/ 2147483646 h 344"/>
                <a:gd name="T26" fmla="*/ 2147483646 w 436"/>
                <a:gd name="T27" fmla="*/ 2147483646 h 344"/>
                <a:gd name="T28" fmla="*/ 2147483646 w 436"/>
                <a:gd name="T29" fmla="*/ 2147483646 h 344"/>
                <a:gd name="T30" fmla="*/ 2147483646 w 436"/>
                <a:gd name="T31" fmla="*/ 2147483646 h 344"/>
                <a:gd name="T32" fmla="*/ 2147483646 w 436"/>
                <a:gd name="T33" fmla="*/ 2147483646 h 344"/>
                <a:gd name="T34" fmla="*/ 2147483646 w 436"/>
                <a:gd name="T35" fmla="*/ 2147483646 h 344"/>
                <a:gd name="T36" fmla="*/ 2147483646 w 436"/>
                <a:gd name="T37" fmla="*/ 2147483646 h 344"/>
                <a:gd name="T38" fmla="*/ 2147483646 w 436"/>
                <a:gd name="T39" fmla="*/ 2147483646 h 344"/>
                <a:gd name="T40" fmla="*/ 2147483646 w 436"/>
                <a:gd name="T41" fmla="*/ 2147483646 h 344"/>
                <a:gd name="T42" fmla="*/ 2147483646 w 436"/>
                <a:gd name="T43" fmla="*/ 2147483646 h 344"/>
                <a:gd name="T44" fmla="*/ 2147483646 w 436"/>
                <a:gd name="T45" fmla="*/ 2147483646 h 344"/>
                <a:gd name="T46" fmla="*/ 2147483646 w 436"/>
                <a:gd name="T47" fmla="*/ 2147483646 h 344"/>
                <a:gd name="T48" fmla="*/ 2147483646 w 436"/>
                <a:gd name="T49" fmla="*/ 2147483646 h 344"/>
                <a:gd name="T50" fmla="*/ 2147483646 w 436"/>
                <a:gd name="T51" fmla="*/ 2147483646 h 344"/>
                <a:gd name="T52" fmla="*/ 2147483646 w 436"/>
                <a:gd name="T53" fmla="*/ 0 h 344"/>
                <a:gd name="T54" fmla="*/ 2147483646 w 436"/>
                <a:gd name="T55" fmla="*/ 0 h 344"/>
                <a:gd name="T56" fmla="*/ 2147483646 w 436"/>
                <a:gd name="T57" fmla="*/ 2147483646 h 344"/>
                <a:gd name="T58" fmla="*/ 2147483646 w 436"/>
                <a:gd name="T59" fmla="*/ 2147483646 h 344"/>
                <a:gd name="T60" fmla="*/ 2147483646 w 436"/>
                <a:gd name="T61" fmla="*/ 2147483646 h 344"/>
                <a:gd name="T62" fmla="*/ 2147483646 w 436"/>
                <a:gd name="T63" fmla="*/ 2147483646 h 344"/>
                <a:gd name="T64" fmla="*/ 2147483646 w 436"/>
                <a:gd name="T65" fmla="*/ 2147483646 h 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344"/>
                <a:gd name="T101" fmla="*/ 436 w 436"/>
                <a:gd name="T102" fmla="*/ 344 h 3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344">
                  <a:moveTo>
                    <a:pt x="409" y="344"/>
                  </a:moveTo>
                  <a:cubicBezTo>
                    <a:pt x="374" y="344"/>
                    <a:pt x="374" y="344"/>
                    <a:pt x="374" y="344"/>
                  </a:cubicBezTo>
                  <a:cubicBezTo>
                    <a:pt x="369" y="344"/>
                    <a:pt x="365" y="340"/>
                    <a:pt x="365" y="335"/>
                  </a:cubicBezTo>
                  <a:cubicBezTo>
                    <a:pt x="365" y="330"/>
                    <a:pt x="369" y="326"/>
                    <a:pt x="374" y="326"/>
                  </a:cubicBezTo>
                  <a:cubicBezTo>
                    <a:pt x="409" y="326"/>
                    <a:pt x="409" y="326"/>
                    <a:pt x="409" y="326"/>
                  </a:cubicBezTo>
                  <a:cubicBezTo>
                    <a:pt x="413" y="326"/>
                    <a:pt x="415" y="324"/>
                    <a:pt x="416" y="323"/>
                  </a:cubicBezTo>
                  <a:cubicBezTo>
                    <a:pt x="416" y="322"/>
                    <a:pt x="418" y="319"/>
                    <a:pt x="416" y="315"/>
                  </a:cubicBezTo>
                  <a:cubicBezTo>
                    <a:pt x="373" y="230"/>
                    <a:pt x="373" y="230"/>
                    <a:pt x="373" y="230"/>
                  </a:cubicBezTo>
                  <a:cubicBezTo>
                    <a:pt x="373" y="229"/>
                    <a:pt x="372" y="228"/>
                    <a:pt x="372" y="226"/>
                  </a:cubicBezTo>
                  <a:cubicBezTo>
                    <a:pt x="372" y="41"/>
                    <a:pt x="372" y="41"/>
                    <a:pt x="372" y="41"/>
                  </a:cubicBezTo>
                  <a:cubicBezTo>
                    <a:pt x="372" y="28"/>
                    <a:pt x="362" y="18"/>
                    <a:pt x="349" y="18"/>
                  </a:cubicBezTo>
                  <a:cubicBezTo>
                    <a:pt x="87" y="18"/>
                    <a:pt x="87" y="18"/>
                    <a:pt x="87" y="18"/>
                  </a:cubicBezTo>
                  <a:cubicBezTo>
                    <a:pt x="74" y="18"/>
                    <a:pt x="64" y="28"/>
                    <a:pt x="64" y="41"/>
                  </a:cubicBezTo>
                  <a:cubicBezTo>
                    <a:pt x="64" y="226"/>
                    <a:pt x="64" y="226"/>
                    <a:pt x="64" y="226"/>
                  </a:cubicBezTo>
                  <a:cubicBezTo>
                    <a:pt x="64" y="228"/>
                    <a:pt x="64" y="229"/>
                    <a:pt x="63" y="230"/>
                  </a:cubicBezTo>
                  <a:cubicBezTo>
                    <a:pt x="21" y="315"/>
                    <a:pt x="21" y="315"/>
                    <a:pt x="21" y="315"/>
                  </a:cubicBezTo>
                  <a:cubicBezTo>
                    <a:pt x="19" y="319"/>
                    <a:pt x="20" y="322"/>
                    <a:pt x="21" y="323"/>
                  </a:cubicBezTo>
                  <a:cubicBezTo>
                    <a:pt x="22" y="324"/>
                    <a:pt x="23" y="326"/>
                    <a:pt x="27" y="326"/>
                  </a:cubicBezTo>
                  <a:cubicBezTo>
                    <a:pt x="315" y="326"/>
                    <a:pt x="315" y="326"/>
                    <a:pt x="315" y="326"/>
                  </a:cubicBezTo>
                  <a:cubicBezTo>
                    <a:pt x="320" y="326"/>
                    <a:pt x="324" y="330"/>
                    <a:pt x="324" y="335"/>
                  </a:cubicBezTo>
                  <a:cubicBezTo>
                    <a:pt x="324" y="340"/>
                    <a:pt x="320" y="344"/>
                    <a:pt x="315" y="344"/>
                  </a:cubicBezTo>
                  <a:cubicBezTo>
                    <a:pt x="27" y="344"/>
                    <a:pt x="27" y="344"/>
                    <a:pt x="27" y="344"/>
                  </a:cubicBezTo>
                  <a:cubicBezTo>
                    <a:pt x="18" y="344"/>
                    <a:pt x="10" y="340"/>
                    <a:pt x="6" y="332"/>
                  </a:cubicBezTo>
                  <a:cubicBezTo>
                    <a:pt x="1" y="325"/>
                    <a:pt x="0" y="315"/>
                    <a:pt x="4" y="307"/>
                  </a:cubicBezTo>
                  <a:cubicBezTo>
                    <a:pt x="46" y="224"/>
                    <a:pt x="46" y="224"/>
                    <a:pt x="46" y="224"/>
                  </a:cubicBezTo>
                  <a:cubicBezTo>
                    <a:pt x="46" y="41"/>
                    <a:pt x="46" y="41"/>
                    <a:pt x="46" y="41"/>
                  </a:cubicBezTo>
                  <a:cubicBezTo>
                    <a:pt x="46" y="18"/>
                    <a:pt x="65" y="0"/>
                    <a:pt x="87" y="0"/>
                  </a:cubicBezTo>
                  <a:cubicBezTo>
                    <a:pt x="349" y="0"/>
                    <a:pt x="349" y="0"/>
                    <a:pt x="349" y="0"/>
                  </a:cubicBezTo>
                  <a:cubicBezTo>
                    <a:pt x="372" y="0"/>
                    <a:pt x="390" y="18"/>
                    <a:pt x="390" y="41"/>
                  </a:cubicBezTo>
                  <a:cubicBezTo>
                    <a:pt x="390" y="224"/>
                    <a:pt x="390" y="224"/>
                    <a:pt x="390" y="224"/>
                  </a:cubicBezTo>
                  <a:cubicBezTo>
                    <a:pt x="432" y="307"/>
                    <a:pt x="432" y="307"/>
                    <a:pt x="432" y="307"/>
                  </a:cubicBezTo>
                  <a:cubicBezTo>
                    <a:pt x="436" y="315"/>
                    <a:pt x="436" y="325"/>
                    <a:pt x="431" y="332"/>
                  </a:cubicBezTo>
                  <a:cubicBezTo>
                    <a:pt x="426" y="340"/>
                    <a:pt x="418" y="344"/>
                    <a:pt x="409" y="34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Freeform 167">
              <a:extLst>
                <a:ext uri="{FF2B5EF4-FFF2-40B4-BE49-F238E27FC236}">
                  <a16:creationId xmlns:a16="http://schemas.microsoft.com/office/drawing/2014/main" id="{323DC478-C505-4016-A735-E94DAC2A9074}"/>
                </a:ext>
              </a:extLst>
            </p:cNvPr>
            <p:cNvSpPr>
              <a:spLocks/>
            </p:cNvSpPr>
            <p:nvPr/>
          </p:nvSpPr>
          <p:spPr bwMode="auto">
            <a:xfrm>
              <a:off x="7413625" y="1046164"/>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7"/>
                    <a:pt x="0" y="4"/>
                  </a:cubicBezTo>
                  <a:cubicBezTo>
                    <a:pt x="0" y="2"/>
                    <a:pt x="2" y="0"/>
                    <a:pt x="4" y="0"/>
                  </a:cubicBezTo>
                  <a:cubicBezTo>
                    <a:pt x="299" y="0"/>
                    <a:pt x="299" y="0"/>
                    <a:pt x="299" y="0"/>
                  </a:cubicBezTo>
                  <a:cubicBezTo>
                    <a:pt x="301" y="0"/>
                    <a:pt x="303" y="2"/>
                    <a:pt x="303" y="4"/>
                  </a:cubicBezTo>
                  <a:cubicBezTo>
                    <a:pt x="303" y="7"/>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Freeform 168">
              <a:extLst>
                <a:ext uri="{FF2B5EF4-FFF2-40B4-BE49-F238E27FC236}">
                  <a16:creationId xmlns:a16="http://schemas.microsoft.com/office/drawing/2014/main" id="{6B493BE4-AC2F-48A0-9E44-8EFA77BB6499}"/>
                </a:ext>
              </a:extLst>
            </p:cNvPr>
            <p:cNvSpPr>
              <a:spLocks/>
            </p:cNvSpPr>
            <p:nvPr/>
          </p:nvSpPr>
          <p:spPr bwMode="auto">
            <a:xfrm>
              <a:off x="7413625" y="1085851"/>
              <a:ext cx="423863" cy="11113"/>
            </a:xfrm>
            <a:custGeom>
              <a:avLst/>
              <a:gdLst>
                <a:gd name="T0" fmla="*/ 2147483646 w 303"/>
                <a:gd name="T1" fmla="*/ 2147483646 h 8"/>
                <a:gd name="T2" fmla="*/ 2147483646 w 303"/>
                <a:gd name="T3" fmla="*/ 2147483646 h 8"/>
                <a:gd name="T4" fmla="*/ 0 w 303"/>
                <a:gd name="T5" fmla="*/ 2147483646 h 8"/>
                <a:gd name="T6" fmla="*/ 2147483646 w 303"/>
                <a:gd name="T7" fmla="*/ 0 h 8"/>
                <a:gd name="T8" fmla="*/ 2147483646 w 303"/>
                <a:gd name="T9" fmla="*/ 0 h 8"/>
                <a:gd name="T10" fmla="*/ 2147483646 w 303"/>
                <a:gd name="T11" fmla="*/ 2147483646 h 8"/>
                <a:gd name="T12" fmla="*/ 2147483646 w 303"/>
                <a:gd name="T13" fmla="*/ 2147483646 h 8"/>
                <a:gd name="T14" fmla="*/ 0 60000 65536"/>
                <a:gd name="T15" fmla="*/ 0 60000 65536"/>
                <a:gd name="T16" fmla="*/ 0 60000 65536"/>
                <a:gd name="T17" fmla="*/ 0 60000 65536"/>
                <a:gd name="T18" fmla="*/ 0 60000 65536"/>
                <a:gd name="T19" fmla="*/ 0 60000 65536"/>
                <a:gd name="T20" fmla="*/ 0 60000 65536"/>
                <a:gd name="T21" fmla="*/ 0 w 303"/>
                <a:gd name="T22" fmla="*/ 0 h 8"/>
                <a:gd name="T23" fmla="*/ 303 w 30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 h="8">
                  <a:moveTo>
                    <a:pt x="299" y="8"/>
                  </a:moveTo>
                  <a:cubicBezTo>
                    <a:pt x="4" y="8"/>
                    <a:pt x="4" y="8"/>
                    <a:pt x="4" y="8"/>
                  </a:cubicBezTo>
                  <a:cubicBezTo>
                    <a:pt x="2" y="8"/>
                    <a:pt x="0" y="6"/>
                    <a:pt x="0" y="4"/>
                  </a:cubicBezTo>
                  <a:cubicBezTo>
                    <a:pt x="0" y="2"/>
                    <a:pt x="2" y="0"/>
                    <a:pt x="4" y="0"/>
                  </a:cubicBezTo>
                  <a:cubicBezTo>
                    <a:pt x="299" y="0"/>
                    <a:pt x="299" y="0"/>
                    <a:pt x="299" y="0"/>
                  </a:cubicBezTo>
                  <a:cubicBezTo>
                    <a:pt x="301" y="0"/>
                    <a:pt x="303" y="2"/>
                    <a:pt x="303" y="4"/>
                  </a:cubicBezTo>
                  <a:cubicBezTo>
                    <a:pt x="303" y="6"/>
                    <a:pt x="301" y="8"/>
                    <a:pt x="29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Freeform 169">
              <a:extLst>
                <a:ext uri="{FF2B5EF4-FFF2-40B4-BE49-F238E27FC236}">
                  <a16:creationId xmlns:a16="http://schemas.microsoft.com/office/drawing/2014/main" id="{F5998AF6-FDCF-48A0-ADB8-CFF722E7B4CA}"/>
                </a:ext>
              </a:extLst>
            </p:cNvPr>
            <p:cNvSpPr>
              <a:spLocks/>
            </p:cNvSpPr>
            <p:nvPr/>
          </p:nvSpPr>
          <p:spPr bwMode="auto">
            <a:xfrm>
              <a:off x="7402513" y="1120776"/>
              <a:ext cx="446088" cy="11113"/>
            </a:xfrm>
            <a:custGeom>
              <a:avLst/>
              <a:gdLst>
                <a:gd name="T0" fmla="*/ 2147483646 w 319"/>
                <a:gd name="T1" fmla="*/ 2147483646 h 8"/>
                <a:gd name="T2" fmla="*/ 2147483646 w 319"/>
                <a:gd name="T3" fmla="*/ 2147483646 h 8"/>
                <a:gd name="T4" fmla="*/ 0 w 319"/>
                <a:gd name="T5" fmla="*/ 2147483646 h 8"/>
                <a:gd name="T6" fmla="*/ 2147483646 w 319"/>
                <a:gd name="T7" fmla="*/ 0 h 8"/>
                <a:gd name="T8" fmla="*/ 2147483646 w 319"/>
                <a:gd name="T9" fmla="*/ 0 h 8"/>
                <a:gd name="T10" fmla="*/ 2147483646 w 319"/>
                <a:gd name="T11" fmla="*/ 2147483646 h 8"/>
                <a:gd name="T12" fmla="*/ 2147483646 w 319"/>
                <a:gd name="T13" fmla="*/ 2147483646 h 8"/>
                <a:gd name="T14" fmla="*/ 0 60000 65536"/>
                <a:gd name="T15" fmla="*/ 0 60000 65536"/>
                <a:gd name="T16" fmla="*/ 0 60000 65536"/>
                <a:gd name="T17" fmla="*/ 0 60000 65536"/>
                <a:gd name="T18" fmla="*/ 0 60000 65536"/>
                <a:gd name="T19" fmla="*/ 0 60000 65536"/>
                <a:gd name="T20" fmla="*/ 0 60000 65536"/>
                <a:gd name="T21" fmla="*/ 0 w 319"/>
                <a:gd name="T22" fmla="*/ 0 h 8"/>
                <a:gd name="T23" fmla="*/ 319 w 3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8">
                  <a:moveTo>
                    <a:pt x="315" y="8"/>
                  </a:moveTo>
                  <a:cubicBezTo>
                    <a:pt x="4" y="8"/>
                    <a:pt x="4" y="8"/>
                    <a:pt x="4" y="8"/>
                  </a:cubicBezTo>
                  <a:cubicBezTo>
                    <a:pt x="2" y="8"/>
                    <a:pt x="0" y="6"/>
                    <a:pt x="0" y="4"/>
                  </a:cubicBezTo>
                  <a:cubicBezTo>
                    <a:pt x="0" y="2"/>
                    <a:pt x="2" y="0"/>
                    <a:pt x="4" y="0"/>
                  </a:cubicBezTo>
                  <a:cubicBezTo>
                    <a:pt x="315" y="0"/>
                    <a:pt x="315" y="0"/>
                    <a:pt x="315" y="0"/>
                  </a:cubicBezTo>
                  <a:cubicBezTo>
                    <a:pt x="317" y="0"/>
                    <a:pt x="319" y="2"/>
                    <a:pt x="319" y="4"/>
                  </a:cubicBezTo>
                  <a:cubicBezTo>
                    <a:pt x="319" y="6"/>
                    <a:pt x="317" y="8"/>
                    <a:pt x="31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Freeform 170">
              <a:extLst>
                <a:ext uri="{FF2B5EF4-FFF2-40B4-BE49-F238E27FC236}">
                  <a16:creationId xmlns:a16="http://schemas.microsoft.com/office/drawing/2014/main" id="{11C19BC8-E83B-4901-B356-C6F72C0B8312}"/>
                </a:ext>
              </a:extLst>
            </p:cNvPr>
            <p:cNvSpPr>
              <a:spLocks/>
            </p:cNvSpPr>
            <p:nvPr/>
          </p:nvSpPr>
          <p:spPr bwMode="auto">
            <a:xfrm>
              <a:off x="7696200" y="1155701"/>
              <a:ext cx="185738" cy="11113"/>
            </a:xfrm>
            <a:custGeom>
              <a:avLst/>
              <a:gdLst>
                <a:gd name="T0" fmla="*/ 2147483646 w 133"/>
                <a:gd name="T1" fmla="*/ 2147483646 h 8"/>
                <a:gd name="T2" fmla="*/ 2147483646 w 133"/>
                <a:gd name="T3" fmla="*/ 2147483646 h 8"/>
                <a:gd name="T4" fmla="*/ 0 w 133"/>
                <a:gd name="T5" fmla="*/ 2147483646 h 8"/>
                <a:gd name="T6" fmla="*/ 2147483646 w 133"/>
                <a:gd name="T7" fmla="*/ 0 h 8"/>
                <a:gd name="T8" fmla="*/ 2147483646 w 133"/>
                <a:gd name="T9" fmla="*/ 0 h 8"/>
                <a:gd name="T10" fmla="*/ 2147483646 w 133"/>
                <a:gd name="T11" fmla="*/ 2147483646 h 8"/>
                <a:gd name="T12" fmla="*/ 2147483646 w 133"/>
                <a:gd name="T13" fmla="*/ 2147483646 h 8"/>
                <a:gd name="T14" fmla="*/ 0 60000 65536"/>
                <a:gd name="T15" fmla="*/ 0 60000 65536"/>
                <a:gd name="T16" fmla="*/ 0 60000 65536"/>
                <a:gd name="T17" fmla="*/ 0 60000 65536"/>
                <a:gd name="T18" fmla="*/ 0 60000 65536"/>
                <a:gd name="T19" fmla="*/ 0 60000 65536"/>
                <a:gd name="T20" fmla="*/ 0 60000 65536"/>
                <a:gd name="T21" fmla="*/ 0 w 133"/>
                <a:gd name="T22" fmla="*/ 0 h 8"/>
                <a:gd name="T23" fmla="*/ 133 w 13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8">
                  <a:moveTo>
                    <a:pt x="129" y="8"/>
                  </a:moveTo>
                  <a:cubicBezTo>
                    <a:pt x="4" y="8"/>
                    <a:pt x="4" y="8"/>
                    <a:pt x="4" y="8"/>
                  </a:cubicBezTo>
                  <a:cubicBezTo>
                    <a:pt x="1" y="8"/>
                    <a:pt x="0" y="6"/>
                    <a:pt x="0" y="4"/>
                  </a:cubicBezTo>
                  <a:cubicBezTo>
                    <a:pt x="0" y="2"/>
                    <a:pt x="1" y="0"/>
                    <a:pt x="4" y="0"/>
                  </a:cubicBezTo>
                  <a:cubicBezTo>
                    <a:pt x="129" y="0"/>
                    <a:pt x="129" y="0"/>
                    <a:pt x="129" y="0"/>
                  </a:cubicBezTo>
                  <a:cubicBezTo>
                    <a:pt x="132" y="0"/>
                    <a:pt x="133" y="2"/>
                    <a:pt x="133" y="4"/>
                  </a:cubicBezTo>
                  <a:cubicBezTo>
                    <a:pt x="133" y="6"/>
                    <a:pt x="132" y="8"/>
                    <a:pt x="12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Freeform 171">
              <a:extLst>
                <a:ext uri="{FF2B5EF4-FFF2-40B4-BE49-F238E27FC236}">
                  <a16:creationId xmlns:a16="http://schemas.microsoft.com/office/drawing/2014/main" id="{299B47D7-DB0A-496A-8E01-283811F11A29}"/>
                </a:ext>
              </a:extLst>
            </p:cNvPr>
            <p:cNvSpPr>
              <a:spLocks/>
            </p:cNvSpPr>
            <p:nvPr/>
          </p:nvSpPr>
          <p:spPr bwMode="auto">
            <a:xfrm>
              <a:off x="7367588" y="1155701"/>
              <a:ext cx="187325" cy="11113"/>
            </a:xfrm>
            <a:custGeom>
              <a:avLst/>
              <a:gdLst>
                <a:gd name="T0" fmla="*/ 2147483646 w 134"/>
                <a:gd name="T1" fmla="*/ 2147483646 h 8"/>
                <a:gd name="T2" fmla="*/ 2147483646 w 134"/>
                <a:gd name="T3" fmla="*/ 2147483646 h 8"/>
                <a:gd name="T4" fmla="*/ 0 w 134"/>
                <a:gd name="T5" fmla="*/ 2147483646 h 8"/>
                <a:gd name="T6" fmla="*/ 2147483646 w 134"/>
                <a:gd name="T7" fmla="*/ 0 h 8"/>
                <a:gd name="T8" fmla="*/ 2147483646 w 134"/>
                <a:gd name="T9" fmla="*/ 0 h 8"/>
                <a:gd name="T10" fmla="*/ 2147483646 w 134"/>
                <a:gd name="T11" fmla="*/ 2147483646 h 8"/>
                <a:gd name="T12" fmla="*/ 2147483646 w 134"/>
                <a:gd name="T13" fmla="*/ 2147483646 h 8"/>
                <a:gd name="T14" fmla="*/ 0 60000 65536"/>
                <a:gd name="T15" fmla="*/ 0 60000 65536"/>
                <a:gd name="T16" fmla="*/ 0 60000 65536"/>
                <a:gd name="T17" fmla="*/ 0 60000 65536"/>
                <a:gd name="T18" fmla="*/ 0 60000 65536"/>
                <a:gd name="T19" fmla="*/ 0 60000 65536"/>
                <a:gd name="T20" fmla="*/ 0 60000 65536"/>
                <a:gd name="T21" fmla="*/ 0 w 134"/>
                <a:gd name="T22" fmla="*/ 0 h 8"/>
                <a:gd name="T23" fmla="*/ 134 w 13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8">
                  <a:moveTo>
                    <a:pt x="130" y="8"/>
                  </a:moveTo>
                  <a:cubicBezTo>
                    <a:pt x="4" y="8"/>
                    <a:pt x="4" y="8"/>
                    <a:pt x="4" y="8"/>
                  </a:cubicBezTo>
                  <a:cubicBezTo>
                    <a:pt x="2" y="8"/>
                    <a:pt x="0" y="6"/>
                    <a:pt x="0" y="4"/>
                  </a:cubicBezTo>
                  <a:cubicBezTo>
                    <a:pt x="0" y="2"/>
                    <a:pt x="2" y="0"/>
                    <a:pt x="4" y="0"/>
                  </a:cubicBezTo>
                  <a:cubicBezTo>
                    <a:pt x="130" y="0"/>
                    <a:pt x="130" y="0"/>
                    <a:pt x="130" y="0"/>
                  </a:cubicBezTo>
                  <a:cubicBezTo>
                    <a:pt x="132" y="0"/>
                    <a:pt x="134" y="2"/>
                    <a:pt x="134" y="4"/>
                  </a:cubicBezTo>
                  <a:cubicBezTo>
                    <a:pt x="134" y="6"/>
                    <a:pt x="132" y="8"/>
                    <a:pt x="1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43" name="Freeform 159">
            <a:extLst>
              <a:ext uri="{FF2B5EF4-FFF2-40B4-BE49-F238E27FC236}">
                <a16:creationId xmlns:a16="http://schemas.microsoft.com/office/drawing/2014/main" id="{3606BB90-5DA2-42B0-B94C-7632AA12FD01}"/>
              </a:ext>
            </a:extLst>
          </p:cNvPr>
          <p:cNvSpPr/>
          <p:nvPr/>
        </p:nvSpPr>
        <p:spPr>
          <a:xfrm flipH="1">
            <a:off x="4195943" y="3161588"/>
            <a:ext cx="3235609" cy="9873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gradFill>
            <a:gsLst>
              <a:gs pos="0">
                <a:schemeClr val="bg1">
                  <a:lumMod val="95000"/>
                </a:schemeClr>
              </a:gs>
              <a:gs pos="81000">
                <a:schemeClr val="bg1">
                  <a:lumMod val="85000"/>
                </a:schemeClr>
              </a:gs>
            </a:gsLst>
            <a:lin ang="16200000" scaled="1"/>
          </a:gradFill>
          <a:ln w="9525">
            <a:gradFill flip="none" rotWithShape="1">
              <a:gsLst>
                <a:gs pos="0">
                  <a:schemeClr val="bg1">
                    <a:alpha val="0"/>
                  </a:schemeClr>
                </a:gs>
                <a:gs pos="85000">
                  <a:schemeClr val="bg1">
                    <a:lumMod val="5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none" tIns="108000" rtlCol="0" anchor="ctr">
            <a:noAutofit/>
          </a:bodyPr>
          <a:lstStyle/>
          <a:p>
            <a:pPr algn="ctr"/>
            <a:r>
              <a:rPr lang="en-US" altLang="zh-CN" sz="2000" b="1"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Internet</a:t>
            </a:r>
            <a:endParaRPr lang="zh-CN" altLang="en-US" sz="2000" b="1"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矩形 33">
            <a:extLst>
              <a:ext uri="{FF2B5EF4-FFF2-40B4-BE49-F238E27FC236}">
                <a16:creationId xmlns:a16="http://schemas.microsoft.com/office/drawing/2014/main" id="{8D8D65B5-A0D2-4B63-960F-658E3B902547}"/>
              </a:ext>
            </a:extLst>
          </p:cNvPr>
          <p:cNvSpPr/>
          <p:nvPr/>
        </p:nvSpPr>
        <p:spPr bwMode="auto">
          <a:xfrm>
            <a:off x="1389631" y="1636561"/>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45" name="矩形 33">
            <a:extLst>
              <a:ext uri="{FF2B5EF4-FFF2-40B4-BE49-F238E27FC236}">
                <a16:creationId xmlns:a16="http://schemas.microsoft.com/office/drawing/2014/main" id="{8AB619B8-9C4A-46C7-A708-9051C2959676}"/>
              </a:ext>
            </a:extLst>
          </p:cNvPr>
          <p:cNvSpPr/>
          <p:nvPr/>
        </p:nvSpPr>
        <p:spPr bwMode="auto">
          <a:xfrm>
            <a:off x="1389631"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46" name="矩形 33">
            <a:extLst>
              <a:ext uri="{FF2B5EF4-FFF2-40B4-BE49-F238E27FC236}">
                <a16:creationId xmlns:a16="http://schemas.microsoft.com/office/drawing/2014/main" id="{06366D80-5096-48CE-8254-D771FC068C57}"/>
              </a:ext>
            </a:extLst>
          </p:cNvPr>
          <p:cNvSpPr/>
          <p:nvPr/>
        </p:nvSpPr>
        <p:spPr bwMode="auto">
          <a:xfrm>
            <a:off x="3180038"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矩形 33">
            <a:extLst>
              <a:ext uri="{FF2B5EF4-FFF2-40B4-BE49-F238E27FC236}">
                <a16:creationId xmlns:a16="http://schemas.microsoft.com/office/drawing/2014/main" id="{9824A857-2EE2-4AA0-9725-595447799140}"/>
              </a:ext>
            </a:extLst>
          </p:cNvPr>
          <p:cNvSpPr/>
          <p:nvPr/>
        </p:nvSpPr>
        <p:spPr bwMode="auto">
          <a:xfrm>
            <a:off x="3265407"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cxnSp>
        <p:nvCxnSpPr>
          <p:cNvPr id="48" name="直接连接符 47">
            <a:extLst>
              <a:ext uri="{FF2B5EF4-FFF2-40B4-BE49-F238E27FC236}">
                <a16:creationId xmlns:a16="http://schemas.microsoft.com/office/drawing/2014/main" id="{03FC6179-6280-402F-B981-FE7ED8094322}"/>
              </a:ext>
            </a:extLst>
          </p:cNvPr>
          <p:cNvCxnSpPr/>
          <p:nvPr/>
        </p:nvCxnSpPr>
        <p:spPr bwMode="auto">
          <a:xfrm>
            <a:off x="3846354" y="2669130"/>
            <a:ext cx="1579692"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sp>
        <p:nvSpPr>
          <p:cNvPr id="49" name="矩形 33">
            <a:extLst>
              <a:ext uri="{FF2B5EF4-FFF2-40B4-BE49-F238E27FC236}">
                <a16:creationId xmlns:a16="http://schemas.microsoft.com/office/drawing/2014/main" id="{48995B8B-26B6-487F-AA50-9262A176C343}"/>
              </a:ext>
            </a:extLst>
          </p:cNvPr>
          <p:cNvSpPr/>
          <p:nvPr/>
        </p:nvSpPr>
        <p:spPr bwMode="auto">
          <a:xfrm>
            <a:off x="5426046"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矩形 33">
            <a:extLst>
              <a:ext uri="{FF2B5EF4-FFF2-40B4-BE49-F238E27FC236}">
                <a16:creationId xmlns:a16="http://schemas.microsoft.com/office/drawing/2014/main" id="{676CF521-E591-4D3A-A9F1-9308284E6196}"/>
              </a:ext>
            </a:extLst>
          </p:cNvPr>
          <p:cNvSpPr/>
          <p:nvPr/>
        </p:nvSpPr>
        <p:spPr bwMode="auto">
          <a:xfrm>
            <a:off x="5511414"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51" name="矩形 33">
            <a:extLst>
              <a:ext uri="{FF2B5EF4-FFF2-40B4-BE49-F238E27FC236}">
                <a16:creationId xmlns:a16="http://schemas.microsoft.com/office/drawing/2014/main" id="{FB3D761B-04FB-456E-9F95-9E96EE882413}"/>
              </a:ext>
            </a:extLst>
          </p:cNvPr>
          <p:cNvSpPr/>
          <p:nvPr/>
        </p:nvSpPr>
        <p:spPr bwMode="auto">
          <a:xfrm>
            <a:off x="9553511"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矩形 33">
            <a:extLst>
              <a:ext uri="{FF2B5EF4-FFF2-40B4-BE49-F238E27FC236}">
                <a16:creationId xmlns:a16="http://schemas.microsoft.com/office/drawing/2014/main" id="{1EBBE4FF-CC8B-42A9-9FA2-0607DE8F3132}"/>
              </a:ext>
            </a:extLst>
          </p:cNvPr>
          <p:cNvSpPr/>
          <p:nvPr/>
        </p:nvSpPr>
        <p:spPr bwMode="auto">
          <a:xfrm>
            <a:off x="9638880" y="1636561"/>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sp>
        <p:nvSpPr>
          <p:cNvPr id="53" name="矩形 33">
            <a:extLst>
              <a:ext uri="{FF2B5EF4-FFF2-40B4-BE49-F238E27FC236}">
                <a16:creationId xmlns:a16="http://schemas.microsoft.com/office/drawing/2014/main" id="{A72CFD65-EBA5-4174-B98F-14317B5FEA6B}"/>
              </a:ext>
            </a:extLst>
          </p:cNvPr>
          <p:cNvSpPr/>
          <p:nvPr/>
        </p:nvSpPr>
        <p:spPr bwMode="auto">
          <a:xfrm>
            <a:off x="9638880"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p>
        </p:txBody>
      </p:sp>
      <p:cxnSp>
        <p:nvCxnSpPr>
          <p:cNvPr id="54" name="直接连接符 53">
            <a:extLst>
              <a:ext uri="{FF2B5EF4-FFF2-40B4-BE49-F238E27FC236}">
                <a16:creationId xmlns:a16="http://schemas.microsoft.com/office/drawing/2014/main" id="{E1C5D5ED-B965-4D19-BCA8-712E0BA97F45}"/>
              </a:ext>
            </a:extLst>
          </p:cNvPr>
          <p:cNvCxnSpPr>
            <a:stCxn id="44" idx="2"/>
            <a:endCxn id="37" idx="0"/>
          </p:cNvCxnSpPr>
          <p:nvPr/>
        </p:nvCxnSpPr>
        <p:spPr bwMode="auto">
          <a:xfrm>
            <a:off x="1637420" y="2010613"/>
            <a:ext cx="1" cy="358659"/>
          </a:xfrm>
          <a:prstGeom prst="line">
            <a:avLst/>
          </a:prstGeom>
          <a:solidFill>
            <a:srgbClr val="5B9BD5"/>
          </a:solidFill>
          <a:ln w="19050" cap="flat" cmpd="sng" algn="ctr">
            <a:solidFill>
              <a:srgbClr val="0070C0"/>
            </a:solidFill>
            <a:prstDash val="solid"/>
            <a:round/>
            <a:headEnd type="none" w="med" len="med"/>
            <a:tailEnd type="triangle" w="med" len="med"/>
          </a:ln>
          <a:effectLst/>
        </p:spPr>
      </p:cxnSp>
      <p:cxnSp>
        <p:nvCxnSpPr>
          <p:cNvPr id="55" name="直接连接符 54">
            <a:extLst>
              <a:ext uri="{FF2B5EF4-FFF2-40B4-BE49-F238E27FC236}">
                <a16:creationId xmlns:a16="http://schemas.microsoft.com/office/drawing/2014/main" id="{54C6F52E-3790-4DAF-A0F6-C4C5722C7A19}"/>
              </a:ext>
            </a:extLst>
          </p:cNvPr>
          <p:cNvCxnSpPr/>
          <p:nvPr/>
        </p:nvCxnSpPr>
        <p:spPr bwMode="auto">
          <a:xfrm flipV="1">
            <a:off x="9886668" y="2010613"/>
            <a:ext cx="1" cy="358659"/>
          </a:xfrm>
          <a:prstGeom prst="line">
            <a:avLst/>
          </a:prstGeom>
          <a:solidFill>
            <a:srgbClr val="5B9BD5"/>
          </a:solidFill>
          <a:ln w="19050" cap="flat" cmpd="sng" algn="ctr">
            <a:solidFill>
              <a:srgbClr val="0070C0"/>
            </a:solidFill>
            <a:prstDash val="solid"/>
            <a:round/>
            <a:headEnd type="none" w="med" len="med"/>
            <a:tailEnd type="triangle" w="med" len="med"/>
          </a:ln>
          <a:effectLst/>
        </p:spPr>
      </p:cxnSp>
      <p:sp>
        <p:nvSpPr>
          <p:cNvPr id="85" name="文本框 84">
            <a:extLst>
              <a:ext uri="{FF2B5EF4-FFF2-40B4-BE49-F238E27FC236}">
                <a16:creationId xmlns:a16="http://schemas.microsoft.com/office/drawing/2014/main" id="{18DA1E88-5CD2-4250-8BCE-5FB45457146A}"/>
              </a:ext>
            </a:extLst>
          </p:cNvPr>
          <p:cNvSpPr txBox="1"/>
          <p:nvPr/>
        </p:nvSpPr>
        <p:spPr>
          <a:xfrm>
            <a:off x="1306936" y="3914959"/>
            <a:ext cx="587020" cy="369332"/>
          </a:xfrm>
          <a:prstGeom prst="rect">
            <a:avLst/>
          </a:prstGeom>
          <a:noFill/>
        </p:spPr>
        <p:txBody>
          <a:bodyPr wrap="none" rtlCol="0">
            <a:spAutoFit/>
          </a:bodyPr>
          <a:lstStyle/>
          <a:p>
            <a:pPr algn="ctr"/>
            <a:r>
              <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rPr>
              <a:t>PC1</a:t>
            </a:r>
            <a:endPar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文本框 85">
            <a:extLst>
              <a:ext uri="{FF2B5EF4-FFF2-40B4-BE49-F238E27FC236}">
                <a16:creationId xmlns:a16="http://schemas.microsoft.com/office/drawing/2014/main" id="{BA0616AD-92EE-46B8-A08A-C5281DEAAF05}"/>
              </a:ext>
            </a:extLst>
          </p:cNvPr>
          <p:cNvSpPr txBox="1"/>
          <p:nvPr/>
        </p:nvSpPr>
        <p:spPr>
          <a:xfrm>
            <a:off x="3002271" y="3975684"/>
            <a:ext cx="1107997" cy="369332"/>
          </a:xfrm>
          <a:prstGeom prst="rect">
            <a:avLst/>
          </a:prstGeom>
          <a:noFill/>
        </p:spPr>
        <p:txBody>
          <a:bodyPr wrap="none" rtlCol="0">
            <a:spAutoFit/>
          </a:bodyPr>
          <a:lstStyle/>
          <a:p>
            <a:pPr algn="ctr"/>
            <a:r>
              <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rPr>
              <a:t>网络设备</a:t>
            </a:r>
          </a:p>
        </p:txBody>
      </p:sp>
      <p:sp>
        <p:nvSpPr>
          <p:cNvPr id="87" name="文本框 86">
            <a:extLst>
              <a:ext uri="{FF2B5EF4-FFF2-40B4-BE49-F238E27FC236}">
                <a16:creationId xmlns:a16="http://schemas.microsoft.com/office/drawing/2014/main" id="{E2BD6556-669A-4648-9D39-0D796F326FE7}"/>
              </a:ext>
            </a:extLst>
          </p:cNvPr>
          <p:cNvSpPr txBox="1"/>
          <p:nvPr/>
        </p:nvSpPr>
        <p:spPr>
          <a:xfrm>
            <a:off x="7526838" y="3994035"/>
            <a:ext cx="1107997" cy="369332"/>
          </a:xfrm>
          <a:prstGeom prst="rect">
            <a:avLst/>
          </a:prstGeom>
          <a:noFill/>
        </p:spPr>
        <p:txBody>
          <a:bodyPr wrap="none" rtlCol="0">
            <a:spAutoFit/>
          </a:bodyPr>
          <a:lstStyle/>
          <a:p>
            <a:pPr algn="ctr"/>
            <a:r>
              <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rPr>
              <a:t>网络设备</a:t>
            </a:r>
          </a:p>
        </p:txBody>
      </p:sp>
      <p:sp>
        <p:nvSpPr>
          <p:cNvPr id="88" name="文本框 87">
            <a:extLst>
              <a:ext uri="{FF2B5EF4-FFF2-40B4-BE49-F238E27FC236}">
                <a16:creationId xmlns:a16="http://schemas.microsoft.com/office/drawing/2014/main" id="{15426A28-AA79-4B4D-838E-D5DB4FAC7A32}"/>
              </a:ext>
            </a:extLst>
          </p:cNvPr>
          <p:cNvSpPr txBox="1"/>
          <p:nvPr/>
        </p:nvSpPr>
        <p:spPr>
          <a:xfrm>
            <a:off x="9593158" y="3961209"/>
            <a:ext cx="587020" cy="369332"/>
          </a:xfrm>
          <a:prstGeom prst="rect">
            <a:avLst/>
          </a:prstGeom>
          <a:noFill/>
        </p:spPr>
        <p:txBody>
          <a:bodyPr wrap="none" rtlCol="0">
            <a:spAutoFit/>
          </a:bodyPr>
          <a:lstStyle/>
          <a:p>
            <a:pPr algn="ctr"/>
            <a:r>
              <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rPr>
              <a:t>PC2</a:t>
            </a:r>
            <a:endPar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 name="文本框 2">
            <a:extLst>
              <a:ext uri="{FF2B5EF4-FFF2-40B4-BE49-F238E27FC236}">
                <a16:creationId xmlns:a16="http://schemas.microsoft.com/office/drawing/2014/main" id="{8B8A7E20-D527-4E01-849E-C0E3535EA080}"/>
              </a:ext>
            </a:extLst>
          </p:cNvPr>
          <p:cNvSpPr txBox="1"/>
          <p:nvPr/>
        </p:nvSpPr>
        <p:spPr>
          <a:xfrm>
            <a:off x="1304262" y="1223422"/>
            <a:ext cx="697627" cy="400110"/>
          </a:xfrm>
          <a:prstGeom prst="rect">
            <a:avLst/>
          </a:prstGeom>
          <a:noFill/>
        </p:spPr>
        <p:txBody>
          <a:bodyPr wrap="none" rtlCol="0">
            <a:spAutoFit/>
          </a:bodyPr>
          <a:lstStyle/>
          <a:p>
            <a:r>
              <a:rPr lang="zh-CN" altLang="en-US" sz="2000" dirty="0"/>
              <a:t>应用</a:t>
            </a:r>
          </a:p>
        </p:txBody>
      </p:sp>
      <p:sp>
        <p:nvSpPr>
          <p:cNvPr id="84" name="文本框 83">
            <a:extLst>
              <a:ext uri="{FF2B5EF4-FFF2-40B4-BE49-F238E27FC236}">
                <a16:creationId xmlns:a16="http://schemas.microsoft.com/office/drawing/2014/main" id="{8D181B9B-F749-4573-A74F-C0B6BA754495}"/>
              </a:ext>
            </a:extLst>
          </p:cNvPr>
          <p:cNvSpPr txBox="1"/>
          <p:nvPr/>
        </p:nvSpPr>
        <p:spPr>
          <a:xfrm>
            <a:off x="9537854" y="1233115"/>
            <a:ext cx="697627" cy="400110"/>
          </a:xfrm>
          <a:prstGeom prst="rect">
            <a:avLst/>
          </a:prstGeom>
          <a:noFill/>
        </p:spPr>
        <p:txBody>
          <a:bodyPr wrap="none" rtlCol="0">
            <a:spAutoFit/>
          </a:bodyPr>
          <a:lstStyle/>
          <a:p>
            <a:r>
              <a:rPr lang="zh-CN" altLang="en-US" sz="2000" dirty="0"/>
              <a:t>应用</a:t>
            </a:r>
          </a:p>
        </p:txBody>
      </p:sp>
      <p:sp>
        <p:nvSpPr>
          <p:cNvPr id="5" name="灯片编号占位符 4">
            <a:extLst>
              <a:ext uri="{FF2B5EF4-FFF2-40B4-BE49-F238E27FC236}">
                <a16:creationId xmlns:a16="http://schemas.microsoft.com/office/drawing/2014/main" id="{7F3C3976-B34A-40E0-BB45-980AD546F74C}"/>
              </a:ext>
            </a:extLst>
          </p:cNvPr>
          <p:cNvSpPr>
            <a:spLocks noGrp="1"/>
          </p:cNvSpPr>
          <p:nvPr>
            <p:ph type="sldNum" sz="quarter" idx="12"/>
          </p:nvPr>
        </p:nvSpPr>
        <p:spPr/>
        <p:txBody>
          <a:bodyPr/>
          <a:lstStyle/>
          <a:p>
            <a:fld id="{C8BB1146-E542-4D4E-B8E9-6919A11DDD48}" type="slidenum">
              <a:rPr lang="en-US" smtClean="0"/>
              <a:t>63</a:t>
            </a:fld>
            <a:endParaRPr lang="en-US"/>
          </a:p>
        </p:txBody>
      </p:sp>
    </p:spTree>
    <p:extLst>
      <p:ext uri="{BB962C8B-B14F-4D97-AF65-F5344CB8AC3E}">
        <p14:creationId xmlns:p14="http://schemas.microsoft.com/office/powerpoint/2010/main" val="18620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1" y="0"/>
            <a:ext cx="10858500" cy="1022434"/>
          </a:xfrm>
        </p:spPr>
        <p:txBody>
          <a:bodyPr>
            <a:normAutofit/>
          </a:bodyPr>
          <a:lstStyle/>
          <a:p>
            <a:r>
              <a:rPr lang="zh-CN" altLang="en-US" sz="3200" dirty="0">
                <a:latin typeface="+mn-ea"/>
                <a:ea typeface="+mn-ea"/>
                <a:cs typeface="+mn-ea"/>
                <a:sym typeface="Huawei Sans" panose="020C0503030203020204" pitchFamily="34" charset="0"/>
              </a:rPr>
              <a:t>两公司之间如何收寄合同书？</a:t>
            </a:r>
          </a:p>
        </p:txBody>
      </p:sp>
      <p:sp>
        <p:nvSpPr>
          <p:cNvPr id="230" name="圆角矩形 4">
            <a:extLst>
              <a:ext uri="{FF2B5EF4-FFF2-40B4-BE49-F238E27FC236}">
                <a16:creationId xmlns:a16="http://schemas.microsoft.com/office/drawing/2014/main" id="{CE668BBD-82F1-4E42-AA24-D73CA32A1FC5}"/>
              </a:ext>
            </a:extLst>
          </p:cNvPr>
          <p:cNvSpPr/>
          <p:nvPr/>
        </p:nvSpPr>
        <p:spPr bwMode="auto">
          <a:xfrm>
            <a:off x="591619" y="5364042"/>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31" name="圆角矩形 4">
            <a:extLst>
              <a:ext uri="{FF2B5EF4-FFF2-40B4-BE49-F238E27FC236}">
                <a16:creationId xmlns:a16="http://schemas.microsoft.com/office/drawing/2014/main" id="{10809964-5250-494A-AFFE-AB57CC2CA776}"/>
              </a:ext>
            </a:extLst>
          </p:cNvPr>
          <p:cNvSpPr/>
          <p:nvPr/>
        </p:nvSpPr>
        <p:spPr bwMode="auto">
          <a:xfrm>
            <a:off x="601549" y="4159573"/>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2" name="圆角矩形 4">
            <a:extLst>
              <a:ext uri="{FF2B5EF4-FFF2-40B4-BE49-F238E27FC236}">
                <a16:creationId xmlns:a16="http://schemas.microsoft.com/office/drawing/2014/main" id="{8D00AD38-E474-4762-AE90-298DC6F6D5BB}"/>
              </a:ext>
            </a:extLst>
          </p:cNvPr>
          <p:cNvSpPr/>
          <p:nvPr/>
        </p:nvSpPr>
        <p:spPr bwMode="auto">
          <a:xfrm>
            <a:off x="591619" y="2913643"/>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3" name="圆角矩形 4">
            <a:extLst>
              <a:ext uri="{FF2B5EF4-FFF2-40B4-BE49-F238E27FC236}">
                <a16:creationId xmlns:a16="http://schemas.microsoft.com/office/drawing/2014/main" id="{C63493DA-FC5F-4DEE-80BC-38BC69B955F0}"/>
              </a:ext>
            </a:extLst>
          </p:cNvPr>
          <p:cNvSpPr/>
          <p:nvPr/>
        </p:nvSpPr>
        <p:spPr bwMode="auto">
          <a:xfrm>
            <a:off x="601549" y="1699923"/>
            <a:ext cx="304564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4" name="圆角矩形 4">
            <a:extLst>
              <a:ext uri="{FF2B5EF4-FFF2-40B4-BE49-F238E27FC236}">
                <a16:creationId xmlns:a16="http://schemas.microsoft.com/office/drawing/2014/main" id="{2A96A8FA-103F-45C4-9432-25B1296C1C72}"/>
              </a:ext>
            </a:extLst>
          </p:cNvPr>
          <p:cNvSpPr/>
          <p:nvPr/>
        </p:nvSpPr>
        <p:spPr bwMode="auto">
          <a:xfrm>
            <a:off x="499779" y="1246815"/>
            <a:ext cx="3323248" cy="5191029"/>
          </a:xfrm>
          <a:prstGeom prst="roundRect">
            <a:avLst>
              <a:gd name="adj" fmla="val 1205"/>
            </a:avLst>
          </a:prstGeom>
          <a:noFill/>
          <a:ln w="12700" cap="flat" cmpd="sng" algn="ctr">
            <a:solidFill>
              <a:schemeClr val="bg1">
                <a:lumMod val="85000"/>
              </a:scheme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35" name="文本框 234">
            <a:extLst>
              <a:ext uri="{FF2B5EF4-FFF2-40B4-BE49-F238E27FC236}">
                <a16:creationId xmlns:a16="http://schemas.microsoft.com/office/drawing/2014/main" id="{50D95C62-FAAD-4498-9ED2-CB091DD9800F}"/>
              </a:ext>
            </a:extLst>
          </p:cNvPr>
          <p:cNvSpPr txBox="1"/>
          <p:nvPr/>
        </p:nvSpPr>
        <p:spPr>
          <a:xfrm>
            <a:off x="1262408" y="1296844"/>
            <a:ext cx="1564852" cy="307777"/>
          </a:xfrm>
          <a:prstGeom prst="rect">
            <a:avLst/>
          </a:prstGeom>
          <a:noFill/>
        </p:spPr>
        <p:txBody>
          <a:bodyPr wrap="none" rtlCol="0">
            <a:spAutoFit/>
          </a:bodyPr>
          <a:lstStyle/>
          <a:p>
            <a:pPr algn="ctr"/>
            <a:r>
              <a:rPr lang="zh-CN" altLang="en-US" sz="1400" b="1" dirty="0">
                <a:latin typeface="+mn-ea"/>
                <a:cs typeface="+mn-ea"/>
                <a:sym typeface="Huawei Sans" panose="020C0503030203020204" pitchFamily="34" charset="0"/>
              </a:rPr>
              <a:t>公司</a:t>
            </a:r>
            <a:r>
              <a:rPr lang="en-US" altLang="zh-CN" sz="1400" b="1" dirty="0">
                <a:latin typeface="+mn-ea"/>
                <a:cs typeface="+mn-ea"/>
                <a:sym typeface="Huawei Sans" panose="020C0503030203020204" pitchFamily="34" charset="0"/>
              </a:rPr>
              <a:t>A</a:t>
            </a:r>
            <a:r>
              <a:rPr lang="zh-CN" altLang="en-US" sz="1400" b="1" dirty="0">
                <a:latin typeface="+mn-ea"/>
                <a:cs typeface="+mn-ea"/>
                <a:sym typeface="Huawei Sans" panose="020C0503030203020204" pitchFamily="34" charset="0"/>
              </a:rPr>
              <a:t>发送合同书</a:t>
            </a:r>
          </a:p>
        </p:txBody>
      </p:sp>
      <p:grpSp>
        <p:nvGrpSpPr>
          <p:cNvPr id="236" name="组合 412">
            <a:extLst>
              <a:ext uri="{FF2B5EF4-FFF2-40B4-BE49-F238E27FC236}">
                <a16:creationId xmlns:a16="http://schemas.microsoft.com/office/drawing/2014/main" id="{1D471278-BB27-4113-9949-4C30C7241F40}"/>
              </a:ext>
            </a:extLst>
          </p:cNvPr>
          <p:cNvGrpSpPr>
            <a:grpSpLocks noChangeAspect="1"/>
          </p:cNvGrpSpPr>
          <p:nvPr/>
        </p:nvGrpSpPr>
        <p:grpSpPr bwMode="auto">
          <a:xfrm>
            <a:off x="1228355" y="1853303"/>
            <a:ext cx="436684" cy="509054"/>
            <a:chOff x="5711825" y="1701801"/>
            <a:chExt cx="452438" cy="527050"/>
          </a:xfrm>
        </p:grpSpPr>
        <p:sp>
          <p:nvSpPr>
            <p:cNvPr id="237" name="Oval 230">
              <a:extLst>
                <a:ext uri="{FF2B5EF4-FFF2-40B4-BE49-F238E27FC236}">
                  <a16:creationId xmlns:a16="http://schemas.microsoft.com/office/drawing/2014/main" id="{D5F2EF0D-F066-454A-8145-17D15E976840}"/>
                </a:ext>
              </a:extLst>
            </p:cNvPr>
            <p:cNvSpPr>
              <a:spLocks noChangeArrowheads="1"/>
            </p:cNvSpPr>
            <p:nvPr/>
          </p:nvSpPr>
          <p:spPr bwMode="auto">
            <a:xfrm>
              <a:off x="6042025" y="2176463"/>
              <a:ext cx="53975"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38" name="Oval 231">
              <a:extLst>
                <a:ext uri="{FF2B5EF4-FFF2-40B4-BE49-F238E27FC236}">
                  <a16:creationId xmlns:a16="http://schemas.microsoft.com/office/drawing/2014/main" id="{CE6D94F5-EABF-44E7-80D7-3EF357D1126F}"/>
                </a:ext>
              </a:extLst>
            </p:cNvPr>
            <p:cNvSpPr>
              <a:spLocks noChangeArrowheads="1"/>
            </p:cNvSpPr>
            <p:nvPr/>
          </p:nvSpPr>
          <p:spPr bwMode="auto">
            <a:xfrm>
              <a:off x="5964238" y="2176463"/>
              <a:ext cx="52388"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39" name="Freeform 232">
              <a:extLst>
                <a:ext uri="{FF2B5EF4-FFF2-40B4-BE49-F238E27FC236}">
                  <a16:creationId xmlns:a16="http://schemas.microsoft.com/office/drawing/2014/main" id="{D9F7FDD0-14D6-43F0-9601-22D96808AC89}"/>
                </a:ext>
              </a:extLst>
            </p:cNvPr>
            <p:cNvSpPr>
              <a:spLocks/>
            </p:cNvSpPr>
            <p:nvPr/>
          </p:nvSpPr>
          <p:spPr bwMode="auto">
            <a:xfrm>
              <a:off x="6056313" y="2190751"/>
              <a:ext cx="107950" cy="25400"/>
            </a:xfrm>
            <a:custGeom>
              <a:avLst/>
              <a:gdLst>
                <a:gd name="T0" fmla="*/ 2147483646 w 77"/>
                <a:gd name="T1" fmla="*/ 2147483646 h 18"/>
                <a:gd name="T2" fmla="*/ 2147483646 w 77"/>
                <a:gd name="T3" fmla="*/ 2147483646 h 18"/>
                <a:gd name="T4" fmla="*/ 0 w 77"/>
                <a:gd name="T5" fmla="*/ 2147483646 h 18"/>
                <a:gd name="T6" fmla="*/ 2147483646 w 77"/>
                <a:gd name="T7" fmla="*/ 0 h 18"/>
                <a:gd name="T8" fmla="*/ 2147483646 w 77"/>
                <a:gd name="T9" fmla="*/ 0 h 18"/>
                <a:gd name="T10" fmla="*/ 2147483646 w 77"/>
                <a:gd name="T11" fmla="*/ 2147483646 h 18"/>
                <a:gd name="T12" fmla="*/ 2147483646 w 77"/>
                <a:gd name="T13" fmla="*/ 2147483646 h 18"/>
                <a:gd name="T14" fmla="*/ 0 60000 65536"/>
                <a:gd name="T15" fmla="*/ 0 60000 65536"/>
                <a:gd name="T16" fmla="*/ 0 60000 65536"/>
                <a:gd name="T17" fmla="*/ 0 60000 65536"/>
                <a:gd name="T18" fmla="*/ 0 60000 65536"/>
                <a:gd name="T19" fmla="*/ 0 60000 65536"/>
                <a:gd name="T20" fmla="*/ 0 60000 65536"/>
                <a:gd name="T21" fmla="*/ 0 w 77"/>
                <a:gd name="T22" fmla="*/ 0 h 18"/>
                <a:gd name="T23" fmla="*/ 77 w 7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18">
                  <a:moveTo>
                    <a:pt x="68" y="18"/>
                  </a:moveTo>
                  <a:cubicBezTo>
                    <a:pt x="9" y="18"/>
                    <a:pt x="9" y="18"/>
                    <a:pt x="9" y="18"/>
                  </a:cubicBezTo>
                  <a:cubicBezTo>
                    <a:pt x="4" y="18"/>
                    <a:pt x="0" y="14"/>
                    <a:pt x="0" y="9"/>
                  </a:cubicBezTo>
                  <a:cubicBezTo>
                    <a:pt x="0" y="4"/>
                    <a:pt x="4" y="0"/>
                    <a:pt x="9" y="0"/>
                  </a:cubicBezTo>
                  <a:cubicBezTo>
                    <a:pt x="68" y="0"/>
                    <a:pt x="68" y="0"/>
                    <a:pt x="68" y="0"/>
                  </a:cubicBezTo>
                  <a:cubicBezTo>
                    <a:pt x="73" y="0"/>
                    <a:pt x="77" y="4"/>
                    <a:pt x="77" y="9"/>
                  </a:cubicBezTo>
                  <a:cubicBezTo>
                    <a:pt x="77" y="14"/>
                    <a:pt x="73" y="18"/>
                    <a:pt x="6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0" name="Freeform 233">
              <a:extLst>
                <a:ext uri="{FF2B5EF4-FFF2-40B4-BE49-F238E27FC236}">
                  <a16:creationId xmlns:a16="http://schemas.microsoft.com/office/drawing/2014/main" id="{924463FA-10EF-4984-9CDC-0A58F4BB8E0A}"/>
                </a:ext>
              </a:extLst>
            </p:cNvPr>
            <p:cNvSpPr>
              <a:spLocks/>
            </p:cNvSpPr>
            <p:nvPr/>
          </p:nvSpPr>
          <p:spPr bwMode="auto">
            <a:xfrm>
              <a:off x="5711825" y="2190751"/>
              <a:ext cx="290513" cy="25400"/>
            </a:xfrm>
            <a:custGeom>
              <a:avLst/>
              <a:gdLst>
                <a:gd name="T0" fmla="*/ 2147483646 w 208"/>
                <a:gd name="T1" fmla="*/ 2147483646 h 18"/>
                <a:gd name="T2" fmla="*/ 2147483646 w 208"/>
                <a:gd name="T3" fmla="*/ 2147483646 h 18"/>
                <a:gd name="T4" fmla="*/ 0 w 208"/>
                <a:gd name="T5" fmla="*/ 2147483646 h 18"/>
                <a:gd name="T6" fmla="*/ 2147483646 w 208"/>
                <a:gd name="T7" fmla="*/ 0 h 18"/>
                <a:gd name="T8" fmla="*/ 2147483646 w 208"/>
                <a:gd name="T9" fmla="*/ 0 h 18"/>
                <a:gd name="T10" fmla="*/ 2147483646 w 208"/>
                <a:gd name="T11" fmla="*/ 2147483646 h 18"/>
                <a:gd name="T12" fmla="*/ 2147483646 w 208"/>
                <a:gd name="T13" fmla="*/ 2147483646 h 18"/>
                <a:gd name="T14" fmla="*/ 0 60000 65536"/>
                <a:gd name="T15" fmla="*/ 0 60000 65536"/>
                <a:gd name="T16" fmla="*/ 0 60000 65536"/>
                <a:gd name="T17" fmla="*/ 0 60000 65536"/>
                <a:gd name="T18" fmla="*/ 0 60000 65536"/>
                <a:gd name="T19" fmla="*/ 0 60000 65536"/>
                <a:gd name="T20" fmla="*/ 0 60000 65536"/>
                <a:gd name="T21" fmla="*/ 0 w 208"/>
                <a:gd name="T22" fmla="*/ 0 h 18"/>
                <a:gd name="T23" fmla="*/ 208 w 20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18">
                  <a:moveTo>
                    <a:pt x="199" y="18"/>
                  </a:moveTo>
                  <a:cubicBezTo>
                    <a:pt x="9" y="18"/>
                    <a:pt x="9" y="18"/>
                    <a:pt x="9" y="18"/>
                  </a:cubicBezTo>
                  <a:cubicBezTo>
                    <a:pt x="4" y="18"/>
                    <a:pt x="0" y="14"/>
                    <a:pt x="0" y="9"/>
                  </a:cubicBezTo>
                  <a:cubicBezTo>
                    <a:pt x="0" y="4"/>
                    <a:pt x="4" y="0"/>
                    <a:pt x="9" y="0"/>
                  </a:cubicBezTo>
                  <a:cubicBezTo>
                    <a:pt x="199" y="0"/>
                    <a:pt x="199" y="0"/>
                    <a:pt x="199" y="0"/>
                  </a:cubicBezTo>
                  <a:cubicBezTo>
                    <a:pt x="204" y="0"/>
                    <a:pt x="208" y="4"/>
                    <a:pt x="208" y="9"/>
                  </a:cubicBezTo>
                  <a:cubicBezTo>
                    <a:pt x="208" y="14"/>
                    <a:pt x="204" y="18"/>
                    <a:pt x="199"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1" name="Freeform 234">
              <a:extLst>
                <a:ext uri="{FF2B5EF4-FFF2-40B4-BE49-F238E27FC236}">
                  <a16:creationId xmlns:a16="http://schemas.microsoft.com/office/drawing/2014/main" id="{B68C4800-EEDC-4CB7-AA50-6A74C825ABDA}"/>
                </a:ext>
              </a:extLst>
            </p:cNvPr>
            <p:cNvSpPr>
              <a:spLocks noEditPoints="1"/>
            </p:cNvSpPr>
            <p:nvPr/>
          </p:nvSpPr>
          <p:spPr bwMode="auto">
            <a:xfrm>
              <a:off x="5827713" y="1701801"/>
              <a:ext cx="222250" cy="257175"/>
            </a:xfrm>
            <a:custGeom>
              <a:avLst/>
              <a:gdLst>
                <a:gd name="T0" fmla="*/ 2147483646 w 159"/>
                <a:gd name="T1" fmla="*/ 2147483646 h 184"/>
                <a:gd name="T2" fmla="*/ 0 w 159"/>
                <a:gd name="T3" fmla="*/ 2147483646 h 184"/>
                <a:gd name="T4" fmla="*/ 2147483646 w 159"/>
                <a:gd name="T5" fmla="*/ 2147483646 h 184"/>
                <a:gd name="T6" fmla="*/ 2147483646 w 159"/>
                <a:gd name="T7" fmla="*/ 2147483646 h 184"/>
                <a:gd name="T8" fmla="*/ 2147483646 w 159"/>
                <a:gd name="T9" fmla="*/ 2147483646 h 184"/>
                <a:gd name="T10" fmla="*/ 2147483646 w 159"/>
                <a:gd name="T11" fmla="*/ 2147483646 h 184"/>
                <a:gd name="T12" fmla="*/ 2147483646 w 159"/>
                <a:gd name="T13" fmla="*/ 2147483646 h 184"/>
                <a:gd name="T14" fmla="*/ 2147483646 w 159"/>
                <a:gd name="T15" fmla="*/ 2147483646 h 184"/>
                <a:gd name="T16" fmla="*/ 2147483646 w 159"/>
                <a:gd name="T17" fmla="*/ 2147483646 h 184"/>
                <a:gd name="T18" fmla="*/ 2147483646 w 159"/>
                <a:gd name="T19" fmla="*/ 2147483646 h 184"/>
                <a:gd name="T20" fmla="*/ 2147483646 w 159"/>
                <a:gd name="T21" fmla="*/ 2147483646 h 184"/>
                <a:gd name="T22" fmla="*/ 2147483646 w 159"/>
                <a:gd name="T23" fmla="*/ 2147483646 h 184"/>
                <a:gd name="T24" fmla="*/ 2147483646 w 159"/>
                <a:gd name="T25" fmla="*/ 2147483646 h 184"/>
                <a:gd name="T26" fmla="*/ 2147483646 w 159"/>
                <a:gd name="T27" fmla="*/ 2147483646 h 184"/>
                <a:gd name="T28" fmla="*/ 2147483646 w 159"/>
                <a:gd name="T29" fmla="*/ 2147483646 h 184"/>
                <a:gd name="T30" fmla="*/ 2147483646 w 159"/>
                <a:gd name="T31" fmla="*/ 2147483646 h 184"/>
                <a:gd name="T32" fmla="*/ 2147483646 w 159"/>
                <a:gd name="T33" fmla="*/ 2147483646 h 184"/>
                <a:gd name="T34" fmla="*/ 2147483646 w 159"/>
                <a:gd name="T35" fmla="*/ 2147483646 h 184"/>
                <a:gd name="T36" fmla="*/ 2147483646 w 159"/>
                <a:gd name="T37" fmla="*/ 2147483646 h 184"/>
                <a:gd name="T38" fmla="*/ 2147483646 w 159"/>
                <a:gd name="T39" fmla="*/ 2147483646 h 184"/>
                <a:gd name="T40" fmla="*/ 2147483646 w 159"/>
                <a:gd name="T41" fmla="*/ 2147483646 h 184"/>
                <a:gd name="T42" fmla="*/ 2147483646 w 159"/>
                <a:gd name="T43" fmla="*/ 2147483646 h 184"/>
                <a:gd name="T44" fmla="*/ 2147483646 w 159"/>
                <a:gd name="T45" fmla="*/ 2147483646 h 184"/>
                <a:gd name="T46" fmla="*/ 2147483646 w 159"/>
                <a:gd name="T47" fmla="*/ 2147483646 h 184"/>
                <a:gd name="T48" fmla="*/ 2147483646 w 159"/>
                <a:gd name="T49" fmla="*/ 2147483646 h 184"/>
                <a:gd name="T50" fmla="*/ 2147483646 w 159"/>
                <a:gd name="T51" fmla="*/ 2147483646 h 184"/>
                <a:gd name="T52" fmla="*/ 2147483646 w 159"/>
                <a:gd name="T53" fmla="*/ 2147483646 h 184"/>
                <a:gd name="T54" fmla="*/ 2147483646 w 159"/>
                <a:gd name="T55" fmla="*/ 2147483646 h 184"/>
                <a:gd name="T56" fmla="*/ 2147483646 w 159"/>
                <a:gd name="T57" fmla="*/ 2147483646 h 184"/>
                <a:gd name="T58" fmla="*/ 2147483646 w 159"/>
                <a:gd name="T59" fmla="*/ 2147483646 h 184"/>
                <a:gd name="T60" fmla="*/ 2147483646 w 159"/>
                <a:gd name="T61" fmla="*/ 2147483646 h 184"/>
                <a:gd name="T62" fmla="*/ 2147483646 w 159"/>
                <a:gd name="T63" fmla="*/ 2147483646 h 184"/>
                <a:gd name="T64" fmla="*/ 2147483646 w 159"/>
                <a:gd name="T65" fmla="*/ 2147483646 h 1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84"/>
                <a:gd name="T101" fmla="*/ 159 w 159"/>
                <a:gd name="T102" fmla="*/ 184 h 1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84">
                  <a:moveTo>
                    <a:pt x="80" y="184"/>
                  </a:moveTo>
                  <a:cubicBezTo>
                    <a:pt x="57" y="184"/>
                    <a:pt x="33" y="163"/>
                    <a:pt x="22" y="133"/>
                  </a:cubicBezTo>
                  <a:cubicBezTo>
                    <a:pt x="12" y="133"/>
                    <a:pt x="5" y="126"/>
                    <a:pt x="4" y="118"/>
                  </a:cubicBezTo>
                  <a:cubicBezTo>
                    <a:pt x="0" y="91"/>
                    <a:pt x="0" y="91"/>
                    <a:pt x="0" y="91"/>
                  </a:cubicBezTo>
                  <a:cubicBezTo>
                    <a:pt x="0" y="91"/>
                    <a:pt x="0" y="90"/>
                    <a:pt x="0" y="90"/>
                  </a:cubicBezTo>
                  <a:cubicBezTo>
                    <a:pt x="0" y="87"/>
                    <a:pt x="0" y="81"/>
                    <a:pt x="5" y="76"/>
                  </a:cubicBezTo>
                  <a:cubicBezTo>
                    <a:pt x="7" y="74"/>
                    <a:pt x="7" y="74"/>
                    <a:pt x="7" y="74"/>
                  </a:cubicBezTo>
                  <a:cubicBezTo>
                    <a:pt x="8" y="73"/>
                    <a:pt x="8" y="73"/>
                    <a:pt x="9" y="73"/>
                  </a:cubicBezTo>
                  <a:cubicBezTo>
                    <a:pt x="9" y="57"/>
                    <a:pt x="9" y="57"/>
                    <a:pt x="9" y="57"/>
                  </a:cubicBezTo>
                  <a:cubicBezTo>
                    <a:pt x="9" y="30"/>
                    <a:pt x="31" y="8"/>
                    <a:pt x="58" y="7"/>
                  </a:cubicBezTo>
                  <a:cubicBezTo>
                    <a:pt x="63" y="0"/>
                    <a:pt x="73" y="0"/>
                    <a:pt x="78" y="0"/>
                  </a:cubicBezTo>
                  <a:cubicBezTo>
                    <a:pt x="85" y="0"/>
                    <a:pt x="96" y="0"/>
                    <a:pt x="107" y="6"/>
                  </a:cubicBezTo>
                  <a:cubicBezTo>
                    <a:pt x="109" y="6"/>
                    <a:pt x="110" y="7"/>
                    <a:pt x="112" y="7"/>
                  </a:cubicBezTo>
                  <a:cubicBezTo>
                    <a:pt x="114" y="8"/>
                    <a:pt x="117" y="9"/>
                    <a:pt x="120" y="11"/>
                  </a:cubicBezTo>
                  <a:cubicBezTo>
                    <a:pt x="139" y="19"/>
                    <a:pt x="152" y="38"/>
                    <a:pt x="152" y="57"/>
                  </a:cubicBezTo>
                  <a:cubicBezTo>
                    <a:pt x="152" y="69"/>
                    <a:pt x="152" y="69"/>
                    <a:pt x="152" y="69"/>
                  </a:cubicBezTo>
                  <a:cubicBezTo>
                    <a:pt x="152" y="70"/>
                    <a:pt x="152" y="72"/>
                    <a:pt x="151" y="74"/>
                  </a:cubicBezTo>
                  <a:cubicBezTo>
                    <a:pt x="151" y="74"/>
                    <a:pt x="151" y="74"/>
                    <a:pt x="151" y="74"/>
                  </a:cubicBezTo>
                  <a:cubicBezTo>
                    <a:pt x="155" y="78"/>
                    <a:pt x="159" y="84"/>
                    <a:pt x="159" y="90"/>
                  </a:cubicBezTo>
                  <a:cubicBezTo>
                    <a:pt x="159" y="90"/>
                    <a:pt x="159" y="91"/>
                    <a:pt x="158" y="91"/>
                  </a:cubicBezTo>
                  <a:cubicBezTo>
                    <a:pt x="154" y="118"/>
                    <a:pt x="154" y="118"/>
                    <a:pt x="154" y="118"/>
                  </a:cubicBezTo>
                  <a:cubicBezTo>
                    <a:pt x="153" y="124"/>
                    <a:pt x="147" y="131"/>
                    <a:pt x="142" y="132"/>
                  </a:cubicBezTo>
                  <a:cubicBezTo>
                    <a:pt x="127" y="164"/>
                    <a:pt x="103" y="184"/>
                    <a:pt x="80" y="184"/>
                  </a:cubicBezTo>
                  <a:close/>
                  <a:moveTo>
                    <a:pt x="22" y="115"/>
                  </a:moveTo>
                  <a:cubicBezTo>
                    <a:pt x="22" y="115"/>
                    <a:pt x="22" y="115"/>
                    <a:pt x="23" y="115"/>
                  </a:cubicBezTo>
                  <a:cubicBezTo>
                    <a:pt x="27" y="115"/>
                    <a:pt x="27" y="115"/>
                    <a:pt x="27" y="115"/>
                  </a:cubicBezTo>
                  <a:cubicBezTo>
                    <a:pt x="31" y="115"/>
                    <a:pt x="34" y="117"/>
                    <a:pt x="35" y="120"/>
                  </a:cubicBezTo>
                  <a:cubicBezTo>
                    <a:pt x="38" y="125"/>
                    <a:pt x="38" y="125"/>
                    <a:pt x="38" y="125"/>
                  </a:cubicBezTo>
                  <a:cubicBezTo>
                    <a:pt x="38" y="125"/>
                    <a:pt x="38" y="125"/>
                    <a:pt x="38" y="126"/>
                  </a:cubicBezTo>
                  <a:cubicBezTo>
                    <a:pt x="46" y="148"/>
                    <a:pt x="65" y="166"/>
                    <a:pt x="80" y="166"/>
                  </a:cubicBezTo>
                  <a:cubicBezTo>
                    <a:pt x="95" y="166"/>
                    <a:pt x="113" y="150"/>
                    <a:pt x="124" y="127"/>
                  </a:cubicBezTo>
                  <a:cubicBezTo>
                    <a:pt x="124" y="124"/>
                    <a:pt x="124" y="124"/>
                    <a:pt x="124" y="124"/>
                  </a:cubicBezTo>
                  <a:cubicBezTo>
                    <a:pt x="124" y="119"/>
                    <a:pt x="128" y="115"/>
                    <a:pt x="133" y="115"/>
                  </a:cubicBezTo>
                  <a:cubicBezTo>
                    <a:pt x="136" y="115"/>
                    <a:pt x="136" y="115"/>
                    <a:pt x="136" y="115"/>
                  </a:cubicBezTo>
                  <a:cubicBezTo>
                    <a:pt x="136" y="115"/>
                    <a:pt x="136" y="115"/>
                    <a:pt x="136" y="115"/>
                  </a:cubicBezTo>
                  <a:cubicBezTo>
                    <a:pt x="140" y="90"/>
                    <a:pt x="140" y="90"/>
                    <a:pt x="140" y="90"/>
                  </a:cubicBezTo>
                  <a:cubicBezTo>
                    <a:pt x="140" y="89"/>
                    <a:pt x="140" y="88"/>
                    <a:pt x="139" y="88"/>
                  </a:cubicBezTo>
                  <a:cubicBezTo>
                    <a:pt x="136" y="86"/>
                    <a:pt x="136" y="86"/>
                    <a:pt x="136" y="86"/>
                  </a:cubicBezTo>
                  <a:cubicBezTo>
                    <a:pt x="133" y="85"/>
                    <a:pt x="131" y="82"/>
                    <a:pt x="131" y="78"/>
                  </a:cubicBezTo>
                  <a:cubicBezTo>
                    <a:pt x="131" y="76"/>
                    <a:pt x="131" y="76"/>
                    <a:pt x="131" y="76"/>
                  </a:cubicBezTo>
                  <a:cubicBezTo>
                    <a:pt x="131" y="74"/>
                    <a:pt x="132" y="71"/>
                    <a:pt x="134" y="70"/>
                  </a:cubicBezTo>
                  <a:cubicBezTo>
                    <a:pt x="134" y="69"/>
                    <a:pt x="134" y="69"/>
                    <a:pt x="134" y="69"/>
                  </a:cubicBezTo>
                  <a:cubicBezTo>
                    <a:pt x="134" y="57"/>
                    <a:pt x="134" y="57"/>
                    <a:pt x="134" y="57"/>
                  </a:cubicBezTo>
                  <a:cubicBezTo>
                    <a:pt x="134" y="45"/>
                    <a:pt x="124" y="32"/>
                    <a:pt x="111" y="27"/>
                  </a:cubicBezTo>
                  <a:cubicBezTo>
                    <a:pt x="111" y="26"/>
                    <a:pt x="110" y="26"/>
                    <a:pt x="109" y="25"/>
                  </a:cubicBezTo>
                  <a:cubicBezTo>
                    <a:pt x="109" y="25"/>
                    <a:pt x="108" y="25"/>
                    <a:pt x="107" y="24"/>
                  </a:cubicBezTo>
                  <a:cubicBezTo>
                    <a:pt x="105" y="24"/>
                    <a:pt x="102" y="23"/>
                    <a:pt x="99" y="22"/>
                  </a:cubicBezTo>
                  <a:cubicBezTo>
                    <a:pt x="92" y="18"/>
                    <a:pt x="84" y="18"/>
                    <a:pt x="78" y="18"/>
                  </a:cubicBezTo>
                  <a:cubicBezTo>
                    <a:pt x="77" y="18"/>
                    <a:pt x="75" y="18"/>
                    <a:pt x="73" y="18"/>
                  </a:cubicBezTo>
                  <a:cubicBezTo>
                    <a:pt x="72" y="22"/>
                    <a:pt x="68" y="25"/>
                    <a:pt x="64" y="25"/>
                  </a:cubicBezTo>
                  <a:cubicBezTo>
                    <a:pt x="60" y="25"/>
                    <a:pt x="60" y="25"/>
                    <a:pt x="60" y="25"/>
                  </a:cubicBezTo>
                  <a:cubicBezTo>
                    <a:pt x="41" y="25"/>
                    <a:pt x="27" y="39"/>
                    <a:pt x="27" y="57"/>
                  </a:cubicBezTo>
                  <a:cubicBezTo>
                    <a:pt x="27" y="78"/>
                    <a:pt x="27" y="78"/>
                    <a:pt x="27" y="78"/>
                  </a:cubicBezTo>
                  <a:cubicBezTo>
                    <a:pt x="27" y="82"/>
                    <a:pt x="25" y="85"/>
                    <a:pt x="22" y="86"/>
                  </a:cubicBezTo>
                  <a:cubicBezTo>
                    <a:pt x="19" y="88"/>
                    <a:pt x="19" y="88"/>
                    <a:pt x="19" y="88"/>
                  </a:cubicBezTo>
                  <a:cubicBezTo>
                    <a:pt x="18" y="89"/>
                    <a:pt x="18" y="89"/>
                    <a:pt x="18" y="89"/>
                  </a:cubicBezTo>
                  <a:cubicBezTo>
                    <a:pt x="18" y="89"/>
                    <a:pt x="18" y="89"/>
                    <a:pt x="18" y="89"/>
                  </a:cubicBezTo>
                  <a:lnTo>
                    <a:pt x="22" y="115"/>
                  </a:lnTo>
                  <a:close/>
                  <a:moveTo>
                    <a:pt x="136" y="117"/>
                  </a:moveTo>
                  <a:cubicBezTo>
                    <a:pt x="136" y="117"/>
                    <a:pt x="136" y="117"/>
                    <a:pt x="136" y="117"/>
                  </a:cubicBezTo>
                  <a:cubicBezTo>
                    <a:pt x="136" y="117"/>
                    <a:pt x="136" y="117"/>
                    <a:pt x="136" y="117"/>
                  </a:cubicBezTo>
                  <a:close/>
                  <a:moveTo>
                    <a:pt x="141" y="90"/>
                  </a:moveTo>
                  <a:cubicBezTo>
                    <a:pt x="141" y="90"/>
                    <a:pt x="141" y="90"/>
                    <a:pt x="141" y="90"/>
                  </a:cubicBezTo>
                  <a:close/>
                  <a:moveTo>
                    <a:pt x="109" y="25"/>
                  </a:moveTo>
                  <a:cubicBezTo>
                    <a:pt x="109" y="25"/>
                    <a:pt x="109" y="25"/>
                    <a:pt x="109" y="25"/>
                  </a:cubicBezTo>
                  <a:close/>
                  <a:moveTo>
                    <a:pt x="64" y="14"/>
                  </a:moveTo>
                  <a:cubicBezTo>
                    <a:pt x="64" y="14"/>
                    <a:pt x="64" y="14"/>
                    <a:pt x="64" y="1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2" name="Freeform 235">
              <a:extLst>
                <a:ext uri="{FF2B5EF4-FFF2-40B4-BE49-F238E27FC236}">
                  <a16:creationId xmlns:a16="http://schemas.microsoft.com/office/drawing/2014/main" id="{B5CF261C-CCAB-4416-B4E2-4F26E06303D2}"/>
                </a:ext>
              </a:extLst>
            </p:cNvPr>
            <p:cNvSpPr>
              <a:spLocks noEditPoints="1"/>
            </p:cNvSpPr>
            <p:nvPr/>
          </p:nvSpPr>
          <p:spPr bwMode="auto">
            <a:xfrm>
              <a:off x="5715000" y="1971676"/>
              <a:ext cx="444500" cy="198438"/>
            </a:xfrm>
            <a:custGeom>
              <a:avLst/>
              <a:gdLst>
                <a:gd name="T0" fmla="*/ 2147483646 w 318"/>
                <a:gd name="T1" fmla="*/ 2147483646 h 142"/>
                <a:gd name="T2" fmla="*/ 2147483646 w 318"/>
                <a:gd name="T3" fmla="*/ 2147483646 h 142"/>
                <a:gd name="T4" fmla="*/ 2147483646 w 318"/>
                <a:gd name="T5" fmla="*/ 2147483646 h 142"/>
                <a:gd name="T6" fmla="*/ 2147483646 w 318"/>
                <a:gd name="T7" fmla="*/ 2147483646 h 142"/>
                <a:gd name="T8" fmla="*/ 2147483646 w 318"/>
                <a:gd name="T9" fmla="*/ 2147483646 h 142"/>
                <a:gd name="T10" fmla="*/ 2147483646 w 318"/>
                <a:gd name="T11" fmla="*/ 2147483646 h 142"/>
                <a:gd name="T12" fmla="*/ 2147483646 w 318"/>
                <a:gd name="T13" fmla="*/ 2147483646 h 142"/>
                <a:gd name="T14" fmla="*/ 2147483646 w 318"/>
                <a:gd name="T15" fmla="*/ 2147483646 h 142"/>
                <a:gd name="T16" fmla="*/ 2147483646 w 318"/>
                <a:gd name="T17" fmla="*/ 2147483646 h 142"/>
                <a:gd name="T18" fmla="*/ 2147483646 w 318"/>
                <a:gd name="T19" fmla="*/ 2147483646 h 142"/>
                <a:gd name="T20" fmla="*/ 2147483646 w 318"/>
                <a:gd name="T21" fmla="*/ 2147483646 h 142"/>
                <a:gd name="T22" fmla="*/ 2147483646 w 318"/>
                <a:gd name="T23" fmla="*/ 2147483646 h 142"/>
                <a:gd name="T24" fmla="*/ 2147483646 w 318"/>
                <a:gd name="T25" fmla="*/ 2147483646 h 142"/>
                <a:gd name="T26" fmla="*/ 2147483646 w 318"/>
                <a:gd name="T27" fmla="*/ 2147483646 h 142"/>
                <a:gd name="T28" fmla="*/ 2147483646 w 318"/>
                <a:gd name="T29" fmla="*/ 2147483646 h 142"/>
                <a:gd name="T30" fmla="*/ 2147483646 w 318"/>
                <a:gd name="T31" fmla="*/ 2147483646 h 142"/>
                <a:gd name="T32" fmla="*/ 2147483646 w 318"/>
                <a:gd name="T33" fmla="*/ 2147483646 h 142"/>
                <a:gd name="T34" fmla="*/ 2147483646 w 318"/>
                <a:gd name="T35" fmla="*/ 0 h 142"/>
                <a:gd name="T36" fmla="*/ 2147483646 w 318"/>
                <a:gd name="T37" fmla="*/ 2147483646 h 142"/>
                <a:gd name="T38" fmla="*/ 2147483646 w 318"/>
                <a:gd name="T39" fmla="*/ 2147483646 h 142"/>
                <a:gd name="T40" fmla="*/ 2147483646 w 318"/>
                <a:gd name="T41" fmla="*/ 2147483646 h 142"/>
                <a:gd name="T42" fmla="*/ 2147483646 w 318"/>
                <a:gd name="T43" fmla="*/ 2147483646 h 142"/>
                <a:gd name="T44" fmla="*/ 2147483646 w 318"/>
                <a:gd name="T45" fmla="*/ 2147483646 h 142"/>
                <a:gd name="T46" fmla="*/ 2147483646 w 318"/>
                <a:gd name="T47" fmla="*/ 0 h 142"/>
                <a:gd name="T48" fmla="*/ 2147483646 w 318"/>
                <a:gd name="T49" fmla="*/ 0 h 142"/>
                <a:gd name="T50" fmla="*/ 2147483646 w 318"/>
                <a:gd name="T51" fmla="*/ 2147483646 h 142"/>
                <a:gd name="T52" fmla="*/ 2147483646 w 318"/>
                <a:gd name="T53" fmla="*/ 2147483646 h 142"/>
                <a:gd name="T54" fmla="*/ 2147483646 w 318"/>
                <a:gd name="T55" fmla="*/ 2147483646 h 142"/>
                <a:gd name="T56" fmla="*/ 2147483646 w 318"/>
                <a:gd name="T57" fmla="*/ 2147483646 h 142"/>
                <a:gd name="T58" fmla="*/ 2147483646 w 318"/>
                <a:gd name="T59" fmla="*/ 2147483646 h 142"/>
                <a:gd name="T60" fmla="*/ 2147483646 w 318"/>
                <a:gd name="T61" fmla="*/ 0 h 142"/>
                <a:gd name="T62" fmla="*/ 2147483646 w 318"/>
                <a:gd name="T63" fmla="*/ 2147483646 h 142"/>
                <a:gd name="T64" fmla="*/ 2147483646 w 318"/>
                <a:gd name="T65" fmla="*/ 2147483646 h 142"/>
                <a:gd name="T66" fmla="*/ 2147483646 w 318"/>
                <a:gd name="T67" fmla="*/ 2147483646 h 142"/>
                <a:gd name="T68" fmla="*/ 2147483646 w 318"/>
                <a:gd name="T69" fmla="*/ 2147483646 h 142"/>
                <a:gd name="T70" fmla="*/ 2147483646 w 318"/>
                <a:gd name="T71" fmla="*/ 2147483646 h 142"/>
                <a:gd name="T72" fmla="*/ 2147483646 w 318"/>
                <a:gd name="T73" fmla="*/ 2147483646 h 142"/>
                <a:gd name="T74" fmla="*/ 2147483646 w 318"/>
                <a:gd name="T75" fmla="*/ 2147483646 h 142"/>
                <a:gd name="T76" fmla="*/ 2147483646 w 318"/>
                <a:gd name="T77" fmla="*/ 2147483646 h 142"/>
                <a:gd name="T78" fmla="*/ 2147483646 w 318"/>
                <a:gd name="T79" fmla="*/ 2147483646 h 142"/>
                <a:gd name="T80" fmla="*/ 2147483646 w 318"/>
                <a:gd name="T81" fmla="*/ 2147483646 h 142"/>
                <a:gd name="T82" fmla="*/ 2147483646 w 318"/>
                <a:gd name="T83" fmla="*/ 2147483646 h 142"/>
                <a:gd name="T84" fmla="*/ 2147483646 w 318"/>
                <a:gd name="T85" fmla="*/ 2147483646 h 142"/>
                <a:gd name="T86" fmla="*/ 2147483646 w 318"/>
                <a:gd name="T87" fmla="*/ 2147483646 h 142"/>
                <a:gd name="T88" fmla="*/ 2147483646 w 318"/>
                <a:gd name="T89" fmla="*/ 2147483646 h 142"/>
                <a:gd name="T90" fmla="*/ 2147483646 w 318"/>
                <a:gd name="T91" fmla="*/ 2147483646 h 142"/>
                <a:gd name="T92" fmla="*/ 2147483646 w 318"/>
                <a:gd name="T93" fmla="*/ 2147483646 h 142"/>
                <a:gd name="T94" fmla="*/ 2147483646 w 318"/>
                <a:gd name="T95" fmla="*/ 2147483646 h 142"/>
                <a:gd name="T96" fmla="*/ 2147483646 w 318"/>
                <a:gd name="T97" fmla="*/ 2147483646 h 142"/>
                <a:gd name="T98" fmla="*/ 2147483646 w 318"/>
                <a:gd name="T99" fmla="*/ 2147483646 h 142"/>
                <a:gd name="T100" fmla="*/ 2147483646 w 318"/>
                <a:gd name="T101" fmla="*/ 2147483646 h 142"/>
                <a:gd name="T102" fmla="*/ 2147483646 w 318"/>
                <a:gd name="T103" fmla="*/ 2147483646 h 142"/>
                <a:gd name="T104" fmla="*/ 2147483646 w 318"/>
                <a:gd name="T105" fmla="*/ 2147483646 h 142"/>
                <a:gd name="T106" fmla="*/ 2147483646 w 318"/>
                <a:gd name="T107" fmla="*/ 2147483646 h 142"/>
                <a:gd name="T108" fmla="*/ 2147483646 w 318"/>
                <a:gd name="T109" fmla="*/ 2147483646 h 1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18"/>
                <a:gd name="T166" fmla="*/ 0 h 142"/>
                <a:gd name="T167" fmla="*/ 318 w 318"/>
                <a:gd name="T168" fmla="*/ 142 h 1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18" h="142">
                  <a:moveTo>
                    <a:pt x="186" y="142"/>
                  </a:moveTo>
                  <a:cubicBezTo>
                    <a:pt x="182" y="142"/>
                    <a:pt x="179" y="140"/>
                    <a:pt x="177" y="136"/>
                  </a:cubicBezTo>
                  <a:cubicBezTo>
                    <a:pt x="159" y="79"/>
                    <a:pt x="159" y="79"/>
                    <a:pt x="159" y="79"/>
                  </a:cubicBezTo>
                  <a:cubicBezTo>
                    <a:pt x="141" y="136"/>
                    <a:pt x="141" y="136"/>
                    <a:pt x="141" y="136"/>
                  </a:cubicBezTo>
                  <a:cubicBezTo>
                    <a:pt x="140" y="140"/>
                    <a:pt x="136" y="142"/>
                    <a:pt x="132" y="142"/>
                  </a:cubicBezTo>
                  <a:cubicBezTo>
                    <a:pt x="128" y="142"/>
                    <a:pt x="125" y="139"/>
                    <a:pt x="124" y="135"/>
                  </a:cubicBezTo>
                  <a:cubicBezTo>
                    <a:pt x="96" y="23"/>
                    <a:pt x="96" y="23"/>
                    <a:pt x="96" y="23"/>
                  </a:cubicBezTo>
                  <a:cubicBezTo>
                    <a:pt x="86" y="27"/>
                    <a:pt x="70" y="31"/>
                    <a:pt x="45" y="37"/>
                  </a:cubicBezTo>
                  <a:cubicBezTo>
                    <a:pt x="40" y="38"/>
                    <a:pt x="37" y="39"/>
                    <a:pt x="34" y="39"/>
                  </a:cubicBezTo>
                  <a:cubicBezTo>
                    <a:pt x="21" y="43"/>
                    <a:pt x="20" y="50"/>
                    <a:pt x="19" y="53"/>
                  </a:cubicBezTo>
                  <a:cubicBezTo>
                    <a:pt x="19" y="59"/>
                    <a:pt x="22" y="97"/>
                    <a:pt x="25" y="122"/>
                  </a:cubicBezTo>
                  <a:cubicBezTo>
                    <a:pt x="26" y="127"/>
                    <a:pt x="22" y="132"/>
                    <a:pt x="17" y="132"/>
                  </a:cubicBezTo>
                  <a:cubicBezTo>
                    <a:pt x="12" y="133"/>
                    <a:pt x="8" y="129"/>
                    <a:pt x="7" y="124"/>
                  </a:cubicBezTo>
                  <a:cubicBezTo>
                    <a:pt x="6" y="114"/>
                    <a:pt x="0" y="61"/>
                    <a:pt x="2" y="51"/>
                  </a:cubicBezTo>
                  <a:cubicBezTo>
                    <a:pt x="3" y="36"/>
                    <a:pt x="13" y="26"/>
                    <a:pt x="30" y="22"/>
                  </a:cubicBezTo>
                  <a:cubicBezTo>
                    <a:pt x="32" y="21"/>
                    <a:pt x="36" y="21"/>
                    <a:pt x="41" y="19"/>
                  </a:cubicBezTo>
                  <a:cubicBezTo>
                    <a:pt x="52" y="17"/>
                    <a:pt x="88" y="9"/>
                    <a:pt x="94" y="4"/>
                  </a:cubicBezTo>
                  <a:cubicBezTo>
                    <a:pt x="96" y="2"/>
                    <a:pt x="99" y="0"/>
                    <a:pt x="102" y="0"/>
                  </a:cubicBezTo>
                  <a:cubicBezTo>
                    <a:pt x="106" y="0"/>
                    <a:pt x="110" y="3"/>
                    <a:pt x="111" y="7"/>
                  </a:cubicBezTo>
                  <a:cubicBezTo>
                    <a:pt x="133" y="100"/>
                    <a:pt x="133" y="100"/>
                    <a:pt x="133" y="100"/>
                  </a:cubicBezTo>
                  <a:cubicBezTo>
                    <a:pt x="150" y="49"/>
                    <a:pt x="150" y="49"/>
                    <a:pt x="150" y="49"/>
                  </a:cubicBezTo>
                  <a:cubicBezTo>
                    <a:pt x="138" y="12"/>
                    <a:pt x="138" y="12"/>
                    <a:pt x="138" y="12"/>
                  </a:cubicBezTo>
                  <a:cubicBezTo>
                    <a:pt x="137" y="9"/>
                    <a:pt x="137" y="6"/>
                    <a:pt x="139" y="4"/>
                  </a:cubicBezTo>
                  <a:cubicBezTo>
                    <a:pt x="141" y="2"/>
                    <a:pt x="144" y="0"/>
                    <a:pt x="146" y="0"/>
                  </a:cubicBezTo>
                  <a:cubicBezTo>
                    <a:pt x="172" y="0"/>
                    <a:pt x="172" y="0"/>
                    <a:pt x="172" y="0"/>
                  </a:cubicBezTo>
                  <a:cubicBezTo>
                    <a:pt x="175" y="0"/>
                    <a:pt x="178" y="2"/>
                    <a:pt x="179" y="4"/>
                  </a:cubicBezTo>
                  <a:cubicBezTo>
                    <a:pt x="181" y="6"/>
                    <a:pt x="181" y="9"/>
                    <a:pt x="181" y="12"/>
                  </a:cubicBezTo>
                  <a:cubicBezTo>
                    <a:pt x="169" y="49"/>
                    <a:pt x="169" y="49"/>
                    <a:pt x="169" y="49"/>
                  </a:cubicBezTo>
                  <a:cubicBezTo>
                    <a:pt x="185" y="100"/>
                    <a:pt x="185" y="100"/>
                    <a:pt x="185" y="100"/>
                  </a:cubicBezTo>
                  <a:cubicBezTo>
                    <a:pt x="208" y="7"/>
                    <a:pt x="208" y="7"/>
                    <a:pt x="208" y="7"/>
                  </a:cubicBezTo>
                  <a:cubicBezTo>
                    <a:pt x="209" y="3"/>
                    <a:pt x="212" y="0"/>
                    <a:pt x="216" y="0"/>
                  </a:cubicBezTo>
                  <a:cubicBezTo>
                    <a:pt x="219" y="0"/>
                    <a:pt x="222" y="2"/>
                    <a:pt x="224" y="4"/>
                  </a:cubicBezTo>
                  <a:cubicBezTo>
                    <a:pt x="231" y="9"/>
                    <a:pt x="266" y="17"/>
                    <a:pt x="278" y="19"/>
                  </a:cubicBezTo>
                  <a:cubicBezTo>
                    <a:pt x="282" y="21"/>
                    <a:pt x="286" y="21"/>
                    <a:pt x="288" y="22"/>
                  </a:cubicBezTo>
                  <a:cubicBezTo>
                    <a:pt x="305" y="26"/>
                    <a:pt x="315" y="36"/>
                    <a:pt x="317" y="51"/>
                  </a:cubicBezTo>
                  <a:cubicBezTo>
                    <a:pt x="318" y="61"/>
                    <a:pt x="312" y="114"/>
                    <a:pt x="311" y="124"/>
                  </a:cubicBezTo>
                  <a:cubicBezTo>
                    <a:pt x="310" y="129"/>
                    <a:pt x="306" y="133"/>
                    <a:pt x="301" y="132"/>
                  </a:cubicBezTo>
                  <a:cubicBezTo>
                    <a:pt x="296" y="132"/>
                    <a:pt x="293" y="127"/>
                    <a:pt x="293" y="122"/>
                  </a:cubicBezTo>
                  <a:cubicBezTo>
                    <a:pt x="296" y="97"/>
                    <a:pt x="300" y="59"/>
                    <a:pt x="299" y="53"/>
                  </a:cubicBezTo>
                  <a:cubicBezTo>
                    <a:pt x="299" y="50"/>
                    <a:pt x="298" y="43"/>
                    <a:pt x="284" y="39"/>
                  </a:cubicBezTo>
                  <a:cubicBezTo>
                    <a:pt x="282" y="39"/>
                    <a:pt x="278" y="38"/>
                    <a:pt x="274" y="37"/>
                  </a:cubicBezTo>
                  <a:cubicBezTo>
                    <a:pt x="248" y="31"/>
                    <a:pt x="232" y="27"/>
                    <a:pt x="222" y="23"/>
                  </a:cubicBezTo>
                  <a:cubicBezTo>
                    <a:pt x="195" y="135"/>
                    <a:pt x="195" y="135"/>
                    <a:pt x="195" y="135"/>
                  </a:cubicBezTo>
                  <a:cubicBezTo>
                    <a:pt x="194" y="139"/>
                    <a:pt x="190" y="142"/>
                    <a:pt x="186" y="142"/>
                  </a:cubicBezTo>
                  <a:cubicBezTo>
                    <a:pt x="186" y="142"/>
                    <a:pt x="186" y="142"/>
                    <a:pt x="186" y="142"/>
                  </a:cubicBezTo>
                  <a:close/>
                  <a:moveTo>
                    <a:pt x="159" y="18"/>
                  </a:moveTo>
                  <a:cubicBezTo>
                    <a:pt x="159" y="19"/>
                    <a:pt x="159" y="19"/>
                    <a:pt x="159" y="19"/>
                  </a:cubicBezTo>
                  <a:cubicBezTo>
                    <a:pt x="160" y="18"/>
                    <a:pt x="160" y="18"/>
                    <a:pt x="160" y="18"/>
                  </a:cubicBezTo>
                  <a:lnTo>
                    <a:pt x="159" y="18"/>
                  </a:lnTo>
                  <a:close/>
                  <a:moveTo>
                    <a:pt x="225" y="6"/>
                  </a:moveTo>
                  <a:cubicBezTo>
                    <a:pt x="225" y="6"/>
                    <a:pt x="225" y="6"/>
                    <a:pt x="225" y="6"/>
                  </a:cubicBezTo>
                  <a:cubicBezTo>
                    <a:pt x="225" y="6"/>
                    <a:pt x="225" y="6"/>
                    <a:pt x="225" y="6"/>
                  </a:cubicBezTo>
                  <a:close/>
                  <a:moveTo>
                    <a:pt x="94" y="6"/>
                  </a:moveTo>
                  <a:cubicBezTo>
                    <a:pt x="94" y="6"/>
                    <a:pt x="94" y="6"/>
                    <a:pt x="94" y="6"/>
                  </a:cubicBezTo>
                  <a:cubicBezTo>
                    <a:pt x="94" y="6"/>
                    <a:pt x="94" y="6"/>
                    <a:pt x="94"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43" name="Freeform 236">
              <a:extLst>
                <a:ext uri="{FF2B5EF4-FFF2-40B4-BE49-F238E27FC236}">
                  <a16:creationId xmlns:a16="http://schemas.microsoft.com/office/drawing/2014/main" id="{3BD22698-3530-494D-9BB2-8F587887B7EB}"/>
                </a:ext>
              </a:extLst>
            </p:cNvPr>
            <p:cNvSpPr>
              <a:spLocks/>
            </p:cNvSpPr>
            <p:nvPr/>
          </p:nvSpPr>
          <p:spPr bwMode="auto">
            <a:xfrm>
              <a:off x="6037263" y="2089151"/>
              <a:ext cx="79375" cy="23813"/>
            </a:xfrm>
            <a:custGeom>
              <a:avLst/>
              <a:gdLst>
                <a:gd name="T0" fmla="*/ 2147483646 w 57"/>
                <a:gd name="T1" fmla="*/ 2147483646 h 18"/>
                <a:gd name="T2" fmla="*/ 2147483646 w 57"/>
                <a:gd name="T3" fmla="*/ 2147483646 h 18"/>
                <a:gd name="T4" fmla="*/ 0 w 57"/>
                <a:gd name="T5" fmla="*/ 2147483646 h 18"/>
                <a:gd name="T6" fmla="*/ 2147483646 w 57"/>
                <a:gd name="T7" fmla="*/ 0 h 18"/>
                <a:gd name="T8" fmla="*/ 2147483646 w 57"/>
                <a:gd name="T9" fmla="*/ 0 h 18"/>
                <a:gd name="T10" fmla="*/ 2147483646 w 57"/>
                <a:gd name="T11" fmla="*/ 2147483646 h 18"/>
                <a:gd name="T12" fmla="*/ 2147483646 w 57"/>
                <a:gd name="T13" fmla="*/ 2147483646 h 18"/>
                <a:gd name="T14" fmla="*/ 0 60000 65536"/>
                <a:gd name="T15" fmla="*/ 0 60000 65536"/>
                <a:gd name="T16" fmla="*/ 0 60000 65536"/>
                <a:gd name="T17" fmla="*/ 0 60000 65536"/>
                <a:gd name="T18" fmla="*/ 0 60000 65536"/>
                <a:gd name="T19" fmla="*/ 0 60000 65536"/>
                <a:gd name="T20" fmla="*/ 0 60000 65536"/>
                <a:gd name="T21" fmla="*/ 0 w 57"/>
                <a:gd name="T22" fmla="*/ 0 h 18"/>
                <a:gd name="T23" fmla="*/ 57 w 5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18">
                  <a:moveTo>
                    <a:pt x="48" y="18"/>
                  </a:moveTo>
                  <a:cubicBezTo>
                    <a:pt x="9" y="18"/>
                    <a:pt x="9" y="18"/>
                    <a:pt x="9" y="18"/>
                  </a:cubicBezTo>
                  <a:cubicBezTo>
                    <a:pt x="4" y="18"/>
                    <a:pt x="0" y="14"/>
                    <a:pt x="0" y="9"/>
                  </a:cubicBezTo>
                  <a:cubicBezTo>
                    <a:pt x="0" y="4"/>
                    <a:pt x="4" y="0"/>
                    <a:pt x="9" y="0"/>
                  </a:cubicBezTo>
                  <a:cubicBezTo>
                    <a:pt x="48" y="0"/>
                    <a:pt x="48" y="0"/>
                    <a:pt x="48" y="0"/>
                  </a:cubicBezTo>
                  <a:cubicBezTo>
                    <a:pt x="53" y="0"/>
                    <a:pt x="57" y="4"/>
                    <a:pt x="57" y="9"/>
                  </a:cubicBezTo>
                  <a:cubicBezTo>
                    <a:pt x="57" y="14"/>
                    <a:pt x="53" y="18"/>
                    <a:pt x="4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pic>
        <p:nvPicPr>
          <p:cNvPr id="244" name="图片 243">
            <a:extLst>
              <a:ext uri="{FF2B5EF4-FFF2-40B4-BE49-F238E27FC236}">
                <a16:creationId xmlns:a16="http://schemas.microsoft.com/office/drawing/2014/main" id="{987D7ECA-9F59-406E-B784-CC624B2BDC26}"/>
              </a:ext>
            </a:extLst>
          </p:cNvPr>
          <p:cNvPicPr>
            <a:picLocks noChangeAspect="1"/>
          </p:cNvPicPr>
          <p:nvPr/>
        </p:nvPicPr>
        <p:blipFill>
          <a:blip r:embed="rId3"/>
          <a:stretch>
            <a:fillRect/>
          </a:stretch>
        </p:blipFill>
        <p:spPr>
          <a:xfrm>
            <a:off x="2236630" y="1909487"/>
            <a:ext cx="396687" cy="396687"/>
          </a:xfrm>
          <a:prstGeom prst="rect">
            <a:avLst/>
          </a:prstGeom>
        </p:spPr>
      </p:pic>
      <p:sp>
        <p:nvSpPr>
          <p:cNvPr id="245" name="文本框 244">
            <a:extLst>
              <a:ext uri="{FF2B5EF4-FFF2-40B4-BE49-F238E27FC236}">
                <a16:creationId xmlns:a16="http://schemas.microsoft.com/office/drawing/2014/main" id="{049915EE-EA3A-46D4-8319-1EE2FCC2FC3B}"/>
              </a:ext>
            </a:extLst>
          </p:cNvPr>
          <p:cNvSpPr txBox="1"/>
          <p:nvPr/>
        </p:nvSpPr>
        <p:spPr>
          <a:xfrm>
            <a:off x="601549" y="1953942"/>
            <a:ext cx="543739" cy="307777"/>
          </a:xfrm>
          <a:prstGeom prst="rect">
            <a:avLst/>
          </a:prstGeom>
          <a:noFill/>
        </p:spPr>
        <p:txBody>
          <a:bodyPr wrap="none" rtlCol="0">
            <a:spAutoFit/>
          </a:bodyPr>
          <a:lstStyle/>
          <a:p>
            <a:pPr algn="ctr"/>
            <a:r>
              <a:rPr lang="zh-CN" altLang="en-US" sz="1400">
                <a:latin typeface="+mn-ea"/>
                <a:cs typeface="+mn-ea"/>
                <a:sym typeface="Huawei Sans" panose="020C0503030203020204" pitchFamily="34" charset="0"/>
              </a:rPr>
              <a:t>经理</a:t>
            </a:r>
          </a:p>
        </p:txBody>
      </p:sp>
      <p:sp>
        <p:nvSpPr>
          <p:cNvPr id="246" name="文本框 245">
            <a:extLst>
              <a:ext uri="{FF2B5EF4-FFF2-40B4-BE49-F238E27FC236}">
                <a16:creationId xmlns:a16="http://schemas.microsoft.com/office/drawing/2014/main" id="{0757E950-62E3-4E9A-A90F-F30C5D2FAB61}"/>
              </a:ext>
            </a:extLst>
          </p:cNvPr>
          <p:cNvSpPr txBox="1"/>
          <p:nvPr/>
        </p:nvSpPr>
        <p:spPr>
          <a:xfrm>
            <a:off x="2668761" y="1953942"/>
            <a:ext cx="723275"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合同书</a:t>
            </a:r>
          </a:p>
        </p:txBody>
      </p:sp>
      <p:sp>
        <p:nvSpPr>
          <p:cNvPr id="247" name="文本框 246">
            <a:extLst>
              <a:ext uri="{FF2B5EF4-FFF2-40B4-BE49-F238E27FC236}">
                <a16:creationId xmlns:a16="http://schemas.microsoft.com/office/drawing/2014/main" id="{4373B90A-D870-481D-A673-68109FC98EE4}"/>
              </a:ext>
            </a:extLst>
          </p:cNvPr>
          <p:cNvSpPr txBox="1"/>
          <p:nvPr/>
        </p:nvSpPr>
        <p:spPr>
          <a:xfrm>
            <a:off x="591619" y="3202684"/>
            <a:ext cx="543739" cy="307777"/>
          </a:xfrm>
          <a:prstGeom prst="rect">
            <a:avLst/>
          </a:prstGeom>
          <a:noFill/>
        </p:spPr>
        <p:txBody>
          <a:bodyPr wrap="none" rtlCol="0">
            <a:spAutoFit/>
          </a:bodyPr>
          <a:lstStyle/>
          <a:p>
            <a:pPr algn="ctr"/>
            <a:r>
              <a:rPr lang="zh-CN" altLang="en-US" sz="1400">
                <a:latin typeface="+mn-ea"/>
                <a:cs typeface="+mn-ea"/>
                <a:sym typeface="Huawei Sans" panose="020C0503030203020204" pitchFamily="34" charset="0"/>
              </a:rPr>
              <a:t>秘书</a:t>
            </a:r>
          </a:p>
        </p:txBody>
      </p:sp>
      <p:sp>
        <p:nvSpPr>
          <p:cNvPr id="248" name="文本框 247">
            <a:extLst>
              <a:ext uri="{FF2B5EF4-FFF2-40B4-BE49-F238E27FC236}">
                <a16:creationId xmlns:a16="http://schemas.microsoft.com/office/drawing/2014/main" id="{16545DE2-07DD-48E8-ACFC-A26EDC799A88}"/>
              </a:ext>
            </a:extLst>
          </p:cNvPr>
          <p:cNvSpPr txBox="1"/>
          <p:nvPr/>
        </p:nvSpPr>
        <p:spPr>
          <a:xfrm>
            <a:off x="2658831" y="3202684"/>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装入合同袋</a:t>
            </a:r>
          </a:p>
        </p:txBody>
      </p:sp>
      <p:sp>
        <p:nvSpPr>
          <p:cNvPr id="249" name="Freeform 78">
            <a:extLst>
              <a:ext uri="{FF2B5EF4-FFF2-40B4-BE49-F238E27FC236}">
                <a16:creationId xmlns:a16="http://schemas.microsoft.com/office/drawing/2014/main" id="{816B2A51-EA55-469D-91C0-67524D953233}"/>
              </a:ext>
            </a:extLst>
          </p:cNvPr>
          <p:cNvSpPr>
            <a:spLocks noChangeAspect="1" noEditPoints="1"/>
          </p:cNvSpPr>
          <p:nvPr/>
        </p:nvSpPr>
        <p:spPr bwMode="auto">
          <a:xfrm>
            <a:off x="1307639" y="3110477"/>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250" name="文本框 249">
            <a:extLst>
              <a:ext uri="{FF2B5EF4-FFF2-40B4-BE49-F238E27FC236}">
                <a16:creationId xmlns:a16="http://schemas.microsoft.com/office/drawing/2014/main" id="{6A0023A1-10B7-4EFE-A174-094E2CB0ACC5}"/>
              </a:ext>
            </a:extLst>
          </p:cNvPr>
          <p:cNvSpPr txBox="1"/>
          <p:nvPr/>
        </p:nvSpPr>
        <p:spPr>
          <a:xfrm>
            <a:off x="601549" y="4449447"/>
            <a:ext cx="543739" cy="307777"/>
          </a:xfrm>
          <a:prstGeom prst="rect">
            <a:avLst/>
          </a:prstGeom>
          <a:noFill/>
        </p:spPr>
        <p:txBody>
          <a:bodyPr wrap="none" rtlCol="0">
            <a:spAutoFit/>
          </a:bodyPr>
          <a:lstStyle/>
          <a:p>
            <a:pPr algn="ctr"/>
            <a:r>
              <a:rPr lang="zh-CN" altLang="en-US" sz="1400">
                <a:latin typeface="+mn-ea"/>
                <a:cs typeface="+mn-ea"/>
                <a:sym typeface="Huawei Sans" panose="020C0503030203020204" pitchFamily="34" charset="0"/>
              </a:rPr>
              <a:t>前台</a:t>
            </a:r>
          </a:p>
        </p:txBody>
      </p:sp>
      <p:sp>
        <p:nvSpPr>
          <p:cNvPr id="251" name="文本框 250">
            <a:extLst>
              <a:ext uri="{FF2B5EF4-FFF2-40B4-BE49-F238E27FC236}">
                <a16:creationId xmlns:a16="http://schemas.microsoft.com/office/drawing/2014/main" id="{1BEEC04D-C9F1-482A-8C56-6218EE2EB087}"/>
              </a:ext>
            </a:extLst>
          </p:cNvPr>
          <p:cNvSpPr txBox="1"/>
          <p:nvPr/>
        </p:nvSpPr>
        <p:spPr>
          <a:xfrm>
            <a:off x="2668761" y="4449447"/>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装进快递袋</a:t>
            </a:r>
          </a:p>
        </p:txBody>
      </p:sp>
      <p:sp>
        <p:nvSpPr>
          <p:cNvPr id="252" name="Freeform 78">
            <a:extLst>
              <a:ext uri="{FF2B5EF4-FFF2-40B4-BE49-F238E27FC236}">
                <a16:creationId xmlns:a16="http://schemas.microsoft.com/office/drawing/2014/main" id="{2372DC10-F9D1-4869-9F04-C2BB24F9B708}"/>
              </a:ext>
            </a:extLst>
          </p:cNvPr>
          <p:cNvSpPr>
            <a:spLocks noChangeAspect="1" noEditPoints="1"/>
          </p:cNvSpPr>
          <p:nvPr/>
        </p:nvSpPr>
        <p:spPr bwMode="auto">
          <a:xfrm>
            <a:off x="1317569" y="4357240"/>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nvGrpSpPr>
          <p:cNvPr id="253" name="组合 252">
            <a:extLst>
              <a:ext uri="{FF2B5EF4-FFF2-40B4-BE49-F238E27FC236}">
                <a16:creationId xmlns:a16="http://schemas.microsoft.com/office/drawing/2014/main" id="{89661027-3373-4FB9-B139-A83053847823}"/>
              </a:ext>
            </a:extLst>
          </p:cNvPr>
          <p:cNvGrpSpPr>
            <a:grpSpLocks noChangeAspect="1"/>
          </p:cNvGrpSpPr>
          <p:nvPr/>
        </p:nvGrpSpPr>
        <p:grpSpPr>
          <a:xfrm rot="10800000">
            <a:off x="2230370" y="3225877"/>
            <a:ext cx="389348" cy="261389"/>
            <a:chOff x="7383369" y="3528374"/>
            <a:chExt cx="321775" cy="216024"/>
          </a:xfrm>
          <a:solidFill>
            <a:schemeClr val="bg1">
              <a:lumMod val="75000"/>
            </a:schemeClr>
          </a:solidFill>
        </p:grpSpPr>
        <p:sp>
          <p:nvSpPr>
            <p:cNvPr id="254" name="同侧圆角矩形 87">
              <a:extLst>
                <a:ext uri="{FF2B5EF4-FFF2-40B4-BE49-F238E27FC236}">
                  <a16:creationId xmlns:a16="http://schemas.microsoft.com/office/drawing/2014/main" id="{9EFC523C-60B2-4278-B374-883CC058E0B8}"/>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255" name="等腰三角形 254">
              <a:extLst>
                <a:ext uri="{FF2B5EF4-FFF2-40B4-BE49-F238E27FC236}">
                  <a16:creationId xmlns:a16="http://schemas.microsoft.com/office/drawing/2014/main" id="{9714738B-BC79-4A6E-BE29-42D9E59E4100}"/>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grpSp>
        <p:nvGrpSpPr>
          <p:cNvPr id="256" name="组合 255">
            <a:extLst>
              <a:ext uri="{FF2B5EF4-FFF2-40B4-BE49-F238E27FC236}">
                <a16:creationId xmlns:a16="http://schemas.microsoft.com/office/drawing/2014/main" id="{1F472DCF-A53E-45AE-80EE-7995744ECBC7}"/>
              </a:ext>
            </a:extLst>
          </p:cNvPr>
          <p:cNvGrpSpPr>
            <a:grpSpLocks noChangeAspect="1"/>
          </p:cNvGrpSpPr>
          <p:nvPr/>
        </p:nvGrpSpPr>
        <p:grpSpPr>
          <a:xfrm rot="10800000">
            <a:off x="2240300" y="4472641"/>
            <a:ext cx="389348" cy="261389"/>
            <a:chOff x="7383369" y="3528374"/>
            <a:chExt cx="321775" cy="216024"/>
          </a:xfrm>
          <a:solidFill>
            <a:schemeClr val="bg1">
              <a:lumMod val="75000"/>
            </a:schemeClr>
          </a:solidFill>
        </p:grpSpPr>
        <p:sp>
          <p:nvSpPr>
            <p:cNvPr id="257" name="同侧圆角矩形 90">
              <a:extLst>
                <a:ext uri="{FF2B5EF4-FFF2-40B4-BE49-F238E27FC236}">
                  <a16:creationId xmlns:a16="http://schemas.microsoft.com/office/drawing/2014/main" id="{378FA7E7-1520-4B8A-A367-EDB2D0C65DD6}"/>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258" name="等腰三角形 257">
              <a:extLst>
                <a:ext uri="{FF2B5EF4-FFF2-40B4-BE49-F238E27FC236}">
                  <a16:creationId xmlns:a16="http://schemas.microsoft.com/office/drawing/2014/main" id="{92CD1432-2C4B-43D5-BCE3-818AC5D1B6B9}"/>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sp>
        <p:nvSpPr>
          <p:cNvPr id="259" name="文本框 258">
            <a:extLst>
              <a:ext uri="{FF2B5EF4-FFF2-40B4-BE49-F238E27FC236}">
                <a16:creationId xmlns:a16="http://schemas.microsoft.com/office/drawing/2014/main" id="{BFDB00E2-E315-491F-84B0-4A3AF0FD2B8A}"/>
              </a:ext>
            </a:extLst>
          </p:cNvPr>
          <p:cNvSpPr txBox="1"/>
          <p:nvPr/>
        </p:nvSpPr>
        <p:spPr>
          <a:xfrm>
            <a:off x="499779" y="5699654"/>
            <a:ext cx="723275"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快递员</a:t>
            </a:r>
          </a:p>
        </p:txBody>
      </p:sp>
      <p:sp>
        <p:nvSpPr>
          <p:cNvPr id="260" name="文本框 259">
            <a:extLst>
              <a:ext uri="{FF2B5EF4-FFF2-40B4-BE49-F238E27FC236}">
                <a16:creationId xmlns:a16="http://schemas.microsoft.com/office/drawing/2014/main" id="{7B11733C-D02D-4B08-9DA9-352A65EDF0A4}"/>
              </a:ext>
            </a:extLst>
          </p:cNvPr>
          <p:cNvSpPr txBox="1"/>
          <p:nvPr/>
        </p:nvSpPr>
        <p:spPr>
          <a:xfrm>
            <a:off x="2656759" y="5699654"/>
            <a:ext cx="902811"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装进邮袋</a:t>
            </a:r>
          </a:p>
        </p:txBody>
      </p:sp>
      <p:grpSp>
        <p:nvGrpSpPr>
          <p:cNvPr id="262" name="组合 261">
            <a:extLst>
              <a:ext uri="{FF2B5EF4-FFF2-40B4-BE49-F238E27FC236}">
                <a16:creationId xmlns:a16="http://schemas.microsoft.com/office/drawing/2014/main" id="{628B6A2A-24A0-4430-B632-A189C60E29C8}"/>
              </a:ext>
            </a:extLst>
          </p:cNvPr>
          <p:cNvGrpSpPr>
            <a:grpSpLocks noChangeAspect="1"/>
          </p:cNvGrpSpPr>
          <p:nvPr/>
        </p:nvGrpSpPr>
        <p:grpSpPr>
          <a:xfrm rot="10800000">
            <a:off x="2228298" y="5722848"/>
            <a:ext cx="389348" cy="261389"/>
            <a:chOff x="7383369" y="3528374"/>
            <a:chExt cx="321775" cy="216024"/>
          </a:xfrm>
          <a:solidFill>
            <a:schemeClr val="bg1">
              <a:lumMod val="75000"/>
            </a:schemeClr>
          </a:solidFill>
        </p:grpSpPr>
        <p:sp>
          <p:nvSpPr>
            <p:cNvPr id="263" name="同侧圆角矩形 96">
              <a:extLst>
                <a:ext uri="{FF2B5EF4-FFF2-40B4-BE49-F238E27FC236}">
                  <a16:creationId xmlns:a16="http://schemas.microsoft.com/office/drawing/2014/main" id="{32F39964-88D8-40D4-BA43-56DBA615177C}"/>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264" name="等腰三角形 263">
              <a:extLst>
                <a:ext uri="{FF2B5EF4-FFF2-40B4-BE49-F238E27FC236}">
                  <a16:creationId xmlns:a16="http://schemas.microsoft.com/office/drawing/2014/main" id="{05B99865-DF4C-4A2A-BB4B-9191C19268EC}"/>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cxnSp>
        <p:nvCxnSpPr>
          <p:cNvPr id="265" name="直接连接符 264">
            <a:extLst>
              <a:ext uri="{FF2B5EF4-FFF2-40B4-BE49-F238E27FC236}">
                <a16:creationId xmlns:a16="http://schemas.microsoft.com/office/drawing/2014/main" id="{95B9DF9D-C514-4017-85A1-E0696F645AF5}"/>
              </a:ext>
            </a:extLst>
          </p:cNvPr>
          <p:cNvCxnSpPr/>
          <p:nvPr/>
        </p:nvCxnSpPr>
        <p:spPr>
          <a:xfrm>
            <a:off x="1747668" y="2107830"/>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0020AB0D-ACB2-4DC5-88DD-90FF50B4EC0F}"/>
              </a:ext>
            </a:extLst>
          </p:cNvPr>
          <p:cNvCxnSpPr/>
          <p:nvPr/>
        </p:nvCxnSpPr>
        <p:spPr>
          <a:xfrm>
            <a:off x="1737738" y="3356572"/>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4DEAB0B0-A994-4B8A-8CE4-F6B48C573B6F}"/>
              </a:ext>
            </a:extLst>
          </p:cNvPr>
          <p:cNvCxnSpPr/>
          <p:nvPr/>
        </p:nvCxnSpPr>
        <p:spPr>
          <a:xfrm>
            <a:off x="1747668" y="4603335"/>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B8EFCC60-21A2-499A-ACCC-4C00E649FBF3}"/>
              </a:ext>
            </a:extLst>
          </p:cNvPr>
          <p:cNvCxnSpPr/>
          <p:nvPr/>
        </p:nvCxnSpPr>
        <p:spPr>
          <a:xfrm>
            <a:off x="1815178" y="5853542"/>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9" name="Freeform 77">
            <a:extLst>
              <a:ext uri="{FF2B5EF4-FFF2-40B4-BE49-F238E27FC236}">
                <a16:creationId xmlns:a16="http://schemas.microsoft.com/office/drawing/2014/main" id="{12C0C3FE-20AB-4B0E-AF47-D2CAE4BECE08}"/>
              </a:ext>
            </a:extLst>
          </p:cNvPr>
          <p:cNvSpPr>
            <a:spLocks noChangeAspect="1" noEditPoints="1"/>
          </p:cNvSpPr>
          <p:nvPr/>
        </p:nvSpPr>
        <p:spPr bwMode="auto">
          <a:xfrm>
            <a:off x="1309680" y="5581506"/>
            <a:ext cx="434211" cy="493479"/>
          </a:xfrm>
          <a:custGeom>
            <a:avLst/>
            <a:gdLst>
              <a:gd name="T0" fmla="*/ 2147483646 w 184"/>
              <a:gd name="T1" fmla="*/ 2147483646 h 220"/>
              <a:gd name="T2" fmla="*/ 2147483646 w 184"/>
              <a:gd name="T3" fmla="*/ 2147483646 h 220"/>
              <a:gd name="T4" fmla="*/ 2147483646 w 184"/>
              <a:gd name="T5" fmla="*/ 2147483646 h 220"/>
              <a:gd name="T6" fmla="*/ 2147483646 w 184"/>
              <a:gd name="T7" fmla="*/ 2147483646 h 220"/>
              <a:gd name="T8" fmla="*/ 2147483646 w 184"/>
              <a:gd name="T9" fmla="*/ 2147483646 h 220"/>
              <a:gd name="T10" fmla="*/ 2147483646 w 184"/>
              <a:gd name="T11" fmla="*/ 2147483646 h 220"/>
              <a:gd name="T12" fmla="*/ 2147483646 w 184"/>
              <a:gd name="T13" fmla="*/ 2147483646 h 220"/>
              <a:gd name="T14" fmla="*/ 2147483646 w 184"/>
              <a:gd name="T15" fmla="*/ 2147483646 h 220"/>
              <a:gd name="T16" fmla="*/ 2147483646 w 184"/>
              <a:gd name="T17" fmla="*/ 2147483646 h 220"/>
              <a:gd name="T18" fmla="*/ 2147483646 w 184"/>
              <a:gd name="T19" fmla="*/ 2147483646 h 220"/>
              <a:gd name="T20" fmla="*/ 2147483646 w 184"/>
              <a:gd name="T21" fmla="*/ 2147483646 h 220"/>
              <a:gd name="T22" fmla="*/ 2147483646 w 184"/>
              <a:gd name="T23" fmla="*/ 2147483646 h 220"/>
              <a:gd name="T24" fmla="*/ 2147483646 w 184"/>
              <a:gd name="T25" fmla="*/ 2147483646 h 220"/>
              <a:gd name="T26" fmla="*/ 2147483646 w 184"/>
              <a:gd name="T27" fmla="*/ 2147483646 h 220"/>
              <a:gd name="T28" fmla="*/ 2147483646 w 184"/>
              <a:gd name="T29" fmla="*/ 2147483646 h 220"/>
              <a:gd name="T30" fmla="*/ 0 w 184"/>
              <a:gd name="T31" fmla="*/ 2147483646 h 220"/>
              <a:gd name="T32" fmla="*/ 2147483646 w 184"/>
              <a:gd name="T33" fmla="*/ 2147483646 h 220"/>
              <a:gd name="T34" fmla="*/ 2147483646 w 184"/>
              <a:gd name="T35" fmla="*/ 2147483646 h 220"/>
              <a:gd name="T36" fmla="*/ 2147483646 w 184"/>
              <a:gd name="T37" fmla="*/ 2147483646 h 220"/>
              <a:gd name="T38" fmla="*/ 2147483646 w 184"/>
              <a:gd name="T39" fmla="*/ 2147483646 h 220"/>
              <a:gd name="T40" fmla="*/ 2147483646 w 184"/>
              <a:gd name="T41" fmla="*/ 2147483646 h 220"/>
              <a:gd name="T42" fmla="*/ 2147483646 w 184"/>
              <a:gd name="T43" fmla="*/ 2147483646 h 220"/>
              <a:gd name="T44" fmla="*/ 2147483646 w 184"/>
              <a:gd name="T45" fmla="*/ 2147483646 h 220"/>
              <a:gd name="T46" fmla="*/ 2147483646 w 184"/>
              <a:gd name="T47" fmla="*/ 2147483646 h 220"/>
              <a:gd name="T48" fmla="*/ 2147483646 w 184"/>
              <a:gd name="T49" fmla="*/ 2147483646 h 220"/>
              <a:gd name="T50" fmla="*/ 2147483646 w 184"/>
              <a:gd name="T51" fmla="*/ 2147483646 h 220"/>
              <a:gd name="T52" fmla="*/ 2147483646 w 184"/>
              <a:gd name="T53" fmla="*/ 2147483646 h 220"/>
              <a:gd name="T54" fmla="*/ 2147483646 w 184"/>
              <a:gd name="T55" fmla="*/ 2147483646 h 220"/>
              <a:gd name="T56" fmla="*/ 2147483646 w 184"/>
              <a:gd name="T57" fmla="*/ 2147483646 h 220"/>
              <a:gd name="T58" fmla="*/ 2147483646 w 184"/>
              <a:gd name="T59" fmla="*/ 2147483646 h 220"/>
              <a:gd name="T60" fmla="*/ 2147483646 w 184"/>
              <a:gd name="T61" fmla="*/ 2147483646 h 220"/>
              <a:gd name="T62" fmla="*/ 2147483646 w 184"/>
              <a:gd name="T63" fmla="*/ 2147483646 h 220"/>
              <a:gd name="T64" fmla="*/ 2147483646 w 184"/>
              <a:gd name="T65" fmla="*/ 2147483646 h 220"/>
              <a:gd name="T66" fmla="*/ 2147483646 w 184"/>
              <a:gd name="T67" fmla="*/ 2147483646 h 220"/>
              <a:gd name="T68" fmla="*/ 2147483646 w 184"/>
              <a:gd name="T69" fmla="*/ 2147483646 h 220"/>
              <a:gd name="T70" fmla="*/ 2147483646 w 184"/>
              <a:gd name="T71" fmla="*/ 2147483646 h 220"/>
              <a:gd name="T72" fmla="*/ 2147483646 w 184"/>
              <a:gd name="T73" fmla="*/ 2147483646 h 220"/>
              <a:gd name="T74" fmla="*/ 2147483646 w 184"/>
              <a:gd name="T75" fmla="*/ 2147483646 h 220"/>
              <a:gd name="T76" fmla="*/ 2147483646 w 184"/>
              <a:gd name="T77" fmla="*/ 2147483646 h 220"/>
              <a:gd name="T78" fmla="*/ 2147483646 w 184"/>
              <a:gd name="T79" fmla="*/ 2147483646 h 220"/>
              <a:gd name="T80" fmla="*/ 2147483646 w 184"/>
              <a:gd name="T81" fmla="*/ 2147483646 h 220"/>
              <a:gd name="T82" fmla="*/ 2147483646 w 184"/>
              <a:gd name="T83" fmla="*/ 2147483646 h 220"/>
              <a:gd name="T84" fmla="*/ 2147483646 w 184"/>
              <a:gd name="T85" fmla="*/ 2147483646 h 220"/>
              <a:gd name="T86" fmla="*/ 2147483646 w 184"/>
              <a:gd name="T87" fmla="*/ 2147483646 h 2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4"/>
              <a:gd name="T133" fmla="*/ 0 h 220"/>
              <a:gd name="T134" fmla="*/ 184 w 184"/>
              <a:gd name="T135" fmla="*/ 220 h 2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4" h="220">
                <a:moveTo>
                  <a:pt x="179" y="116"/>
                </a:moveTo>
                <a:cubicBezTo>
                  <a:pt x="149" y="116"/>
                  <a:pt x="149" y="116"/>
                  <a:pt x="149" y="116"/>
                </a:cubicBezTo>
                <a:cubicBezTo>
                  <a:pt x="149" y="109"/>
                  <a:pt x="149" y="109"/>
                  <a:pt x="149" y="109"/>
                </a:cubicBezTo>
                <a:cubicBezTo>
                  <a:pt x="149" y="107"/>
                  <a:pt x="148" y="105"/>
                  <a:pt x="146" y="105"/>
                </a:cubicBezTo>
                <a:cubicBezTo>
                  <a:pt x="124" y="105"/>
                  <a:pt x="124" y="105"/>
                  <a:pt x="124" y="105"/>
                </a:cubicBezTo>
                <a:cubicBezTo>
                  <a:pt x="122" y="105"/>
                  <a:pt x="120" y="107"/>
                  <a:pt x="120" y="109"/>
                </a:cubicBezTo>
                <a:cubicBezTo>
                  <a:pt x="120" y="116"/>
                  <a:pt x="120" y="116"/>
                  <a:pt x="120" y="116"/>
                </a:cubicBezTo>
                <a:cubicBezTo>
                  <a:pt x="116" y="116"/>
                  <a:pt x="116" y="116"/>
                  <a:pt x="116" y="116"/>
                </a:cubicBezTo>
                <a:cubicBezTo>
                  <a:pt x="116" y="116"/>
                  <a:pt x="116" y="116"/>
                  <a:pt x="116" y="116"/>
                </a:cubicBezTo>
                <a:cubicBezTo>
                  <a:pt x="116" y="115"/>
                  <a:pt x="115" y="115"/>
                  <a:pt x="115" y="115"/>
                </a:cubicBezTo>
                <a:cubicBezTo>
                  <a:pt x="115" y="114"/>
                  <a:pt x="115" y="113"/>
                  <a:pt x="115" y="112"/>
                </a:cubicBezTo>
                <a:cubicBezTo>
                  <a:pt x="115" y="112"/>
                  <a:pt x="114" y="112"/>
                  <a:pt x="114" y="111"/>
                </a:cubicBezTo>
                <a:cubicBezTo>
                  <a:pt x="114" y="111"/>
                  <a:pt x="114" y="110"/>
                  <a:pt x="114" y="109"/>
                </a:cubicBezTo>
                <a:cubicBezTo>
                  <a:pt x="113" y="109"/>
                  <a:pt x="113" y="108"/>
                  <a:pt x="113" y="108"/>
                </a:cubicBezTo>
                <a:cubicBezTo>
                  <a:pt x="113" y="107"/>
                  <a:pt x="113" y="106"/>
                  <a:pt x="112" y="106"/>
                </a:cubicBezTo>
                <a:cubicBezTo>
                  <a:pt x="112" y="105"/>
                  <a:pt x="112" y="105"/>
                  <a:pt x="112" y="105"/>
                </a:cubicBezTo>
                <a:cubicBezTo>
                  <a:pt x="111" y="104"/>
                  <a:pt x="111" y="103"/>
                  <a:pt x="111" y="102"/>
                </a:cubicBezTo>
                <a:cubicBezTo>
                  <a:pt x="110" y="102"/>
                  <a:pt x="110" y="102"/>
                  <a:pt x="110" y="102"/>
                </a:cubicBezTo>
                <a:cubicBezTo>
                  <a:pt x="109" y="100"/>
                  <a:pt x="108" y="98"/>
                  <a:pt x="106" y="96"/>
                </a:cubicBezTo>
                <a:cubicBezTo>
                  <a:pt x="106" y="95"/>
                  <a:pt x="106" y="95"/>
                  <a:pt x="106" y="95"/>
                </a:cubicBezTo>
                <a:cubicBezTo>
                  <a:pt x="106" y="94"/>
                  <a:pt x="105" y="94"/>
                  <a:pt x="104" y="93"/>
                </a:cubicBezTo>
                <a:cubicBezTo>
                  <a:pt x="104" y="93"/>
                  <a:pt x="104" y="92"/>
                  <a:pt x="104" y="92"/>
                </a:cubicBezTo>
                <a:cubicBezTo>
                  <a:pt x="103" y="91"/>
                  <a:pt x="103" y="91"/>
                  <a:pt x="102" y="90"/>
                </a:cubicBezTo>
                <a:cubicBezTo>
                  <a:pt x="102" y="90"/>
                  <a:pt x="102" y="90"/>
                  <a:pt x="101" y="89"/>
                </a:cubicBezTo>
                <a:cubicBezTo>
                  <a:pt x="101" y="89"/>
                  <a:pt x="100" y="88"/>
                  <a:pt x="100" y="88"/>
                </a:cubicBezTo>
                <a:cubicBezTo>
                  <a:pt x="99" y="87"/>
                  <a:pt x="99" y="87"/>
                  <a:pt x="99" y="87"/>
                </a:cubicBezTo>
                <a:cubicBezTo>
                  <a:pt x="98" y="86"/>
                  <a:pt x="98" y="86"/>
                  <a:pt x="97" y="85"/>
                </a:cubicBezTo>
                <a:cubicBezTo>
                  <a:pt x="97" y="85"/>
                  <a:pt x="97" y="85"/>
                  <a:pt x="96" y="85"/>
                </a:cubicBezTo>
                <a:cubicBezTo>
                  <a:pt x="95" y="83"/>
                  <a:pt x="93" y="82"/>
                  <a:pt x="91" y="80"/>
                </a:cubicBezTo>
                <a:cubicBezTo>
                  <a:pt x="91" y="80"/>
                  <a:pt x="90" y="80"/>
                  <a:pt x="90" y="80"/>
                </a:cubicBezTo>
                <a:cubicBezTo>
                  <a:pt x="90" y="80"/>
                  <a:pt x="89" y="79"/>
                  <a:pt x="88" y="79"/>
                </a:cubicBezTo>
                <a:cubicBezTo>
                  <a:pt x="96" y="72"/>
                  <a:pt x="101" y="64"/>
                  <a:pt x="103" y="54"/>
                </a:cubicBezTo>
                <a:cubicBezTo>
                  <a:pt x="103" y="54"/>
                  <a:pt x="103" y="54"/>
                  <a:pt x="103" y="54"/>
                </a:cubicBezTo>
                <a:cubicBezTo>
                  <a:pt x="103" y="53"/>
                  <a:pt x="103" y="51"/>
                  <a:pt x="103" y="50"/>
                </a:cubicBezTo>
                <a:cubicBezTo>
                  <a:pt x="103" y="50"/>
                  <a:pt x="103" y="49"/>
                  <a:pt x="103" y="49"/>
                </a:cubicBezTo>
                <a:cubicBezTo>
                  <a:pt x="103" y="48"/>
                  <a:pt x="103" y="47"/>
                  <a:pt x="103" y="46"/>
                </a:cubicBezTo>
                <a:cubicBezTo>
                  <a:pt x="103" y="46"/>
                  <a:pt x="103" y="46"/>
                  <a:pt x="103" y="45"/>
                </a:cubicBezTo>
                <a:cubicBezTo>
                  <a:pt x="103" y="20"/>
                  <a:pt x="83" y="0"/>
                  <a:pt x="59" y="0"/>
                </a:cubicBezTo>
                <a:cubicBezTo>
                  <a:pt x="34" y="0"/>
                  <a:pt x="14" y="20"/>
                  <a:pt x="14" y="45"/>
                </a:cubicBezTo>
                <a:cubicBezTo>
                  <a:pt x="14" y="46"/>
                  <a:pt x="14" y="46"/>
                  <a:pt x="14" y="46"/>
                </a:cubicBezTo>
                <a:cubicBezTo>
                  <a:pt x="14" y="47"/>
                  <a:pt x="14" y="48"/>
                  <a:pt x="14" y="49"/>
                </a:cubicBezTo>
                <a:cubicBezTo>
                  <a:pt x="14" y="49"/>
                  <a:pt x="14" y="50"/>
                  <a:pt x="14" y="50"/>
                </a:cubicBezTo>
                <a:cubicBezTo>
                  <a:pt x="14" y="51"/>
                  <a:pt x="14" y="53"/>
                  <a:pt x="15" y="54"/>
                </a:cubicBezTo>
                <a:cubicBezTo>
                  <a:pt x="15" y="54"/>
                  <a:pt x="15" y="54"/>
                  <a:pt x="15" y="54"/>
                </a:cubicBezTo>
                <a:cubicBezTo>
                  <a:pt x="16" y="64"/>
                  <a:pt x="21" y="72"/>
                  <a:pt x="29" y="79"/>
                </a:cubicBezTo>
                <a:cubicBezTo>
                  <a:pt x="11" y="89"/>
                  <a:pt x="0" y="108"/>
                  <a:pt x="0" y="129"/>
                </a:cubicBezTo>
                <a:cubicBezTo>
                  <a:pt x="0" y="129"/>
                  <a:pt x="0" y="129"/>
                  <a:pt x="0" y="129"/>
                </a:cubicBezTo>
                <a:cubicBezTo>
                  <a:pt x="0" y="197"/>
                  <a:pt x="0" y="197"/>
                  <a:pt x="0" y="197"/>
                </a:cubicBezTo>
                <a:cubicBezTo>
                  <a:pt x="0" y="206"/>
                  <a:pt x="8" y="214"/>
                  <a:pt x="17" y="214"/>
                </a:cubicBezTo>
                <a:cubicBezTo>
                  <a:pt x="32" y="214"/>
                  <a:pt x="32" y="214"/>
                  <a:pt x="32" y="214"/>
                </a:cubicBezTo>
                <a:cubicBezTo>
                  <a:pt x="34" y="217"/>
                  <a:pt x="38" y="220"/>
                  <a:pt x="42" y="220"/>
                </a:cubicBezTo>
                <a:cubicBezTo>
                  <a:pt x="48" y="220"/>
                  <a:pt x="53" y="215"/>
                  <a:pt x="53" y="209"/>
                </a:cubicBezTo>
                <a:cubicBezTo>
                  <a:pt x="53" y="203"/>
                  <a:pt x="48" y="198"/>
                  <a:pt x="42" y="198"/>
                </a:cubicBezTo>
                <a:cubicBezTo>
                  <a:pt x="38" y="198"/>
                  <a:pt x="34" y="200"/>
                  <a:pt x="32" y="204"/>
                </a:cubicBezTo>
                <a:cubicBezTo>
                  <a:pt x="17" y="204"/>
                  <a:pt x="17" y="204"/>
                  <a:pt x="17" y="204"/>
                </a:cubicBezTo>
                <a:cubicBezTo>
                  <a:pt x="13" y="204"/>
                  <a:pt x="10" y="201"/>
                  <a:pt x="10" y="197"/>
                </a:cubicBezTo>
                <a:cubicBezTo>
                  <a:pt x="10" y="129"/>
                  <a:pt x="10" y="129"/>
                  <a:pt x="10" y="129"/>
                </a:cubicBezTo>
                <a:cubicBezTo>
                  <a:pt x="10" y="113"/>
                  <a:pt x="17" y="99"/>
                  <a:pt x="30" y="90"/>
                </a:cubicBezTo>
                <a:cubicBezTo>
                  <a:pt x="56" y="138"/>
                  <a:pt x="56" y="138"/>
                  <a:pt x="56" y="138"/>
                </a:cubicBezTo>
                <a:cubicBezTo>
                  <a:pt x="56" y="139"/>
                  <a:pt x="57" y="140"/>
                  <a:pt x="59" y="140"/>
                </a:cubicBezTo>
                <a:cubicBezTo>
                  <a:pt x="60" y="140"/>
                  <a:pt x="61" y="139"/>
                  <a:pt x="61" y="138"/>
                </a:cubicBezTo>
                <a:cubicBezTo>
                  <a:pt x="87" y="90"/>
                  <a:pt x="87" y="90"/>
                  <a:pt x="87" y="90"/>
                </a:cubicBezTo>
                <a:cubicBezTo>
                  <a:pt x="96" y="96"/>
                  <a:pt x="102" y="105"/>
                  <a:pt x="105" y="116"/>
                </a:cubicBezTo>
                <a:cubicBezTo>
                  <a:pt x="91" y="116"/>
                  <a:pt x="91" y="116"/>
                  <a:pt x="91" y="116"/>
                </a:cubicBezTo>
                <a:cubicBezTo>
                  <a:pt x="88" y="116"/>
                  <a:pt x="86" y="118"/>
                  <a:pt x="86" y="121"/>
                </a:cubicBezTo>
                <a:cubicBezTo>
                  <a:pt x="86" y="193"/>
                  <a:pt x="86" y="193"/>
                  <a:pt x="86" y="193"/>
                </a:cubicBezTo>
                <a:cubicBezTo>
                  <a:pt x="86" y="195"/>
                  <a:pt x="88" y="197"/>
                  <a:pt x="91" y="197"/>
                </a:cubicBezTo>
                <a:cubicBezTo>
                  <a:pt x="107" y="197"/>
                  <a:pt x="107" y="197"/>
                  <a:pt x="107" y="197"/>
                </a:cubicBezTo>
                <a:cubicBezTo>
                  <a:pt x="107" y="204"/>
                  <a:pt x="107" y="204"/>
                  <a:pt x="107" y="204"/>
                </a:cubicBezTo>
                <a:cubicBezTo>
                  <a:pt x="85" y="204"/>
                  <a:pt x="85" y="204"/>
                  <a:pt x="85" y="204"/>
                </a:cubicBezTo>
                <a:cubicBezTo>
                  <a:pt x="83" y="200"/>
                  <a:pt x="80" y="198"/>
                  <a:pt x="75" y="198"/>
                </a:cubicBezTo>
                <a:cubicBezTo>
                  <a:pt x="69" y="198"/>
                  <a:pt x="64" y="203"/>
                  <a:pt x="64" y="209"/>
                </a:cubicBezTo>
                <a:cubicBezTo>
                  <a:pt x="64" y="215"/>
                  <a:pt x="69" y="220"/>
                  <a:pt x="75" y="220"/>
                </a:cubicBezTo>
                <a:cubicBezTo>
                  <a:pt x="80" y="220"/>
                  <a:pt x="83" y="217"/>
                  <a:pt x="85" y="214"/>
                </a:cubicBezTo>
                <a:cubicBezTo>
                  <a:pt x="111" y="214"/>
                  <a:pt x="111" y="214"/>
                  <a:pt x="111" y="214"/>
                </a:cubicBezTo>
                <a:cubicBezTo>
                  <a:pt x="114" y="214"/>
                  <a:pt x="116" y="212"/>
                  <a:pt x="116" y="209"/>
                </a:cubicBezTo>
                <a:cubicBezTo>
                  <a:pt x="116" y="197"/>
                  <a:pt x="116" y="197"/>
                  <a:pt x="116" y="197"/>
                </a:cubicBezTo>
                <a:cubicBezTo>
                  <a:pt x="179" y="197"/>
                  <a:pt x="179" y="197"/>
                  <a:pt x="179" y="197"/>
                </a:cubicBezTo>
                <a:cubicBezTo>
                  <a:pt x="181" y="197"/>
                  <a:pt x="184" y="195"/>
                  <a:pt x="184" y="193"/>
                </a:cubicBezTo>
                <a:cubicBezTo>
                  <a:pt x="184" y="121"/>
                  <a:pt x="184" y="121"/>
                  <a:pt x="184" y="121"/>
                </a:cubicBezTo>
                <a:cubicBezTo>
                  <a:pt x="184" y="118"/>
                  <a:pt x="181" y="116"/>
                  <a:pt x="179" y="116"/>
                </a:cubicBezTo>
                <a:close/>
                <a:moveTo>
                  <a:pt x="127" y="112"/>
                </a:moveTo>
                <a:cubicBezTo>
                  <a:pt x="143" y="112"/>
                  <a:pt x="143" y="112"/>
                  <a:pt x="143" y="112"/>
                </a:cubicBezTo>
                <a:cubicBezTo>
                  <a:pt x="143" y="116"/>
                  <a:pt x="143" y="116"/>
                  <a:pt x="143" y="116"/>
                </a:cubicBezTo>
                <a:cubicBezTo>
                  <a:pt x="127" y="116"/>
                  <a:pt x="127" y="116"/>
                  <a:pt x="127" y="116"/>
                </a:cubicBezTo>
                <a:lnTo>
                  <a:pt x="127" y="112"/>
                </a:lnTo>
                <a:close/>
                <a:moveTo>
                  <a:pt x="59" y="80"/>
                </a:moveTo>
                <a:cubicBezTo>
                  <a:pt x="41" y="80"/>
                  <a:pt x="26" y="67"/>
                  <a:pt x="24" y="49"/>
                </a:cubicBezTo>
                <a:cubicBezTo>
                  <a:pt x="24" y="49"/>
                  <a:pt x="24" y="48"/>
                  <a:pt x="24" y="48"/>
                </a:cubicBezTo>
                <a:cubicBezTo>
                  <a:pt x="24" y="48"/>
                  <a:pt x="24" y="47"/>
                  <a:pt x="24" y="47"/>
                </a:cubicBezTo>
                <a:cubicBezTo>
                  <a:pt x="23" y="46"/>
                  <a:pt x="23" y="46"/>
                  <a:pt x="23" y="45"/>
                </a:cubicBezTo>
                <a:cubicBezTo>
                  <a:pt x="23" y="26"/>
                  <a:pt x="39" y="10"/>
                  <a:pt x="59" y="10"/>
                </a:cubicBezTo>
                <a:cubicBezTo>
                  <a:pt x="78" y="10"/>
                  <a:pt x="94" y="26"/>
                  <a:pt x="94" y="45"/>
                </a:cubicBezTo>
                <a:cubicBezTo>
                  <a:pt x="94" y="46"/>
                  <a:pt x="94" y="46"/>
                  <a:pt x="94" y="47"/>
                </a:cubicBezTo>
                <a:cubicBezTo>
                  <a:pt x="94" y="47"/>
                  <a:pt x="94" y="48"/>
                  <a:pt x="94" y="48"/>
                </a:cubicBezTo>
                <a:cubicBezTo>
                  <a:pt x="93" y="48"/>
                  <a:pt x="93" y="49"/>
                  <a:pt x="93" y="49"/>
                </a:cubicBezTo>
                <a:cubicBezTo>
                  <a:pt x="91" y="67"/>
                  <a:pt x="76" y="80"/>
                  <a:pt x="59" y="80"/>
                </a:cubicBezTo>
                <a:close/>
                <a:moveTo>
                  <a:pt x="38" y="85"/>
                </a:moveTo>
                <a:cubicBezTo>
                  <a:pt x="43" y="87"/>
                  <a:pt x="48" y="89"/>
                  <a:pt x="53" y="90"/>
                </a:cubicBezTo>
                <a:cubicBezTo>
                  <a:pt x="46" y="106"/>
                  <a:pt x="46" y="106"/>
                  <a:pt x="46" y="106"/>
                </a:cubicBezTo>
                <a:cubicBezTo>
                  <a:pt x="35" y="86"/>
                  <a:pt x="35" y="86"/>
                  <a:pt x="35" y="86"/>
                </a:cubicBezTo>
                <a:cubicBezTo>
                  <a:pt x="36" y="86"/>
                  <a:pt x="37" y="85"/>
                  <a:pt x="38" y="85"/>
                </a:cubicBezTo>
                <a:close/>
                <a:moveTo>
                  <a:pt x="59" y="130"/>
                </a:moveTo>
                <a:cubicBezTo>
                  <a:pt x="50" y="113"/>
                  <a:pt x="50" y="113"/>
                  <a:pt x="50" y="113"/>
                </a:cubicBezTo>
                <a:cubicBezTo>
                  <a:pt x="59" y="94"/>
                  <a:pt x="59" y="94"/>
                  <a:pt x="59" y="94"/>
                </a:cubicBezTo>
                <a:cubicBezTo>
                  <a:pt x="67" y="113"/>
                  <a:pt x="67" y="113"/>
                  <a:pt x="67" y="113"/>
                </a:cubicBezTo>
                <a:lnTo>
                  <a:pt x="59" y="130"/>
                </a:lnTo>
                <a:close/>
                <a:moveTo>
                  <a:pt x="71" y="106"/>
                </a:moveTo>
                <a:cubicBezTo>
                  <a:pt x="64" y="90"/>
                  <a:pt x="64" y="90"/>
                  <a:pt x="64" y="90"/>
                </a:cubicBezTo>
                <a:cubicBezTo>
                  <a:pt x="69" y="89"/>
                  <a:pt x="74" y="87"/>
                  <a:pt x="79" y="85"/>
                </a:cubicBezTo>
                <a:cubicBezTo>
                  <a:pt x="80" y="85"/>
                  <a:pt x="81" y="86"/>
                  <a:pt x="82" y="86"/>
                </a:cubicBezTo>
                <a:lnTo>
                  <a:pt x="71" y="106"/>
                </a:lnTo>
                <a:close/>
                <a:moveTo>
                  <a:pt x="174" y="126"/>
                </a:moveTo>
                <a:cubicBezTo>
                  <a:pt x="174" y="141"/>
                  <a:pt x="174" y="141"/>
                  <a:pt x="174" y="141"/>
                </a:cubicBezTo>
                <a:cubicBezTo>
                  <a:pt x="135" y="149"/>
                  <a:pt x="135" y="149"/>
                  <a:pt x="135" y="149"/>
                </a:cubicBezTo>
                <a:cubicBezTo>
                  <a:pt x="96" y="141"/>
                  <a:pt x="96" y="141"/>
                  <a:pt x="96" y="141"/>
                </a:cubicBezTo>
                <a:cubicBezTo>
                  <a:pt x="96" y="126"/>
                  <a:pt x="96" y="126"/>
                  <a:pt x="96" y="126"/>
                </a:cubicBezTo>
                <a:lnTo>
                  <a:pt x="174" y="126"/>
                </a:lnTo>
                <a:close/>
                <a:moveTo>
                  <a:pt x="132" y="156"/>
                </a:moveTo>
                <a:cubicBezTo>
                  <a:pt x="138" y="156"/>
                  <a:pt x="138" y="156"/>
                  <a:pt x="138" y="156"/>
                </a:cubicBezTo>
                <a:cubicBezTo>
                  <a:pt x="138" y="161"/>
                  <a:pt x="138" y="161"/>
                  <a:pt x="138" y="161"/>
                </a:cubicBezTo>
                <a:cubicBezTo>
                  <a:pt x="132" y="161"/>
                  <a:pt x="132" y="161"/>
                  <a:pt x="132" y="161"/>
                </a:cubicBezTo>
                <a:lnTo>
                  <a:pt x="132" y="156"/>
                </a:lnTo>
                <a:close/>
                <a:moveTo>
                  <a:pt x="96" y="188"/>
                </a:moveTo>
                <a:cubicBezTo>
                  <a:pt x="96" y="148"/>
                  <a:pt x="96" y="148"/>
                  <a:pt x="96" y="148"/>
                </a:cubicBezTo>
                <a:cubicBezTo>
                  <a:pt x="126" y="154"/>
                  <a:pt x="126" y="154"/>
                  <a:pt x="126" y="154"/>
                </a:cubicBezTo>
                <a:cubicBezTo>
                  <a:pt x="126" y="164"/>
                  <a:pt x="126" y="164"/>
                  <a:pt x="126" y="164"/>
                </a:cubicBezTo>
                <a:cubicBezTo>
                  <a:pt x="126" y="166"/>
                  <a:pt x="127" y="167"/>
                  <a:pt x="129" y="167"/>
                </a:cubicBezTo>
                <a:cubicBezTo>
                  <a:pt x="141" y="167"/>
                  <a:pt x="141" y="167"/>
                  <a:pt x="141" y="167"/>
                </a:cubicBezTo>
                <a:cubicBezTo>
                  <a:pt x="143" y="167"/>
                  <a:pt x="144" y="166"/>
                  <a:pt x="144" y="164"/>
                </a:cubicBezTo>
                <a:cubicBezTo>
                  <a:pt x="144" y="154"/>
                  <a:pt x="144" y="154"/>
                  <a:pt x="144" y="154"/>
                </a:cubicBezTo>
                <a:cubicBezTo>
                  <a:pt x="174" y="148"/>
                  <a:pt x="174" y="148"/>
                  <a:pt x="174" y="148"/>
                </a:cubicBezTo>
                <a:cubicBezTo>
                  <a:pt x="174" y="188"/>
                  <a:pt x="174" y="188"/>
                  <a:pt x="174" y="188"/>
                </a:cubicBezTo>
                <a:lnTo>
                  <a:pt x="96" y="18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cxnSp>
        <p:nvCxnSpPr>
          <p:cNvPr id="270" name="直接连接符 269">
            <a:extLst>
              <a:ext uri="{FF2B5EF4-FFF2-40B4-BE49-F238E27FC236}">
                <a16:creationId xmlns:a16="http://schemas.microsoft.com/office/drawing/2014/main" id="{30ED1693-D164-4EA5-AB0B-92A8A0E7D10A}"/>
              </a:ext>
            </a:extLst>
          </p:cNvPr>
          <p:cNvCxnSpPr>
            <a:cxnSpLocks/>
          </p:cNvCxnSpPr>
          <p:nvPr/>
        </p:nvCxnSpPr>
        <p:spPr bwMode="auto">
          <a:xfrm>
            <a:off x="3378635" y="5853542"/>
            <a:ext cx="801763" cy="21485"/>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72" name="直接连接符 271">
            <a:extLst>
              <a:ext uri="{FF2B5EF4-FFF2-40B4-BE49-F238E27FC236}">
                <a16:creationId xmlns:a16="http://schemas.microsoft.com/office/drawing/2014/main" id="{5CA13113-5C7C-4944-B4E8-1A4DAAEA089C}"/>
              </a:ext>
            </a:extLst>
          </p:cNvPr>
          <p:cNvCxnSpPr/>
          <p:nvPr/>
        </p:nvCxnSpPr>
        <p:spPr bwMode="auto">
          <a:xfrm>
            <a:off x="5132429" y="5850050"/>
            <a:ext cx="541032" cy="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grpSp>
        <p:nvGrpSpPr>
          <p:cNvPr id="273" name="组合 272">
            <a:extLst>
              <a:ext uri="{FF2B5EF4-FFF2-40B4-BE49-F238E27FC236}">
                <a16:creationId xmlns:a16="http://schemas.microsoft.com/office/drawing/2014/main" id="{36C42E92-9ECF-4E38-BD04-A3E0AD61082B}"/>
              </a:ext>
            </a:extLst>
          </p:cNvPr>
          <p:cNvGrpSpPr/>
          <p:nvPr/>
        </p:nvGrpSpPr>
        <p:grpSpPr>
          <a:xfrm>
            <a:off x="5630187" y="5519006"/>
            <a:ext cx="800402" cy="787846"/>
            <a:chOff x="16270" y="9635"/>
            <a:chExt cx="1275" cy="1255"/>
          </a:xfrm>
        </p:grpSpPr>
        <p:sp>
          <p:nvSpPr>
            <p:cNvPr id="274" name="任意多边形 172">
              <a:extLst>
                <a:ext uri="{FF2B5EF4-FFF2-40B4-BE49-F238E27FC236}">
                  <a16:creationId xmlns:a16="http://schemas.microsoft.com/office/drawing/2014/main" id="{1485BD12-8991-42F8-8D0F-C761C728591E}"/>
                </a:ext>
              </a:extLst>
            </p:cNvPr>
            <p:cNvSpPr/>
            <p:nvPr/>
          </p:nvSpPr>
          <p:spPr>
            <a:xfrm>
              <a:off x="16270" y="9635"/>
              <a:ext cx="1275" cy="1245"/>
            </a:xfrm>
            <a:custGeom>
              <a:avLst/>
              <a:gdLst/>
              <a:ahLst/>
              <a:cxnLst/>
              <a:rect l="0" t="0" r="0" b="0"/>
              <a:pathLst>
                <a:path w="2251" h="2194">
                  <a:moveTo>
                    <a:pt x="997" y="2193"/>
                  </a:moveTo>
                  <a:cubicBezTo>
                    <a:pt x="485" y="2140"/>
                    <a:pt x="77" y="1729"/>
                    <a:pt x="28" y="1216"/>
                  </a:cubicBezTo>
                  <a:cubicBezTo>
                    <a:pt x="0" y="927"/>
                    <a:pt x="87" y="644"/>
                    <a:pt x="271" y="419"/>
                  </a:cubicBezTo>
                  <a:cubicBezTo>
                    <a:pt x="456" y="195"/>
                    <a:pt x="716" y="56"/>
                    <a:pt x="1006" y="28"/>
                  </a:cubicBezTo>
                  <a:cubicBezTo>
                    <a:pt x="1295" y="0"/>
                    <a:pt x="1578" y="86"/>
                    <a:pt x="1803" y="270"/>
                  </a:cubicBezTo>
                  <a:cubicBezTo>
                    <a:pt x="2027" y="455"/>
                    <a:pt x="2167" y="716"/>
                    <a:pt x="2195" y="1006"/>
                  </a:cubicBezTo>
                  <a:cubicBezTo>
                    <a:pt x="2250" y="1577"/>
                    <a:pt x="1851" y="2095"/>
                    <a:pt x="1284" y="2185"/>
                  </a:cubicBezTo>
                  <a:lnTo>
                    <a:pt x="1273" y="2112"/>
                  </a:lnTo>
                  <a:cubicBezTo>
                    <a:pt x="1800" y="2028"/>
                    <a:pt x="2173" y="1545"/>
                    <a:pt x="2122" y="1012"/>
                  </a:cubicBezTo>
                  <a:cubicBezTo>
                    <a:pt x="2096" y="743"/>
                    <a:pt x="1966" y="499"/>
                    <a:pt x="1757" y="327"/>
                  </a:cubicBezTo>
                  <a:cubicBezTo>
                    <a:pt x="1547" y="155"/>
                    <a:pt x="1283" y="74"/>
                    <a:pt x="1014" y="100"/>
                  </a:cubicBezTo>
                  <a:cubicBezTo>
                    <a:pt x="744" y="126"/>
                    <a:pt x="500" y="256"/>
                    <a:pt x="328" y="466"/>
                  </a:cubicBezTo>
                  <a:cubicBezTo>
                    <a:pt x="156" y="675"/>
                    <a:pt x="75" y="939"/>
                    <a:pt x="101" y="1209"/>
                  </a:cubicBezTo>
                  <a:cubicBezTo>
                    <a:pt x="148" y="1686"/>
                    <a:pt x="528" y="2071"/>
                    <a:pt x="1005" y="2120"/>
                  </a:cubicBezTo>
                  <a:lnTo>
                    <a:pt x="997" y="2193"/>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5" name="任意多边形 173">
              <a:extLst>
                <a:ext uri="{FF2B5EF4-FFF2-40B4-BE49-F238E27FC236}">
                  <a16:creationId xmlns:a16="http://schemas.microsoft.com/office/drawing/2014/main" id="{E1FB569C-547E-4D59-8BBC-A3C975761953}"/>
                </a:ext>
              </a:extLst>
            </p:cNvPr>
            <p:cNvSpPr/>
            <p:nvPr/>
          </p:nvSpPr>
          <p:spPr>
            <a:xfrm>
              <a:off x="16738" y="10783"/>
              <a:ext cx="107" cy="107"/>
            </a:xfrm>
            <a:custGeom>
              <a:avLst/>
              <a:gdLst/>
              <a:ahLst/>
              <a:cxnLst/>
              <a:rect l="0" t="0" r="0" b="0"/>
              <a:pathLst>
                <a:path w="190" h="191">
                  <a:moveTo>
                    <a:pt x="189" y="95"/>
                  </a:moveTo>
                  <a:cubicBezTo>
                    <a:pt x="189" y="112"/>
                    <a:pt x="185" y="127"/>
                    <a:pt x="177" y="142"/>
                  </a:cubicBezTo>
                  <a:cubicBezTo>
                    <a:pt x="168" y="157"/>
                    <a:pt x="157" y="168"/>
                    <a:pt x="142" y="177"/>
                  </a:cubicBezTo>
                  <a:cubicBezTo>
                    <a:pt x="127" y="186"/>
                    <a:pt x="112" y="190"/>
                    <a:pt x="95" y="190"/>
                  </a:cubicBezTo>
                  <a:cubicBezTo>
                    <a:pt x="77" y="190"/>
                    <a:pt x="62" y="186"/>
                    <a:pt x="47" y="177"/>
                  </a:cubicBezTo>
                  <a:cubicBezTo>
                    <a:pt x="32" y="168"/>
                    <a:pt x="20" y="157"/>
                    <a:pt x="12" y="142"/>
                  </a:cubicBezTo>
                  <a:cubicBezTo>
                    <a:pt x="3" y="127"/>
                    <a:pt x="0" y="112"/>
                    <a:pt x="0" y="95"/>
                  </a:cubicBezTo>
                  <a:cubicBezTo>
                    <a:pt x="0" y="77"/>
                    <a:pt x="3" y="62"/>
                    <a:pt x="12" y="47"/>
                  </a:cubicBezTo>
                  <a:cubicBezTo>
                    <a:pt x="20" y="32"/>
                    <a:pt x="32" y="21"/>
                    <a:pt x="47" y="13"/>
                  </a:cubicBezTo>
                  <a:cubicBezTo>
                    <a:pt x="62" y="4"/>
                    <a:pt x="77" y="0"/>
                    <a:pt x="95" y="0"/>
                  </a:cubicBezTo>
                  <a:cubicBezTo>
                    <a:pt x="112" y="0"/>
                    <a:pt x="127" y="4"/>
                    <a:pt x="142" y="13"/>
                  </a:cubicBezTo>
                  <a:cubicBezTo>
                    <a:pt x="157" y="21"/>
                    <a:pt x="168" y="32"/>
                    <a:pt x="177" y="47"/>
                  </a:cubicBezTo>
                  <a:cubicBezTo>
                    <a:pt x="185" y="62"/>
                    <a:pt x="189" y="77"/>
                    <a:pt x="189" y="95"/>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6" name="任意多边形 174">
              <a:extLst>
                <a:ext uri="{FF2B5EF4-FFF2-40B4-BE49-F238E27FC236}">
                  <a16:creationId xmlns:a16="http://schemas.microsoft.com/office/drawing/2014/main" id="{DF93A5AC-6690-49A2-964F-3DB16984B82A}"/>
                </a:ext>
              </a:extLst>
            </p:cNvPr>
            <p:cNvSpPr/>
            <p:nvPr/>
          </p:nvSpPr>
          <p:spPr>
            <a:xfrm>
              <a:off x="16823" y="10163"/>
              <a:ext cx="170" cy="170"/>
            </a:xfrm>
            <a:custGeom>
              <a:avLst/>
              <a:gdLst/>
              <a:ahLst/>
              <a:cxnLst/>
              <a:rect l="0" t="0" r="0" b="0"/>
              <a:pathLst>
                <a:path w="300" h="299">
                  <a:moveTo>
                    <a:pt x="149" y="298"/>
                  </a:moveTo>
                  <a:cubicBezTo>
                    <a:pt x="68" y="298"/>
                    <a:pt x="0" y="231"/>
                    <a:pt x="0" y="148"/>
                  </a:cubicBezTo>
                  <a:cubicBezTo>
                    <a:pt x="0" y="66"/>
                    <a:pt x="67" y="0"/>
                    <a:pt x="149" y="0"/>
                  </a:cubicBezTo>
                  <a:cubicBezTo>
                    <a:pt x="231" y="0"/>
                    <a:pt x="299" y="66"/>
                    <a:pt x="299" y="148"/>
                  </a:cubicBezTo>
                  <a:cubicBezTo>
                    <a:pt x="299" y="231"/>
                    <a:pt x="232" y="298"/>
                    <a:pt x="149" y="298"/>
                  </a:cubicBezTo>
                  <a:close/>
                  <a:moveTo>
                    <a:pt x="149" y="73"/>
                  </a:moveTo>
                  <a:cubicBezTo>
                    <a:pt x="108" y="73"/>
                    <a:pt x="74" y="107"/>
                    <a:pt x="74" y="148"/>
                  </a:cubicBezTo>
                  <a:cubicBezTo>
                    <a:pt x="74" y="190"/>
                    <a:pt x="108" y="224"/>
                    <a:pt x="149" y="224"/>
                  </a:cubicBezTo>
                  <a:cubicBezTo>
                    <a:pt x="191" y="224"/>
                    <a:pt x="225" y="189"/>
                    <a:pt x="225" y="148"/>
                  </a:cubicBezTo>
                  <a:cubicBezTo>
                    <a:pt x="225" y="107"/>
                    <a:pt x="191" y="73"/>
                    <a:pt x="149" y="73"/>
                  </a:cubicBezTo>
                  <a:close/>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7" name="任意多边形 175">
              <a:extLst>
                <a:ext uri="{FF2B5EF4-FFF2-40B4-BE49-F238E27FC236}">
                  <a16:creationId xmlns:a16="http://schemas.microsoft.com/office/drawing/2014/main" id="{8394165F-EACB-4154-8046-FDECEF07215E}"/>
                </a:ext>
              </a:extLst>
            </p:cNvPr>
            <p:cNvSpPr/>
            <p:nvPr/>
          </p:nvSpPr>
          <p:spPr>
            <a:xfrm>
              <a:off x="16950" y="10783"/>
              <a:ext cx="108" cy="107"/>
            </a:xfrm>
            <a:custGeom>
              <a:avLst/>
              <a:gdLst/>
              <a:ahLst/>
              <a:cxnLst/>
              <a:rect l="0" t="0" r="0" b="0"/>
              <a:pathLst>
                <a:path w="190" h="191">
                  <a:moveTo>
                    <a:pt x="189" y="95"/>
                  </a:moveTo>
                  <a:cubicBezTo>
                    <a:pt x="189" y="112"/>
                    <a:pt x="185" y="127"/>
                    <a:pt x="177" y="142"/>
                  </a:cubicBezTo>
                  <a:cubicBezTo>
                    <a:pt x="168" y="157"/>
                    <a:pt x="157" y="168"/>
                    <a:pt x="142" y="177"/>
                  </a:cubicBezTo>
                  <a:cubicBezTo>
                    <a:pt x="127" y="186"/>
                    <a:pt x="111" y="190"/>
                    <a:pt x="94" y="190"/>
                  </a:cubicBezTo>
                  <a:cubicBezTo>
                    <a:pt x="76" y="190"/>
                    <a:pt x="62" y="186"/>
                    <a:pt x="47" y="177"/>
                  </a:cubicBezTo>
                  <a:cubicBezTo>
                    <a:pt x="32" y="168"/>
                    <a:pt x="20" y="157"/>
                    <a:pt x="12" y="142"/>
                  </a:cubicBezTo>
                  <a:cubicBezTo>
                    <a:pt x="3" y="127"/>
                    <a:pt x="0" y="112"/>
                    <a:pt x="0" y="95"/>
                  </a:cubicBezTo>
                  <a:cubicBezTo>
                    <a:pt x="0" y="77"/>
                    <a:pt x="3" y="62"/>
                    <a:pt x="12" y="47"/>
                  </a:cubicBezTo>
                  <a:cubicBezTo>
                    <a:pt x="20" y="32"/>
                    <a:pt x="32" y="21"/>
                    <a:pt x="47" y="13"/>
                  </a:cubicBezTo>
                  <a:cubicBezTo>
                    <a:pt x="62" y="4"/>
                    <a:pt x="77" y="0"/>
                    <a:pt x="94" y="0"/>
                  </a:cubicBezTo>
                  <a:cubicBezTo>
                    <a:pt x="112" y="0"/>
                    <a:pt x="127" y="4"/>
                    <a:pt x="142" y="13"/>
                  </a:cubicBezTo>
                  <a:cubicBezTo>
                    <a:pt x="157" y="21"/>
                    <a:pt x="168" y="32"/>
                    <a:pt x="177" y="47"/>
                  </a:cubicBezTo>
                  <a:cubicBezTo>
                    <a:pt x="185" y="62"/>
                    <a:pt x="189" y="77"/>
                    <a:pt x="189" y="95"/>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8" name="任意多边形 176">
              <a:extLst>
                <a:ext uri="{FF2B5EF4-FFF2-40B4-BE49-F238E27FC236}">
                  <a16:creationId xmlns:a16="http://schemas.microsoft.com/office/drawing/2014/main" id="{24AB7561-008F-4A21-84F1-55F0F4CF5723}"/>
                </a:ext>
              </a:extLst>
            </p:cNvPr>
            <p:cNvSpPr/>
            <p:nvPr/>
          </p:nvSpPr>
          <p:spPr>
            <a:xfrm>
              <a:off x="16518" y="10270"/>
              <a:ext cx="362" cy="365"/>
            </a:xfrm>
            <a:custGeom>
              <a:avLst/>
              <a:gdLst/>
              <a:ahLst/>
              <a:cxnLst/>
              <a:rect l="0" t="0" r="0" b="0"/>
              <a:pathLst>
                <a:path w="641" h="644">
                  <a:moveTo>
                    <a:pt x="560" y="0"/>
                  </a:moveTo>
                  <a:cubicBezTo>
                    <a:pt x="405" y="120"/>
                    <a:pt x="210" y="191"/>
                    <a:pt x="0" y="191"/>
                  </a:cubicBezTo>
                  <a:lnTo>
                    <a:pt x="0" y="278"/>
                  </a:lnTo>
                  <a:cubicBezTo>
                    <a:pt x="180" y="278"/>
                    <a:pt x="351" y="230"/>
                    <a:pt x="497" y="147"/>
                  </a:cubicBezTo>
                  <a:cubicBezTo>
                    <a:pt x="413" y="294"/>
                    <a:pt x="366" y="463"/>
                    <a:pt x="366" y="643"/>
                  </a:cubicBezTo>
                  <a:lnTo>
                    <a:pt x="453" y="643"/>
                  </a:lnTo>
                  <a:cubicBezTo>
                    <a:pt x="453" y="435"/>
                    <a:pt x="523" y="243"/>
                    <a:pt x="640" y="88"/>
                  </a:cubicBezTo>
                  <a:cubicBezTo>
                    <a:pt x="601" y="73"/>
                    <a:pt x="572" y="40"/>
                    <a:pt x="560" y="0"/>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79" name="任意多边形 177">
              <a:extLst>
                <a:ext uri="{FF2B5EF4-FFF2-40B4-BE49-F238E27FC236}">
                  <a16:creationId xmlns:a16="http://schemas.microsoft.com/office/drawing/2014/main" id="{F9B4FDE2-6938-4869-955F-BAA0203F6833}"/>
                </a:ext>
              </a:extLst>
            </p:cNvPr>
            <p:cNvSpPr/>
            <p:nvPr/>
          </p:nvSpPr>
          <p:spPr>
            <a:xfrm>
              <a:off x="16908" y="9883"/>
              <a:ext cx="365" cy="360"/>
            </a:xfrm>
            <a:custGeom>
              <a:avLst/>
              <a:gdLst/>
              <a:ahLst/>
              <a:cxnLst/>
              <a:rect l="0" t="0" r="0" b="0"/>
              <a:pathLst>
                <a:path w="642" h="637">
                  <a:moveTo>
                    <a:pt x="640" y="365"/>
                  </a:moveTo>
                  <a:cubicBezTo>
                    <a:pt x="460" y="365"/>
                    <a:pt x="289" y="413"/>
                    <a:pt x="143" y="496"/>
                  </a:cubicBezTo>
                  <a:cubicBezTo>
                    <a:pt x="227" y="349"/>
                    <a:pt x="275" y="180"/>
                    <a:pt x="275" y="0"/>
                  </a:cubicBezTo>
                  <a:lnTo>
                    <a:pt x="187" y="0"/>
                  </a:lnTo>
                  <a:cubicBezTo>
                    <a:pt x="187" y="208"/>
                    <a:pt x="117" y="400"/>
                    <a:pt x="0" y="555"/>
                  </a:cubicBezTo>
                  <a:cubicBezTo>
                    <a:pt x="41" y="567"/>
                    <a:pt x="75" y="597"/>
                    <a:pt x="90" y="636"/>
                  </a:cubicBezTo>
                  <a:cubicBezTo>
                    <a:pt x="244" y="520"/>
                    <a:pt x="435" y="452"/>
                    <a:pt x="641" y="452"/>
                  </a:cubicBezTo>
                  <a:lnTo>
                    <a:pt x="641" y="365"/>
                  </a:lnTo>
                  <a:lnTo>
                    <a:pt x="640" y="365"/>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0" name="任意多边形 178">
              <a:extLst>
                <a:ext uri="{FF2B5EF4-FFF2-40B4-BE49-F238E27FC236}">
                  <a16:creationId xmlns:a16="http://schemas.microsoft.com/office/drawing/2014/main" id="{963B66E0-E8A5-41A9-9C59-D440064F424B}"/>
                </a:ext>
              </a:extLst>
            </p:cNvPr>
            <p:cNvSpPr/>
            <p:nvPr/>
          </p:nvSpPr>
          <p:spPr>
            <a:xfrm>
              <a:off x="16878" y="10218"/>
              <a:ext cx="60" cy="60"/>
            </a:xfrm>
            <a:custGeom>
              <a:avLst/>
              <a:gdLst/>
              <a:ahLst/>
              <a:cxnLst/>
              <a:rect l="0" t="0" r="0" b="0"/>
              <a:pathLst>
                <a:path w="105" h="105">
                  <a:moveTo>
                    <a:pt x="104" y="52"/>
                  </a:moveTo>
                  <a:cubicBezTo>
                    <a:pt x="104" y="62"/>
                    <a:pt x="101" y="69"/>
                    <a:pt x="97" y="78"/>
                  </a:cubicBezTo>
                  <a:cubicBezTo>
                    <a:pt x="92" y="86"/>
                    <a:pt x="86" y="92"/>
                    <a:pt x="78" y="97"/>
                  </a:cubicBezTo>
                  <a:cubicBezTo>
                    <a:pt x="69" y="101"/>
                    <a:pt x="61" y="104"/>
                    <a:pt x="52" y="104"/>
                  </a:cubicBezTo>
                  <a:cubicBezTo>
                    <a:pt x="42" y="104"/>
                    <a:pt x="34" y="101"/>
                    <a:pt x="26" y="97"/>
                  </a:cubicBezTo>
                  <a:cubicBezTo>
                    <a:pt x="17" y="92"/>
                    <a:pt x="12" y="86"/>
                    <a:pt x="7" y="78"/>
                  </a:cubicBezTo>
                  <a:cubicBezTo>
                    <a:pt x="2" y="69"/>
                    <a:pt x="0" y="61"/>
                    <a:pt x="0" y="52"/>
                  </a:cubicBezTo>
                  <a:cubicBezTo>
                    <a:pt x="0" y="42"/>
                    <a:pt x="2" y="34"/>
                    <a:pt x="7" y="26"/>
                  </a:cubicBezTo>
                  <a:cubicBezTo>
                    <a:pt x="12" y="18"/>
                    <a:pt x="17" y="12"/>
                    <a:pt x="26" y="7"/>
                  </a:cubicBezTo>
                  <a:cubicBezTo>
                    <a:pt x="34" y="2"/>
                    <a:pt x="43" y="0"/>
                    <a:pt x="52" y="0"/>
                  </a:cubicBezTo>
                  <a:cubicBezTo>
                    <a:pt x="62" y="0"/>
                    <a:pt x="69" y="2"/>
                    <a:pt x="78" y="7"/>
                  </a:cubicBezTo>
                  <a:cubicBezTo>
                    <a:pt x="86" y="12"/>
                    <a:pt x="92" y="18"/>
                    <a:pt x="97" y="26"/>
                  </a:cubicBezTo>
                  <a:cubicBezTo>
                    <a:pt x="101" y="34"/>
                    <a:pt x="104" y="43"/>
                    <a:pt x="104" y="52"/>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1" name="任意多边形 179">
              <a:extLst>
                <a:ext uri="{FF2B5EF4-FFF2-40B4-BE49-F238E27FC236}">
                  <a16:creationId xmlns:a16="http://schemas.microsoft.com/office/drawing/2014/main" id="{1A09250D-7664-4F0E-863F-9162C3598483}"/>
                </a:ext>
              </a:extLst>
            </p:cNvPr>
            <p:cNvSpPr/>
            <p:nvPr/>
          </p:nvSpPr>
          <p:spPr>
            <a:xfrm>
              <a:off x="16518" y="9905"/>
              <a:ext cx="297" cy="265"/>
            </a:xfrm>
            <a:custGeom>
              <a:avLst/>
              <a:gdLst/>
              <a:ahLst/>
              <a:cxnLst/>
              <a:rect l="0" t="0" r="0" b="0"/>
              <a:pathLst>
                <a:path w="526" h="469">
                  <a:moveTo>
                    <a:pt x="347" y="467"/>
                  </a:moveTo>
                  <a:lnTo>
                    <a:pt x="310" y="423"/>
                  </a:lnTo>
                  <a:cubicBezTo>
                    <a:pt x="310" y="423"/>
                    <a:pt x="343" y="409"/>
                    <a:pt x="370" y="371"/>
                  </a:cubicBezTo>
                  <a:cubicBezTo>
                    <a:pt x="401" y="332"/>
                    <a:pt x="424" y="274"/>
                    <a:pt x="397" y="195"/>
                  </a:cubicBezTo>
                  <a:cubicBezTo>
                    <a:pt x="397" y="195"/>
                    <a:pt x="336" y="43"/>
                    <a:pt x="185" y="84"/>
                  </a:cubicBezTo>
                  <a:cubicBezTo>
                    <a:pt x="158" y="91"/>
                    <a:pt x="138" y="105"/>
                    <a:pt x="118" y="122"/>
                  </a:cubicBezTo>
                  <a:cubicBezTo>
                    <a:pt x="101" y="136"/>
                    <a:pt x="81" y="160"/>
                    <a:pt x="68" y="199"/>
                  </a:cubicBezTo>
                  <a:cubicBezTo>
                    <a:pt x="58" y="223"/>
                    <a:pt x="54" y="251"/>
                    <a:pt x="54" y="285"/>
                  </a:cubicBezTo>
                  <a:cubicBezTo>
                    <a:pt x="77" y="399"/>
                    <a:pt x="155" y="426"/>
                    <a:pt x="155" y="426"/>
                  </a:cubicBezTo>
                  <a:lnTo>
                    <a:pt x="118" y="468"/>
                  </a:lnTo>
                  <a:cubicBezTo>
                    <a:pt x="118" y="468"/>
                    <a:pt x="0" y="410"/>
                    <a:pt x="0" y="262"/>
                  </a:cubicBezTo>
                  <a:cubicBezTo>
                    <a:pt x="0" y="262"/>
                    <a:pt x="0" y="165"/>
                    <a:pt x="67" y="96"/>
                  </a:cubicBezTo>
                  <a:cubicBezTo>
                    <a:pt x="94" y="68"/>
                    <a:pt x="131" y="41"/>
                    <a:pt x="181" y="31"/>
                  </a:cubicBezTo>
                  <a:cubicBezTo>
                    <a:pt x="181" y="31"/>
                    <a:pt x="177" y="21"/>
                    <a:pt x="185" y="14"/>
                  </a:cubicBezTo>
                  <a:cubicBezTo>
                    <a:pt x="189" y="10"/>
                    <a:pt x="189" y="3"/>
                    <a:pt x="198" y="3"/>
                  </a:cubicBezTo>
                  <a:lnTo>
                    <a:pt x="262" y="0"/>
                  </a:lnTo>
                  <a:cubicBezTo>
                    <a:pt x="266" y="0"/>
                    <a:pt x="283" y="6"/>
                    <a:pt x="283" y="30"/>
                  </a:cubicBezTo>
                  <a:cubicBezTo>
                    <a:pt x="488" y="74"/>
                    <a:pt x="525" y="360"/>
                    <a:pt x="347" y="467"/>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2" name="任意多边形 180">
              <a:extLst>
                <a:ext uri="{FF2B5EF4-FFF2-40B4-BE49-F238E27FC236}">
                  <a16:creationId xmlns:a16="http://schemas.microsoft.com/office/drawing/2014/main" id="{C89982C7-2CF0-431B-9F1C-F45AA8D9F50B}"/>
                </a:ext>
              </a:extLst>
            </p:cNvPr>
            <p:cNvSpPr/>
            <p:nvPr/>
          </p:nvSpPr>
          <p:spPr>
            <a:xfrm>
              <a:off x="16560" y="10030"/>
              <a:ext cx="183" cy="185"/>
            </a:xfrm>
            <a:custGeom>
              <a:avLst/>
              <a:gdLst/>
              <a:ahLst/>
              <a:cxnLst/>
              <a:rect l="0" t="0" r="0" b="0"/>
              <a:pathLst>
                <a:path w="321" h="325">
                  <a:moveTo>
                    <a:pt x="319" y="324"/>
                  </a:moveTo>
                  <a:lnTo>
                    <a:pt x="0" y="324"/>
                  </a:lnTo>
                  <a:lnTo>
                    <a:pt x="0" y="303"/>
                  </a:lnTo>
                  <a:lnTo>
                    <a:pt x="114" y="275"/>
                  </a:lnTo>
                  <a:cubicBezTo>
                    <a:pt x="114" y="275"/>
                    <a:pt x="137" y="269"/>
                    <a:pt x="141" y="247"/>
                  </a:cubicBezTo>
                  <a:lnTo>
                    <a:pt x="145" y="130"/>
                  </a:lnTo>
                  <a:cubicBezTo>
                    <a:pt x="145" y="130"/>
                    <a:pt x="141" y="120"/>
                    <a:pt x="134" y="113"/>
                  </a:cubicBezTo>
                  <a:cubicBezTo>
                    <a:pt x="131" y="109"/>
                    <a:pt x="128" y="105"/>
                    <a:pt x="121" y="105"/>
                  </a:cubicBezTo>
                  <a:cubicBezTo>
                    <a:pt x="121" y="105"/>
                    <a:pt x="88" y="95"/>
                    <a:pt x="81" y="95"/>
                  </a:cubicBezTo>
                  <a:lnTo>
                    <a:pt x="81" y="34"/>
                  </a:lnTo>
                  <a:cubicBezTo>
                    <a:pt x="81" y="34"/>
                    <a:pt x="81" y="21"/>
                    <a:pt x="92" y="10"/>
                  </a:cubicBezTo>
                  <a:cubicBezTo>
                    <a:pt x="95" y="7"/>
                    <a:pt x="102" y="0"/>
                    <a:pt x="112" y="0"/>
                  </a:cubicBezTo>
                  <a:lnTo>
                    <a:pt x="220" y="0"/>
                  </a:lnTo>
                  <a:cubicBezTo>
                    <a:pt x="220" y="0"/>
                    <a:pt x="224" y="0"/>
                    <a:pt x="233" y="10"/>
                  </a:cubicBezTo>
                  <a:cubicBezTo>
                    <a:pt x="237" y="14"/>
                    <a:pt x="239" y="17"/>
                    <a:pt x="243" y="27"/>
                  </a:cubicBezTo>
                  <a:lnTo>
                    <a:pt x="239" y="96"/>
                  </a:lnTo>
                  <a:lnTo>
                    <a:pt x="202" y="106"/>
                  </a:lnTo>
                  <a:cubicBezTo>
                    <a:pt x="202" y="106"/>
                    <a:pt x="179" y="110"/>
                    <a:pt x="179" y="134"/>
                  </a:cubicBezTo>
                  <a:lnTo>
                    <a:pt x="179" y="248"/>
                  </a:lnTo>
                  <a:cubicBezTo>
                    <a:pt x="179" y="248"/>
                    <a:pt x="183" y="276"/>
                    <a:pt x="219" y="279"/>
                  </a:cubicBezTo>
                  <a:cubicBezTo>
                    <a:pt x="226" y="283"/>
                    <a:pt x="320" y="303"/>
                    <a:pt x="320" y="303"/>
                  </a:cubicBezTo>
                  <a:lnTo>
                    <a:pt x="320" y="324"/>
                  </a:lnTo>
                  <a:lnTo>
                    <a:pt x="319" y="324"/>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3" name="任意多边形 181">
              <a:extLst>
                <a:ext uri="{FF2B5EF4-FFF2-40B4-BE49-F238E27FC236}">
                  <a16:creationId xmlns:a16="http://schemas.microsoft.com/office/drawing/2014/main" id="{9E2C1091-B39C-4F0D-89BB-64E8B0449BAE}"/>
                </a:ext>
              </a:extLst>
            </p:cNvPr>
            <p:cNvSpPr/>
            <p:nvPr/>
          </p:nvSpPr>
          <p:spPr>
            <a:xfrm>
              <a:off x="17013" y="10353"/>
              <a:ext cx="275" cy="285"/>
            </a:xfrm>
            <a:custGeom>
              <a:avLst/>
              <a:gdLst/>
              <a:ahLst/>
              <a:cxnLst/>
              <a:rect l="0" t="0" r="0" b="0"/>
              <a:pathLst>
                <a:path w="484" h="501">
                  <a:moveTo>
                    <a:pt x="478" y="245"/>
                  </a:moveTo>
                  <a:lnTo>
                    <a:pt x="480" y="259"/>
                  </a:lnTo>
                  <a:cubicBezTo>
                    <a:pt x="481" y="263"/>
                    <a:pt x="482" y="268"/>
                    <a:pt x="482" y="275"/>
                  </a:cubicBezTo>
                  <a:cubicBezTo>
                    <a:pt x="482" y="281"/>
                    <a:pt x="483" y="290"/>
                    <a:pt x="481" y="299"/>
                  </a:cubicBezTo>
                  <a:cubicBezTo>
                    <a:pt x="480" y="316"/>
                    <a:pt x="475" y="337"/>
                    <a:pt x="466" y="361"/>
                  </a:cubicBezTo>
                  <a:cubicBezTo>
                    <a:pt x="457" y="384"/>
                    <a:pt x="442" y="409"/>
                    <a:pt x="419" y="432"/>
                  </a:cubicBezTo>
                  <a:cubicBezTo>
                    <a:pt x="413" y="437"/>
                    <a:pt x="407" y="443"/>
                    <a:pt x="401" y="447"/>
                  </a:cubicBezTo>
                  <a:cubicBezTo>
                    <a:pt x="395" y="452"/>
                    <a:pt x="387" y="458"/>
                    <a:pt x="381" y="462"/>
                  </a:cubicBezTo>
                  <a:cubicBezTo>
                    <a:pt x="373" y="467"/>
                    <a:pt x="365" y="471"/>
                    <a:pt x="357" y="475"/>
                  </a:cubicBezTo>
                  <a:cubicBezTo>
                    <a:pt x="348" y="478"/>
                    <a:pt x="341" y="483"/>
                    <a:pt x="332" y="486"/>
                  </a:cubicBezTo>
                  <a:cubicBezTo>
                    <a:pt x="323" y="489"/>
                    <a:pt x="315" y="492"/>
                    <a:pt x="305" y="494"/>
                  </a:cubicBezTo>
                  <a:cubicBezTo>
                    <a:pt x="301" y="495"/>
                    <a:pt x="296" y="496"/>
                    <a:pt x="290" y="498"/>
                  </a:cubicBezTo>
                  <a:cubicBezTo>
                    <a:pt x="286" y="499"/>
                    <a:pt x="280" y="499"/>
                    <a:pt x="275" y="500"/>
                  </a:cubicBezTo>
                  <a:lnTo>
                    <a:pt x="268" y="500"/>
                  </a:lnTo>
                  <a:lnTo>
                    <a:pt x="239" y="500"/>
                  </a:lnTo>
                  <a:cubicBezTo>
                    <a:pt x="236" y="500"/>
                    <a:pt x="235" y="500"/>
                    <a:pt x="231" y="500"/>
                  </a:cubicBezTo>
                  <a:lnTo>
                    <a:pt x="214" y="498"/>
                  </a:lnTo>
                  <a:cubicBezTo>
                    <a:pt x="204" y="496"/>
                    <a:pt x="193" y="493"/>
                    <a:pt x="183" y="491"/>
                  </a:cubicBezTo>
                  <a:cubicBezTo>
                    <a:pt x="172" y="487"/>
                    <a:pt x="162" y="486"/>
                    <a:pt x="152" y="480"/>
                  </a:cubicBezTo>
                  <a:cubicBezTo>
                    <a:pt x="131" y="473"/>
                    <a:pt x="113" y="460"/>
                    <a:pt x="95" y="446"/>
                  </a:cubicBezTo>
                  <a:cubicBezTo>
                    <a:pt x="61" y="417"/>
                    <a:pt x="32" y="380"/>
                    <a:pt x="16" y="337"/>
                  </a:cubicBezTo>
                  <a:cubicBezTo>
                    <a:pt x="8" y="315"/>
                    <a:pt x="4" y="292"/>
                    <a:pt x="1" y="271"/>
                  </a:cubicBezTo>
                  <a:lnTo>
                    <a:pt x="0" y="254"/>
                  </a:lnTo>
                  <a:lnTo>
                    <a:pt x="0" y="236"/>
                  </a:lnTo>
                  <a:lnTo>
                    <a:pt x="1" y="222"/>
                  </a:lnTo>
                  <a:cubicBezTo>
                    <a:pt x="2" y="218"/>
                    <a:pt x="3" y="210"/>
                    <a:pt x="4" y="205"/>
                  </a:cubicBezTo>
                  <a:cubicBezTo>
                    <a:pt x="6" y="192"/>
                    <a:pt x="9" y="182"/>
                    <a:pt x="11" y="171"/>
                  </a:cubicBezTo>
                  <a:cubicBezTo>
                    <a:pt x="16" y="161"/>
                    <a:pt x="19" y="151"/>
                    <a:pt x="24" y="141"/>
                  </a:cubicBezTo>
                  <a:cubicBezTo>
                    <a:pt x="29" y="131"/>
                    <a:pt x="35" y="121"/>
                    <a:pt x="40" y="113"/>
                  </a:cubicBezTo>
                  <a:cubicBezTo>
                    <a:pt x="46" y="103"/>
                    <a:pt x="52" y="95"/>
                    <a:pt x="59" y="88"/>
                  </a:cubicBezTo>
                  <a:cubicBezTo>
                    <a:pt x="85" y="54"/>
                    <a:pt x="120" y="33"/>
                    <a:pt x="155" y="19"/>
                  </a:cubicBezTo>
                  <a:cubicBezTo>
                    <a:pt x="189" y="4"/>
                    <a:pt x="225" y="0"/>
                    <a:pt x="258" y="3"/>
                  </a:cubicBezTo>
                  <a:lnTo>
                    <a:pt x="265" y="3"/>
                  </a:lnTo>
                  <a:lnTo>
                    <a:pt x="270" y="4"/>
                  </a:lnTo>
                  <a:lnTo>
                    <a:pt x="280" y="6"/>
                  </a:lnTo>
                  <a:cubicBezTo>
                    <a:pt x="286" y="7"/>
                    <a:pt x="295" y="9"/>
                    <a:pt x="302" y="10"/>
                  </a:cubicBezTo>
                  <a:cubicBezTo>
                    <a:pt x="309" y="12"/>
                    <a:pt x="316" y="15"/>
                    <a:pt x="322" y="17"/>
                  </a:cubicBezTo>
                  <a:cubicBezTo>
                    <a:pt x="328" y="20"/>
                    <a:pt x="334" y="22"/>
                    <a:pt x="340" y="24"/>
                  </a:cubicBezTo>
                  <a:cubicBezTo>
                    <a:pt x="351" y="30"/>
                    <a:pt x="361" y="36"/>
                    <a:pt x="369" y="42"/>
                  </a:cubicBezTo>
                  <a:cubicBezTo>
                    <a:pt x="378" y="48"/>
                    <a:pt x="385" y="55"/>
                    <a:pt x="392" y="61"/>
                  </a:cubicBezTo>
                  <a:cubicBezTo>
                    <a:pt x="398" y="65"/>
                    <a:pt x="403" y="73"/>
                    <a:pt x="407" y="77"/>
                  </a:cubicBezTo>
                  <a:cubicBezTo>
                    <a:pt x="411" y="83"/>
                    <a:pt x="414" y="87"/>
                    <a:pt x="417" y="91"/>
                  </a:cubicBezTo>
                  <a:cubicBezTo>
                    <a:pt x="421" y="99"/>
                    <a:pt x="424" y="103"/>
                    <a:pt x="424" y="103"/>
                  </a:cubicBezTo>
                  <a:lnTo>
                    <a:pt x="421" y="106"/>
                  </a:lnTo>
                  <a:lnTo>
                    <a:pt x="411" y="97"/>
                  </a:lnTo>
                  <a:cubicBezTo>
                    <a:pt x="408" y="93"/>
                    <a:pt x="405" y="90"/>
                    <a:pt x="399" y="86"/>
                  </a:cubicBezTo>
                  <a:cubicBezTo>
                    <a:pt x="395" y="81"/>
                    <a:pt x="389" y="76"/>
                    <a:pt x="382" y="72"/>
                  </a:cubicBezTo>
                  <a:cubicBezTo>
                    <a:pt x="376" y="67"/>
                    <a:pt x="368" y="62"/>
                    <a:pt x="359" y="58"/>
                  </a:cubicBezTo>
                  <a:cubicBezTo>
                    <a:pt x="351" y="53"/>
                    <a:pt x="341" y="49"/>
                    <a:pt x="330" y="45"/>
                  </a:cubicBezTo>
                  <a:cubicBezTo>
                    <a:pt x="306" y="37"/>
                    <a:pt x="282" y="33"/>
                    <a:pt x="257" y="33"/>
                  </a:cubicBezTo>
                  <a:cubicBezTo>
                    <a:pt x="227" y="34"/>
                    <a:pt x="198" y="40"/>
                    <a:pt x="171" y="53"/>
                  </a:cubicBezTo>
                  <a:cubicBezTo>
                    <a:pt x="143" y="67"/>
                    <a:pt x="116" y="88"/>
                    <a:pt x="95" y="115"/>
                  </a:cubicBezTo>
                  <a:cubicBezTo>
                    <a:pt x="74" y="142"/>
                    <a:pt x="59" y="175"/>
                    <a:pt x="53" y="210"/>
                  </a:cubicBezTo>
                  <a:cubicBezTo>
                    <a:pt x="52" y="215"/>
                    <a:pt x="51" y="219"/>
                    <a:pt x="51" y="224"/>
                  </a:cubicBezTo>
                  <a:lnTo>
                    <a:pt x="50" y="238"/>
                  </a:lnTo>
                  <a:cubicBezTo>
                    <a:pt x="50" y="247"/>
                    <a:pt x="51" y="256"/>
                    <a:pt x="51" y="265"/>
                  </a:cubicBezTo>
                  <a:cubicBezTo>
                    <a:pt x="54" y="283"/>
                    <a:pt x="57" y="301"/>
                    <a:pt x="64" y="318"/>
                  </a:cubicBezTo>
                  <a:cubicBezTo>
                    <a:pt x="77" y="353"/>
                    <a:pt x="99" y="382"/>
                    <a:pt x="127" y="407"/>
                  </a:cubicBezTo>
                  <a:cubicBezTo>
                    <a:pt x="155" y="430"/>
                    <a:pt x="187" y="445"/>
                    <a:pt x="221" y="451"/>
                  </a:cubicBezTo>
                  <a:cubicBezTo>
                    <a:pt x="255" y="458"/>
                    <a:pt x="289" y="456"/>
                    <a:pt x="318" y="447"/>
                  </a:cubicBezTo>
                  <a:cubicBezTo>
                    <a:pt x="347" y="439"/>
                    <a:pt x="373" y="424"/>
                    <a:pt x="396" y="406"/>
                  </a:cubicBezTo>
                  <a:cubicBezTo>
                    <a:pt x="418" y="388"/>
                    <a:pt x="434" y="367"/>
                    <a:pt x="445" y="348"/>
                  </a:cubicBezTo>
                  <a:cubicBezTo>
                    <a:pt x="456" y="328"/>
                    <a:pt x="462" y="310"/>
                    <a:pt x="466" y="294"/>
                  </a:cubicBezTo>
                  <a:cubicBezTo>
                    <a:pt x="469" y="287"/>
                    <a:pt x="470" y="279"/>
                    <a:pt x="471" y="273"/>
                  </a:cubicBezTo>
                  <a:cubicBezTo>
                    <a:pt x="472" y="267"/>
                    <a:pt x="473" y="261"/>
                    <a:pt x="473" y="257"/>
                  </a:cubicBezTo>
                  <a:lnTo>
                    <a:pt x="474" y="243"/>
                  </a:lnTo>
                  <a:lnTo>
                    <a:pt x="478" y="245"/>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4" name="任意多边形 182">
              <a:extLst>
                <a:ext uri="{FF2B5EF4-FFF2-40B4-BE49-F238E27FC236}">
                  <a16:creationId xmlns:a16="http://schemas.microsoft.com/office/drawing/2014/main" id="{81A65752-E707-4B08-BC6D-9E6413F7248D}"/>
                </a:ext>
              </a:extLst>
            </p:cNvPr>
            <p:cNvSpPr/>
            <p:nvPr/>
          </p:nvSpPr>
          <p:spPr>
            <a:xfrm>
              <a:off x="17063" y="10453"/>
              <a:ext cx="197" cy="92"/>
            </a:xfrm>
            <a:custGeom>
              <a:avLst/>
              <a:gdLst/>
              <a:ahLst/>
              <a:cxnLst/>
              <a:rect l="0" t="0" r="0" b="0"/>
              <a:pathLst>
                <a:path w="348" h="164">
                  <a:moveTo>
                    <a:pt x="347" y="34"/>
                  </a:moveTo>
                  <a:lnTo>
                    <a:pt x="55" y="163"/>
                  </a:lnTo>
                  <a:lnTo>
                    <a:pt x="0" y="97"/>
                  </a:lnTo>
                  <a:lnTo>
                    <a:pt x="32" y="83"/>
                  </a:lnTo>
                  <a:lnTo>
                    <a:pt x="81" y="106"/>
                  </a:lnTo>
                  <a:lnTo>
                    <a:pt x="291" y="14"/>
                  </a:lnTo>
                  <a:cubicBezTo>
                    <a:pt x="291" y="15"/>
                    <a:pt x="332" y="0"/>
                    <a:pt x="347" y="34"/>
                  </a:cubicBez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sp>
          <p:nvSpPr>
            <p:cNvPr id="285" name="任意多边形 183">
              <a:extLst>
                <a:ext uri="{FF2B5EF4-FFF2-40B4-BE49-F238E27FC236}">
                  <a16:creationId xmlns:a16="http://schemas.microsoft.com/office/drawing/2014/main" id="{CA39BB8B-A2DC-4B8D-8FB1-3FE8DA4B50EA}"/>
                </a:ext>
              </a:extLst>
            </p:cNvPr>
            <p:cNvSpPr/>
            <p:nvPr/>
          </p:nvSpPr>
          <p:spPr>
            <a:xfrm>
              <a:off x="17080" y="10430"/>
              <a:ext cx="105" cy="58"/>
            </a:xfrm>
            <a:custGeom>
              <a:avLst/>
              <a:gdLst/>
              <a:ahLst/>
              <a:cxnLst/>
              <a:rect l="0" t="0" r="0" b="0"/>
              <a:pathLst>
                <a:path w="185" h="103">
                  <a:moveTo>
                    <a:pt x="184" y="67"/>
                  </a:moveTo>
                  <a:lnTo>
                    <a:pt x="105" y="102"/>
                  </a:lnTo>
                  <a:lnTo>
                    <a:pt x="0" y="18"/>
                  </a:lnTo>
                  <a:lnTo>
                    <a:pt x="39" y="0"/>
                  </a:lnTo>
                  <a:lnTo>
                    <a:pt x="184" y="67"/>
                  </a:lnTo>
                </a:path>
              </a:pathLst>
            </a:custGeom>
            <a:solidFill>
              <a:srgbClr val="595757"/>
            </a:solidFill>
            <a:ln w="9525">
              <a:noFill/>
            </a:ln>
          </p:spPr>
          <p:txBody>
            <a:bodyPr/>
            <a:lstStyle/>
            <a:p>
              <a:endParaRPr lang="zh-CN" altLang="en-US">
                <a:latin typeface="+mn-ea"/>
                <a:cs typeface="+mn-ea"/>
                <a:sym typeface="Huawei Sans" panose="020C0503030203020204" pitchFamily="34" charset="0"/>
              </a:endParaRPr>
            </a:p>
          </p:txBody>
        </p:sp>
      </p:grpSp>
      <p:cxnSp>
        <p:nvCxnSpPr>
          <p:cNvPr id="286" name="直接连接符 285">
            <a:extLst>
              <a:ext uri="{FF2B5EF4-FFF2-40B4-BE49-F238E27FC236}">
                <a16:creationId xmlns:a16="http://schemas.microsoft.com/office/drawing/2014/main" id="{F0D8BDB9-2B30-4754-B61A-0AE2C138AE15}"/>
              </a:ext>
            </a:extLst>
          </p:cNvPr>
          <p:cNvCxnSpPr/>
          <p:nvPr/>
        </p:nvCxnSpPr>
        <p:spPr bwMode="auto">
          <a:xfrm>
            <a:off x="6430589" y="5844362"/>
            <a:ext cx="541032" cy="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87" name="直接连接符 286">
            <a:extLst>
              <a:ext uri="{FF2B5EF4-FFF2-40B4-BE49-F238E27FC236}">
                <a16:creationId xmlns:a16="http://schemas.microsoft.com/office/drawing/2014/main" id="{8543E428-2E62-440E-9885-99C5A6D607BA}"/>
              </a:ext>
            </a:extLst>
          </p:cNvPr>
          <p:cNvCxnSpPr>
            <a:cxnSpLocks/>
            <a:stCxn id="244" idx="2"/>
          </p:cNvCxnSpPr>
          <p:nvPr/>
        </p:nvCxnSpPr>
        <p:spPr bwMode="auto">
          <a:xfrm flipH="1">
            <a:off x="2425044" y="2306174"/>
            <a:ext cx="9930" cy="89651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88" name="直接连接符 287">
            <a:extLst>
              <a:ext uri="{FF2B5EF4-FFF2-40B4-BE49-F238E27FC236}">
                <a16:creationId xmlns:a16="http://schemas.microsoft.com/office/drawing/2014/main" id="{F5DE9B0C-B2EB-452D-BB99-181540A25C69}"/>
              </a:ext>
            </a:extLst>
          </p:cNvPr>
          <p:cNvCxnSpPr>
            <a:cxnSpLocks/>
            <a:endCxn id="258" idx="3"/>
          </p:cNvCxnSpPr>
          <p:nvPr/>
        </p:nvCxnSpPr>
        <p:spPr bwMode="auto">
          <a:xfrm>
            <a:off x="2425043" y="3489835"/>
            <a:ext cx="9932" cy="982806"/>
          </a:xfrm>
          <a:prstGeom prst="line">
            <a:avLst/>
          </a:prstGeom>
          <a:solidFill>
            <a:srgbClr val="5B9BD5"/>
          </a:solidFill>
          <a:ln w="19050" cap="flat" cmpd="sng" algn="ctr">
            <a:solidFill>
              <a:srgbClr val="F28944"/>
            </a:solidFill>
            <a:prstDash val="solid"/>
            <a:round/>
            <a:headEnd type="none" w="med" len="med"/>
            <a:tailEnd type="triangle" w="med" len="med"/>
          </a:ln>
          <a:effectLst/>
        </p:spPr>
      </p:cxnSp>
      <p:cxnSp>
        <p:nvCxnSpPr>
          <p:cNvPr id="289" name="直接连接符 288">
            <a:extLst>
              <a:ext uri="{FF2B5EF4-FFF2-40B4-BE49-F238E27FC236}">
                <a16:creationId xmlns:a16="http://schemas.microsoft.com/office/drawing/2014/main" id="{47F3203D-9E2F-4AC8-85F8-CBC159A93DB7}"/>
              </a:ext>
            </a:extLst>
          </p:cNvPr>
          <p:cNvCxnSpPr>
            <a:cxnSpLocks/>
          </p:cNvCxnSpPr>
          <p:nvPr/>
        </p:nvCxnSpPr>
        <p:spPr bwMode="auto">
          <a:xfrm>
            <a:off x="2425043" y="4714478"/>
            <a:ext cx="0" cy="1008370"/>
          </a:xfrm>
          <a:prstGeom prst="line">
            <a:avLst/>
          </a:prstGeom>
          <a:solidFill>
            <a:srgbClr val="5B9BD5"/>
          </a:solidFill>
          <a:ln w="19050" cap="flat" cmpd="sng" algn="ctr">
            <a:solidFill>
              <a:srgbClr val="F28944"/>
            </a:solidFill>
            <a:prstDash val="solid"/>
            <a:round/>
            <a:headEnd type="none" w="med" len="med"/>
            <a:tailEnd type="triangle" w="med" len="med"/>
          </a:ln>
          <a:effectLst/>
        </p:spPr>
      </p:cxnSp>
      <p:sp>
        <p:nvSpPr>
          <p:cNvPr id="290" name="圆角矩形 4">
            <a:extLst>
              <a:ext uri="{FF2B5EF4-FFF2-40B4-BE49-F238E27FC236}">
                <a16:creationId xmlns:a16="http://schemas.microsoft.com/office/drawing/2014/main" id="{AFF4A2BD-24DD-48A2-9176-436E4CAE1BCB}"/>
              </a:ext>
            </a:extLst>
          </p:cNvPr>
          <p:cNvSpPr/>
          <p:nvPr/>
        </p:nvSpPr>
        <p:spPr bwMode="auto">
          <a:xfrm>
            <a:off x="8485709" y="5431210"/>
            <a:ext cx="3292206"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1" name="圆角矩形 4">
            <a:extLst>
              <a:ext uri="{FF2B5EF4-FFF2-40B4-BE49-F238E27FC236}">
                <a16:creationId xmlns:a16="http://schemas.microsoft.com/office/drawing/2014/main" id="{D42CC936-2769-4D45-BC7E-6F0A8AC48A58}"/>
              </a:ext>
            </a:extLst>
          </p:cNvPr>
          <p:cNvSpPr/>
          <p:nvPr/>
        </p:nvSpPr>
        <p:spPr bwMode="auto">
          <a:xfrm>
            <a:off x="8463351" y="4123510"/>
            <a:ext cx="3313562"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2" name="圆角矩形 4">
            <a:extLst>
              <a:ext uri="{FF2B5EF4-FFF2-40B4-BE49-F238E27FC236}">
                <a16:creationId xmlns:a16="http://schemas.microsoft.com/office/drawing/2014/main" id="{1BA427B0-9B73-4FF0-AF77-5EC754835790}"/>
              </a:ext>
            </a:extLst>
          </p:cNvPr>
          <p:cNvSpPr/>
          <p:nvPr/>
        </p:nvSpPr>
        <p:spPr bwMode="auto">
          <a:xfrm>
            <a:off x="8465424" y="2935184"/>
            <a:ext cx="3323057"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3" name="圆角矩形 4">
            <a:extLst>
              <a:ext uri="{FF2B5EF4-FFF2-40B4-BE49-F238E27FC236}">
                <a16:creationId xmlns:a16="http://schemas.microsoft.com/office/drawing/2014/main" id="{E8218727-072A-453E-B8CE-1FDA2ABE4DD4}"/>
              </a:ext>
            </a:extLst>
          </p:cNvPr>
          <p:cNvSpPr/>
          <p:nvPr/>
        </p:nvSpPr>
        <p:spPr bwMode="auto">
          <a:xfrm>
            <a:off x="8514498" y="1699923"/>
            <a:ext cx="3301700" cy="840698"/>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mn-ea"/>
              <a:cs typeface="+mn-ea"/>
              <a:sym typeface="Huawei Sans" panose="020C0503030203020204" pitchFamily="34" charset="0"/>
            </a:endParaRPr>
          </a:p>
        </p:txBody>
      </p:sp>
      <p:sp>
        <p:nvSpPr>
          <p:cNvPr id="294" name="圆角矩形 4">
            <a:extLst>
              <a:ext uri="{FF2B5EF4-FFF2-40B4-BE49-F238E27FC236}">
                <a16:creationId xmlns:a16="http://schemas.microsoft.com/office/drawing/2014/main" id="{10855434-88E1-4AE3-8216-47BE58A23921}"/>
              </a:ext>
            </a:extLst>
          </p:cNvPr>
          <p:cNvSpPr/>
          <p:nvPr/>
        </p:nvSpPr>
        <p:spPr bwMode="auto">
          <a:xfrm>
            <a:off x="8250618" y="1188158"/>
            <a:ext cx="3830332" cy="5249686"/>
          </a:xfrm>
          <a:prstGeom prst="roundRect">
            <a:avLst>
              <a:gd name="adj" fmla="val 1205"/>
            </a:avLst>
          </a:prstGeom>
          <a:noFill/>
          <a:ln w="12700" cap="flat" cmpd="sng" algn="ctr">
            <a:solidFill>
              <a:schemeClr val="bg1">
                <a:lumMod val="85000"/>
              </a:scheme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dirty="0">
              <a:solidFill>
                <a:srgbClr val="1D1D1A"/>
              </a:solidFill>
              <a:latin typeface="+mn-ea"/>
              <a:cs typeface="+mn-ea"/>
              <a:sym typeface="Huawei Sans" panose="020C0503030203020204" pitchFamily="34" charset="0"/>
            </a:endParaRPr>
          </a:p>
        </p:txBody>
      </p:sp>
      <p:sp>
        <p:nvSpPr>
          <p:cNvPr id="295" name="文本框 294">
            <a:extLst>
              <a:ext uri="{FF2B5EF4-FFF2-40B4-BE49-F238E27FC236}">
                <a16:creationId xmlns:a16="http://schemas.microsoft.com/office/drawing/2014/main" id="{2549E61D-8014-470D-8AF3-03612334A7DE}"/>
              </a:ext>
            </a:extLst>
          </p:cNvPr>
          <p:cNvSpPr txBox="1"/>
          <p:nvPr/>
        </p:nvSpPr>
        <p:spPr>
          <a:xfrm>
            <a:off x="9348007" y="1299226"/>
            <a:ext cx="1553631" cy="307777"/>
          </a:xfrm>
          <a:prstGeom prst="rect">
            <a:avLst/>
          </a:prstGeom>
          <a:noFill/>
        </p:spPr>
        <p:txBody>
          <a:bodyPr wrap="none" rtlCol="0">
            <a:spAutoFit/>
          </a:bodyPr>
          <a:lstStyle/>
          <a:p>
            <a:pPr algn="ctr"/>
            <a:r>
              <a:rPr lang="zh-CN" altLang="en-US" sz="1400" b="1" dirty="0">
                <a:latin typeface="+mn-ea"/>
                <a:cs typeface="+mn-ea"/>
                <a:sym typeface="Huawei Sans" panose="020C0503030203020204" pitchFamily="34" charset="0"/>
              </a:rPr>
              <a:t>公司</a:t>
            </a:r>
            <a:r>
              <a:rPr lang="en-US" altLang="zh-CN" sz="1400" b="1" dirty="0">
                <a:latin typeface="+mn-ea"/>
                <a:cs typeface="+mn-ea"/>
                <a:sym typeface="Huawei Sans" panose="020C0503030203020204" pitchFamily="34" charset="0"/>
              </a:rPr>
              <a:t>B</a:t>
            </a:r>
            <a:r>
              <a:rPr lang="zh-CN" altLang="en-US" sz="1400" b="1" dirty="0">
                <a:latin typeface="+mn-ea"/>
                <a:cs typeface="+mn-ea"/>
                <a:sym typeface="Huawei Sans" panose="020C0503030203020204" pitchFamily="34" charset="0"/>
              </a:rPr>
              <a:t>接收合同书</a:t>
            </a:r>
          </a:p>
        </p:txBody>
      </p:sp>
      <p:grpSp>
        <p:nvGrpSpPr>
          <p:cNvPr id="296" name="组合 412">
            <a:extLst>
              <a:ext uri="{FF2B5EF4-FFF2-40B4-BE49-F238E27FC236}">
                <a16:creationId xmlns:a16="http://schemas.microsoft.com/office/drawing/2014/main" id="{84F17F1E-EF70-437B-BE37-DBE00DEF9D07}"/>
              </a:ext>
            </a:extLst>
          </p:cNvPr>
          <p:cNvGrpSpPr>
            <a:grpSpLocks noChangeAspect="1"/>
          </p:cNvGrpSpPr>
          <p:nvPr/>
        </p:nvGrpSpPr>
        <p:grpSpPr bwMode="auto">
          <a:xfrm>
            <a:off x="10718771" y="1795566"/>
            <a:ext cx="436684" cy="509054"/>
            <a:chOff x="5711825" y="1701801"/>
            <a:chExt cx="452438" cy="527050"/>
          </a:xfrm>
        </p:grpSpPr>
        <p:sp>
          <p:nvSpPr>
            <p:cNvPr id="297" name="Oval 230">
              <a:extLst>
                <a:ext uri="{FF2B5EF4-FFF2-40B4-BE49-F238E27FC236}">
                  <a16:creationId xmlns:a16="http://schemas.microsoft.com/office/drawing/2014/main" id="{FAFDDEC4-7C77-4EAB-A3A1-AE9AC5FA103F}"/>
                </a:ext>
              </a:extLst>
            </p:cNvPr>
            <p:cNvSpPr>
              <a:spLocks noChangeArrowheads="1"/>
            </p:cNvSpPr>
            <p:nvPr/>
          </p:nvSpPr>
          <p:spPr bwMode="auto">
            <a:xfrm>
              <a:off x="6042025" y="2176463"/>
              <a:ext cx="53975"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98" name="Oval 231">
              <a:extLst>
                <a:ext uri="{FF2B5EF4-FFF2-40B4-BE49-F238E27FC236}">
                  <a16:creationId xmlns:a16="http://schemas.microsoft.com/office/drawing/2014/main" id="{279AC9A5-C498-4500-BE8A-930FC100B871}"/>
                </a:ext>
              </a:extLst>
            </p:cNvPr>
            <p:cNvSpPr>
              <a:spLocks noChangeArrowheads="1"/>
            </p:cNvSpPr>
            <p:nvPr/>
          </p:nvSpPr>
          <p:spPr bwMode="auto">
            <a:xfrm>
              <a:off x="5964238" y="2176463"/>
              <a:ext cx="52388" cy="523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299" name="Freeform 232">
              <a:extLst>
                <a:ext uri="{FF2B5EF4-FFF2-40B4-BE49-F238E27FC236}">
                  <a16:creationId xmlns:a16="http://schemas.microsoft.com/office/drawing/2014/main" id="{A5DC718B-472F-4DF2-8FE2-9D0D2B32BEC1}"/>
                </a:ext>
              </a:extLst>
            </p:cNvPr>
            <p:cNvSpPr>
              <a:spLocks/>
            </p:cNvSpPr>
            <p:nvPr/>
          </p:nvSpPr>
          <p:spPr bwMode="auto">
            <a:xfrm>
              <a:off x="6056313" y="2190751"/>
              <a:ext cx="107950" cy="25400"/>
            </a:xfrm>
            <a:custGeom>
              <a:avLst/>
              <a:gdLst>
                <a:gd name="T0" fmla="*/ 2147483646 w 77"/>
                <a:gd name="T1" fmla="*/ 2147483646 h 18"/>
                <a:gd name="T2" fmla="*/ 2147483646 w 77"/>
                <a:gd name="T3" fmla="*/ 2147483646 h 18"/>
                <a:gd name="T4" fmla="*/ 0 w 77"/>
                <a:gd name="T5" fmla="*/ 2147483646 h 18"/>
                <a:gd name="T6" fmla="*/ 2147483646 w 77"/>
                <a:gd name="T7" fmla="*/ 0 h 18"/>
                <a:gd name="T8" fmla="*/ 2147483646 w 77"/>
                <a:gd name="T9" fmla="*/ 0 h 18"/>
                <a:gd name="T10" fmla="*/ 2147483646 w 77"/>
                <a:gd name="T11" fmla="*/ 2147483646 h 18"/>
                <a:gd name="T12" fmla="*/ 2147483646 w 77"/>
                <a:gd name="T13" fmla="*/ 2147483646 h 18"/>
                <a:gd name="T14" fmla="*/ 0 60000 65536"/>
                <a:gd name="T15" fmla="*/ 0 60000 65536"/>
                <a:gd name="T16" fmla="*/ 0 60000 65536"/>
                <a:gd name="T17" fmla="*/ 0 60000 65536"/>
                <a:gd name="T18" fmla="*/ 0 60000 65536"/>
                <a:gd name="T19" fmla="*/ 0 60000 65536"/>
                <a:gd name="T20" fmla="*/ 0 60000 65536"/>
                <a:gd name="T21" fmla="*/ 0 w 77"/>
                <a:gd name="T22" fmla="*/ 0 h 18"/>
                <a:gd name="T23" fmla="*/ 77 w 7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18">
                  <a:moveTo>
                    <a:pt x="68" y="18"/>
                  </a:moveTo>
                  <a:cubicBezTo>
                    <a:pt x="9" y="18"/>
                    <a:pt x="9" y="18"/>
                    <a:pt x="9" y="18"/>
                  </a:cubicBezTo>
                  <a:cubicBezTo>
                    <a:pt x="4" y="18"/>
                    <a:pt x="0" y="14"/>
                    <a:pt x="0" y="9"/>
                  </a:cubicBezTo>
                  <a:cubicBezTo>
                    <a:pt x="0" y="4"/>
                    <a:pt x="4" y="0"/>
                    <a:pt x="9" y="0"/>
                  </a:cubicBezTo>
                  <a:cubicBezTo>
                    <a:pt x="68" y="0"/>
                    <a:pt x="68" y="0"/>
                    <a:pt x="68" y="0"/>
                  </a:cubicBezTo>
                  <a:cubicBezTo>
                    <a:pt x="73" y="0"/>
                    <a:pt x="77" y="4"/>
                    <a:pt x="77" y="9"/>
                  </a:cubicBezTo>
                  <a:cubicBezTo>
                    <a:pt x="77" y="14"/>
                    <a:pt x="73" y="18"/>
                    <a:pt x="6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300" name="Freeform 233">
              <a:extLst>
                <a:ext uri="{FF2B5EF4-FFF2-40B4-BE49-F238E27FC236}">
                  <a16:creationId xmlns:a16="http://schemas.microsoft.com/office/drawing/2014/main" id="{5CB3376B-1284-46FA-AC27-FB52451A5AA6}"/>
                </a:ext>
              </a:extLst>
            </p:cNvPr>
            <p:cNvSpPr>
              <a:spLocks/>
            </p:cNvSpPr>
            <p:nvPr/>
          </p:nvSpPr>
          <p:spPr bwMode="auto">
            <a:xfrm>
              <a:off x="5711825" y="2190751"/>
              <a:ext cx="290513" cy="25400"/>
            </a:xfrm>
            <a:custGeom>
              <a:avLst/>
              <a:gdLst>
                <a:gd name="T0" fmla="*/ 2147483646 w 208"/>
                <a:gd name="T1" fmla="*/ 2147483646 h 18"/>
                <a:gd name="T2" fmla="*/ 2147483646 w 208"/>
                <a:gd name="T3" fmla="*/ 2147483646 h 18"/>
                <a:gd name="T4" fmla="*/ 0 w 208"/>
                <a:gd name="T5" fmla="*/ 2147483646 h 18"/>
                <a:gd name="T6" fmla="*/ 2147483646 w 208"/>
                <a:gd name="T7" fmla="*/ 0 h 18"/>
                <a:gd name="T8" fmla="*/ 2147483646 w 208"/>
                <a:gd name="T9" fmla="*/ 0 h 18"/>
                <a:gd name="T10" fmla="*/ 2147483646 w 208"/>
                <a:gd name="T11" fmla="*/ 2147483646 h 18"/>
                <a:gd name="T12" fmla="*/ 2147483646 w 208"/>
                <a:gd name="T13" fmla="*/ 2147483646 h 18"/>
                <a:gd name="T14" fmla="*/ 0 60000 65536"/>
                <a:gd name="T15" fmla="*/ 0 60000 65536"/>
                <a:gd name="T16" fmla="*/ 0 60000 65536"/>
                <a:gd name="T17" fmla="*/ 0 60000 65536"/>
                <a:gd name="T18" fmla="*/ 0 60000 65536"/>
                <a:gd name="T19" fmla="*/ 0 60000 65536"/>
                <a:gd name="T20" fmla="*/ 0 60000 65536"/>
                <a:gd name="T21" fmla="*/ 0 w 208"/>
                <a:gd name="T22" fmla="*/ 0 h 18"/>
                <a:gd name="T23" fmla="*/ 208 w 20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18">
                  <a:moveTo>
                    <a:pt x="199" y="18"/>
                  </a:moveTo>
                  <a:cubicBezTo>
                    <a:pt x="9" y="18"/>
                    <a:pt x="9" y="18"/>
                    <a:pt x="9" y="18"/>
                  </a:cubicBezTo>
                  <a:cubicBezTo>
                    <a:pt x="4" y="18"/>
                    <a:pt x="0" y="14"/>
                    <a:pt x="0" y="9"/>
                  </a:cubicBezTo>
                  <a:cubicBezTo>
                    <a:pt x="0" y="4"/>
                    <a:pt x="4" y="0"/>
                    <a:pt x="9" y="0"/>
                  </a:cubicBezTo>
                  <a:cubicBezTo>
                    <a:pt x="199" y="0"/>
                    <a:pt x="199" y="0"/>
                    <a:pt x="199" y="0"/>
                  </a:cubicBezTo>
                  <a:cubicBezTo>
                    <a:pt x="204" y="0"/>
                    <a:pt x="208" y="4"/>
                    <a:pt x="208" y="9"/>
                  </a:cubicBezTo>
                  <a:cubicBezTo>
                    <a:pt x="208" y="14"/>
                    <a:pt x="204" y="18"/>
                    <a:pt x="199"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301" name="Freeform 234">
              <a:extLst>
                <a:ext uri="{FF2B5EF4-FFF2-40B4-BE49-F238E27FC236}">
                  <a16:creationId xmlns:a16="http://schemas.microsoft.com/office/drawing/2014/main" id="{FBC5CD7E-281A-4AD4-BAFC-2C36156B14B9}"/>
                </a:ext>
              </a:extLst>
            </p:cNvPr>
            <p:cNvSpPr>
              <a:spLocks noEditPoints="1"/>
            </p:cNvSpPr>
            <p:nvPr/>
          </p:nvSpPr>
          <p:spPr bwMode="auto">
            <a:xfrm>
              <a:off x="5827713" y="1701801"/>
              <a:ext cx="222250" cy="257175"/>
            </a:xfrm>
            <a:custGeom>
              <a:avLst/>
              <a:gdLst>
                <a:gd name="T0" fmla="*/ 2147483646 w 159"/>
                <a:gd name="T1" fmla="*/ 2147483646 h 184"/>
                <a:gd name="T2" fmla="*/ 0 w 159"/>
                <a:gd name="T3" fmla="*/ 2147483646 h 184"/>
                <a:gd name="T4" fmla="*/ 2147483646 w 159"/>
                <a:gd name="T5" fmla="*/ 2147483646 h 184"/>
                <a:gd name="T6" fmla="*/ 2147483646 w 159"/>
                <a:gd name="T7" fmla="*/ 2147483646 h 184"/>
                <a:gd name="T8" fmla="*/ 2147483646 w 159"/>
                <a:gd name="T9" fmla="*/ 2147483646 h 184"/>
                <a:gd name="T10" fmla="*/ 2147483646 w 159"/>
                <a:gd name="T11" fmla="*/ 2147483646 h 184"/>
                <a:gd name="T12" fmla="*/ 2147483646 w 159"/>
                <a:gd name="T13" fmla="*/ 2147483646 h 184"/>
                <a:gd name="T14" fmla="*/ 2147483646 w 159"/>
                <a:gd name="T15" fmla="*/ 2147483646 h 184"/>
                <a:gd name="T16" fmla="*/ 2147483646 w 159"/>
                <a:gd name="T17" fmla="*/ 2147483646 h 184"/>
                <a:gd name="T18" fmla="*/ 2147483646 w 159"/>
                <a:gd name="T19" fmla="*/ 2147483646 h 184"/>
                <a:gd name="T20" fmla="*/ 2147483646 w 159"/>
                <a:gd name="T21" fmla="*/ 2147483646 h 184"/>
                <a:gd name="T22" fmla="*/ 2147483646 w 159"/>
                <a:gd name="T23" fmla="*/ 2147483646 h 184"/>
                <a:gd name="T24" fmla="*/ 2147483646 w 159"/>
                <a:gd name="T25" fmla="*/ 2147483646 h 184"/>
                <a:gd name="T26" fmla="*/ 2147483646 w 159"/>
                <a:gd name="T27" fmla="*/ 2147483646 h 184"/>
                <a:gd name="T28" fmla="*/ 2147483646 w 159"/>
                <a:gd name="T29" fmla="*/ 2147483646 h 184"/>
                <a:gd name="T30" fmla="*/ 2147483646 w 159"/>
                <a:gd name="T31" fmla="*/ 2147483646 h 184"/>
                <a:gd name="T32" fmla="*/ 2147483646 w 159"/>
                <a:gd name="T33" fmla="*/ 2147483646 h 184"/>
                <a:gd name="T34" fmla="*/ 2147483646 w 159"/>
                <a:gd name="T35" fmla="*/ 2147483646 h 184"/>
                <a:gd name="T36" fmla="*/ 2147483646 w 159"/>
                <a:gd name="T37" fmla="*/ 2147483646 h 184"/>
                <a:gd name="T38" fmla="*/ 2147483646 w 159"/>
                <a:gd name="T39" fmla="*/ 2147483646 h 184"/>
                <a:gd name="T40" fmla="*/ 2147483646 w 159"/>
                <a:gd name="T41" fmla="*/ 2147483646 h 184"/>
                <a:gd name="T42" fmla="*/ 2147483646 w 159"/>
                <a:gd name="T43" fmla="*/ 2147483646 h 184"/>
                <a:gd name="T44" fmla="*/ 2147483646 w 159"/>
                <a:gd name="T45" fmla="*/ 2147483646 h 184"/>
                <a:gd name="T46" fmla="*/ 2147483646 w 159"/>
                <a:gd name="T47" fmla="*/ 2147483646 h 184"/>
                <a:gd name="T48" fmla="*/ 2147483646 w 159"/>
                <a:gd name="T49" fmla="*/ 2147483646 h 184"/>
                <a:gd name="T50" fmla="*/ 2147483646 w 159"/>
                <a:gd name="T51" fmla="*/ 2147483646 h 184"/>
                <a:gd name="T52" fmla="*/ 2147483646 w 159"/>
                <a:gd name="T53" fmla="*/ 2147483646 h 184"/>
                <a:gd name="T54" fmla="*/ 2147483646 w 159"/>
                <a:gd name="T55" fmla="*/ 2147483646 h 184"/>
                <a:gd name="T56" fmla="*/ 2147483646 w 159"/>
                <a:gd name="T57" fmla="*/ 2147483646 h 184"/>
                <a:gd name="T58" fmla="*/ 2147483646 w 159"/>
                <a:gd name="T59" fmla="*/ 2147483646 h 184"/>
                <a:gd name="T60" fmla="*/ 2147483646 w 159"/>
                <a:gd name="T61" fmla="*/ 2147483646 h 184"/>
                <a:gd name="T62" fmla="*/ 2147483646 w 159"/>
                <a:gd name="T63" fmla="*/ 2147483646 h 184"/>
                <a:gd name="T64" fmla="*/ 2147483646 w 159"/>
                <a:gd name="T65" fmla="*/ 2147483646 h 1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84"/>
                <a:gd name="T101" fmla="*/ 159 w 159"/>
                <a:gd name="T102" fmla="*/ 184 h 1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84">
                  <a:moveTo>
                    <a:pt x="80" y="184"/>
                  </a:moveTo>
                  <a:cubicBezTo>
                    <a:pt x="57" y="184"/>
                    <a:pt x="33" y="163"/>
                    <a:pt x="22" y="133"/>
                  </a:cubicBezTo>
                  <a:cubicBezTo>
                    <a:pt x="12" y="133"/>
                    <a:pt x="5" y="126"/>
                    <a:pt x="4" y="118"/>
                  </a:cubicBezTo>
                  <a:cubicBezTo>
                    <a:pt x="0" y="91"/>
                    <a:pt x="0" y="91"/>
                    <a:pt x="0" y="91"/>
                  </a:cubicBezTo>
                  <a:cubicBezTo>
                    <a:pt x="0" y="91"/>
                    <a:pt x="0" y="90"/>
                    <a:pt x="0" y="90"/>
                  </a:cubicBezTo>
                  <a:cubicBezTo>
                    <a:pt x="0" y="87"/>
                    <a:pt x="0" y="81"/>
                    <a:pt x="5" y="76"/>
                  </a:cubicBezTo>
                  <a:cubicBezTo>
                    <a:pt x="7" y="74"/>
                    <a:pt x="7" y="74"/>
                    <a:pt x="7" y="74"/>
                  </a:cubicBezTo>
                  <a:cubicBezTo>
                    <a:pt x="8" y="73"/>
                    <a:pt x="8" y="73"/>
                    <a:pt x="9" y="73"/>
                  </a:cubicBezTo>
                  <a:cubicBezTo>
                    <a:pt x="9" y="57"/>
                    <a:pt x="9" y="57"/>
                    <a:pt x="9" y="57"/>
                  </a:cubicBezTo>
                  <a:cubicBezTo>
                    <a:pt x="9" y="30"/>
                    <a:pt x="31" y="8"/>
                    <a:pt x="58" y="7"/>
                  </a:cubicBezTo>
                  <a:cubicBezTo>
                    <a:pt x="63" y="0"/>
                    <a:pt x="73" y="0"/>
                    <a:pt x="78" y="0"/>
                  </a:cubicBezTo>
                  <a:cubicBezTo>
                    <a:pt x="85" y="0"/>
                    <a:pt x="96" y="0"/>
                    <a:pt x="107" y="6"/>
                  </a:cubicBezTo>
                  <a:cubicBezTo>
                    <a:pt x="109" y="6"/>
                    <a:pt x="110" y="7"/>
                    <a:pt x="112" y="7"/>
                  </a:cubicBezTo>
                  <a:cubicBezTo>
                    <a:pt x="114" y="8"/>
                    <a:pt x="117" y="9"/>
                    <a:pt x="120" y="11"/>
                  </a:cubicBezTo>
                  <a:cubicBezTo>
                    <a:pt x="139" y="19"/>
                    <a:pt x="152" y="38"/>
                    <a:pt x="152" y="57"/>
                  </a:cubicBezTo>
                  <a:cubicBezTo>
                    <a:pt x="152" y="69"/>
                    <a:pt x="152" y="69"/>
                    <a:pt x="152" y="69"/>
                  </a:cubicBezTo>
                  <a:cubicBezTo>
                    <a:pt x="152" y="70"/>
                    <a:pt x="152" y="72"/>
                    <a:pt x="151" y="74"/>
                  </a:cubicBezTo>
                  <a:cubicBezTo>
                    <a:pt x="151" y="74"/>
                    <a:pt x="151" y="74"/>
                    <a:pt x="151" y="74"/>
                  </a:cubicBezTo>
                  <a:cubicBezTo>
                    <a:pt x="155" y="78"/>
                    <a:pt x="159" y="84"/>
                    <a:pt x="159" y="90"/>
                  </a:cubicBezTo>
                  <a:cubicBezTo>
                    <a:pt x="159" y="90"/>
                    <a:pt x="159" y="91"/>
                    <a:pt x="158" y="91"/>
                  </a:cubicBezTo>
                  <a:cubicBezTo>
                    <a:pt x="154" y="118"/>
                    <a:pt x="154" y="118"/>
                    <a:pt x="154" y="118"/>
                  </a:cubicBezTo>
                  <a:cubicBezTo>
                    <a:pt x="153" y="124"/>
                    <a:pt x="147" y="131"/>
                    <a:pt x="142" y="132"/>
                  </a:cubicBezTo>
                  <a:cubicBezTo>
                    <a:pt x="127" y="164"/>
                    <a:pt x="103" y="184"/>
                    <a:pt x="80" y="184"/>
                  </a:cubicBezTo>
                  <a:close/>
                  <a:moveTo>
                    <a:pt x="22" y="115"/>
                  </a:moveTo>
                  <a:cubicBezTo>
                    <a:pt x="22" y="115"/>
                    <a:pt x="22" y="115"/>
                    <a:pt x="23" y="115"/>
                  </a:cubicBezTo>
                  <a:cubicBezTo>
                    <a:pt x="27" y="115"/>
                    <a:pt x="27" y="115"/>
                    <a:pt x="27" y="115"/>
                  </a:cubicBezTo>
                  <a:cubicBezTo>
                    <a:pt x="31" y="115"/>
                    <a:pt x="34" y="117"/>
                    <a:pt x="35" y="120"/>
                  </a:cubicBezTo>
                  <a:cubicBezTo>
                    <a:pt x="38" y="125"/>
                    <a:pt x="38" y="125"/>
                    <a:pt x="38" y="125"/>
                  </a:cubicBezTo>
                  <a:cubicBezTo>
                    <a:pt x="38" y="125"/>
                    <a:pt x="38" y="125"/>
                    <a:pt x="38" y="126"/>
                  </a:cubicBezTo>
                  <a:cubicBezTo>
                    <a:pt x="46" y="148"/>
                    <a:pt x="65" y="166"/>
                    <a:pt x="80" y="166"/>
                  </a:cubicBezTo>
                  <a:cubicBezTo>
                    <a:pt x="95" y="166"/>
                    <a:pt x="113" y="150"/>
                    <a:pt x="124" y="127"/>
                  </a:cubicBezTo>
                  <a:cubicBezTo>
                    <a:pt x="124" y="124"/>
                    <a:pt x="124" y="124"/>
                    <a:pt x="124" y="124"/>
                  </a:cubicBezTo>
                  <a:cubicBezTo>
                    <a:pt x="124" y="119"/>
                    <a:pt x="128" y="115"/>
                    <a:pt x="133" y="115"/>
                  </a:cubicBezTo>
                  <a:cubicBezTo>
                    <a:pt x="136" y="115"/>
                    <a:pt x="136" y="115"/>
                    <a:pt x="136" y="115"/>
                  </a:cubicBezTo>
                  <a:cubicBezTo>
                    <a:pt x="136" y="115"/>
                    <a:pt x="136" y="115"/>
                    <a:pt x="136" y="115"/>
                  </a:cubicBezTo>
                  <a:cubicBezTo>
                    <a:pt x="140" y="90"/>
                    <a:pt x="140" y="90"/>
                    <a:pt x="140" y="90"/>
                  </a:cubicBezTo>
                  <a:cubicBezTo>
                    <a:pt x="140" y="89"/>
                    <a:pt x="140" y="88"/>
                    <a:pt x="139" y="88"/>
                  </a:cubicBezTo>
                  <a:cubicBezTo>
                    <a:pt x="136" y="86"/>
                    <a:pt x="136" y="86"/>
                    <a:pt x="136" y="86"/>
                  </a:cubicBezTo>
                  <a:cubicBezTo>
                    <a:pt x="133" y="85"/>
                    <a:pt x="131" y="82"/>
                    <a:pt x="131" y="78"/>
                  </a:cubicBezTo>
                  <a:cubicBezTo>
                    <a:pt x="131" y="76"/>
                    <a:pt x="131" y="76"/>
                    <a:pt x="131" y="76"/>
                  </a:cubicBezTo>
                  <a:cubicBezTo>
                    <a:pt x="131" y="74"/>
                    <a:pt x="132" y="71"/>
                    <a:pt x="134" y="70"/>
                  </a:cubicBezTo>
                  <a:cubicBezTo>
                    <a:pt x="134" y="69"/>
                    <a:pt x="134" y="69"/>
                    <a:pt x="134" y="69"/>
                  </a:cubicBezTo>
                  <a:cubicBezTo>
                    <a:pt x="134" y="57"/>
                    <a:pt x="134" y="57"/>
                    <a:pt x="134" y="57"/>
                  </a:cubicBezTo>
                  <a:cubicBezTo>
                    <a:pt x="134" y="45"/>
                    <a:pt x="124" y="32"/>
                    <a:pt x="111" y="27"/>
                  </a:cubicBezTo>
                  <a:cubicBezTo>
                    <a:pt x="111" y="26"/>
                    <a:pt x="110" y="26"/>
                    <a:pt x="109" y="25"/>
                  </a:cubicBezTo>
                  <a:cubicBezTo>
                    <a:pt x="109" y="25"/>
                    <a:pt x="108" y="25"/>
                    <a:pt x="107" y="24"/>
                  </a:cubicBezTo>
                  <a:cubicBezTo>
                    <a:pt x="105" y="24"/>
                    <a:pt x="102" y="23"/>
                    <a:pt x="99" y="22"/>
                  </a:cubicBezTo>
                  <a:cubicBezTo>
                    <a:pt x="92" y="18"/>
                    <a:pt x="84" y="18"/>
                    <a:pt x="78" y="18"/>
                  </a:cubicBezTo>
                  <a:cubicBezTo>
                    <a:pt x="77" y="18"/>
                    <a:pt x="75" y="18"/>
                    <a:pt x="73" y="18"/>
                  </a:cubicBezTo>
                  <a:cubicBezTo>
                    <a:pt x="72" y="22"/>
                    <a:pt x="68" y="25"/>
                    <a:pt x="64" y="25"/>
                  </a:cubicBezTo>
                  <a:cubicBezTo>
                    <a:pt x="60" y="25"/>
                    <a:pt x="60" y="25"/>
                    <a:pt x="60" y="25"/>
                  </a:cubicBezTo>
                  <a:cubicBezTo>
                    <a:pt x="41" y="25"/>
                    <a:pt x="27" y="39"/>
                    <a:pt x="27" y="57"/>
                  </a:cubicBezTo>
                  <a:cubicBezTo>
                    <a:pt x="27" y="78"/>
                    <a:pt x="27" y="78"/>
                    <a:pt x="27" y="78"/>
                  </a:cubicBezTo>
                  <a:cubicBezTo>
                    <a:pt x="27" y="82"/>
                    <a:pt x="25" y="85"/>
                    <a:pt x="22" y="86"/>
                  </a:cubicBezTo>
                  <a:cubicBezTo>
                    <a:pt x="19" y="88"/>
                    <a:pt x="19" y="88"/>
                    <a:pt x="19" y="88"/>
                  </a:cubicBezTo>
                  <a:cubicBezTo>
                    <a:pt x="18" y="89"/>
                    <a:pt x="18" y="89"/>
                    <a:pt x="18" y="89"/>
                  </a:cubicBezTo>
                  <a:cubicBezTo>
                    <a:pt x="18" y="89"/>
                    <a:pt x="18" y="89"/>
                    <a:pt x="18" y="89"/>
                  </a:cubicBezTo>
                  <a:lnTo>
                    <a:pt x="22" y="115"/>
                  </a:lnTo>
                  <a:close/>
                  <a:moveTo>
                    <a:pt x="136" y="117"/>
                  </a:moveTo>
                  <a:cubicBezTo>
                    <a:pt x="136" y="117"/>
                    <a:pt x="136" y="117"/>
                    <a:pt x="136" y="117"/>
                  </a:cubicBezTo>
                  <a:cubicBezTo>
                    <a:pt x="136" y="117"/>
                    <a:pt x="136" y="117"/>
                    <a:pt x="136" y="117"/>
                  </a:cubicBezTo>
                  <a:close/>
                  <a:moveTo>
                    <a:pt x="141" y="90"/>
                  </a:moveTo>
                  <a:cubicBezTo>
                    <a:pt x="141" y="90"/>
                    <a:pt x="141" y="90"/>
                    <a:pt x="141" y="90"/>
                  </a:cubicBezTo>
                  <a:close/>
                  <a:moveTo>
                    <a:pt x="109" y="25"/>
                  </a:moveTo>
                  <a:cubicBezTo>
                    <a:pt x="109" y="25"/>
                    <a:pt x="109" y="25"/>
                    <a:pt x="109" y="25"/>
                  </a:cubicBezTo>
                  <a:close/>
                  <a:moveTo>
                    <a:pt x="64" y="14"/>
                  </a:moveTo>
                  <a:cubicBezTo>
                    <a:pt x="64" y="14"/>
                    <a:pt x="64" y="14"/>
                    <a:pt x="64" y="1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sp>
          <p:nvSpPr>
            <p:cNvPr id="302" name="Freeform 235">
              <a:extLst>
                <a:ext uri="{FF2B5EF4-FFF2-40B4-BE49-F238E27FC236}">
                  <a16:creationId xmlns:a16="http://schemas.microsoft.com/office/drawing/2014/main" id="{2BAFA063-53AB-4826-AAB1-DAE4C00E68B2}"/>
                </a:ext>
              </a:extLst>
            </p:cNvPr>
            <p:cNvSpPr>
              <a:spLocks noEditPoints="1"/>
            </p:cNvSpPr>
            <p:nvPr/>
          </p:nvSpPr>
          <p:spPr bwMode="auto">
            <a:xfrm>
              <a:off x="5715000" y="1971676"/>
              <a:ext cx="444500" cy="198438"/>
            </a:xfrm>
            <a:custGeom>
              <a:avLst/>
              <a:gdLst>
                <a:gd name="T0" fmla="*/ 2147483646 w 318"/>
                <a:gd name="T1" fmla="*/ 2147483646 h 142"/>
                <a:gd name="T2" fmla="*/ 2147483646 w 318"/>
                <a:gd name="T3" fmla="*/ 2147483646 h 142"/>
                <a:gd name="T4" fmla="*/ 2147483646 w 318"/>
                <a:gd name="T5" fmla="*/ 2147483646 h 142"/>
                <a:gd name="T6" fmla="*/ 2147483646 w 318"/>
                <a:gd name="T7" fmla="*/ 2147483646 h 142"/>
                <a:gd name="T8" fmla="*/ 2147483646 w 318"/>
                <a:gd name="T9" fmla="*/ 2147483646 h 142"/>
                <a:gd name="T10" fmla="*/ 2147483646 w 318"/>
                <a:gd name="T11" fmla="*/ 2147483646 h 142"/>
                <a:gd name="T12" fmla="*/ 2147483646 w 318"/>
                <a:gd name="T13" fmla="*/ 2147483646 h 142"/>
                <a:gd name="T14" fmla="*/ 2147483646 w 318"/>
                <a:gd name="T15" fmla="*/ 2147483646 h 142"/>
                <a:gd name="T16" fmla="*/ 2147483646 w 318"/>
                <a:gd name="T17" fmla="*/ 2147483646 h 142"/>
                <a:gd name="T18" fmla="*/ 2147483646 w 318"/>
                <a:gd name="T19" fmla="*/ 2147483646 h 142"/>
                <a:gd name="T20" fmla="*/ 2147483646 w 318"/>
                <a:gd name="T21" fmla="*/ 2147483646 h 142"/>
                <a:gd name="T22" fmla="*/ 2147483646 w 318"/>
                <a:gd name="T23" fmla="*/ 2147483646 h 142"/>
                <a:gd name="T24" fmla="*/ 2147483646 w 318"/>
                <a:gd name="T25" fmla="*/ 2147483646 h 142"/>
                <a:gd name="T26" fmla="*/ 2147483646 w 318"/>
                <a:gd name="T27" fmla="*/ 2147483646 h 142"/>
                <a:gd name="T28" fmla="*/ 2147483646 w 318"/>
                <a:gd name="T29" fmla="*/ 2147483646 h 142"/>
                <a:gd name="T30" fmla="*/ 2147483646 w 318"/>
                <a:gd name="T31" fmla="*/ 2147483646 h 142"/>
                <a:gd name="T32" fmla="*/ 2147483646 w 318"/>
                <a:gd name="T33" fmla="*/ 2147483646 h 142"/>
                <a:gd name="T34" fmla="*/ 2147483646 w 318"/>
                <a:gd name="T35" fmla="*/ 0 h 142"/>
                <a:gd name="T36" fmla="*/ 2147483646 w 318"/>
                <a:gd name="T37" fmla="*/ 2147483646 h 142"/>
                <a:gd name="T38" fmla="*/ 2147483646 w 318"/>
                <a:gd name="T39" fmla="*/ 2147483646 h 142"/>
                <a:gd name="T40" fmla="*/ 2147483646 w 318"/>
                <a:gd name="T41" fmla="*/ 2147483646 h 142"/>
                <a:gd name="T42" fmla="*/ 2147483646 w 318"/>
                <a:gd name="T43" fmla="*/ 2147483646 h 142"/>
                <a:gd name="T44" fmla="*/ 2147483646 w 318"/>
                <a:gd name="T45" fmla="*/ 2147483646 h 142"/>
                <a:gd name="T46" fmla="*/ 2147483646 w 318"/>
                <a:gd name="T47" fmla="*/ 0 h 142"/>
                <a:gd name="T48" fmla="*/ 2147483646 w 318"/>
                <a:gd name="T49" fmla="*/ 0 h 142"/>
                <a:gd name="T50" fmla="*/ 2147483646 w 318"/>
                <a:gd name="T51" fmla="*/ 2147483646 h 142"/>
                <a:gd name="T52" fmla="*/ 2147483646 w 318"/>
                <a:gd name="T53" fmla="*/ 2147483646 h 142"/>
                <a:gd name="T54" fmla="*/ 2147483646 w 318"/>
                <a:gd name="T55" fmla="*/ 2147483646 h 142"/>
                <a:gd name="T56" fmla="*/ 2147483646 w 318"/>
                <a:gd name="T57" fmla="*/ 2147483646 h 142"/>
                <a:gd name="T58" fmla="*/ 2147483646 w 318"/>
                <a:gd name="T59" fmla="*/ 2147483646 h 142"/>
                <a:gd name="T60" fmla="*/ 2147483646 w 318"/>
                <a:gd name="T61" fmla="*/ 0 h 142"/>
                <a:gd name="T62" fmla="*/ 2147483646 w 318"/>
                <a:gd name="T63" fmla="*/ 2147483646 h 142"/>
                <a:gd name="T64" fmla="*/ 2147483646 w 318"/>
                <a:gd name="T65" fmla="*/ 2147483646 h 142"/>
                <a:gd name="T66" fmla="*/ 2147483646 w 318"/>
                <a:gd name="T67" fmla="*/ 2147483646 h 142"/>
                <a:gd name="T68" fmla="*/ 2147483646 w 318"/>
                <a:gd name="T69" fmla="*/ 2147483646 h 142"/>
                <a:gd name="T70" fmla="*/ 2147483646 w 318"/>
                <a:gd name="T71" fmla="*/ 2147483646 h 142"/>
                <a:gd name="T72" fmla="*/ 2147483646 w 318"/>
                <a:gd name="T73" fmla="*/ 2147483646 h 142"/>
                <a:gd name="T74" fmla="*/ 2147483646 w 318"/>
                <a:gd name="T75" fmla="*/ 2147483646 h 142"/>
                <a:gd name="T76" fmla="*/ 2147483646 w 318"/>
                <a:gd name="T77" fmla="*/ 2147483646 h 142"/>
                <a:gd name="T78" fmla="*/ 2147483646 w 318"/>
                <a:gd name="T79" fmla="*/ 2147483646 h 142"/>
                <a:gd name="T80" fmla="*/ 2147483646 w 318"/>
                <a:gd name="T81" fmla="*/ 2147483646 h 142"/>
                <a:gd name="T82" fmla="*/ 2147483646 w 318"/>
                <a:gd name="T83" fmla="*/ 2147483646 h 142"/>
                <a:gd name="T84" fmla="*/ 2147483646 w 318"/>
                <a:gd name="T85" fmla="*/ 2147483646 h 142"/>
                <a:gd name="T86" fmla="*/ 2147483646 w 318"/>
                <a:gd name="T87" fmla="*/ 2147483646 h 142"/>
                <a:gd name="T88" fmla="*/ 2147483646 w 318"/>
                <a:gd name="T89" fmla="*/ 2147483646 h 142"/>
                <a:gd name="T90" fmla="*/ 2147483646 w 318"/>
                <a:gd name="T91" fmla="*/ 2147483646 h 142"/>
                <a:gd name="T92" fmla="*/ 2147483646 w 318"/>
                <a:gd name="T93" fmla="*/ 2147483646 h 142"/>
                <a:gd name="T94" fmla="*/ 2147483646 w 318"/>
                <a:gd name="T95" fmla="*/ 2147483646 h 142"/>
                <a:gd name="T96" fmla="*/ 2147483646 w 318"/>
                <a:gd name="T97" fmla="*/ 2147483646 h 142"/>
                <a:gd name="T98" fmla="*/ 2147483646 w 318"/>
                <a:gd name="T99" fmla="*/ 2147483646 h 142"/>
                <a:gd name="T100" fmla="*/ 2147483646 w 318"/>
                <a:gd name="T101" fmla="*/ 2147483646 h 142"/>
                <a:gd name="T102" fmla="*/ 2147483646 w 318"/>
                <a:gd name="T103" fmla="*/ 2147483646 h 142"/>
                <a:gd name="T104" fmla="*/ 2147483646 w 318"/>
                <a:gd name="T105" fmla="*/ 2147483646 h 142"/>
                <a:gd name="T106" fmla="*/ 2147483646 w 318"/>
                <a:gd name="T107" fmla="*/ 2147483646 h 142"/>
                <a:gd name="T108" fmla="*/ 2147483646 w 318"/>
                <a:gd name="T109" fmla="*/ 2147483646 h 1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18"/>
                <a:gd name="T166" fmla="*/ 0 h 142"/>
                <a:gd name="T167" fmla="*/ 318 w 318"/>
                <a:gd name="T168" fmla="*/ 142 h 1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18" h="142">
                  <a:moveTo>
                    <a:pt x="186" y="142"/>
                  </a:moveTo>
                  <a:cubicBezTo>
                    <a:pt x="182" y="142"/>
                    <a:pt x="179" y="140"/>
                    <a:pt x="177" y="136"/>
                  </a:cubicBezTo>
                  <a:cubicBezTo>
                    <a:pt x="159" y="79"/>
                    <a:pt x="159" y="79"/>
                    <a:pt x="159" y="79"/>
                  </a:cubicBezTo>
                  <a:cubicBezTo>
                    <a:pt x="141" y="136"/>
                    <a:pt x="141" y="136"/>
                    <a:pt x="141" y="136"/>
                  </a:cubicBezTo>
                  <a:cubicBezTo>
                    <a:pt x="140" y="140"/>
                    <a:pt x="136" y="142"/>
                    <a:pt x="132" y="142"/>
                  </a:cubicBezTo>
                  <a:cubicBezTo>
                    <a:pt x="128" y="142"/>
                    <a:pt x="125" y="139"/>
                    <a:pt x="124" y="135"/>
                  </a:cubicBezTo>
                  <a:cubicBezTo>
                    <a:pt x="96" y="23"/>
                    <a:pt x="96" y="23"/>
                    <a:pt x="96" y="23"/>
                  </a:cubicBezTo>
                  <a:cubicBezTo>
                    <a:pt x="86" y="27"/>
                    <a:pt x="70" y="31"/>
                    <a:pt x="45" y="37"/>
                  </a:cubicBezTo>
                  <a:cubicBezTo>
                    <a:pt x="40" y="38"/>
                    <a:pt x="37" y="39"/>
                    <a:pt x="34" y="39"/>
                  </a:cubicBezTo>
                  <a:cubicBezTo>
                    <a:pt x="21" y="43"/>
                    <a:pt x="20" y="50"/>
                    <a:pt x="19" y="53"/>
                  </a:cubicBezTo>
                  <a:cubicBezTo>
                    <a:pt x="19" y="59"/>
                    <a:pt x="22" y="97"/>
                    <a:pt x="25" y="122"/>
                  </a:cubicBezTo>
                  <a:cubicBezTo>
                    <a:pt x="26" y="127"/>
                    <a:pt x="22" y="132"/>
                    <a:pt x="17" y="132"/>
                  </a:cubicBezTo>
                  <a:cubicBezTo>
                    <a:pt x="12" y="133"/>
                    <a:pt x="8" y="129"/>
                    <a:pt x="7" y="124"/>
                  </a:cubicBezTo>
                  <a:cubicBezTo>
                    <a:pt x="6" y="114"/>
                    <a:pt x="0" y="61"/>
                    <a:pt x="2" y="51"/>
                  </a:cubicBezTo>
                  <a:cubicBezTo>
                    <a:pt x="3" y="36"/>
                    <a:pt x="13" y="26"/>
                    <a:pt x="30" y="22"/>
                  </a:cubicBezTo>
                  <a:cubicBezTo>
                    <a:pt x="32" y="21"/>
                    <a:pt x="36" y="21"/>
                    <a:pt x="41" y="19"/>
                  </a:cubicBezTo>
                  <a:cubicBezTo>
                    <a:pt x="52" y="17"/>
                    <a:pt x="88" y="9"/>
                    <a:pt x="94" y="4"/>
                  </a:cubicBezTo>
                  <a:cubicBezTo>
                    <a:pt x="96" y="2"/>
                    <a:pt x="99" y="0"/>
                    <a:pt x="102" y="0"/>
                  </a:cubicBezTo>
                  <a:cubicBezTo>
                    <a:pt x="106" y="0"/>
                    <a:pt x="110" y="3"/>
                    <a:pt x="111" y="7"/>
                  </a:cubicBezTo>
                  <a:cubicBezTo>
                    <a:pt x="133" y="100"/>
                    <a:pt x="133" y="100"/>
                    <a:pt x="133" y="100"/>
                  </a:cubicBezTo>
                  <a:cubicBezTo>
                    <a:pt x="150" y="49"/>
                    <a:pt x="150" y="49"/>
                    <a:pt x="150" y="49"/>
                  </a:cubicBezTo>
                  <a:cubicBezTo>
                    <a:pt x="138" y="12"/>
                    <a:pt x="138" y="12"/>
                    <a:pt x="138" y="12"/>
                  </a:cubicBezTo>
                  <a:cubicBezTo>
                    <a:pt x="137" y="9"/>
                    <a:pt x="137" y="6"/>
                    <a:pt x="139" y="4"/>
                  </a:cubicBezTo>
                  <a:cubicBezTo>
                    <a:pt x="141" y="2"/>
                    <a:pt x="144" y="0"/>
                    <a:pt x="146" y="0"/>
                  </a:cubicBezTo>
                  <a:cubicBezTo>
                    <a:pt x="172" y="0"/>
                    <a:pt x="172" y="0"/>
                    <a:pt x="172" y="0"/>
                  </a:cubicBezTo>
                  <a:cubicBezTo>
                    <a:pt x="175" y="0"/>
                    <a:pt x="178" y="2"/>
                    <a:pt x="179" y="4"/>
                  </a:cubicBezTo>
                  <a:cubicBezTo>
                    <a:pt x="181" y="6"/>
                    <a:pt x="181" y="9"/>
                    <a:pt x="181" y="12"/>
                  </a:cubicBezTo>
                  <a:cubicBezTo>
                    <a:pt x="169" y="49"/>
                    <a:pt x="169" y="49"/>
                    <a:pt x="169" y="49"/>
                  </a:cubicBezTo>
                  <a:cubicBezTo>
                    <a:pt x="185" y="100"/>
                    <a:pt x="185" y="100"/>
                    <a:pt x="185" y="100"/>
                  </a:cubicBezTo>
                  <a:cubicBezTo>
                    <a:pt x="208" y="7"/>
                    <a:pt x="208" y="7"/>
                    <a:pt x="208" y="7"/>
                  </a:cubicBezTo>
                  <a:cubicBezTo>
                    <a:pt x="209" y="3"/>
                    <a:pt x="212" y="0"/>
                    <a:pt x="216" y="0"/>
                  </a:cubicBezTo>
                  <a:cubicBezTo>
                    <a:pt x="219" y="0"/>
                    <a:pt x="222" y="2"/>
                    <a:pt x="224" y="4"/>
                  </a:cubicBezTo>
                  <a:cubicBezTo>
                    <a:pt x="231" y="9"/>
                    <a:pt x="266" y="17"/>
                    <a:pt x="278" y="19"/>
                  </a:cubicBezTo>
                  <a:cubicBezTo>
                    <a:pt x="282" y="21"/>
                    <a:pt x="286" y="21"/>
                    <a:pt x="288" y="22"/>
                  </a:cubicBezTo>
                  <a:cubicBezTo>
                    <a:pt x="305" y="26"/>
                    <a:pt x="315" y="36"/>
                    <a:pt x="317" y="51"/>
                  </a:cubicBezTo>
                  <a:cubicBezTo>
                    <a:pt x="318" y="61"/>
                    <a:pt x="312" y="114"/>
                    <a:pt x="311" y="124"/>
                  </a:cubicBezTo>
                  <a:cubicBezTo>
                    <a:pt x="310" y="129"/>
                    <a:pt x="306" y="133"/>
                    <a:pt x="301" y="132"/>
                  </a:cubicBezTo>
                  <a:cubicBezTo>
                    <a:pt x="296" y="132"/>
                    <a:pt x="293" y="127"/>
                    <a:pt x="293" y="122"/>
                  </a:cubicBezTo>
                  <a:cubicBezTo>
                    <a:pt x="296" y="97"/>
                    <a:pt x="300" y="59"/>
                    <a:pt x="299" y="53"/>
                  </a:cubicBezTo>
                  <a:cubicBezTo>
                    <a:pt x="299" y="50"/>
                    <a:pt x="298" y="43"/>
                    <a:pt x="284" y="39"/>
                  </a:cubicBezTo>
                  <a:cubicBezTo>
                    <a:pt x="282" y="39"/>
                    <a:pt x="278" y="38"/>
                    <a:pt x="274" y="37"/>
                  </a:cubicBezTo>
                  <a:cubicBezTo>
                    <a:pt x="248" y="31"/>
                    <a:pt x="232" y="27"/>
                    <a:pt x="222" y="23"/>
                  </a:cubicBezTo>
                  <a:cubicBezTo>
                    <a:pt x="195" y="135"/>
                    <a:pt x="195" y="135"/>
                    <a:pt x="195" y="135"/>
                  </a:cubicBezTo>
                  <a:cubicBezTo>
                    <a:pt x="194" y="139"/>
                    <a:pt x="190" y="142"/>
                    <a:pt x="186" y="142"/>
                  </a:cubicBezTo>
                  <a:cubicBezTo>
                    <a:pt x="186" y="142"/>
                    <a:pt x="186" y="142"/>
                    <a:pt x="186" y="142"/>
                  </a:cubicBezTo>
                  <a:close/>
                  <a:moveTo>
                    <a:pt x="159" y="18"/>
                  </a:moveTo>
                  <a:cubicBezTo>
                    <a:pt x="159" y="19"/>
                    <a:pt x="159" y="19"/>
                    <a:pt x="159" y="19"/>
                  </a:cubicBezTo>
                  <a:cubicBezTo>
                    <a:pt x="160" y="18"/>
                    <a:pt x="160" y="18"/>
                    <a:pt x="160" y="18"/>
                  </a:cubicBezTo>
                  <a:lnTo>
                    <a:pt x="159" y="18"/>
                  </a:lnTo>
                  <a:close/>
                  <a:moveTo>
                    <a:pt x="225" y="6"/>
                  </a:moveTo>
                  <a:cubicBezTo>
                    <a:pt x="225" y="6"/>
                    <a:pt x="225" y="6"/>
                    <a:pt x="225" y="6"/>
                  </a:cubicBezTo>
                  <a:cubicBezTo>
                    <a:pt x="225" y="6"/>
                    <a:pt x="225" y="6"/>
                    <a:pt x="225" y="6"/>
                  </a:cubicBezTo>
                  <a:close/>
                  <a:moveTo>
                    <a:pt x="94" y="6"/>
                  </a:moveTo>
                  <a:cubicBezTo>
                    <a:pt x="94" y="6"/>
                    <a:pt x="94" y="6"/>
                    <a:pt x="94" y="6"/>
                  </a:cubicBezTo>
                  <a:cubicBezTo>
                    <a:pt x="94" y="6"/>
                    <a:pt x="94" y="6"/>
                    <a:pt x="94"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dirty="0">
                <a:latin typeface="+mn-ea"/>
                <a:cs typeface="+mn-ea"/>
                <a:sym typeface="Huawei Sans" panose="020C0503030203020204" pitchFamily="34" charset="0"/>
              </a:endParaRPr>
            </a:p>
          </p:txBody>
        </p:sp>
        <p:sp>
          <p:nvSpPr>
            <p:cNvPr id="303" name="Freeform 236">
              <a:extLst>
                <a:ext uri="{FF2B5EF4-FFF2-40B4-BE49-F238E27FC236}">
                  <a16:creationId xmlns:a16="http://schemas.microsoft.com/office/drawing/2014/main" id="{993CC0A8-01A1-4064-899A-559461612F9E}"/>
                </a:ext>
              </a:extLst>
            </p:cNvPr>
            <p:cNvSpPr>
              <a:spLocks/>
            </p:cNvSpPr>
            <p:nvPr/>
          </p:nvSpPr>
          <p:spPr bwMode="auto">
            <a:xfrm>
              <a:off x="6037263" y="2089151"/>
              <a:ext cx="79375" cy="23813"/>
            </a:xfrm>
            <a:custGeom>
              <a:avLst/>
              <a:gdLst>
                <a:gd name="T0" fmla="*/ 2147483646 w 57"/>
                <a:gd name="T1" fmla="*/ 2147483646 h 18"/>
                <a:gd name="T2" fmla="*/ 2147483646 w 57"/>
                <a:gd name="T3" fmla="*/ 2147483646 h 18"/>
                <a:gd name="T4" fmla="*/ 0 w 57"/>
                <a:gd name="T5" fmla="*/ 2147483646 h 18"/>
                <a:gd name="T6" fmla="*/ 2147483646 w 57"/>
                <a:gd name="T7" fmla="*/ 0 h 18"/>
                <a:gd name="T8" fmla="*/ 2147483646 w 57"/>
                <a:gd name="T9" fmla="*/ 0 h 18"/>
                <a:gd name="T10" fmla="*/ 2147483646 w 57"/>
                <a:gd name="T11" fmla="*/ 2147483646 h 18"/>
                <a:gd name="T12" fmla="*/ 2147483646 w 57"/>
                <a:gd name="T13" fmla="*/ 2147483646 h 18"/>
                <a:gd name="T14" fmla="*/ 0 60000 65536"/>
                <a:gd name="T15" fmla="*/ 0 60000 65536"/>
                <a:gd name="T16" fmla="*/ 0 60000 65536"/>
                <a:gd name="T17" fmla="*/ 0 60000 65536"/>
                <a:gd name="T18" fmla="*/ 0 60000 65536"/>
                <a:gd name="T19" fmla="*/ 0 60000 65536"/>
                <a:gd name="T20" fmla="*/ 0 60000 65536"/>
                <a:gd name="T21" fmla="*/ 0 w 57"/>
                <a:gd name="T22" fmla="*/ 0 h 18"/>
                <a:gd name="T23" fmla="*/ 57 w 5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18">
                  <a:moveTo>
                    <a:pt x="48" y="18"/>
                  </a:moveTo>
                  <a:cubicBezTo>
                    <a:pt x="9" y="18"/>
                    <a:pt x="9" y="18"/>
                    <a:pt x="9" y="18"/>
                  </a:cubicBezTo>
                  <a:cubicBezTo>
                    <a:pt x="4" y="18"/>
                    <a:pt x="0" y="14"/>
                    <a:pt x="0" y="9"/>
                  </a:cubicBezTo>
                  <a:cubicBezTo>
                    <a:pt x="0" y="4"/>
                    <a:pt x="4" y="0"/>
                    <a:pt x="9" y="0"/>
                  </a:cubicBezTo>
                  <a:cubicBezTo>
                    <a:pt x="48" y="0"/>
                    <a:pt x="48" y="0"/>
                    <a:pt x="48" y="0"/>
                  </a:cubicBezTo>
                  <a:cubicBezTo>
                    <a:pt x="53" y="0"/>
                    <a:pt x="57" y="4"/>
                    <a:pt x="57" y="9"/>
                  </a:cubicBezTo>
                  <a:cubicBezTo>
                    <a:pt x="57" y="14"/>
                    <a:pt x="53" y="18"/>
                    <a:pt x="48"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pic>
        <p:nvPicPr>
          <p:cNvPr id="304" name="图片 303">
            <a:extLst>
              <a:ext uri="{FF2B5EF4-FFF2-40B4-BE49-F238E27FC236}">
                <a16:creationId xmlns:a16="http://schemas.microsoft.com/office/drawing/2014/main" id="{A8D24EC0-7E5C-41A5-A12F-8538A2850BE8}"/>
              </a:ext>
            </a:extLst>
          </p:cNvPr>
          <p:cNvPicPr>
            <a:picLocks noChangeAspect="1"/>
          </p:cNvPicPr>
          <p:nvPr/>
        </p:nvPicPr>
        <p:blipFill>
          <a:blip r:embed="rId3"/>
          <a:stretch>
            <a:fillRect/>
          </a:stretch>
        </p:blipFill>
        <p:spPr>
          <a:xfrm>
            <a:off x="9965087" y="1871606"/>
            <a:ext cx="396687" cy="396687"/>
          </a:xfrm>
          <a:prstGeom prst="rect">
            <a:avLst/>
          </a:prstGeom>
        </p:spPr>
      </p:pic>
      <p:sp>
        <p:nvSpPr>
          <p:cNvPr id="305" name="文本框 304">
            <a:extLst>
              <a:ext uri="{FF2B5EF4-FFF2-40B4-BE49-F238E27FC236}">
                <a16:creationId xmlns:a16="http://schemas.microsoft.com/office/drawing/2014/main" id="{4E574A58-5E6E-4B1D-AF13-CA9C5F4F1B46}"/>
              </a:ext>
            </a:extLst>
          </p:cNvPr>
          <p:cNvSpPr txBox="1"/>
          <p:nvPr/>
        </p:nvSpPr>
        <p:spPr>
          <a:xfrm>
            <a:off x="11250230" y="1977500"/>
            <a:ext cx="543739"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经理</a:t>
            </a:r>
          </a:p>
        </p:txBody>
      </p:sp>
      <p:sp>
        <p:nvSpPr>
          <p:cNvPr id="306" name="文本框 305">
            <a:extLst>
              <a:ext uri="{FF2B5EF4-FFF2-40B4-BE49-F238E27FC236}">
                <a16:creationId xmlns:a16="http://schemas.microsoft.com/office/drawing/2014/main" id="{E18E8227-5BD9-4362-9787-72B92D1C0AF5}"/>
              </a:ext>
            </a:extLst>
          </p:cNvPr>
          <p:cNvSpPr txBox="1"/>
          <p:nvPr/>
        </p:nvSpPr>
        <p:spPr>
          <a:xfrm>
            <a:off x="9155057" y="1931387"/>
            <a:ext cx="885452" cy="307777"/>
          </a:xfrm>
          <a:prstGeom prst="rect">
            <a:avLst/>
          </a:prstGeom>
          <a:noFill/>
        </p:spPr>
        <p:txBody>
          <a:bodyPr wrap="square" rtlCol="0">
            <a:spAutoFit/>
          </a:bodyPr>
          <a:lstStyle/>
          <a:p>
            <a:r>
              <a:rPr lang="zh-CN" altLang="en-US" sz="1400" dirty="0">
                <a:latin typeface="+mn-ea"/>
                <a:cs typeface="+mn-ea"/>
                <a:sym typeface="Huawei Sans" panose="020C0503030203020204" pitchFamily="34" charset="0"/>
              </a:rPr>
              <a:t>合同书</a:t>
            </a:r>
          </a:p>
        </p:txBody>
      </p:sp>
      <p:sp>
        <p:nvSpPr>
          <p:cNvPr id="307" name="文本框 306">
            <a:extLst>
              <a:ext uri="{FF2B5EF4-FFF2-40B4-BE49-F238E27FC236}">
                <a16:creationId xmlns:a16="http://schemas.microsoft.com/office/drawing/2014/main" id="{3B2C0025-214B-4223-A335-7E0743FAE1E3}"/>
              </a:ext>
            </a:extLst>
          </p:cNvPr>
          <p:cNvSpPr txBox="1"/>
          <p:nvPr/>
        </p:nvSpPr>
        <p:spPr>
          <a:xfrm>
            <a:off x="11234175" y="3173576"/>
            <a:ext cx="543739"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秘书</a:t>
            </a:r>
          </a:p>
        </p:txBody>
      </p:sp>
      <p:sp>
        <p:nvSpPr>
          <p:cNvPr id="308" name="文本框 307">
            <a:extLst>
              <a:ext uri="{FF2B5EF4-FFF2-40B4-BE49-F238E27FC236}">
                <a16:creationId xmlns:a16="http://schemas.microsoft.com/office/drawing/2014/main" id="{2DA6E872-0E82-4FEA-970A-37F8B78035EE}"/>
              </a:ext>
            </a:extLst>
          </p:cNvPr>
          <p:cNvSpPr txBox="1"/>
          <p:nvPr/>
        </p:nvSpPr>
        <p:spPr>
          <a:xfrm>
            <a:off x="8717762" y="3254509"/>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拆掉合同袋</a:t>
            </a:r>
          </a:p>
        </p:txBody>
      </p:sp>
      <p:sp>
        <p:nvSpPr>
          <p:cNvPr id="309" name="Freeform 78">
            <a:extLst>
              <a:ext uri="{FF2B5EF4-FFF2-40B4-BE49-F238E27FC236}">
                <a16:creationId xmlns:a16="http://schemas.microsoft.com/office/drawing/2014/main" id="{22BB55AB-1A8F-44ED-B85B-3DFB1A11CC87}"/>
              </a:ext>
            </a:extLst>
          </p:cNvPr>
          <p:cNvSpPr>
            <a:spLocks noChangeAspect="1" noEditPoints="1"/>
          </p:cNvSpPr>
          <p:nvPr/>
        </p:nvSpPr>
        <p:spPr bwMode="auto">
          <a:xfrm>
            <a:off x="10768977" y="3060996"/>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dirty="0">
              <a:latin typeface="+mn-ea"/>
              <a:cs typeface="+mn-ea"/>
              <a:sym typeface="Huawei Sans" panose="020C0503030203020204" pitchFamily="34" charset="0"/>
            </a:endParaRPr>
          </a:p>
        </p:txBody>
      </p:sp>
      <p:sp>
        <p:nvSpPr>
          <p:cNvPr id="310" name="文本框 309">
            <a:extLst>
              <a:ext uri="{FF2B5EF4-FFF2-40B4-BE49-F238E27FC236}">
                <a16:creationId xmlns:a16="http://schemas.microsoft.com/office/drawing/2014/main" id="{A8AF4198-6352-4A77-88BF-8D94AF22D961}"/>
              </a:ext>
            </a:extLst>
          </p:cNvPr>
          <p:cNvSpPr txBox="1"/>
          <p:nvPr/>
        </p:nvSpPr>
        <p:spPr>
          <a:xfrm>
            <a:off x="11184606" y="4492515"/>
            <a:ext cx="543739"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前台</a:t>
            </a:r>
          </a:p>
        </p:txBody>
      </p:sp>
      <p:sp>
        <p:nvSpPr>
          <p:cNvPr id="311" name="文本框 310">
            <a:extLst>
              <a:ext uri="{FF2B5EF4-FFF2-40B4-BE49-F238E27FC236}">
                <a16:creationId xmlns:a16="http://schemas.microsoft.com/office/drawing/2014/main" id="{A5E703E0-A7DB-486D-A921-DDF8DCEE9900}"/>
              </a:ext>
            </a:extLst>
          </p:cNvPr>
          <p:cNvSpPr txBox="1"/>
          <p:nvPr/>
        </p:nvSpPr>
        <p:spPr>
          <a:xfrm>
            <a:off x="8746585" y="4462382"/>
            <a:ext cx="1082348"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拆掉快递袋</a:t>
            </a:r>
          </a:p>
        </p:txBody>
      </p:sp>
      <p:sp>
        <p:nvSpPr>
          <p:cNvPr id="312" name="Freeform 78">
            <a:extLst>
              <a:ext uri="{FF2B5EF4-FFF2-40B4-BE49-F238E27FC236}">
                <a16:creationId xmlns:a16="http://schemas.microsoft.com/office/drawing/2014/main" id="{22193F29-FD6A-4132-9055-B63B0CB443B5}"/>
              </a:ext>
            </a:extLst>
          </p:cNvPr>
          <p:cNvSpPr>
            <a:spLocks noChangeAspect="1" noEditPoints="1"/>
          </p:cNvSpPr>
          <p:nvPr/>
        </p:nvSpPr>
        <p:spPr bwMode="auto">
          <a:xfrm>
            <a:off x="10763773" y="4293905"/>
            <a:ext cx="275730" cy="492190"/>
          </a:xfrm>
          <a:custGeom>
            <a:avLst/>
            <a:gdLst>
              <a:gd name="T0" fmla="*/ 2147483646 w 117"/>
              <a:gd name="T1" fmla="*/ 2147483646 h 220"/>
              <a:gd name="T2" fmla="*/ 2147483646 w 117"/>
              <a:gd name="T3" fmla="*/ 0 h 220"/>
              <a:gd name="T4" fmla="*/ 2147483646 w 117"/>
              <a:gd name="T5" fmla="*/ 0 h 220"/>
              <a:gd name="T6" fmla="*/ 2147483646 w 117"/>
              <a:gd name="T7" fmla="*/ 2147483646 h 220"/>
              <a:gd name="T8" fmla="*/ 0 w 117"/>
              <a:gd name="T9" fmla="*/ 2147483646 h 220"/>
              <a:gd name="T10" fmla="*/ 2147483646 w 117"/>
              <a:gd name="T11" fmla="*/ 2147483646 h 220"/>
              <a:gd name="T12" fmla="*/ 2147483646 w 117"/>
              <a:gd name="T13" fmla="*/ 2147483646 h 220"/>
              <a:gd name="T14" fmla="*/ 2147483646 w 117"/>
              <a:gd name="T15" fmla="*/ 2147483646 h 220"/>
              <a:gd name="T16" fmla="*/ 2147483646 w 117"/>
              <a:gd name="T17" fmla="*/ 2147483646 h 220"/>
              <a:gd name="T18" fmla="*/ 2147483646 w 117"/>
              <a:gd name="T19" fmla="*/ 2147483646 h 220"/>
              <a:gd name="T20" fmla="*/ 2147483646 w 117"/>
              <a:gd name="T21" fmla="*/ 2147483646 h 220"/>
              <a:gd name="T22" fmla="*/ 2147483646 w 117"/>
              <a:gd name="T23" fmla="*/ 2147483646 h 220"/>
              <a:gd name="T24" fmla="*/ 2147483646 w 117"/>
              <a:gd name="T25" fmla="*/ 2147483646 h 220"/>
              <a:gd name="T26" fmla="*/ 2147483646 w 117"/>
              <a:gd name="T27" fmla="*/ 2147483646 h 220"/>
              <a:gd name="T28" fmla="*/ 2147483646 w 117"/>
              <a:gd name="T29" fmla="*/ 2147483646 h 220"/>
              <a:gd name="T30" fmla="*/ 2147483646 w 117"/>
              <a:gd name="T31" fmla="*/ 2147483646 h 220"/>
              <a:gd name="T32" fmla="*/ 2147483646 w 117"/>
              <a:gd name="T33" fmla="*/ 2147483646 h 220"/>
              <a:gd name="T34" fmla="*/ 2147483646 w 117"/>
              <a:gd name="T35" fmla="*/ 2147483646 h 220"/>
              <a:gd name="T36" fmla="*/ 2147483646 w 117"/>
              <a:gd name="T37" fmla="*/ 2147483646 h 220"/>
              <a:gd name="T38" fmla="*/ 2147483646 w 117"/>
              <a:gd name="T39" fmla="*/ 2147483646 h 220"/>
              <a:gd name="T40" fmla="*/ 2147483646 w 117"/>
              <a:gd name="T41" fmla="*/ 2147483646 h 220"/>
              <a:gd name="T42" fmla="*/ 2147483646 w 117"/>
              <a:gd name="T43" fmla="*/ 2147483646 h 220"/>
              <a:gd name="T44" fmla="*/ 2147483646 w 117"/>
              <a:gd name="T45" fmla="*/ 2147483646 h 220"/>
              <a:gd name="T46" fmla="*/ 2147483646 w 117"/>
              <a:gd name="T47" fmla="*/ 2147483646 h 220"/>
              <a:gd name="T48" fmla="*/ 2147483646 w 117"/>
              <a:gd name="T49" fmla="*/ 2147483646 h 220"/>
              <a:gd name="T50" fmla="*/ 2147483646 w 117"/>
              <a:gd name="T51" fmla="*/ 2147483646 h 220"/>
              <a:gd name="T52" fmla="*/ 2147483646 w 117"/>
              <a:gd name="T53" fmla="*/ 2147483646 h 220"/>
              <a:gd name="T54" fmla="*/ 2147483646 w 117"/>
              <a:gd name="T55" fmla="*/ 2147483646 h 220"/>
              <a:gd name="T56" fmla="*/ 2147483646 w 117"/>
              <a:gd name="T57" fmla="*/ 2147483646 h 220"/>
              <a:gd name="T58" fmla="*/ 2147483646 w 117"/>
              <a:gd name="T59" fmla="*/ 2147483646 h 220"/>
              <a:gd name="T60" fmla="*/ 2147483646 w 117"/>
              <a:gd name="T61" fmla="*/ 2147483646 h 220"/>
              <a:gd name="T62" fmla="*/ 2147483646 w 117"/>
              <a:gd name="T63" fmla="*/ 2147483646 h 220"/>
              <a:gd name="T64" fmla="*/ 2147483646 w 117"/>
              <a:gd name="T65" fmla="*/ 2147483646 h 220"/>
              <a:gd name="T66" fmla="*/ 2147483646 w 117"/>
              <a:gd name="T67" fmla="*/ 2147483646 h 2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220"/>
              <a:gd name="T104" fmla="*/ 117 w 117"/>
              <a:gd name="T105" fmla="*/ 220 h 2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220">
                <a:moveTo>
                  <a:pt x="117" y="129"/>
                </a:moveTo>
                <a:cubicBezTo>
                  <a:pt x="117" y="108"/>
                  <a:pt x="106" y="89"/>
                  <a:pt x="88" y="78"/>
                </a:cubicBezTo>
                <a:cubicBezTo>
                  <a:pt x="98" y="70"/>
                  <a:pt x="103" y="58"/>
                  <a:pt x="103" y="45"/>
                </a:cubicBezTo>
                <a:cubicBezTo>
                  <a:pt x="103" y="22"/>
                  <a:pt x="85" y="3"/>
                  <a:pt x="63" y="0"/>
                </a:cubicBezTo>
                <a:cubicBezTo>
                  <a:pt x="61" y="0"/>
                  <a:pt x="60" y="0"/>
                  <a:pt x="58" y="0"/>
                </a:cubicBezTo>
                <a:cubicBezTo>
                  <a:pt x="57" y="0"/>
                  <a:pt x="55" y="0"/>
                  <a:pt x="54" y="0"/>
                </a:cubicBezTo>
                <a:cubicBezTo>
                  <a:pt x="31" y="3"/>
                  <a:pt x="13" y="22"/>
                  <a:pt x="13" y="45"/>
                </a:cubicBezTo>
                <a:cubicBezTo>
                  <a:pt x="13" y="58"/>
                  <a:pt x="19" y="70"/>
                  <a:pt x="28" y="78"/>
                </a:cubicBezTo>
                <a:cubicBezTo>
                  <a:pt x="11" y="89"/>
                  <a:pt x="0" y="108"/>
                  <a:pt x="0" y="129"/>
                </a:cubicBezTo>
                <a:cubicBezTo>
                  <a:pt x="0" y="129"/>
                  <a:pt x="0" y="129"/>
                  <a:pt x="0" y="129"/>
                </a:cubicBezTo>
                <a:cubicBezTo>
                  <a:pt x="0" y="196"/>
                  <a:pt x="0" y="196"/>
                  <a:pt x="0" y="196"/>
                </a:cubicBezTo>
                <a:cubicBezTo>
                  <a:pt x="0" y="206"/>
                  <a:pt x="7" y="213"/>
                  <a:pt x="17" y="213"/>
                </a:cubicBezTo>
                <a:cubicBezTo>
                  <a:pt x="44" y="213"/>
                  <a:pt x="44" y="213"/>
                  <a:pt x="44" y="213"/>
                </a:cubicBezTo>
                <a:cubicBezTo>
                  <a:pt x="46" y="217"/>
                  <a:pt x="49" y="220"/>
                  <a:pt x="54" y="220"/>
                </a:cubicBezTo>
                <a:cubicBezTo>
                  <a:pt x="60" y="220"/>
                  <a:pt x="65" y="215"/>
                  <a:pt x="65" y="208"/>
                </a:cubicBezTo>
                <a:cubicBezTo>
                  <a:pt x="65" y="202"/>
                  <a:pt x="60" y="197"/>
                  <a:pt x="54" y="197"/>
                </a:cubicBezTo>
                <a:cubicBezTo>
                  <a:pt x="49" y="197"/>
                  <a:pt x="46" y="200"/>
                  <a:pt x="44" y="204"/>
                </a:cubicBezTo>
                <a:cubicBezTo>
                  <a:pt x="17" y="204"/>
                  <a:pt x="17" y="204"/>
                  <a:pt x="17" y="204"/>
                </a:cubicBezTo>
                <a:cubicBezTo>
                  <a:pt x="13" y="204"/>
                  <a:pt x="9" y="200"/>
                  <a:pt x="9" y="196"/>
                </a:cubicBezTo>
                <a:cubicBezTo>
                  <a:pt x="9" y="129"/>
                  <a:pt x="9" y="129"/>
                  <a:pt x="9" y="129"/>
                </a:cubicBezTo>
                <a:cubicBezTo>
                  <a:pt x="9" y="111"/>
                  <a:pt x="19" y="95"/>
                  <a:pt x="34" y="86"/>
                </a:cubicBezTo>
                <a:cubicBezTo>
                  <a:pt x="51" y="132"/>
                  <a:pt x="51" y="132"/>
                  <a:pt x="51" y="132"/>
                </a:cubicBezTo>
                <a:cubicBezTo>
                  <a:pt x="40" y="132"/>
                  <a:pt x="40" y="132"/>
                  <a:pt x="40" y="132"/>
                </a:cubicBezTo>
                <a:cubicBezTo>
                  <a:pt x="38" y="132"/>
                  <a:pt x="35" y="134"/>
                  <a:pt x="35" y="137"/>
                </a:cubicBezTo>
                <a:cubicBezTo>
                  <a:pt x="35" y="182"/>
                  <a:pt x="35" y="182"/>
                  <a:pt x="35" y="182"/>
                </a:cubicBezTo>
                <a:cubicBezTo>
                  <a:pt x="35" y="185"/>
                  <a:pt x="38" y="187"/>
                  <a:pt x="40" y="187"/>
                </a:cubicBezTo>
                <a:cubicBezTo>
                  <a:pt x="76" y="187"/>
                  <a:pt x="76" y="187"/>
                  <a:pt x="76" y="187"/>
                </a:cubicBezTo>
                <a:cubicBezTo>
                  <a:pt x="79" y="187"/>
                  <a:pt x="81" y="185"/>
                  <a:pt x="81" y="182"/>
                </a:cubicBezTo>
                <a:cubicBezTo>
                  <a:pt x="81" y="137"/>
                  <a:pt x="81" y="137"/>
                  <a:pt x="81" y="137"/>
                </a:cubicBezTo>
                <a:cubicBezTo>
                  <a:pt x="81" y="134"/>
                  <a:pt x="79" y="132"/>
                  <a:pt x="76" y="132"/>
                </a:cubicBezTo>
                <a:cubicBezTo>
                  <a:pt x="65" y="132"/>
                  <a:pt x="65" y="132"/>
                  <a:pt x="65" y="132"/>
                </a:cubicBezTo>
                <a:cubicBezTo>
                  <a:pt x="82" y="86"/>
                  <a:pt x="82" y="86"/>
                  <a:pt x="82" y="86"/>
                </a:cubicBezTo>
                <a:cubicBezTo>
                  <a:pt x="98" y="95"/>
                  <a:pt x="107" y="111"/>
                  <a:pt x="107" y="129"/>
                </a:cubicBezTo>
                <a:cubicBezTo>
                  <a:pt x="107" y="129"/>
                  <a:pt x="107" y="129"/>
                  <a:pt x="107" y="129"/>
                </a:cubicBezTo>
                <a:cubicBezTo>
                  <a:pt x="107" y="196"/>
                  <a:pt x="107" y="196"/>
                  <a:pt x="107" y="196"/>
                </a:cubicBezTo>
                <a:cubicBezTo>
                  <a:pt x="107" y="200"/>
                  <a:pt x="104" y="204"/>
                  <a:pt x="100" y="204"/>
                </a:cubicBezTo>
                <a:cubicBezTo>
                  <a:pt x="97" y="204"/>
                  <a:pt x="97" y="204"/>
                  <a:pt x="97" y="204"/>
                </a:cubicBezTo>
                <a:cubicBezTo>
                  <a:pt x="95" y="200"/>
                  <a:pt x="91" y="197"/>
                  <a:pt x="87" y="197"/>
                </a:cubicBezTo>
                <a:cubicBezTo>
                  <a:pt x="81" y="197"/>
                  <a:pt x="76" y="202"/>
                  <a:pt x="76" y="208"/>
                </a:cubicBezTo>
                <a:cubicBezTo>
                  <a:pt x="76" y="215"/>
                  <a:pt x="81" y="220"/>
                  <a:pt x="87" y="220"/>
                </a:cubicBezTo>
                <a:cubicBezTo>
                  <a:pt x="91" y="220"/>
                  <a:pt x="95" y="217"/>
                  <a:pt x="97" y="213"/>
                </a:cubicBezTo>
                <a:cubicBezTo>
                  <a:pt x="100" y="213"/>
                  <a:pt x="100" y="213"/>
                  <a:pt x="100" y="213"/>
                </a:cubicBezTo>
                <a:cubicBezTo>
                  <a:pt x="109" y="213"/>
                  <a:pt x="117" y="206"/>
                  <a:pt x="117" y="196"/>
                </a:cubicBezTo>
                <a:cubicBezTo>
                  <a:pt x="117" y="129"/>
                  <a:pt x="117" y="129"/>
                  <a:pt x="117" y="129"/>
                </a:cubicBezTo>
                <a:close/>
                <a:moveTo>
                  <a:pt x="71" y="177"/>
                </a:moveTo>
                <a:cubicBezTo>
                  <a:pt x="45" y="177"/>
                  <a:pt x="45" y="177"/>
                  <a:pt x="45" y="177"/>
                </a:cubicBezTo>
                <a:cubicBezTo>
                  <a:pt x="45" y="142"/>
                  <a:pt x="45" y="142"/>
                  <a:pt x="45" y="142"/>
                </a:cubicBezTo>
                <a:cubicBezTo>
                  <a:pt x="58" y="142"/>
                  <a:pt x="58" y="142"/>
                  <a:pt x="58" y="142"/>
                </a:cubicBezTo>
                <a:cubicBezTo>
                  <a:pt x="58" y="142"/>
                  <a:pt x="58" y="142"/>
                  <a:pt x="58" y="142"/>
                </a:cubicBezTo>
                <a:cubicBezTo>
                  <a:pt x="58" y="142"/>
                  <a:pt x="58" y="142"/>
                  <a:pt x="59" y="142"/>
                </a:cubicBezTo>
                <a:cubicBezTo>
                  <a:pt x="71" y="142"/>
                  <a:pt x="71" y="142"/>
                  <a:pt x="71" y="142"/>
                </a:cubicBezTo>
                <a:lnTo>
                  <a:pt x="71" y="177"/>
                </a:lnTo>
                <a:close/>
                <a:moveTo>
                  <a:pt x="58" y="10"/>
                </a:moveTo>
                <a:cubicBezTo>
                  <a:pt x="60" y="10"/>
                  <a:pt x="61" y="10"/>
                  <a:pt x="62" y="10"/>
                </a:cubicBezTo>
                <a:cubicBezTo>
                  <a:pt x="80" y="12"/>
                  <a:pt x="93" y="27"/>
                  <a:pt x="93" y="45"/>
                </a:cubicBezTo>
                <a:cubicBezTo>
                  <a:pt x="93" y="57"/>
                  <a:pt x="87" y="68"/>
                  <a:pt x="78" y="74"/>
                </a:cubicBezTo>
                <a:cubicBezTo>
                  <a:pt x="78" y="74"/>
                  <a:pt x="78" y="74"/>
                  <a:pt x="78" y="74"/>
                </a:cubicBezTo>
                <a:cubicBezTo>
                  <a:pt x="72" y="78"/>
                  <a:pt x="66" y="80"/>
                  <a:pt x="58" y="80"/>
                </a:cubicBezTo>
                <a:cubicBezTo>
                  <a:pt x="51" y="80"/>
                  <a:pt x="44" y="78"/>
                  <a:pt x="39" y="74"/>
                </a:cubicBezTo>
                <a:cubicBezTo>
                  <a:pt x="39" y="74"/>
                  <a:pt x="39" y="74"/>
                  <a:pt x="39" y="74"/>
                </a:cubicBezTo>
                <a:cubicBezTo>
                  <a:pt x="29" y="68"/>
                  <a:pt x="23" y="57"/>
                  <a:pt x="23" y="45"/>
                </a:cubicBezTo>
                <a:cubicBezTo>
                  <a:pt x="23" y="27"/>
                  <a:pt x="37" y="12"/>
                  <a:pt x="55" y="10"/>
                </a:cubicBezTo>
                <a:cubicBezTo>
                  <a:pt x="56" y="10"/>
                  <a:pt x="57" y="10"/>
                  <a:pt x="58" y="10"/>
                </a:cubicBezTo>
                <a:close/>
                <a:moveTo>
                  <a:pt x="58" y="90"/>
                </a:moveTo>
                <a:cubicBezTo>
                  <a:pt x="63" y="90"/>
                  <a:pt x="67" y="89"/>
                  <a:pt x="71" y="88"/>
                </a:cubicBezTo>
                <a:cubicBezTo>
                  <a:pt x="58" y="123"/>
                  <a:pt x="58" y="123"/>
                  <a:pt x="58" y="123"/>
                </a:cubicBezTo>
                <a:cubicBezTo>
                  <a:pt x="45" y="88"/>
                  <a:pt x="45" y="88"/>
                  <a:pt x="45" y="88"/>
                </a:cubicBezTo>
                <a:cubicBezTo>
                  <a:pt x="49" y="89"/>
                  <a:pt x="54" y="90"/>
                  <a:pt x="58" y="90"/>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a:latin typeface="+mn-ea"/>
              <a:cs typeface="+mn-ea"/>
              <a:sym typeface="Huawei Sans" panose="020C0503030203020204" pitchFamily="34" charset="0"/>
            </a:endParaRPr>
          </a:p>
        </p:txBody>
      </p:sp>
      <p:grpSp>
        <p:nvGrpSpPr>
          <p:cNvPr id="313" name="组合 312">
            <a:extLst>
              <a:ext uri="{FF2B5EF4-FFF2-40B4-BE49-F238E27FC236}">
                <a16:creationId xmlns:a16="http://schemas.microsoft.com/office/drawing/2014/main" id="{ED06822B-E7CB-4EE5-9027-CA0E53F0B89D}"/>
              </a:ext>
            </a:extLst>
          </p:cNvPr>
          <p:cNvGrpSpPr>
            <a:grpSpLocks noChangeAspect="1"/>
          </p:cNvGrpSpPr>
          <p:nvPr/>
        </p:nvGrpSpPr>
        <p:grpSpPr>
          <a:xfrm rot="10800000">
            <a:off x="9909593" y="3228446"/>
            <a:ext cx="389348" cy="261389"/>
            <a:chOff x="7383369" y="3528374"/>
            <a:chExt cx="321775" cy="216024"/>
          </a:xfrm>
          <a:solidFill>
            <a:schemeClr val="bg1">
              <a:lumMod val="75000"/>
            </a:schemeClr>
          </a:solidFill>
        </p:grpSpPr>
        <p:sp>
          <p:nvSpPr>
            <p:cNvPr id="314" name="同侧圆角矩形 298">
              <a:extLst>
                <a:ext uri="{FF2B5EF4-FFF2-40B4-BE49-F238E27FC236}">
                  <a16:creationId xmlns:a16="http://schemas.microsoft.com/office/drawing/2014/main" id="{79AB8122-4758-45B4-89E4-F6414D76E142}"/>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315" name="等腰三角形 314">
              <a:extLst>
                <a:ext uri="{FF2B5EF4-FFF2-40B4-BE49-F238E27FC236}">
                  <a16:creationId xmlns:a16="http://schemas.microsoft.com/office/drawing/2014/main" id="{920E5F4F-D1D0-4B2B-9D89-C0DBB7CB9E15}"/>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grpSp>
        <p:nvGrpSpPr>
          <p:cNvPr id="316" name="组合 315">
            <a:extLst>
              <a:ext uri="{FF2B5EF4-FFF2-40B4-BE49-F238E27FC236}">
                <a16:creationId xmlns:a16="http://schemas.microsoft.com/office/drawing/2014/main" id="{94E25878-C4B4-4D0B-95F2-1570C85FC77B}"/>
              </a:ext>
            </a:extLst>
          </p:cNvPr>
          <p:cNvGrpSpPr>
            <a:grpSpLocks noChangeAspect="1"/>
          </p:cNvGrpSpPr>
          <p:nvPr/>
        </p:nvGrpSpPr>
        <p:grpSpPr>
          <a:xfrm rot="10800000">
            <a:off x="9907519" y="4436578"/>
            <a:ext cx="389348" cy="261389"/>
            <a:chOff x="7383369" y="3528374"/>
            <a:chExt cx="321775" cy="216024"/>
          </a:xfrm>
          <a:solidFill>
            <a:schemeClr val="bg1">
              <a:lumMod val="75000"/>
            </a:schemeClr>
          </a:solidFill>
        </p:grpSpPr>
        <p:sp>
          <p:nvSpPr>
            <p:cNvPr id="317" name="同侧圆角矩形 301">
              <a:extLst>
                <a:ext uri="{FF2B5EF4-FFF2-40B4-BE49-F238E27FC236}">
                  <a16:creationId xmlns:a16="http://schemas.microsoft.com/office/drawing/2014/main" id="{78722B7F-E7F8-4F47-AB92-90102C9E7CDC}"/>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318" name="等腰三角形 317">
              <a:extLst>
                <a:ext uri="{FF2B5EF4-FFF2-40B4-BE49-F238E27FC236}">
                  <a16:creationId xmlns:a16="http://schemas.microsoft.com/office/drawing/2014/main" id="{9160CD13-0BF7-4067-AE17-3595BFF77864}"/>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sp>
        <p:nvSpPr>
          <p:cNvPr id="319" name="文本框 318">
            <a:extLst>
              <a:ext uri="{FF2B5EF4-FFF2-40B4-BE49-F238E27FC236}">
                <a16:creationId xmlns:a16="http://schemas.microsoft.com/office/drawing/2014/main" id="{242DCFD3-0606-4A72-8C55-C988FB5631AB}"/>
              </a:ext>
            </a:extLst>
          </p:cNvPr>
          <p:cNvSpPr txBox="1"/>
          <p:nvPr/>
        </p:nvSpPr>
        <p:spPr>
          <a:xfrm>
            <a:off x="11153687" y="5747618"/>
            <a:ext cx="723275"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快递员</a:t>
            </a:r>
          </a:p>
        </p:txBody>
      </p:sp>
      <p:sp>
        <p:nvSpPr>
          <p:cNvPr id="320" name="文本框 319">
            <a:extLst>
              <a:ext uri="{FF2B5EF4-FFF2-40B4-BE49-F238E27FC236}">
                <a16:creationId xmlns:a16="http://schemas.microsoft.com/office/drawing/2014/main" id="{E29A0991-3E6B-433C-8EDB-42421822911F}"/>
              </a:ext>
            </a:extLst>
          </p:cNvPr>
          <p:cNvSpPr txBox="1"/>
          <p:nvPr/>
        </p:nvSpPr>
        <p:spPr>
          <a:xfrm>
            <a:off x="8647177" y="5741315"/>
            <a:ext cx="1261884" cy="307777"/>
          </a:xfrm>
          <a:prstGeom prst="rect">
            <a:avLst/>
          </a:prstGeom>
          <a:noFill/>
        </p:spPr>
        <p:txBody>
          <a:bodyPr wrap="none" rtlCol="0">
            <a:spAutoFit/>
          </a:bodyPr>
          <a:lstStyle/>
          <a:p>
            <a:r>
              <a:rPr lang="zh-CN" altLang="en-US" sz="1400" dirty="0">
                <a:latin typeface="+mn-ea"/>
                <a:cs typeface="+mn-ea"/>
                <a:sym typeface="Huawei Sans" panose="020C0503030203020204" pitchFamily="34" charset="0"/>
              </a:rPr>
              <a:t>从邮袋中取出</a:t>
            </a:r>
          </a:p>
        </p:txBody>
      </p:sp>
      <p:grpSp>
        <p:nvGrpSpPr>
          <p:cNvPr id="322" name="组合 321">
            <a:extLst>
              <a:ext uri="{FF2B5EF4-FFF2-40B4-BE49-F238E27FC236}">
                <a16:creationId xmlns:a16="http://schemas.microsoft.com/office/drawing/2014/main" id="{9AF1E5DB-326F-492C-94B6-84CAC2F8ABBD}"/>
              </a:ext>
            </a:extLst>
          </p:cNvPr>
          <p:cNvGrpSpPr>
            <a:grpSpLocks noChangeAspect="1"/>
          </p:cNvGrpSpPr>
          <p:nvPr/>
        </p:nvGrpSpPr>
        <p:grpSpPr>
          <a:xfrm rot="10800000">
            <a:off x="9907521" y="5725417"/>
            <a:ext cx="389348" cy="261389"/>
            <a:chOff x="7383369" y="3528374"/>
            <a:chExt cx="321775" cy="216024"/>
          </a:xfrm>
          <a:solidFill>
            <a:schemeClr val="bg1">
              <a:lumMod val="75000"/>
            </a:schemeClr>
          </a:solidFill>
        </p:grpSpPr>
        <p:sp>
          <p:nvSpPr>
            <p:cNvPr id="323" name="同侧圆角矩形 307">
              <a:extLst>
                <a:ext uri="{FF2B5EF4-FFF2-40B4-BE49-F238E27FC236}">
                  <a16:creationId xmlns:a16="http://schemas.microsoft.com/office/drawing/2014/main" id="{D8E9D486-E3DA-4901-90E5-716B363047F6}"/>
                </a:ext>
              </a:extLst>
            </p:cNvPr>
            <p:cNvSpPr/>
            <p:nvPr/>
          </p:nvSpPr>
          <p:spPr bwMode="auto">
            <a:xfrm>
              <a:off x="7383369" y="3528374"/>
              <a:ext cx="321775" cy="216024"/>
            </a:xfrm>
            <a:prstGeom prst="round2SameRect">
              <a:avLst/>
            </a:prstGeom>
            <a:grp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t"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mn-ea"/>
                <a:cs typeface="+mn-ea"/>
                <a:sym typeface="Huawei Sans" panose="020C0503030203020204" pitchFamily="34" charset="0"/>
              </a:endParaRPr>
            </a:p>
          </p:txBody>
        </p:sp>
        <p:sp>
          <p:nvSpPr>
            <p:cNvPr id="324" name="等腰三角形 323">
              <a:extLst>
                <a:ext uri="{FF2B5EF4-FFF2-40B4-BE49-F238E27FC236}">
                  <a16:creationId xmlns:a16="http://schemas.microsoft.com/office/drawing/2014/main" id="{37A081CB-C07A-4D19-B2C2-6008A1FAEC6F}"/>
                </a:ext>
              </a:extLst>
            </p:cNvPr>
            <p:cNvSpPr/>
            <p:nvPr/>
          </p:nvSpPr>
          <p:spPr>
            <a:xfrm>
              <a:off x="7386180" y="3590032"/>
              <a:ext cx="316152" cy="154366"/>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ea"/>
                <a:sym typeface="Huawei Sans" panose="020C0503030203020204" pitchFamily="34" charset="0"/>
              </a:endParaRPr>
            </a:p>
          </p:txBody>
        </p:sp>
      </p:grpSp>
      <p:cxnSp>
        <p:nvCxnSpPr>
          <p:cNvPr id="325" name="直接连接符 324">
            <a:extLst>
              <a:ext uri="{FF2B5EF4-FFF2-40B4-BE49-F238E27FC236}">
                <a16:creationId xmlns:a16="http://schemas.microsoft.com/office/drawing/2014/main" id="{E8BEC3FF-54F7-4133-B1F2-763CD2871493}"/>
              </a:ext>
            </a:extLst>
          </p:cNvPr>
          <p:cNvCxnSpPr>
            <a:cxnSpLocks/>
          </p:cNvCxnSpPr>
          <p:nvPr/>
        </p:nvCxnSpPr>
        <p:spPr>
          <a:xfrm>
            <a:off x="10354704" y="2118102"/>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34812B49-4E1B-4A1C-B647-DC26D84A1CCE}"/>
              </a:ext>
            </a:extLst>
          </p:cNvPr>
          <p:cNvCxnSpPr>
            <a:cxnSpLocks/>
          </p:cNvCxnSpPr>
          <p:nvPr/>
        </p:nvCxnSpPr>
        <p:spPr>
          <a:xfrm>
            <a:off x="10308559" y="3396993"/>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4AFA0F69-5FA7-416D-95AE-5367B4ADAFCC}"/>
              </a:ext>
            </a:extLst>
          </p:cNvPr>
          <p:cNvCxnSpPr>
            <a:cxnSpLocks/>
          </p:cNvCxnSpPr>
          <p:nvPr/>
        </p:nvCxnSpPr>
        <p:spPr>
          <a:xfrm>
            <a:off x="10327290" y="4598499"/>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EADA97E8-54F7-42AC-99A3-A4400B544E79}"/>
              </a:ext>
            </a:extLst>
          </p:cNvPr>
          <p:cNvCxnSpPr>
            <a:cxnSpLocks/>
          </p:cNvCxnSpPr>
          <p:nvPr/>
        </p:nvCxnSpPr>
        <p:spPr>
          <a:xfrm>
            <a:off x="10293467" y="5834375"/>
            <a:ext cx="391131"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2FDE03B0-FF5F-4955-ADB7-637FB812A3A5}"/>
              </a:ext>
            </a:extLst>
          </p:cNvPr>
          <p:cNvCxnSpPr>
            <a:cxnSpLocks/>
          </p:cNvCxnSpPr>
          <p:nvPr/>
        </p:nvCxnSpPr>
        <p:spPr bwMode="auto">
          <a:xfrm>
            <a:off x="10102192" y="2276170"/>
            <a:ext cx="0" cy="956518"/>
          </a:xfrm>
          <a:prstGeom prst="line">
            <a:avLst/>
          </a:prstGeom>
          <a:solidFill>
            <a:srgbClr val="5B9BD5"/>
          </a:solidFill>
          <a:ln w="19050" cap="flat" cmpd="sng" algn="ctr">
            <a:solidFill>
              <a:srgbClr val="F28944"/>
            </a:solidFill>
            <a:prstDash val="solid"/>
            <a:round/>
            <a:headEnd type="triangle" w="med" len="med"/>
            <a:tailEnd type="none" w="med" len="med"/>
          </a:ln>
          <a:effectLst/>
        </p:spPr>
      </p:cxnSp>
      <p:cxnSp>
        <p:nvCxnSpPr>
          <p:cNvPr id="330" name="直接连接符 329">
            <a:extLst>
              <a:ext uri="{FF2B5EF4-FFF2-40B4-BE49-F238E27FC236}">
                <a16:creationId xmlns:a16="http://schemas.microsoft.com/office/drawing/2014/main" id="{3CCBE0C3-59F7-4C18-8525-7A88A5BFD170}"/>
              </a:ext>
            </a:extLst>
          </p:cNvPr>
          <p:cNvCxnSpPr>
            <a:cxnSpLocks/>
            <a:stCxn id="314" idx="3"/>
          </p:cNvCxnSpPr>
          <p:nvPr/>
        </p:nvCxnSpPr>
        <p:spPr bwMode="auto">
          <a:xfrm flipH="1">
            <a:off x="10102193" y="3489835"/>
            <a:ext cx="2074" cy="917849"/>
          </a:xfrm>
          <a:prstGeom prst="line">
            <a:avLst/>
          </a:prstGeom>
          <a:solidFill>
            <a:srgbClr val="5B9BD5"/>
          </a:solidFill>
          <a:ln w="19050" cap="flat" cmpd="sng" algn="ctr">
            <a:solidFill>
              <a:srgbClr val="F28944"/>
            </a:solidFill>
            <a:prstDash val="solid"/>
            <a:round/>
            <a:headEnd type="triangle" w="med" len="med"/>
            <a:tailEnd type="none" w="med" len="med"/>
          </a:ln>
          <a:effectLst/>
        </p:spPr>
      </p:cxnSp>
      <p:cxnSp>
        <p:nvCxnSpPr>
          <p:cNvPr id="331" name="直接连接符 330">
            <a:extLst>
              <a:ext uri="{FF2B5EF4-FFF2-40B4-BE49-F238E27FC236}">
                <a16:creationId xmlns:a16="http://schemas.microsoft.com/office/drawing/2014/main" id="{FF280C9E-FC25-43B8-9424-8A970C2F783B}"/>
              </a:ext>
            </a:extLst>
          </p:cNvPr>
          <p:cNvCxnSpPr>
            <a:cxnSpLocks/>
          </p:cNvCxnSpPr>
          <p:nvPr/>
        </p:nvCxnSpPr>
        <p:spPr bwMode="auto">
          <a:xfrm>
            <a:off x="10098620" y="4685740"/>
            <a:ext cx="11293" cy="1105326"/>
          </a:xfrm>
          <a:prstGeom prst="line">
            <a:avLst/>
          </a:prstGeom>
          <a:solidFill>
            <a:srgbClr val="5B9BD5"/>
          </a:solidFill>
          <a:ln w="19050" cap="flat" cmpd="sng" algn="ctr">
            <a:solidFill>
              <a:srgbClr val="F28944"/>
            </a:solidFill>
            <a:prstDash val="solid"/>
            <a:round/>
            <a:headEnd type="triangle" w="med" len="med"/>
            <a:tailEnd type="none" w="med" len="med"/>
          </a:ln>
          <a:effectLst/>
        </p:spPr>
      </p:cxnSp>
      <p:cxnSp>
        <p:nvCxnSpPr>
          <p:cNvPr id="332" name="直接连接符 331">
            <a:extLst>
              <a:ext uri="{FF2B5EF4-FFF2-40B4-BE49-F238E27FC236}">
                <a16:creationId xmlns:a16="http://schemas.microsoft.com/office/drawing/2014/main" id="{C1B35474-0812-4C3C-BE98-49836BBD9C65}"/>
              </a:ext>
            </a:extLst>
          </p:cNvPr>
          <p:cNvCxnSpPr>
            <a:cxnSpLocks/>
          </p:cNvCxnSpPr>
          <p:nvPr/>
        </p:nvCxnSpPr>
        <p:spPr bwMode="auto">
          <a:xfrm>
            <a:off x="7916589" y="5859675"/>
            <a:ext cx="767962" cy="1756"/>
          </a:xfrm>
          <a:prstGeom prst="line">
            <a:avLst/>
          </a:prstGeom>
          <a:solidFill>
            <a:srgbClr val="5B9BD5"/>
          </a:solidFill>
          <a:ln w="19050" cap="flat" cmpd="sng" algn="ctr">
            <a:solidFill>
              <a:srgbClr val="F28944"/>
            </a:solidFill>
            <a:prstDash val="solid"/>
            <a:round/>
            <a:headEnd type="none" w="med" len="med"/>
            <a:tailEnd type="triangle" w="med" len="med"/>
          </a:ln>
          <a:effectLst/>
        </p:spPr>
      </p:cxnSp>
      <p:sp>
        <p:nvSpPr>
          <p:cNvPr id="333" name="文本框 332">
            <a:extLst>
              <a:ext uri="{FF2B5EF4-FFF2-40B4-BE49-F238E27FC236}">
                <a16:creationId xmlns:a16="http://schemas.microsoft.com/office/drawing/2014/main" id="{690115F2-6BC7-443D-830A-F4E68FFBBBCD}"/>
              </a:ext>
            </a:extLst>
          </p:cNvPr>
          <p:cNvSpPr txBox="1"/>
          <p:nvPr/>
        </p:nvSpPr>
        <p:spPr>
          <a:xfrm>
            <a:off x="4075886" y="6100790"/>
            <a:ext cx="1003801"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     邮政车</a:t>
            </a:r>
          </a:p>
        </p:txBody>
      </p:sp>
      <p:sp>
        <p:nvSpPr>
          <p:cNvPr id="334" name="文本框 333">
            <a:extLst>
              <a:ext uri="{FF2B5EF4-FFF2-40B4-BE49-F238E27FC236}">
                <a16:creationId xmlns:a16="http://schemas.microsoft.com/office/drawing/2014/main" id="{4C9853EB-78D7-4788-9B08-A7B29F51C7FB}"/>
              </a:ext>
            </a:extLst>
          </p:cNvPr>
          <p:cNvSpPr txBox="1"/>
          <p:nvPr/>
        </p:nvSpPr>
        <p:spPr>
          <a:xfrm>
            <a:off x="5544254" y="6362267"/>
            <a:ext cx="902811"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邮政网络</a:t>
            </a:r>
          </a:p>
        </p:txBody>
      </p:sp>
      <p:sp>
        <p:nvSpPr>
          <p:cNvPr id="335" name="文本框 334">
            <a:extLst>
              <a:ext uri="{FF2B5EF4-FFF2-40B4-BE49-F238E27FC236}">
                <a16:creationId xmlns:a16="http://schemas.microsoft.com/office/drawing/2014/main" id="{B3427BD1-D247-4A2A-8272-21BF9BA1EAED}"/>
              </a:ext>
            </a:extLst>
          </p:cNvPr>
          <p:cNvSpPr txBox="1"/>
          <p:nvPr/>
        </p:nvSpPr>
        <p:spPr>
          <a:xfrm>
            <a:off x="7157066" y="6054490"/>
            <a:ext cx="723275" cy="307777"/>
          </a:xfrm>
          <a:prstGeom prst="rect">
            <a:avLst/>
          </a:prstGeom>
          <a:noFill/>
        </p:spPr>
        <p:txBody>
          <a:bodyPr wrap="none" rtlCol="0">
            <a:spAutoFit/>
          </a:bodyPr>
          <a:lstStyle/>
          <a:p>
            <a:pPr algn="ctr"/>
            <a:r>
              <a:rPr lang="zh-CN" altLang="en-US" sz="1400" dirty="0">
                <a:latin typeface="+mn-ea"/>
                <a:cs typeface="+mn-ea"/>
                <a:sym typeface="Huawei Sans" panose="020C0503030203020204" pitchFamily="34" charset="0"/>
              </a:rPr>
              <a:t>邮政车</a:t>
            </a:r>
          </a:p>
        </p:txBody>
      </p:sp>
      <p:sp>
        <p:nvSpPr>
          <p:cNvPr id="336" name="文本框 335">
            <a:extLst>
              <a:ext uri="{FF2B5EF4-FFF2-40B4-BE49-F238E27FC236}">
                <a16:creationId xmlns:a16="http://schemas.microsoft.com/office/drawing/2014/main" id="{34C82A15-B685-497B-95D0-316E4B26F05C}"/>
              </a:ext>
            </a:extLst>
          </p:cNvPr>
          <p:cNvSpPr txBox="1"/>
          <p:nvPr/>
        </p:nvSpPr>
        <p:spPr>
          <a:xfrm>
            <a:off x="4046751" y="1038028"/>
            <a:ext cx="3965690" cy="4516686"/>
          </a:xfrm>
          <a:prstGeom prst="rect">
            <a:avLst/>
          </a:prstGeom>
          <a:noFill/>
        </p:spPr>
        <p:txBody>
          <a:bodyPr wrap="square" rtlCol="0">
            <a:spAutoFit/>
          </a:bodyPr>
          <a:lstStyle/>
          <a:p>
            <a:pPr>
              <a:lnSpc>
                <a:spcPts val="2900"/>
              </a:lnSpc>
            </a:pPr>
            <a:r>
              <a:rPr lang="zh-CN" altLang="en-US" sz="1600" dirty="0">
                <a:solidFill>
                  <a:schemeClr val="accent1"/>
                </a:solidFill>
                <a:latin typeface="+mn-ea"/>
                <a:cs typeface="+mn-ea"/>
                <a:sym typeface="Huawei Sans" panose="020C0503030203020204" pitchFamily="34" charset="0"/>
              </a:rPr>
              <a:t>几点启发：</a:t>
            </a:r>
            <a:endParaRPr lang="en-US" altLang="zh-CN" sz="1600" dirty="0">
              <a:solidFill>
                <a:schemeClr val="accent1"/>
              </a:solidFill>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solidFill>
                  <a:schemeClr val="accent1"/>
                </a:solidFill>
                <a:latin typeface="+mn-ea"/>
                <a:cs typeface="+mn-ea"/>
                <a:sym typeface="Huawei Sans" panose="020C0503030203020204" pitchFamily="34" charset="0"/>
              </a:rPr>
              <a:t>层次模型：每层各司其职，各层做好本层工作，层间分工合作且相互协调。</a:t>
            </a:r>
            <a:endParaRPr lang="en-US" altLang="zh-CN" sz="1600" dirty="0">
              <a:solidFill>
                <a:schemeClr val="accent1"/>
              </a:solidFill>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solidFill>
                  <a:schemeClr val="accent1"/>
                </a:solidFill>
                <a:latin typeface="+mn-ea"/>
                <a:cs typeface="+mn-ea"/>
                <a:sym typeface="Huawei Sans" panose="020C0503030203020204" pitchFamily="34" charset="0"/>
              </a:rPr>
              <a:t>两端分层结构，上下层间是“垂直”关系：下一层为上一层提供服务。</a:t>
            </a:r>
            <a:endParaRPr lang="en-US" altLang="zh-CN" sz="1600" dirty="0">
              <a:solidFill>
                <a:schemeClr val="accent1"/>
              </a:solidFill>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solidFill>
                  <a:schemeClr val="accent1"/>
                </a:solidFill>
                <a:latin typeface="+mn-ea"/>
                <a:cs typeface="+mn-ea"/>
                <a:sym typeface="Huawei Sans" panose="020C0503030203020204" pitchFamily="34" charset="0"/>
              </a:rPr>
              <a:t>两端间有协议，两端的同层之间是“水平”关系：两端功能对等，打包、拆包方法遵循默认规则，彼此理解对端的包装意图，一端打包，另一端拆包，在默认规则下配合默契</a:t>
            </a:r>
            <a:endParaRPr lang="en-US" altLang="zh-CN" sz="1600" dirty="0">
              <a:solidFill>
                <a:schemeClr val="accent1"/>
              </a:solidFill>
              <a:latin typeface="+mn-ea"/>
              <a:cs typeface="+mn-ea"/>
              <a:sym typeface="Huawei Sans" panose="020C0503030203020204" pitchFamily="34" charset="0"/>
            </a:endParaRPr>
          </a:p>
          <a:p>
            <a:pPr marL="179388" indent="-179388">
              <a:lnSpc>
                <a:spcPts val="2900"/>
              </a:lnSpc>
              <a:buFont typeface="Wingdings" panose="05000000000000000000" pitchFamily="2" charset="2"/>
              <a:buChar char="Ø"/>
            </a:pPr>
            <a:r>
              <a:rPr lang="zh-CN" altLang="en-US" sz="1600" dirty="0">
                <a:solidFill>
                  <a:schemeClr val="accent1"/>
                </a:solidFill>
                <a:latin typeface="+mn-ea"/>
                <a:cs typeface="+mn-ea"/>
                <a:sym typeface="Huawei Sans" panose="020C0503030203020204" pitchFamily="34" charset="0"/>
              </a:rPr>
              <a:t>中间邮政网络：只需按照邮件上的地点不断往前转送</a:t>
            </a:r>
          </a:p>
        </p:txBody>
      </p:sp>
      <p:grpSp>
        <p:nvGrpSpPr>
          <p:cNvPr id="337" name="组合 626">
            <a:extLst>
              <a:ext uri="{FF2B5EF4-FFF2-40B4-BE49-F238E27FC236}">
                <a16:creationId xmlns:a16="http://schemas.microsoft.com/office/drawing/2014/main" id="{4ABB4F96-337D-4A09-A0BB-AFE40A4F23E2}"/>
              </a:ext>
            </a:extLst>
          </p:cNvPr>
          <p:cNvGrpSpPr>
            <a:grpSpLocks/>
          </p:cNvGrpSpPr>
          <p:nvPr/>
        </p:nvGrpSpPr>
        <p:grpSpPr bwMode="auto">
          <a:xfrm>
            <a:off x="4180398" y="5597059"/>
            <a:ext cx="902396" cy="455578"/>
            <a:chOff x="5341938" y="663575"/>
            <a:chExt cx="981075" cy="495300"/>
          </a:xfrm>
        </p:grpSpPr>
        <p:sp>
          <p:nvSpPr>
            <p:cNvPr id="338" name="Oval 500">
              <a:extLst>
                <a:ext uri="{FF2B5EF4-FFF2-40B4-BE49-F238E27FC236}">
                  <a16:creationId xmlns:a16="http://schemas.microsoft.com/office/drawing/2014/main" id="{BC659002-8573-42FC-B60B-4497B44BB5BE}"/>
                </a:ext>
              </a:extLst>
            </p:cNvPr>
            <p:cNvSpPr>
              <a:spLocks noChangeArrowheads="1"/>
            </p:cNvSpPr>
            <p:nvPr/>
          </p:nvSpPr>
          <p:spPr bwMode="auto">
            <a:xfrm>
              <a:off x="6259513" y="931862"/>
              <a:ext cx="63500" cy="6350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39" name="Oval 501">
              <a:extLst>
                <a:ext uri="{FF2B5EF4-FFF2-40B4-BE49-F238E27FC236}">
                  <a16:creationId xmlns:a16="http://schemas.microsoft.com/office/drawing/2014/main" id="{79F9E230-740E-4F13-A9D9-28D8938A45B5}"/>
                </a:ext>
              </a:extLst>
            </p:cNvPr>
            <p:cNvSpPr>
              <a:spLocks noChangeArrowheads="1"/>
            </p:cNvSpPr>
            <p:nvPr/>
          </p:nvSpPr>
          <p:spPr bwMode="auto">
            <a:xfrm>
              <a:off x="6259513" y="1028700"/>
              <a:ext cx="63500" cy="650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40" name="Freeform 502">
              <a:extLst>
                <a:ext uri="{FF2B5EF4-FFF2-40B4-BE49-F238E27FC236}">
                  <a16:creationId xmlns:a16="http://schemas.microsoft.com/office/drawing/2014/main" id="{951AAE4F-B5EC-4B7B-8857-D549BBBC4231}"/>
                </a:ext>
              </a:extLst>
            </p:cNvPr>
            <p:cNvSpPr>
              <a:spLocks noEditPoints="1"/>
            </p:cNvSpPr>
            <p:nvPr/>
          </p:nvSpPr>
          <p:spPr bwMode="auto">
            <a:xfrm>
              <a:off x="5648326" y="1030287"/>
              <a:ext cx="130175" cy="128588"/>
            </a:xfrm>
            <a:custGeom>
              <a:avLst/>
              <a:gdLst>
                <a:gd name="T0" fmla="*/ 66031 w 69"/>
                <a:gd name="T1" fmla="*/ 128588 h 68"/>
                <a:gd name="T2" fmla="*/ 0 w 69"/>
                <a:gd name="T3" fmla="*/ 64294 h 68"/>
                <a:gd name="T4" fmla="*/ 66031 w 69"/>
                <a:gd name="T5" fmla="*/ 0 h 68"/>
                <a:gd name="T6" fmla="*/ 130175 w 69"/>
                <a:gd name="T7" fmla="*/ 64294 h 68"/>
                <a:gd name="T8" fmla="*/ 66031 w 69"/>
                <a:gd name="T9" fmla="*/ 128588 h 68"/>
                <a:gd name="T10" fmla="*/ 66031 w 69"/>
                <a:gd name="T11" fmla="*/ 34038 h 68"/>
                <a:gd name="T12" fmla="*/ 33959 w 69"/>
                <a:gd name="T13" fmla="*/ 64294 h 68"/>
                <a:gd name="T14" fmla="*/ 66031 w 69"/>
                <a:gd name="T15" fmla="*/ 94550 h 68"/>
                <a:gd name="T16" fmla="*/ 96216 w 69"/>
                <a:gd name="T17" fmla="*/ 64294 h 68"/>
                <a:gd name="T18" fmla="*/ 66031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1" name="Freeform 503">
              <a:extLst>
                <a:ext uri="{FF2B5EF4-FFF2-40B4-BE49-F238E27FC236}">
                  <a16:creationId xmlns:a16="http://schemas.microsoft.com/office/drawing/2014/main" id="{2280331C-A982-4A6F-BC81-1E43384D54A3}"/>
                </a:ext>
              </a:extLst>
            </p:cNvPr>
            <p:cNvSpPr>
              <a:spLocks noEditPoints="1"/>
            </p:cNvSpPr>
            <p:nvPr/>
          </p:nvSpPr>
          <p:spPr bwMode="auto">
            <a:xfrm>
              <a:off x="6037263" y="1030287"/>
              <a:ext cx="128588" cy="128588"/>
            </a:xfrm>
            <a:custGeom>
              <a:avLst/>
              <a:gdLst>
                <a:gd name="T0" fmla="*/ 65226 w 69"/>
                <a:gd name="T1" fmla="*/ 128588 h 68"/>
                <a:gd name="T2" fmla="*/ 0 w 69"/>
                <a:gd name="T3" fmla="*/ 64294 h 68"/>
                <a:gd name="T4" fmla="*/ 65226 w 69"/>
                <a:gd name="T5" fmla="*/ 0 h 68"/>
                <a:gd name="T6" fmla="*/ 128588 w 69"/>
                <a:gd name="T7" fmla="*/ 64294 h 68"/>
                <a:gd name="T8" fmla="*/ 65226 w 69"/>
                <a:gd name="T9" fmla="*/ 128588 h 68"/>
                <a:gd name="T10" fmla="*/ 65226 w 69"/>
                <a:gd name="T11" fmla="*/ 34038 h 68"/>
                <a:gd name="T12" fmla="*/ 33545 w 69"/>
                <a:gd name="T13" fmla="*/ 64294 h 68"/>
                <a:gd name="T14" fmla="*/ 65226 w 69"/>
                <a:gd name="T15" fmla="*/ 94550 h 68"/>
                <a:gd name="T16" fmla="*/ 95043 w 69"/>
                <a:gd name="T17" fmla="*/ 64294 h 68"/>
                <a:gd name="T18" fmla="*/ 65226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2" name="Freeform 504">
              <a:extLst>
                <a:ext uri="{FF2B5EF4-FFF2-40B4-BE49-F238E27FC236}">
                  <a16:creationId xmlns:a16="http://schemas.microsoft.com/office/drawing/2014/main" id="{DCB82D4F-C715-4CC2-8BE2-0AAE39CBD86A}"/>
                </a:ext>
              </a:extLst>
            </p:cNvPr>
            <p:cNvSpPr>
              <a:spLocks/>
            </p:cNvSpPr>
            <p:nvPr/>
          </p:nvSpPr>
          <p:spPr bwMode="auto">
            <a:xfrm>
              <a:off x="5743576" y="1077912"/>
              <a:ext cx="327025" cy="33338"/>
            </a:xfrm>
            <a:custGeom>
              <a:avLst/>
              <a:gdLst>
                <a:gd name="T0" fmla="*/ 310110 w 174"/>
                <a:gd name="T1" fmla="*/ 33338 h 18"/>
                <a:gd name="T2" fmla="*/ 16915 w 174"/>
                <a:gd name="T3" fmla="*/ 33338 h 18"/>
                <a:gd name="T4" fmla="*/ 0 w 174"/>
                <a:gd name="T5" fmla="*/ 16669 h 18"/>
                <a:gd name="T6" fmla="*/ 16915 w 174"/>
                <a:gd name="T7" fmla="*/ 0 h 18"/>
                <a:gd name="T8" fmla="*/ 310110 w 174"/>
                <a:gd name="T9" fmla="*/ 0 h 18"/>
                <a:gd name="T10" fmla="*/ 327025 w 174"/>
                <a:gd name="T11" fmla="*/ 16669 h 18"/>
                <a:gd name="T12" fmla="*/ 310110 w 174"/>
                <a:gd name="T13" fmla="*/ 33338 h 18"/>
                <a:gd name="T14" fmla="*/ 0 60000 65536"/>
                <a:gd name="T15" fmla="*/ 0 60000 65536"/>
                <a:gd name="T16" fmla="*/ 0 60000 65536"/>
                <a:gd name="T17" fmla="*/ 0 60000 65536"/>
                <a:gd name="T18" fmla="*/ 0 60000 65536"/>
                <a:gd name="T19" fmla="*/ 0 60000 65536"/>
                <a:gd name="T20" fmla="*/ 0 60000 65536"/>
                <a:gd name="T21" fmla="*/ 0 w 174"/>
                <a:gd name="T22" fmla="*/ 0 h 18"/>
                <a:gd name="T23" fmla="*/ 174 w 17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8">
                  <a:moveTo>
                    <a:pt x="165" y="18"/>
                  </a:moveTo>
                  <a:cubicBezTo>
                    <a:pt x="9" y="18"/>
                    <a:pt x="9" y="18"/>
                    <a:pt x="9" y="18"/>
                  </a:cubicBezTo>
                  <a:cubicBezTo>
                    <a:pt x="4" y="18"/>
                    <a:pt x="0" y="14"/>
                    <a:pt x="0" y="9"/>
                  </a:cubicBezTo>
                  <a:cubicBezTo>
                    <a:pt x="0" y="4"/>
                    <a:pt x="4" y="0"/>
                    <a:pt x="9" y="0"/>
                  </a:cubicBezTo>
                  <a:cubicBezTo>
                    <a:pt x="165" y="0"/>
                    <a:pt x="165" y="0"/>
                    <a:pt x="165" y="0"/>
                  </a:cubicBezTo>
                  <a:cubicBezTo>
                    <a:pt x="170" y="0"/>
                    <a:pt x="174" y="4"/>
                    <a:pt x="174" y="9"/>
                  </a:cubicBezTo>
                  <a:cubicBezTo>
                    <a:pt x="174" y="14"/>
                    <a:pt x="170" y="18"/>
                    <a:pt x="16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3" name="Freeform 505">
              <a:extLst>
                <a:ext uri="{FF2B5EF4-FFF2-40B4-BE49-F238E27FC236}">
                  <a16:creationId xmlns:a16="http://schemas.microsoft.com/office/drawing/2014/main" id="{1D0D77F4-3C93-4356-9131-F094E5DF5058}"/>
                </a:ext>
              </a:extLst>
            </p:cNvPr>
            <p:cNvSpPr>
              <a:spLocks/>
            </p:cNvSpPr>
            <p:nvPr/>
          </p:nvSpPr>
          <p:spPr bwMode="auto">
            <a:xfrm>
              <a:off x="5588001" y="765175"/>
              <a:ext cx="639763" cy="346075"/>
            </a:xfrm>
            <a:custGeom>
              <a:avLst/>
              <a:gdLst>
                <a:gd name="T0" fmla="*/ 589107 w 341"/>
                <a:gd name="T1" fmla="*/ 346075 h 185"/>
                <a:gd name="T2" fmla="*/ 560965 w 341"/>
                <a:gd name="T3" fmla="*/ 346075 h 185"/>
                <a:gd name="T4" fmla="*/ 544080 w 341"/>
                <a:gd name="T5" fmla="*/ 329239 h 185"/>
                <a:gd name="T6" fmla="*/ 560965 w 341"/>
                <a:gd name="T7" fmla="*/ 312403 h 185"/>
                <a:gd name="T8" fmla="*/ 589107 w 341"/>
                <a:gd name="T9" fmla="*/ 312403 h 185"/>
                <a:gd name="T10" fmla="*/ 605993 w 341"/>
                <a:gd name="T11" fmla="*/ 297437 h 185"/>
                <a:gd name="T12" fmla="*/ 605993 w 341"/>
                <a:gd name="T13" fmla="*/ 284343 h 185"/>
                <a:gd name="T14" fmla="*/ 579727 w 341"/>
                <a:gd name="T15" fmla="*/ 145913 h 185"/>
                <a:gd name="T16" fmla="*/ 557213 w 341"/>
                <a:gd name="T17" fmla="*/ 97275 h 185"/>
                <a:gd name="T18" fmla="*/ 459654 w 341"/>
                <a:gd name="T19" fmla="*/ 33672 h 185"/>
                <a:gd name="T20" fmla="*/ 50656 w 341"/>
                <a:gd name="T21" fmla="*/ 33672 h 185"/>
                <a:gd name="T22" fmla="*/ 33770 w 341"/>
                <a:gd name="T23" fmla="*/ 48638 h 185"/>
                <a:gd name="T24" fmla="*/ 33770 w 341"/>
                <a:gd name="T25" fmla="*/ 297437 h 185"/>
                <a:gd name="T26" fmla="*/ 50656 w 341"/>
                <a:gd name="T27" fmla="*/ 312403 h 185"/>
                <a:gd name="T28" fmla="*/ 76922 w 341"/>
                <a:gd name="T29" fmla="*/ 312403 h 185"/>
                <a:gd name="T30" fmla="*/ 93807 w 341"/>
                <a:gd name="T31" fmla="*/ 329239 h 185"/>
                <a:gd name="T32" fmla="*/ 76922 w 341"/>
                <a:gd name="T33" fmla="*/ 346075 h 185"/>
                <a:gd name="T34" fmla="*/ 50656 w 341"/>
                <a:gd name="T35" fmla="*/ 346075 h 185"/>
                <a:gd name="T36" fmla="*/ 0 w 341"/>
                <a:gd name="T37" fmla="*/ 297437 h 185"/>
                <a:gd name="T38" fmla="*/ 0 w 341"/>
                <a:gd name="T39" fmla="*/ 48638 h 185"/>
                <a:gd name="T40" fmla="*/ 50656 w 341"/>
                <a:gd name="T41" fmla="*/ 0 h 185"/>
                <a:gd name="T42" fmla="*/ 459654 w 341"/>
                <a:gd name="T43" fmla="*/ 0 h 185"/>
                <a:gd name="T44" fmla="*/ 589107 w 341"/>
                <a:gd name="T45" fmla="*/ 84180 h 185"/>
                <a:gd name="T46" fmla="*/ 609745 w 341"/>
                <a:gd name="T47" fmla="*/ 134689 h 185"/>
                <a:gd name="T48" fmla="*/ 611621 w 341"/>
                <a:gd name="T49" fmla="*/ 134689 h 185"/>
                <a:gd name="T50" fmla="*/ 639763 w 341"/>
                <a:gd name="T51" fmla="*/ 284343 h 185"/>
                <a:gd name="T52" fmla="*/ 639763 w 341"/>
                <a:gd name="T53" fmla="*/ 297437 h 185"/>
                <a:gd name="T54" fmla="*/ 589107 w 341"/>
                <a:gd name="T55" fmla="*/ 346075 h 1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1"/>
                <a:gd name="T85" fmla="*/ 0 h 185"/>
                <a:gd name="T86" fmla="*/ 341 w 341"/>
                <a:gd name="T87" fmla="*/ 185 h 18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1" h="185">
                  <a:moveTo>
                    <a:pt x="314" y="185"/>
                  </a:moveTo>
                  <a:cubicBezTo>
                    <a:pt x="299" y="185"/>
                    <a:pt x="299" y="185"/>
                    <a:pt x="299" y="185"/>
                  </a:cubicBezTo>
                  <a:cubicBezTo>
                    <a:pt x="294" y="185"/>
                    <a:pt x="290" y="181"/>
                    <a:pt x="290" y="176"/>
                  </a:cubicBezTo>
                  <a:cubicBezTo>
                    <a:pt x="290" y="171"/>
                    <a:pt x="294" y="167"/>
                    <a:pt x="299" y="167"/>
                  </a:cubicBezTo>
                  <a:cubicBezTo>
                    <a:pt x="314" y="167"/>
                    <a:pt x="314" y="167"/>
                    <a:pt x="314" y="167"/>
                  </a:cubicBezTo>
                  <a:cubicBezTo>
                    <a:pt x="319" y="167"/>
                    <a:pt x="323" y="163"/>
                    <a:pt x="323" y="159"/>
                  </a:cubicBezTo>
                  <a:cubicBezTo>
                    <a:pt x="323" y="152"/>
                    <a:pt x="323" y="152"/>
                    <a:pt x="323" y="152"/>
                  </a:cubicBezTo>
                  <a:cubicBezTo>
                    <a:pt x="323" y="124"/>
                    <a:pt x="318" y="107"/>
                    <a:pt x="309" y="78"/>
                  </a:cubicBezTo>
                  <a:cubicBezTo>
                    <a:pt x="297" y="52"/>
                    <a:pt x="297" y="52"/>
                    <a:pt x="297" y="52"/>
                  </a:cubicBezTo>
                  <a:cubicBezTo>
                    <a:pt x="288" y="31"/>
                    <a:pt x="268" y="18"/>
                    <a:pt x="245" y="18"/>
                  </a:cubicBezTo>
                  <a:cubicBezTo>
                    <a:pt x="27" y="18"/>
                    <a:pt x="27" y="18"/>
                    <a:pt x="27" y="18"/>
                  </a:cubicBezTo>
                  <a:cubicBezTo>
                    <a:pt x="22" y="18"/>
                    <a:pt x="18" y="22"/>
                    <a:pt x="18" y="26"/>
                  </a:cubicBezTo>
                  <a:cubicBezTo>
                    <a:pt x="18" y="159"/>
                    <a:pt x="18" y="159"/>
                    <a:pt x="18" y="159"/>
                  </a:cubicBezTo>
                  <a:cubicBezTo>
                    <a:pt x="18" y="163"/>
                    <a:pt x="22" y="167"/>
                    <a:pt x="27" y="167"/>
                  </a:cubicBezTo>
                  <a:cubicBezTo>
                    <a:pt x="41" y="167"/>
                    <a:pt x="41" y="167"/>
                    <a:pt x="41" y="167"/>
                  </a:cubicBezTo>
                  <a:cubicBezTo>
                    <a:pt x="46" y="167"/>
                    <a:pt x="50" y="171"/>
                    <a:pt x="50" y="176"/>
                  </a:cubicBezTo>
                  <a:cubicBezTo>
                    <a:pt x="50" y="181"/>
                    <a:pt x="46" y="185"/>
                    <a:pt x="41" y="185"/>
                  </a:cubicBezTo>
                  <a:cubicBezTo>
                    <a:pt x="27" y="185"/>
                    <a:pt x="27" y="185"/>
                    <a:pt x="27" y="185"/>
                  </a:cubicBezTo>
                  <a:cubicBezTo>
                    <a:pt x="12" y="185"/>
                    <a:pt x="0" y="173"/>
                    <a:pt x="0" y="159"/>
                  </a:cubicBezTo>
                  <a:cubicBezTo>
                    <a:pt x="0" y="26"/>
                    <a:pt x="0" y="26"/>
                    <a:pt x="0" y="26"/>
                  </a:cubicBezTo>
                  <a:cubicBezTo>
                    <a:pt x="0" y="12"/>
                    <a:pt x="12" y="0"/>
                    <a:pt x="27" y="0"/>
                  </a:cubicBezTo>
                  <a:cubicBezTo>
                    <a:pt x="245" y="0"/>
                    <a:pt x="245" y="0"/>
                    <a:pt x="245" y="0"/>
                  </a:cubicBezTo>
                  <a:cubicBezTo>
                    <a:pt x="275" y="0"/>
                    <a:pt x="302" y="17"/>
                    <a:pt x="314" y="45"/>
                  </a:cubicBezTo>
                  <a:cubicBezTo>
                    <a:pt x="325" y="72"/>
                    <a:pt x="325" y="72"/>
                    <a:pt x="325" y="72"/>
                  </a:cubicBezTo>
                  <a:cubicBezTo>
                    <a:pt x="325" y="72"/>
                    <a:pt x="326" y="72"/>
                    <a:pt x="326" y="72"/>
                  </a:cubicBezTo>
                  <a:cubicBezTo>
                    <a:pt x="336" y="102"/>
                    <a:pt x="341" y="122"/>
                    <a:pt x="341" y="152"/>
                  </a:cubicBezTo>
                  <a:cubicBezTo>
                    <a:pt x="341" y="159"/>
                    <a:pt x="341" y="159"/>
                    <a:pt x="341" y="159"/>
                  </a:cubicBezTo>
                  <a:cubicBezTo>
                    <a:pt x="341" y="173"/>
                    <a:pt x="329" y="185"/>
                    <a:pt x="314" y="18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4" name="Freeform 506">
              <a:extLst>
                <a:ext uri="{FF2B5EF4-FFF2-40B4-BE49-F238E27FC236}">
                  <a16:creationId xmlns:a16="http://schemas.microsoft.com/office/drawing/2014/main" id="{82496089-7B05-4860-9350-EFFEC612CEA8}"/>
                </a:ext>
              </a:extLst>
            </p:cNvPr>
            <p:cNvSpPr>
              <a:spLocks/>
            </p:cNvSpPr>
            <p:nvPr/>
          </p:nvSpPr>
          <p:spPr bwMode="auto">
            <a:xfrm>
              <a:off x="5495926" y="663575"/>
              <a:ext cx="319088" cy="165100"/>
            </a:xfrm>
            <a:custGeom>
              <a:avLst/>
              <a:gdLst>
                <a:gd name="T0" fmla="*/ 16893 w 170"/>
                <a:gd name="T1" fmla="*/ 165100 h 88"/>
                <a:gd name="T2" fmla="*/ 0 w 170"/>
                <a:gd name="T3" fmla="*/ 148215 h 88"/>
                <a:gd name="T4" fmla="*/ 0 w 170"/>
                <a:gd name="T5" fmla="*/ 16885 h 88"/>
                <a:gd name="T6" fmla="*/ 16893 w 170"/>
                <a:gd name="T7" fmla="*/ 0 h 88"/>
                <a:gd name="T8" fmla="*/ 302195 w 170"/>
                <a:gd name="T9" fmla="*/ 0 h 88"/>
                <a:gd name="T10" fmla="*/ 319088 w 170"/>
                <a:gd name="T11" fmla="*/ 16885 h 88"/>
                <a:gd name="T12" fmla="*/ 319088 w 170"/>
                <a:gd name="T13" fmla="*/ 118197 h 88"/>
                <a:gd name="T14" fmla="*/ 302195 w 170"/>
                <a:gd name="T15" fmla="*/ 135082 h 88"/>
                <a:gd name="T16" fmla="*/ 285302 w 170"/>
                <a:gd name="T17" fmla="*/ 118197 h 88"/>
                <a:gd name="T18" fmla="*/ 285302 w 170"/>
                <a:gd name="T19" fmla="*/ 33770 h 88"/>
                <a:gd name="T20" fmla="*/ 33786 w 170"/>
                <a:gd name="T21" fmla="*/ 33770 h 88"/>
                <a:gd name="T22" fmla="*/ 33786 w 170"/>
                <a:gd name="T23" fmla="*/ 148215 h 88"/>
                <a:gd name="T24" fmla="*/ 16893 w 170"/>
                <a:gd name="T25" fmla="*/ 165100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88"/>
                <a:gd name="T41" fmla="*/ 170 w 170"/>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88">
                  <a:moveTo>
                    <a:pt x="9" y="88"/>
                  </a:moveTo>
                  <a:cubicBezTo>
                    <a:pt x="4" y="88"/>
                    <a:pt x="0" y="84"/>
                    <a:pt x="0" y="79"/>
                  </a:cubicBezTo>
                  <a:cubicBezTo>
                    <a:pt x="0" y="9"/>
                    <a:pt x="0" y="9"/>
                    <a:pt x="0" y="9"/>
                  </a:cubicBezTo>
                  <a:cubicBezTo>
                    <a:pt x="0" y="4"/>
                    <a:pt x="4" y="0"/>
                    <a:pt x="9" y="0"/>
                  </a:cubicBezTo>
                  <a:cubicBezTo>
                    <a:pt x="161" y="0"/>
                    <a:pt x="161" y="0"/>
                    <a:pt x="161" y="0"/>
                  </a:cubicBezTo>
                  <a:cubicBezTo>
                    <a:pt x="166" y="0"/>
                    <a:pt x="170" y="4"/>
                    <a:pt x="170" y="9"/>
                  </a:cubicBezTo>
                  <a:cubicBezTo>
                    <a:pt x="170" y="63"/>
                    <a:pt x="170" y="63"/>
                    <a:pt x="170" y="63"/>
                  </a:cubicBezTo>
                  <a:cubicBezTo>
                    <a:pt x="170" y="68"/>
                    <a:pt x="166" y="72"/>
                    <a:pt x="161" y="72"/>
                  </a:cubicBezTo>
                  <a:cubicBezTo>
                    <a:pt x="156" y="72"/>
                    <a:pt x="152" y="68"/>
                    <a:pt x="152" y="63"/>
                  </a:cubicBezTo>
                  <a:cubicBezTo>
                    <a:pt x="152" y="18"/>
                    <a:pt x="152" y="18"/>
                    <a:pt x="152" y="18"/>
                  </a:cubicBezTo>
                  <a:cubicBezTo>
                    <a:pt x="18" y="18"/>
                    <a:pt x="18" y="18"/>
                    <a:pt x="18" y="18"/>
                  </a:cubicBezTo>
                  <a:cubicBezTo>
                    <a:pt x="18" y="79"/>
                    <a:pt x="18" y="79"/>
                    <a:pt x="18" y="79"/>
                  </a:cubicBezTo>
                  <a:cubicBezTo>
                    <a:pt x="18" y="84"/>
                    <a:pt x="14" y="88"/>
                    <a:pt x="9" y="8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5" name="Freeform 507">
              <a:extLst>
                <a:ext uri="{FF2B5EF4-FFF2-40B4-BE49-F238E27FC236}">
                  <a16:creationId xmlns:a16="http://schemas.microsoft.com/office/drawing/2014/main" id="{61308974-87B1-41AE-9867-49EE8C86579C}"/>
                </a:ext>
              </a:extLst>
            </p:cNvPr>
            <p:cNvSpPr>
              <a:spLocks/>
            </p:cNvSpPr>
            <p:nvPr/>
          </p:nvSpPr>
          <p:spPr bwMode="auto">
            <a:xfrm>
              <a:off x="5989638" y="663575"/>
              <a:ext cx="319088" cy="314325"/>
            </a:xfrm>
            <a:custGeom>
              <a:avLst/>
              <a:gdLst>
                <a:gd name="T0" fmla="*/ 302195 w 170"/>
                <a:gd name="T1" fmla="*/ 314325 h 168"/>
                <a:gd name="T2" fmla="*/ 285302 w 170"/>
                <a:gd name="T3" fmla="*/ 297486 h 168"/>
                <a:gd name="T4" fmla="*/ 285302 w 170"/>
                <a:gd name="T5" fmla="*/ 33678 h 168"/>
                <a:gd name="T6" fmla="*/ 33786 w 170"/>
                <a:gd name="T7" fmla="*/ 33678 h 168"/>
                <a:gd name="T8" fmla="*/ 33786 w 170"/>
                <a:gd name="T9" fmla="*/ 117872 h 168"/>
                <a:gd name="T10" fmla="*/ 16893 w 170"/>
                <a:gd name="T11" fmla="*/ 134711 h 168"/>
                <a:gd name="T12" fmla="*/ 0 w 170"/>
                <a:gd name="T13" fmla="*/ 117872 h 168"/>
                <a:gd name="T14" fmla="*/ 0 w 170"/>
                <a:gd name="T15" fmla="*/ 16839 h 168"/>
                <a:gd name="T16" fmla="*/ 16893 w 170"/>
                <a:gd name="T17" fmla="*/ 0 h 168"/>
                <a:gd name="T18" fmla="*/ 302195 w 170"/>
                <a:gd name="T19" fmla="*/ 0 h 168"/>
                <a:gd name="T20" fmla="*/ 319088 w 170"/>
                <a:gd name="T21" fmla="*/ 16839 h 168"/>
                <a:gd name="T22" fmla="*/ 319088 w 170"/>
                <a:gd name="T23" fmla="*/ 297486 h 168"/>
                <a:gd name="T24" fmla="*/ 302195 w 170"/>
                <a:gd name="T25" fmla="*/ 314325 h 1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168"/>
                <a:gd name="T41" fmla="*/ 170 w 170"/>
                <a:gd name="T42" fmla="*/ 168 h 1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168">
                  <a:moveTo>
                    <a:pt x="161" y="168"/>
                  </a:moveTo>
                  <a:cubicBezTo>
                    <a:pt x="156" y="168"/>
                    <a:pt x="152" y="164"/>
                    <a:pt x="152" y="159"/>
                  </a:cubicBezTo>
                  <a:cubicBezTo>
                    <a:pt x="152" y="18"/>
                    <a:pt x="152" y="18"/>
                    <a:pt x="152" y="18"/>
                  </a:cubicBezTo>
                  <a:cubicBezTo>
                    <a:pt x="18" y="18"/>
                    <a:pt x="18" y="18"/>
                    <a:pt x="18" y="18"/>
                  </a:cubicBezTo>
                  <a:cubicBezTo>
                    <a:pt x="18" y="63"/>
                    <a:pt x="18" y="63"/>
                    <a:pt x="18" y="63"/>
                  </a:cubicBezTo>
                  <a:cubicBezTo>
                    <a:pt x="18" y="68"/>
                    <a:pt x="14" y="72"/>
                    <a:pt x="9" y="72"/>
                  </a:cubicBezTo>
                  <a:cubicBezTo>
                    <a:pt x="4" y="72"/>
                    <a:pt x="0" y="68"/>
                    <a:pt x="0" y="63"/>
                  </a:cubicBezTo>
                  <a:cubicBezTo>
                    <a:pt x="0" y="9"/>
                    <a:pt x="0" y="9"/>
                    <a:pt x="0" y="9"/>
                  </a:cubicBezTo>
                  <a:cubicBezTo>
                    <a:pt x="0" y="4"/>
                    <a:pt x="4" y="0"/>
                    <a:pt x="9" y="0"/>
                  </a:cubicBezTo>
                  <a:cubicBezTo>
                    <a:pt x="161" y="0"/>
                    <a:pt x="161" y="0"/>
                    <a:pt x="161" y="0"/>
                  </a:cubicBezTo>
                  <a:cubicBezTo>
                    <a:pt x="166" y="0"/>
                    <a:pt x="170" y="4"/>
                    <a:pt x="170" y="9"/>
                  </a:cubicBezTo>
                  <a:cubicBezTo>
                    <a:pt x="170" y="159"/>
                    <a:pt x="170" y="159"/>
                    <a:pt x="170" y="159"/>
                  </a:cubicBezTo>
                  <a:cubicBezTo>
                    <a:pt x="170" y="164"/>
                    <a:pt x="166" y="168"/>
                    <a:pt x="161" y="16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6" name="Freeform 508">
              <a:extLst>
                <a:ext uri="{FF2B5EF4-FFF2-40B4-BE49-F238E27FC236}">
                  <a16:creationId xmlns:a16="http://schemas.microsoft.com/office/drawing/2014/main" id="{1095AA40-1C31-48CB-8F4D-4E9EED51C6DD}"/>
                </a:ext>
              </a:extLst>
            </p:cNvPr>
            <p:cNvSpPr>
              <a:spLocks/>
            </p:cNvSpPr>
            <p:nvPr/>
          </p:nvSpPr>
          <p:spPr bwMode="auto">
            <a:xfrm>
              <a:off x="5495926" y="1044575"/>
              <a:ext cx="812800" cy="114300"/>
            </a:xfrm>
            <a:custGeom>
              <a:avLst/>
              <a:gdLst>
                <a:gd name="T0" fmla="*/ 795906 w 433"/>
                <a:gd name="T1" fmla="*/ 114300 h 61"/>
                <a:gd name="T2" fmla="*/ 16894 w 433"/>
                <a:gd name="T3" fmla="*/ 114300 h 61"/>
                <a:gd name="T4" fmla="*/ 0 w 433"/>
                <a:gd name="T5" fmla="*/ 97436 h 61"/>
                <a:gd name="T6" fmla="*/ 0 w 433"/>
                <a:gd name="T7" fmla="*/ 16864 h 61"/>
                <a:gd name="T8" fmla="*/ 16894 w 433"/>
                <a:gd name="T9" fmla="*/ 0 h 61"/>
                <a:gd name="T10" fmla="*/ 33788 w 433"/>
                <a:gd name="T11" fmla="*/ 16864 h 61"/>
                <a:gd name="T12" fmla="*/ 33788 w 433"/>
                <a:gd name="T13" fmla="*/ 80572 h 61"/>
                <a:gd name="T14" fmla="*/ 779012 w 433"/>
                <a:gd name="T15" fmla="*/ 80572 h 61"/>
                <a:gd name="T16" fmla="*/ 779012 w 433"/>
                <a:gd name="T17" fmla="*/ 20611 h 61"/>
                <a:gd name="T18" fmla="*/ 795906 w 433"/>
                <a:gd name="T19" fmla="*/ 3748 h 61"/>
                <a:gd name="T20" fmla="*/ 812800 w 433"/>
                <a:gd name="T21" fmla="*/ 20611 h 61"/>
                <a:gd name="T22" fmla="*/ 812800 w 433"/>
                <a:gd name="T23" fmla="*/ 97436 h 61"/>
                <a:gd name="T24" fmla="*/ 795906 w 433"/>
                <a:gd name="T25" fmla="*/ 11430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3"/>
                <a:gd name="T40" fmla="*/ 0 h 61"/>
                <a:gd name="T41" fmla="*/ 433 w 433"/>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3" h="61">
                  <a:moveTo>
                    <a:pt x="424" y="61"/>
                  </a:moveTo>
                  <a:cubicBezTo>
                    <a:pt x="9" y="61"/>
                    <a:pt x="9" y="61"/>
                    <a:pt x="9" y="61"/>
                  </a:cubicBezTo>
                  <a:cubicBezTo>
                    <a:pt x="4" y="61"/>
                    <a:pt x="0" y="57"/>
                    <a:pt x="0" y="52"/>
                  </a:cubicBezTo>
                  <a:cubicBezTo>
                    <a:pt x="0" y="9"/>
                    <a:pt x="0" y="9"/>
                    <a:pt x="0" y="9"/>
                  </a:cubicBezTo>
                  <a:cubicBezTo>
                    <a:pt x="0" y="4"/>
                    <a:pt x="4" y="0"/>
                    <a:pt x="9" y="0"/>
                  </a:cubicBezTo>
                  <a:cubicBezTo>
                    <a:pt x="14" y="0"/>
                    <a:pt x="18" y="4"/>
                    <a:pt x="18" y="9"/>
                  </a:cubicBezTo>
                  <a:cubicBezTo>
                    <a:pt x="18" y="43"/>
                    <a:pt x="18" y="43"/>
                    <a:pt x="18" y="43"/>
                  </a:cubicBezTo>
                  <a:cubicBezTo>
                    <a:pt x="415" y="43"/>
                    <a:pt x="415" y="43"/>
                    <a:pt x="415" y="43"/>
                  </a:cubicBezTo>
                  <a:cubicBezTo>
                    <a:pt x="415" y="11"/>
                    <a:pt x="415" y="11"/>
                    <a:pt x="415" y="11"/>
                  </a:cubicBezTo>
                  <a:cubicBezTo>
                    <a:pt x="415" y="6"/>
                    <a:pt x="419" y="2"/>
                    <a:pt x="424" y="2"/>
                  </a:cubicBezTo>
                  <a:cubicBezTo>
                    <a:pt x="429" y="2"/>
                    <a:pt x="433" y="6"/>
                    <a:pt x="433" y="11"/>
                  </a:cubicBezTo>
                  <a:cubicBezTo>
                    <a:pt x="433" y="52"/>
                    <a:pt x="433" y="52"/>
                    <a:pt x="433" y="52"/>
                  </a:cubicBezTo>
                  <a:cubicBezTo>
                    <a:pt x="433" y="57"/>
                    <a:pt x="429" y="61"/>
                    <a:pt x="424" y="6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7" name="Freeform 509">
              <a:extLst>
                <a:ext uri="{FF2B5EF4-FFF2-40B4-BE49-F238E27FC236}">
                  <a16:creationId xmlns:a16="http://schemas.microsoft.com/office/drawing/2014/main" id="{3F38ACDE-7E9F-405D-8B2A-E0FBA631791D}"/>
                </a:ext>
              </a:extLst>
            </p:cNvPr>
            <p:cNvSpPr>
              <a:spLocks/>
            </p:cNvSpPr>
            <p:nvPr/>
          </p:nvSpPr>
          <p:spPr bwMode="auto">
            <a:xfrm>
              <a:off x="5427663" y="841375"/>
              <a:ext cx="149225" cy="33338"/>
            </a:xfrm>
            <a:custGeom>
              <a:avLst/>
              <a:gdLst>
                <a:gd name="T0" fmla="*/ 132437 w 80"/>
                <a:gd name="T1" fmla="*/ 33338 h 18"/>
                <a:gd name="T2" fmla="*/ 16788 w 80"/>
                <a:gd name="T3" fmla="*/ 33338 h 18"/>
                <a:gd name="T4" fmla="*/ 0 w 80"/>
                <a:gd name="T5" fmla="*/ 16669 h 18"/>
                <a:gd name="T6" fmla="*/ 16788 w 80"/>
                <a:gd name="T7" fmla="*/ 0 h 18"/>
                <a:gd name="T8" fmla="*/ 132437 w 80"/>
                <a:gd name="T9" fmla="*/ 0 h 18"/>
                <a:gd name="T10" fmla="*/ 149225 w 80"/>
                <a:gd name="T11" fmla="*/ 16669 h 18"/>
                <a:gd name="T12" fmla="*/ 132437 w 80"/>
                <a:gd name="T13" fmla="*/ 33338 h 18"/>
                <a:gd name="T14" fmla="*/ 0 60000 65536"/>
                <a:gd name="T15" fmla="*/ 0 60000 65536"/>
                <a:gd name="T16" fmla="*/ 0 60000 65536"/>
                <a:gd name="T17" fmla="*/ 0 60000 65536"/>
                <a:gd name="T18" fmla="*/ 0 60000 65536"/>
                <a:gd name="T19" fmla="*/ 0 60000 65536"/>
                <a:gd name="T20" fmla="*/ 0 60000 65536"/>
                <a:gd name="T21" fmla="*/ 0 w 80"/>
                <a:gd name="T22" fmla="*/ 0 h 18"/>
                <a:gd name="T23" fmla="*/ 80 w 8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18">
                  <a:moveTo>
                    <a:pt x="71" y="18"/>
                  </a:moveTo>
                  <a:cubicBezTo>
                    <a:pt x="9" y="18"/>
                    <a:pt x="9" y="18"/>
                    <a:pt x="9" y="18"/>
                  </a:cubicBezTo>
                  <a:cubicBezTo>
                    <a:pt x="4" y="18"/>
                    <a:pt x="0" y="14"/>
                    <a:pt x="0" y="9"/>
                  </a:cubicBezTo>
                  <a:cubicBezTo>
                    <a:pt x="0" y="4"/>
                    <a:pt x="4" y="0"/>
                    <a:pt x="9" y="0"/>
                  </a:cubicBezTo>
                  <a:cubicBezTo>
                    <a:pt x="71" y="0"/>
                    <a:pt x="71" y="0"/>
                    <a:pt x="71" y="0"/>
                  </a:cubicBezTo>
                  <a:cubicBezTo>
                    <a:pt x="76" y="0"/>
                    <a:pt x="80" y="4"/>
                    <a:pt x="80" y="9"/>
                  </a:cubicBezTo>
                  <a:cubicBezTo>
                    <a:pt x="80" y="14"/>
                    <a:pt x="76" y="18"/>
                    <a:pt x="71"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8" name="Freeform 510">
              <a:extLst>
                <a:ext uri="{FF2B5EF4-FFF2-40B4-BE49-F238E27FC236}">
                  <a16:creationId xmlns:a16="http://schemas.microsoft.com/office/drawing/2014/main" id="{589E9C9E-DD20-48C2-B235-68999C4071E5}"/>
                </a:ext>
              </a:extLst>
            </p:cNvPr>
            <p:cNvSpPr>
              <a:spLocks/>
            </p:cNvSpPr>
            <p:nvPr/>
          </p:nvSpPr>
          <p:spPr bwMode="auto">
            <a:xfrm>
              <a:off x="5381626" y="920750"/>
              <a:ext cx="195263" cy="33338"/>
            </a:xfrm>
            <a:custGeom>
              <a:avLst/>
              <a:gdLst>
                <a:gd name="T0" fmla="*/ 178365 w 104"/>
                <a:gd name="T1" fmla="*/ 33338 h 18"/>
                <a:gd name="T2" fmla="*/ 16898 w 104"/>
                <a:gd name="T3" fmla="*/ 33338 h 18"/>
                <a:gd name="T4" fmla="*/ 0 w 104"/>
                <a:gd name="T5" fmla="*/ 16669 h 18"/>
                <a:gd name="T6" fmla="*/ 16898 w 104"/>
                <a:gd name="T7" fmla="*/ 0 h 18"/>
                <a:gd name="T8" fmla="*/ 178365 w 104"/>
                <a:gd name="T9" fmla="*/ 0 h 18"/>
                <a:gd name="T10" fmla="*/ 195263 w 104"/>
                <a:gd name="T11" fmla="*/ 16669 h 18"/>
                <a:gd name="T12" fmla="*/ 178365 w 104"/>
                <a:gd name="T13" fmla="*/ 33338 h 18"/>
                <a:gd name="T14" fmla="*/ 0 60000 65536"/>
                <a:gd name="T15" fmla="*/ 0 60000 65536"/>
                <a:gd name="T16" fmla="*/ 0 60000 65536"/>
                <a:gd name="T17" fmla="*/ 0 60000 65536"/>
                <a:gd name="T18" fmla="*/ 0 60000 65536"/>
                <a:gd name="T19" fmla="*/ 0 60000 65536"/>
                <a:gd name="T20" fmla="*/ 0 60000 65536"/>
                <a:gd name="T21" fmla="*/ 0 w 104"/>
                <a:gd name="T22" fmla="*/ 0 h 18"/>
                <a:gd name="T23" fmla="*/ 104 w 10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49" name="Freeform 511">
              <a:extLst>
                <a:ext uri="{FF2B5EF4-FFF2-40B4-BE49-F238E27FC236}">
                  <a16:creationId xmlns:a16="http://schemas.microsoft.com/office/drawing/2014/main" id="{EAB08EC1-59D0-41C7-B830-DF30FEF2C330}"/>
                </a:ext>
              </a:extLst>
            </p:cNvPr>
            <p:cNvSpPr>
              <a:spLocks/>
            </p:cNvSpPr>
            <p:nvPr/>
          </p:nvSpPr>
          <p:spPr bwMode="auto">
            <a:xfrm>
              <a:off x="5341938" y="1000125"/>
              <a:ext cx="234950" cy="34925"/>
            </a:xfrm>
            <a:custGeom>
              <a:avLst/>
              <a:gdLst>
                <a:gd name="T0" fmla="*/ 218034 w 125"/>
                <a:gd name="T1" fmla="*/ 34925 h 18"/>
                <a:gd name="T2" fmla="*/ 16916 w 125"/>
                <a:gd name="T3" fmla="*/ 34925 h 18"/>
                <a:gd name="T4" fmla="*/ 0 w 125"/>
                <a:gd name="T5" fmla="*/ 17463 h 18"/>
                <a:gd name="T6" fmla="*/ 16916 w 125"/>
                <a:gd name="T7" fmla="*/ 0 h 18"/>
                <a:gd name="T8" fmla="*/ 218034 w 125"/>
                <a:gd name="T9" fmla="*/ 0 h 18"/>
                <a:gd name="T10" fmla="*/ 234950 w 125"/>
                <a:gd name="T11" fmla="*/ 17463 h 18"/>
                <a:gd name="T12" fmla="*/ 218034 w 125"/>
                <a:gd name="T13" fmla="*/ 34925 h 18"/>
                <a:gd name="T14" fmla="*/ 0 60000 65536"/>
                <a:gd name="T15" fmla="*/ 0 60000 65536"/>
                <a:gd name="T16" fmla="*/ 0 60000 65536"/>
                <a:gd name="T17" fmla="*/ 0 60000 65536"/>
                <a:gd name="T18" fmla="*/ 0 60000 65536"/>
                <a:gd name="T19" fmla="*/ 0 60000 65536"/>
                <a:gd name="T20" fmla="*/ 0 60000 65536"/>
                <a:gd name="T21" fmla="*/ 0 w 125"/>
                <a:gd name="T22" fmla="*/ 0 h 18"/>
                <a:gd name="T23" fmla="*/ 125 w 12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8">
                  <a:moveTo>
                    <a:pt x="116" y="18"/>
                  </a:moveTo>
                  <a:cubicBezTo>
                    <a:pt x="9" y="18"/>
                    <a:pt x="9" y="18"/>
                    <a:pt x="9" y="18"/>
                  </a:cubicBezTo>
                  <a:cubicBezTo>
                    <a:pt x="4" y="18"/>
                    <a:pt x="0" y="14"/>
                    <a:pt x="0" y="9"/>
                  </a:cubicBezTo>
                  <a:cubicBezTo>
                    <a:pt x="0" y="4"/>
                    <a:pt x="4" y="0"/>
                    <a:pt x="9" y="0"/>
                  </a:cubicBezTo>
                  <a:cubicBezTo>
                    <a:pt x="116" y="0"/>
                    <a:pt x="116" y="0"/>
                    <a:pt x="116" y="0"/>
                  </a:cubicBezTo>
                  <a:cubicBezTo>
                    <a:pt x="121" y="0"/>
                    <a:pt x="125" y="4"/>
                    <a:pt x="125" y="9"/>
                  </a:cubicBezTo>
                  <a:cubicBezTo>
                    <a:pt x="125" y="14"/>
                    <a:pt x="121" y="18"/>
                    <a:pt x="116"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0" name="Freeform 512">
              <a:extLst>
                <a:ext uri="{FF2B5EF4-FFF2-40B4-BE49-F238E27FC236}">
                  <a16:creationId xmlns:a16="http://schemas.microsoft.com/office/drawing/2014/main" id="{C7745E1D-4468-479C-ABFA-7C1D75BBD345}"/>
                </a:ext>
              </a:extLst>
            </p:cNvPr>
            <p:cNvSpPr>
              <a:spLocks noEditPoints="1"/>
            </p:cNvSpPr>
            <p:nvPr/>
          </p:nvSpPr>
          <p:spPr bwMode="auto">
            <a:xfrm>
              <a:off x="5813426" y="812800"/>
              <a:ext cx="153988" cy="134938"/>
            </a:xfrm>
            <a:custGeom>
              <a:avLst/>
              <a:gdLst>
                <a:gd name="T0" fmla="*/ 137087 w 82"/>
                <a:gd name="T1" fmla="*/ 134938 h 72"/>
                <a:gd name="T2" fmla="*/ 16901 w 82"/>
                <a:gd name="T3" fmla="*/ 134938 h 72"/>
                <a:gd name="T4" fmla="*/ 0 w 82"/>
                <a:gd name="T5" fmla="*/ 118071 h 72"/>
                <a:gd name="T6" fmla="*/ 0 w 82"/>
                <a:gd name="T7" fmla="*/ 16867 h 72"/>
                <a:gd name="T8" fmla="*/ 16901 w 82"/>
                <a:gd name="T9" fmla="*/ 0 h 72"/>
                <a:gd name="T10" fmla="*/ 137087 w 82"/>
                <a:gd name="T11" fmla="*/ 0 h 72"/>
                <a:gd name="T12" fmla="*/ 153988 w 82"/>
                <a:gd name="T13" fmla="*/ 16867 h 72"/>
                <a:gd name="T14" fmla="*/ 153988 w 82"/>
                <a:gd name="T15" fmla="*/ 118071 h 72"/>
                <a:gd name="T16" fmla="*/ 137087 w 82"/>
                <a:gd name="T17" fmla="*/ 134938 h 72"/>
                <a:gd name="T18" fmla="*/ 33802 w 82"/>
                <a:gd name="T19" fmla="*/ 101204 h 72"/>
                <a:gd name="T20" fmla="*/ 120186 w 82"/>
                <a:gd name="T21" fmla="*/ 101204 h 72"/>
                <a:gd name="T22" fmla="*/ 120186 w 82"/>
                <a:gd name="T23" fmla="*/ 33735 h 72"/>
                <a:gd name="T24" fmla="*/ 33802 w 82"/>
                <a:gd name="T25" fmla="*/ 33735 h 72"/>
                <a:gd name="T26" fmla="*/ 33802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1" name="Freeform 513">
              <a:extLst>
                <a:ext uri="{FF2B5EF4-FFF2-40B4-BE49-F238E27FC236}">
                  <a16:creationId xmlns:a16="http://schemas.microsoft.com/office/drawing/2014/main" id="{40A408EA-0C38-4CEC-9D8B-1ADE3221961F}"/>
                </a:ext>
              </a:extLst>
            </p:cNvPr>
            <p:cNvSpPr>
              <a:spLocks noEditPoints="1"/>
            </p:cNvSpPr>
            <p:nvPr/>
          </p:nvSpPr>
          <p:spPr bwMode="auto">
            <a:xfrm>
              <a:off x="5643563" y="812800"/>
              <a:ext cx="152400" cy="134938"/>
            </a:xfrm>
            <a:custGeom>
              <a:avLst/>
              <a:gdLst>
                <a:gd name="T0" fmla="*/ 135673 w 82"/>
                <a:gd name="T1" fmla="*/ 134938 h 72"/>
                <a:gd name="T2" fmla="*/ 16727 w 82"/>
                <a:gd name="T3" fmla="*/ 134938 h 72"/>
                <a:gd name="T4" fmla="*/ 0 w 82"/>
                <a:gd name="T5" fmla="*/ 118071 h 72"/>
                <a:gd name="T6" fmla="*/ 0 w 82"/>
                <a:gd name="T7" fmla="*/ 16867 h 72"/>
                <a:gd name="T8" fmla="*/ 16727 w 82"/>
                <a:gd name="T9" fmla="*/ 0 h 72"/>
                <a:gd name="T10" fmla="*/ 135673 w 82"/>
                <a:gd name="T11" fmla="*/ 0 h 72"/>
                <a:gd name="T12" fmla="*/ 152400 w 82"/>
                <a:gd name="T13" fmla="*/ 16867 h 72"/>
                <a:gd name="T14" fmla="*/ 152400 w 82"/>
                <a:gd name="T15" fmla="*/ 118071 h 72"/>
                <a:gd name="T16" fmla="*/ 135673 w 82"/>
                <a:gd name="T17" fmla="*/ 134938 h 72"/>
                <a:gd name="T18" fmla="*/ 33454 w 82"/>
                <a:gd name="T19" fmla="*/ 101204 h 72"/>
                <a:gd name="T20" fmla="*/ 118946 w 82"/>
                <a:gd name="T21" fmla="*/ 101204 h 72"/>
                <a:gd name="T22" fmla="*/ 118946 w 82"/>
                <a:gd name="T23" fmla="*/ 33735 h 72"/>
                <a:gd name="T24" fmla="*/ 33454 w 82"/>
                <a:gd name="T25" fmla="*/ 33735 h 72"/>
                <a:gd name="T26" fmla="*/ 33454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2" name="Freeform 514">
              <a:extLst>
                <a:ext uri="{FF2B5EF4-FFF2-40B4-BE49-F238E27FC236}">
                  <a16:creationId xmlns:a16="http://schemas.microsoft.com/office/drawing/2014/main" id="{C5808AB6-12A4-4151-A70D-9AA54E707DFD}"/>
                </a:ext>
              </a:extLst>
            </p:cNvPr>
            <p:cNvSpPr>
              <a:spLocks noEditPoints="1"/>
            </p:cNvSpPr>
            <p:nvPr/>
          </p:nvSpPr>
          <p:spPr bwMode="auto">
            <a:xfrm>
              <a:off x="5981701" y="812800"/>
              <a:ext cx="158750" cy="134938"/>
            </a:xfrm>
            <a:custGeom>
              <a:avLst/>
              <a:gdLst>
                <a:gd name="T0" fmla="*/ 141741 w 84"/>
                <a:gd name="T1" fmla="*/ 134938 h 72"/>
                <a:gd name="T2" fmla="*/ 17009 w 84"/>
                <a:gd name="T3" fmla="*/ 134938 h 72"/>
                <a:gd name="T4" fmla="*/ 0 w 84"/>
                <a:gd name="T5" fmla="*/ 118071 h 72"/>
                <a:gd name="T6" fmla="*/ 0 w 84"/>
                <a:gd name="T7" fmla="*/ 16867 h 72"/>
                <a:gd name="T8" fmla="*/ 17009 w 84"/>
                <a:gd name="T9" fmla="*/ 0 h 72"/>
                <a:gd name="T10" fmla="*/ 39688 w 84"/>
                <a:gd name="T11" fmla="*/ 0 h 72"/>
                <a:gd name="T12" fmla="*/ 158750 w 84"/>
                <a:gd name="T13" fmla="*/ 118071 h 72"/>
                <a:gd name="T14" fmla="*/ 141741 w 84"/>
                <a:gd name="T15" fmla="*/ 134938 h 72"/>
                <a:gd name="T16" fmla="*/ 34018 w 84"/>
                <a:gd name="T17" fmla="*/ 101204 h 72"/>
                <a:gd name="T18" fmla="*/ 122842 w 84"/>
                <a:gd name="T19" fmla="*/ 101204 h 72"/>
                <a:gd name="T20" fmla="*/ 39688 w 84"/>
                <a:gd name="T21" fmla="*/ 33735 h 72"/>
                <a:gd name="T22" fmla="*/ 34018 w 84"/>
                <a:gd name="T23" fmla="*/ 33735 h 72"/>
                <a:gd name="T24" fmla="*/ 34018 w 84"/>
                <a:gd name="T25" fmla="*/ 101204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2"/>
                <a:gd name="T41" fmla="*/ 84 w 8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2">
                  <a:moveTo>
                    <a:pt x="75" y="72"/>
                  </a:moveTo>
                  <a:cubicBezTo>
                    <a:pt x="9" y="72"/>
                    <a:pt x="9" y="72"/>
                    <a:pt x="9" y="72"/>
                  </a:cubicBezTo>
                  <a:cubicBezTo>
                    <a:pt x="4" y="72"/>
                    <a:pt x="0" y="68"/>
                    <a:pt x="0" y="63"/>
                  </a:cubicBezTo>
                  <a:cubicBezTo>
                    <a:pt x="0" y="9"/>
                    <a:pt x="0" y="9"/>
                    <a:pt x="0" y="9"/>
                  </a:cubicBezTo>
                  <a:cubicBezTo>
                    <a:pt x="0" y="4"/>
                    <a:pt x="4" y="0"/>
                    <a:pt x="9" y="0"/>
                  </a:cubicBezTo>
                  <a:cubicBezTo>
                    <a:pt x="21" y="0"/>
                    <a:pt x="21" y="0"/>
                    <a:pt x="21" y="0"/>
                  </a:cubicBezTo>
                  <a:cubicBezTo>
                    <a:pt x="56" y="0"/>
                    <a:pt x="84" y="28"/>
                    <a:pt x="84" y="63"/>
                  </a:cubicBezTo>
                  <a:cubicBezTo>
                    <a:pt x="84" y="68"/>
                    <a:pt x="80" y="72"/>
                    <a:pt x="75" y="72"/>
                  </a:cubicBezTo>
                  <a:close/>
                  <a:moveTo>
                    <a:pt x="18" y="54"/>
                  </a:moveTo>
                  <a:cubicBezTo>
                    <a:pt x="65" y="54"/>
                    <a:pt x="65" y="54"/>
                    <a:pt x="65" y="54"/>
                  </a:cubicBezTo>
                  <a:cubicBezTo>
                    <a:pt x="61" y="34"/>
                    <a:pt x="43" y="18"/>
                    <a:pt x="21"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grpSp>
      <p:sp>
        <p:nvSpPr>
          <p:cNvPr id="271" name="Freeform 77">
            <a:extLst>
              <a:ext uri="{FF2B5EF4-FFF2-40B4-BE49-F238E27FC236}">
                <a16:creationId xmlns:a16="http://schemas.microsoft.com/office/drawing/2014/main" id="{C4249731-C85C-40AA-8626-8FFCBEDE3037}"/>
              </a:ext>
            </a:extLst>
          </p:cNvPr>
          <p:cNvSpPr>
            <a:spLocks noChangeAspect="1" noEditPoints="1"/>
          </p:cNvSpPr>
          <p:nvPr/>
        </p:nvSpPr>
        <p:spPr bwMode="auto">
          <a:xfrm>
            <a:off x="10670306" y="5584075"/>
            <a:ext cx="471582" cy="493479"/>
          </a:xfrm>
          <a:custGeom>
            <a:avLst/>
            <a:gdLst>
              <a:gd name="T0" fmla="*/ 2147483646 w 184"/>
              <a:gd name="T1" fmla="*/ 2147483646 h 220"/>
              <a:gd name="T2" fmla="*/ 2147483646 w 184"/>
              <a:gd name="T3" fmla="*/ 2147483646 h 220"/>
              <a:gd name="T4" fmla="*/ 2147483646 w 184"/>
              <a:gd name="T5" fmla="*/ 2147483646 h 220"/>
              <a:gd name="T6" fmla="*/ 2147483646 w 184"/>
              <a:gd name="T7" fmla="*/ 2147483646 h 220"/>
              <a:gd name="T8" fmla="*/ 2147483646 w 184"/>
              <a:gd name="T9" fmla="*/ 2147483646 h 220"/>
              <a:gd name="T10" fmla="*/ 2147483646 w 184"/>
              <a:gd name="T11" fmla="*/ 2147483646 h 220"/>
              <a:gd name="T12" fmla="*/ 2147483646 w 184"/>
              <a:gd name="T13" fmla="*/ 2147483646 h 220"/>
              <a:gd name="T14" fmla="*/ 2147483646 w 184"/>
              <a:gd name="T15" fmla="*/ 2147483646 h 220"/>
              <a:gd name="T16" fmla="*/ 2147483646 w 184"/>
              <a:gd name="T17" fmla="*/ 2147483646 h 220"/>
              <a:gd name="T18" fmla="*/ 2147483646 w 184"/>
              <a:gd name="T19" fmla="*/ 2147483646 h 220"/>
              <a:gd name="T20" fmla="*/ 2147483646 w 184"/>
              <a:gd name="T21" fmla="*/ 2147483646 h 220"/>
              <a:gd name="T22" fmla="*/ 2147483646 w 184"/>
              <a:gd name="T23" fmla="*/ 2147483646 h 220"/>
              <a:gd name="T24" fmla="*/ 2147483646 w 184"/>
              <a:gd name="T25" fmla="*/ 2147483646 h 220"/>
              <a:gd name="T26" fmla="*/ 2147483646 w 184"/>
              <a:gd name="T27" fmla="*/ 2147483646 h 220"/>
              <a:gd name="T28" fmla="*/ 2147483646 w 184"/>
              <a:gd name="T29" fmla="*/ 2147483646 h 220"/>
              <a:gd name="T30" fmla="*/ 0 w 184"/>
              <a:gd name="T31" fmla="*/ 2147483646 h 220"/>
              <a:gd name="T32" fmla="*/ 2147483646 w 184"/>
              <a:gd name="T33" fmla="*/ 2147483646 h 220"/>
              <a:gd name="T34" fmla="*/ 2147483646 w 184"/>
              <a:gd name="T35" fmla="*/ 2147483646 h 220"/>
              <a:gd name="T36" fmla="*/ 2147483646 w 184"/>
              <a:gd name="T37" fmla="*/ 2147483646 h 220"/>
              <a:gd name="T38" fmla="*/ 2147483646 w 184"/>
              <a:gd name="T39" fmla="*/ 2147483646 h 220"/>
              <a:gd name="T40" fmla="*/ 2147483646 w 184"/>
              <a:gd name="T41" fmla="*/ 2147483646 h 220"/>
              <a:gd name="T42" fmla="*/ 2147483646 w 184"/>
              <a:gd name="T43" fmla="*/ 2147483646 h 220"/>
              <a:gd name="T44" fmla="*/ 2147483646 w 184"/>
              <a:gd name="T45" fmla="*/ 2147483646 h 220"/>
              <a:gd name="T46" fmla="*/ 2147483646 w 184"/>
              <a:gd name="T47" fmla="*/ 2147483646 h 220"/>
              <a:gd name="T48" fmla="*/ 2147483646 w 184"/>
              <a:gd name="T49" fmla="*/ 2147483646 h 220"/>
              <a:gd name="T50" fmla="*/ 2147483646 w 184"/>
              <a:gd name="T51" fmla="*/ 2147483646 h 220"/>
              <a:gd name="T52" fmla="*/ 2147483646 w 184"/>
              <a:gd name="T53" fmla="*/ 2147483646 h 220"/>
              <a:gd name="T54" fmla="*/ 2147483646 w 184"/>
              <a:gd name="T55" fmla="*/ 2147483646 h 220"/>
              <a:gd name="T56" fmla="*/ 2147483646 w 184"/>
              <a:gd name="T57" fmla="*/ 2147483646 h 220"/>
              <a:gd name="T58" fmla="*/ 2147483646 w 184"/>
              <a:gd name="T59" fmla="*/ 2147483646 h 220"/>
              <a:gd name="T60" fmla="*/ 2147483646 w 184"/>
              <a:gd name="T61" fmla="*/ 2147483646 h 220"/>
              <a:gd name="T62" fmla="*/ 2147483646 w 184"/>
              <a:gd name="T63" fmla="*/ 2147483646 h 220"/>
              <a:gd name="T64" fmla="*/ 2147483646 w 184"/>
              <a:gd name="T65" fmla="*/ 2147483646 h 220"/>
              <a:gd name="T66" fmla="*/ 2147483646 w 184"/>
              <a:gd name="T67" fmla="*/ 2147483646 h 220"/>
              <a:gd name="T68" fmla="*/ 2147483646 w 184"/>
              <a:gd name="T69" fmla="*/ 2147483646 h 220"/>
              <a:gd name="T70" fmla="*/ 2147483646 w 184"/>
              <a:gd name="T71" fmla="*/ 2147483646 h 220"/>
              <a:gd name="T72" fmla="*/ 2147483646 w 184"/>
              <a:gd name="T73" fmla="*/ 2147483646 h 220"/>
              <a:gd name="T74" fmla="*/ 2147483646 w 184"/>
              <a:gd name="T75" fmla="*/ 2147483646 h 220"/>
              <a:gd name="T76" fmla="*/ 2147483646 w 184"/>
              <a:gd name="T77" fmla="*/ 2147483646 h 220"/>
              <a:gd name="T78" fmla="*/ 2147483646 w 184"/>
              <a:gd name="T79" fmla="*/ 2147483646 h 220"/>
              <a:gd name="T80" fmla="*/ 2147483646 w 184"/>
              <a:gd name="T81" fmla="*/ 2147483646 h 220"/>
              <a:gd name="T82" fmla="*/ 2147483646 w 184"/>
              <a:gd name="T83" fmla="*/ 2147483646 h 220"/>
              <a:gd name="T84" fmla="*/ 2147483646 w 184"/>
              <a:gd name="T85" fmla="*/ 2147483646 h 220"/>
              <a:gd name="T86" fmla="*/ 2147483646 w 184"/>
              <a:gd name="T87" fmla="*/ 2147483646 h 2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4"/>
              <a:gd name="T133" fmla="*/ 0 h 220"/>
              <a:gd name="T134" fmla="*/ 184 w 184"/>
              <a:gd name="T135" fmla="*/ 220 h 2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4" h="220">
                <a:moveTo>
                  <a:pt x="179" y="116"/>
                </a:moveTo>
                <a:cubicBezTo>
                  <a:pt x="149" y="116"/>
                  <a:pt x="149" y="116"/>
                  <a:pt x="149" y="116"/>
                </a:cubicBezTo>
                <a:cubicBezTo>
                  <a:pt x="149" y="109"/>
                  <a:pt x="149" y="109"/>
                  <a:pt x="149" y="109"/>
                </a:cubicBezTo>
                <a:cubicBezTo>
                  <a:pt x="149" y="107"/>
                  <a:pt x="148" y="105"/>
                  <a:pt x="146" y="105"/>
                </a:cubicBezTo>
                <a:cubicBezTo>
                  <a:pt x="124" y="105"/>
                  <a:pt x="124" y="105"/>
                  <a:pt x="124" y="105"/>
                </a:cubicBezTo>
                <a:cubicBezTo>
                  <a:pt x="122" y="105"/>
                  <a:pt x="120" y="107"/>
                  <a:pt x="120" y="109"/>
                </a:cubicBezTo>
                <a:cubicBezTo>
                  <a:pt x="120" y="116"/>
                  <a:pt x="120" y="116"/>
                  <a:pt x="120" y="116"/>
                </a:cubicBezTo>
                <a:cubicBezTo>
                  <a:pt x="116" y="116"/>
                  <a:pt x="116" y="116"/>
                  <a:pt x="116" y="116"/>
                </a:cubicBezTo>
                <a:cubicBezTo>
                  <a:pt x="116" y="116"/>
                  <a:pt x="116" y="116"/>
                  <a:pt x="116" y="116"/>
                </a:cubicBezTo>
                <a:cubicBezTo>
                  <a:pt x="116" y="115"/>
                  <a:pt x="115" y="115"/>
                  <a:pt x="115" y="115"/>
                </a:cubicBezTo>
                <a:cubicBezTo>
                  <a:pt x="115" y="114"/>
                  <a:pt x="115" y="113"/>
                  <a:pt x="115" y="112"/>
                </a:cubicBezTo>
                <a:cubicBezTo>
                  <a:pt x="115" y="112"/>
                  <a:pt x="114" y="112"/>
                  <a:pt x="114" y="111"/>
                </a:cubicBezTo>
                <a:cubicBezTo>
                  <a:pt x="114" y="111"/>
                  <a:pt x="114" y="110"/>
                  <a:pt x="114" y="109"/>
                </a:cubicBezTo>
                <a:cubicBezTo>
                  <a:pt x="113" y="109"/>
                  <a:pt x="113" y="108"/>
                  <a:pt x="113" y="108"/>
                </a:cubicBezTo>
                <a:cubicBezTo>
                  <a:pt x="113" y="107"/>
                  <a:pt x="113" y="106"/>
                  <a:pt x="112" y="106"/>
                </a:cubicBezTo>
                <a:cubicBezTo>
                  <a:pt x="112" y="105"/>
                  <a:pt x="112" y="105"/>
                  <a:pt x="112" y="105"/>
                </a:cubicBezTo>
                <a:cubicBezTo>
                  <a:pt x="111" y="104"/>
                  <a:pt x="111" y="103"/>
                  <a:pt x="111" y="102"/>
                </a:cubicBezTo>
                <a:cubicBezTo>
                  <a:pt x="110" y="102"/>
                  <a:pt x="110" y="102"/>
                  <a:pt x="110" y="102"/>
                </a:cubicBezTo>
                <a:cubicBezTo>
                  <a:pt x="109" y="100"/>
                  <a:pt x="108" y="98"/>
                  <a:pt x="106" y="96"/>
                </a:cubicBezTo>
                <a:cubicBezTo>
                  <a:pt x="106" y="95"/>
                  <a:pt x="106" y="95"/>
                  <a:pt x="106" y="95"/>
                </a:cubicBezTo>
                <a:cubicBezTo>
                  <a:pt x="106" y="94"/>
                  <a:pt x="105" y="94"/>
                  <a:pt x="104" y="93"/>
                </a:cubicBezTo>
                <a:cubicBezTo>
                  <a:pt x="104" y="93"/>
                  <a:pt x="104" y="92"/>
                  <a:pt x="104" y="92"/>
                </a:cubicBezTo>
                <a:cubicBezTo>
                  <a:pt x="103" y="91"/>
                  <a:pt x="103" y="91"/>
                  <a:pt x="102" y="90"/>
                </a:cubicBezTo>
                <a:cubicBezTo>
                  <a:pt x="102" y="90"/>
                  <a:pt x="102" y="90"/>
                  <a:pt x="101" y="89"/>
                </a:cubicBezTo>
                <a:cubicBezTo>
                  <a:pt x="101" y="89"/>
                  <a:pt x="100" y="88"/>
                  <a:pt x="100" y="88"/>
                </a:cubicBezTo>
                <a:cubicBezTo>
                  <a:pt x="99" y="87"/>
                  <a:pt x="99" y="87"/>
                  <a:pt x="99" y="87"/>
                </a:cubicBezTo>
                <a:cubicBezTo>
                  <a:pt x="98" y="86"/>
                  <a:pt x="98" y="86"/>
                  <a:pt x="97" y="85"/>
                </a:cubicBezTo>
                <a:cubicBezTo>
                  <a:pt x="97" y="85"/>
                  <a:pt x="97" y="85"/>
                  <a:pt x="96" y="85"/>
                </a:cubicBezTo>
                <a:cubicBezTo>
                  <a:pt x="95" y="83"/>
                  <a:pt x="93" y="82"/>
                  <a:pt x="91" y="80"/>
                </a:cubicBezTo>
                <a:cubicBezTo>
                  <a:pt x="91" y="80"/>
                  <a:pt x="90" y="80"/>
                  <a:pt x="90" y="80"/>
                </a:cubicBezTo>
                <a:cubicBezTo>
                  <a:pt x="90" y="80"/>
                  <a:pt x="89" y="79"/>
                  <a:pt x="88" y="79"/>
                </a:cubicBezTo>
                <a:cubicBezTo>
                  <a:pt x="96" y="72"/>
                  <a:pt x="101" y="64"/>
                  <a:pt x="103" y="54"/>
                </a:cubicBezTo>
                <a:cubicBezTo>
                  <a:pt x="103" y="54"/>
                  <a:pt x="103" y="54"/>
                  <a:pt x="103" y="54"/>
                </a:cubicBezTo>
                <a:cubicBezTo>
                  <a:pt x="103" y="53"/>
                  <a:pt x="103" y="51"/>
                  <a:pt x="103" y="50"/>
                </a:cubicBezTo>
                <a:cubicBezTo>
                  <a:pt x="103" y="50"/>
                  <a:pt x="103" y="49"/>
                  <a:pt x="103" y="49"/>
                </a:cubicBezTo>
                <a:cubicBezTo>
                  <a:pt x="103" y="48"/>
                  <a:pt x="103" y="47"/>
                  <a:pt x="103" y="46"/>
                </a:cubicBezTo>
                <a:cubicBezTo>
                  <a:pt x="103" y="46"/>
                  <a:pt x="103" y="46"/>
                  <a:pt x="103" y="45"/>
                </a:cubicBezTo>
                <a:cubicBezTo>
                  <a:pt x="103" y="20"/>
                  <a:pt x="83" y="0"/>
                  <a:pt x="59" y="0"/>
                </a:cubicBezTo>
                <a:cubicBezTo>
                  <a:pt x="34" y="0"/>
                  <a:pt x="14" y="20"/>
                  <a:pt x="14" y="45"/>
                </a:cubicBezTo>
                <a:cubicBezTo>
                  <a:pt x="14" y="46"/>
                  <a:pt x="14" y="46"/>
                  <a:pt x="14" y="46"/>
                </a:cubicBezTo>
                <a:cubicBezTo>
                  <a:pt x="14" y="47"/>
                  <a:pt x="14" y="48"/>
                  <a:pt x="14" y="49"/>
                </a:cubicBezTo>
                <a:cubicBezTo>
                  <a:pt x="14" y="49"/>
                  <a:pt x="14" y="50"/>
                  <a:pt x="14" y="50"/>
                </a:cubicBezTo>
                <a:cubicBezTo>
                  <a:pt x="14" y="51"/>
                  <a:pt x="14" y="53"/>
                  <a:pt x="15" y="54"/>
                </a:cubicBezTo>
                <a:cubicBezTo>
                  <a:pt x="15" y="54"/>
                  <a:pt x="15" y="54"/>
                  <a:pt x="15" y="54"/>
                </a:cubicBezTo>
                <a:cubicBezTo>
                  <a:pt x="16" y="64"/>
                  <a:pt x="21" y="72"/>
                  <a:pt x="29" y="79"/>
                </a:cubicBezTo>
                <a:cubicBezTo>
                  <a:pt x="11" y="89"/>
                  <a:pt x="0" y="108"/>
                  <a:pt x="0" y="129"/>
                </a:cubicBezTo>
                <a:cubicBezTo>
                  <a:pt x="0" y="129"/>
                  <a:pt x="0" y="129"/>
                  <a:pt x="0" y="129"/>
                </a:cubicBezTo>
                <a:cubicBezTo>
                  <a:pt x="0" y="197"/>
                  <a:pt x="0" y="197"/>
                  <a:pt x="0" y="197"/>
                </a:cubicBezTo>
                <a:cubicBezTo>
                  <a:pt x="0" y="206"/>
                  <a:pt x="8" y="214"/>
                  <a:pt x="17" y="214"/>
                </a:cubicBezTo>
                <a:cubicBezTo>
                  <a:pt x="32" y="214"/>
                  <a:pt x="32" y="214"/>
                  <a:pt x="32" y="214"/>
                </a:cubicBezTo>
                <a:cubicBezTo>
                  <a:pt x="34" y="217"/>
                  <a:pt x="38" y="220"/>
                  <a:pt x="42" y="220"/>
                </a:cubicBezTo>
                <a:cubicBezTo>
                  <a:pt x="48" y="220"/>
                  <a:pt x="53" y="215"/>
                  <a:pt x="53" y="209"/>
                </a:cubicBezTo>
                <a:cubicBezTo>
                  <a:pt x="53" y="203"/>
                  <a:pt x="48" y="198"/>
                  <a:pt x="42" y="198"/>
                </a:cubicBezTo>
                <a:cubicBezTo>
                  <a:pt x="38" y="198"/>
                  <a:pt x="34" y="200"/>
                  <a:pt x="32" y="204"/>
                </a:cubicBezTo>
                <a:cubicBezTo>
                  <a:pt x="17" y="204"/>
                  <a:pt x="17" y="204"/>
                  <a:pt x="17" y="204"/>
                </a:cubicBezTo>
                <a:cubicBezTo>
                  <a:pt x="13" y="204"/>
                  <a:pt x="10" y="201"/>
                  <a:pt x="10" y="197"/>
                </a:cubicBezTo>
                <a:cubicBezTo>
                  <a:pt x="10" y="129"/>
                  <a:pt x="10" y="129"/>
                  <a:pt x="10" y="129"/>
                </a:cubicBezTo>
                <a:cubicBezTo>
                  <a:pt x="10" y="113"/>
                  <a:pt x="17" y="99"/>
                  <a:pt x="30" y="90"/>
                </a:cubicBezTo>
                <a:cubicBezTo>
                  <a:pt x="56" y="138"/>
                  <a:pt x="56" y="138"/>
                  <a:pt x="56" y="138"/>
                </a:cubicBezTo>
                <a:cubicBezTo>
                  <a:pt x="56" y="139"/>
                  <a:pt x="57" y="140"/>
                  <a:pt x="59" y="140"/>
                </a:cubicBezTo>
                <a:cubicBezTo>
                  <a:pt x="60" y="140"/>
                  <a:pt x="61" y="139"/>
                  <a:pt x="61" y="138"/>
                </a:cubicBezTo>
                <a:cubicBezTo>
                  <a:pt x="87" y="90"/>
                  <a:pt x="87" y="90"/>
                  <a:pt x="87" y="90"/>
                </a:cubicBezTo>
                <a:cubicBezTo>
                  <a:pt x="96" y="96"/>
                  <a:pt x="102" y="105"/>
                  <a:pt x="105" y="116"/>
                </a:cubicBezTo>
                <a:cubicBezTo>
                  <a:pt x="91" y="116"/>
                  <a:pt x="91" y="116"/>
                  <a:pt x="91" y="116"/>
                </a:cubicBezTo>
                <a:cubicBezTo>
                  <a:pt x="88" y="116"/>
                  <a:pt x="86" y="118"/>
                  <a:pt x="86" y="121"/>
                </a:cubicBezTo>
                <a:cubicBezTo>
                  <a:pt x="86" y="193"/>
                  <a:pt x="86" y="193"/>
                  <a:pt x="86" y="193"/>
                </a:cubicBezTo>
                <a:cubicBezTo>
                  <a:pt x="86" y="195"/>
                  <a:pt x="88" y="197"/>
                  <a:pt x="91" y="197"/>
                </a:cubicBezTo>
                <a:cubicBezTo>
                  <a:pt x="107" y="197"/>
                  <a:pt x="107" y="197"/>
                  <a:pt x="107" y="197"/>
                </a:cubicBezTo>
                <a:cubicBezTo>
                  <a:pt x="107" y="204"/>
                  <a:pt x="107" y="204"/>
                  <a:pt x="107" y="204"/>
                </a:cubicBezTo>
                <a:cubicBezTo>
                  <a:pt x="85" y="204"/>
                  <a:pt x="85" y="204"/>
                  <a:pt x="85" y="204"/>
                </a:cubicBezTo>
                <a:cubicBezTo>
                  <a:pt x="83" y="200"/>
                  <a:pt x="80" y="198"/>
                  <a:pt x="75" y="198"/>
                </a:cubicBezTo>
                <a:cubicBezTo>
                  <a:pt x="69" y="198"/>
                  <a:pt x="64" y="203"/>
                  <a:pt x="64" y="209"/>
                </a:cubicBezTo>
                <a:cubicBezTo>
                  <a:pt x="64" y="215"/>
                  <a:pt x="69" y="220"/>
                  <a:pt x="75" y="220"/>
                </a:cubicBezTo>
                <a:cubicBezTo>
                  <a:pt x="80" y="220"/>
                  <a:pt x="83" y="217"/>
                  <a:pt x="85" y="214"/>
                </a:cubicBezTo>
                <a:cubicBezTo>
                  <a:pt x="111" y="214"/>
                  <a:pt x="111" y="214"/>
                  <a:pt x="111" y="214"/>
                </a:cubicBezTo>
                <a:cubicBezTo>
                  <a:pt x="114" y="214"/>
                  <a:pt x="116" y="212"/>
                  <a:pt x="116" y="209"/>
                </a:cubicBezTo>
                <a:cubicBezTo>
                  <a:pt x="116" y="197"/>
                  <a:pt x="116" y="197"/>
                  <a:pt x="116" y="197"/>
                </a:cubicBezTo>
                <a:cubicBezTo>
                  <a:pt x="179" y="197"/>
                  <a:pt x="179" y="197"/>
                  <a:pt x="179" y="197"/>
                </a:cubicBezTo>
                <a:cubicBezTo>
                  <a:pt x="181" y="197"/>
                  <a:pt x="184" y="195"/>
                  <a:pt x="184" y="193"/>
                </a:cubicBezTo>
                <a:cubicBezTo>
                  <a:pt x="184" y="121"/>
                  <a:pt x="184" y="121"/>
                  <a:pt x="184" y="121"/>
                </a:cubicBezTo>
                <a:cubicBezTo>
                  <a:pt x="184" y="118"/>
                  <a:pt x="181" y="116"/>
                  <a:pt x="179" y="116"/>
                </a:cubicBezTo>
                <a:close/>
                <a:moveTo>
                  <a:pt x="127" y="112"/>
                </a:moveTo>
                <a:cubicBezTo>
                  <a:pt x="143" y="112"/>
                  <a:pt x="143" y="112"/>
                  <a:pt x="143" y="112"/>
                </a:cubicBezTo>
                <a:cubicBezTo>
                  <a:pt x="143" y="116"/>
                  <a:pt x="143" y="116"/>
                  <a:pt x="143" y="116"/>
                </a:cubicBezTo>
                <a:cubicBezTo>
                  <a:pt x="127" y="116"/>
                  <a:pt x="127" y="116"/>
                  <a:pt x="127" y="116"/>
                </a:cubicBezTo>
                <a:lnTo>
                  <a:pt x="127" y="112"/>
                </a:lnTo>
                <a:close/>
                <a:moveTo>
                  <a:pt x="59" y="80"/>
                </a:moveTo>
                <a:cubicBezTo>
                  <a:pt x="41" y="80"/>
                  <a:pt x="26" y="67"/>
                  <a:pt x="24" y="49"/>
                </a:cubicBezTo>
                <a:cubicBezTo>
                  <a:pt x="24" y="49"/>
                  <a:pt x="24" y="48"/>
                  <a:pt x="24" y="48"/>
                </a:cubicBezTo>
                <a:cubicBezTo>
                  <a:pt x="24" y="48"/>
                  <a:pt x="24" y="47"/>
                  <a:pt x="24" y="47"/>
                </a:cubicBezTo>
                <a:cubicBezTo>
                  <a:pt x="23" y="46"/>
                  <a:pt x="23" y="46"/>
                  <a:pt x="23" y="45"/>
                </a:cubicBezTo>
                <a:cubicBezTo>
                  <a:pt x="23" y="26"/>
                  <a:pt x="39" y="10"/>
                  <a:pt x="59" y="10"/>
                </a:cubicBezTo>
                <a:cubicBezTo>
                  <a:pt x="78" y="10"/>
                  <a:pt x="94" y="26"/>
                  <a:pt x="94" y="45"/>
                </a:cubicBezTo>
                <a:cubicBezTo>
                  <a:pt x="94" y="46"/>
                  <a:pt x="94" y="46"/>
                  <a:pt x="94" y="47"/>
                </a:cubicBezTo>
                <a:cubicBezTo>
                  <a:pt x="94" y="47"/>
                  <a:pt x="94" y="48"/>
                  <a:pt x="94" y="48"/>
                </a:cubicBezTo>
                <a:cubicBezTo>
                  <a:pt x="93" y="48"/>
                  <a:pt x="93" y="49"/>
                  <a:pt x="93" y="49"/>
                </a:cubicBezTo>
                <a:cubicBezTo>
                  <a:pt x="91" y="67"/>
                  <a:pt x="76" y="80"/>
                  <a:pt x="59" y="80"/>
                </a:cubicBezTo>
                <a:close/>
                <a:moveTo>
                  <a:pt x="38" y="85"/>
                </a:moveTo>
                <a:cubicBezTo>
                  <a:pt x="43" y="87"/>
                  <a:pt x="48" y="89"/>
                  <a:pt x="53" y="90"/>
                </a:cubicBezTo>
                <a:cubicBezTo>
                  <a:pt x="46" y="106"/>
                  <a:pt x="46" y="106"/>
                  <a:pt x="46" y="106"/>
                </a:cubicBezTo>
                <a:cubicBezTo>
                  <a:pt x="35" y="86"/>
                  <a:pt x="35" y="86"/>
                  <a:pt x="35" y="86"/>
                </a:cubicBezTo>
                <a:cubicBezTo>
                  <a:pt x="36" y="86"/>
                  <a:pt x="37" y="85"/>
                  <a:pt x="38" y="85"/>
                </a:cubicBezTo>
                <a:close/>
                <a:moveTo>
                  <a:pt x="59" y="130"/>
                </a:moveTo>
                <a:cubicBezTo>
                  <a:pt x="50" y="113"/>
                  <a:pt x="50" y="113"/>
                  <a:pt x="50" y="113"/>
                </a:cubicBezTo>
                <a:cubicBezTo>
                  <a:pt x="59" y="94"/>
                  <a:pt x="59" y="94"/>
                  <a:pt x="59" y="94"/>
                </a:cubicBezTo>
                <a:cubicBezTo>
                  <a:pt x="67" y="113"/>
                  <a:pt x="67" y="113"/>
                  <a:pt x="67" y="113"/>
                </a:cubicBezTo>
                <a:lnTo>
                  <a:pt x="59" y="130"/>
                </a:lnTo>
                <a:close/>
                <a:moveTo>
                  <a:pt x="71" y="106"/>
                </a:moveTo>
                <a:cubicBezTo>
                  <a:pt x="64" y="90"/>
                  <a:pt x="64" y="90"/>
                  <a:pt x="64" y="90"/>
                </a:cubicBezTo>
                <a:cubicBezTo>
                  <a:pt x="69" y="89"/>
                  <a:pt x="74" y="87"/>
                  <a:pt x="79" y="85"/>
                </a:cubicBezTo>
                <a:cubicBezTo>
                  <a:pt x="80" y="85"/>
                  <a:pt x="81" y="86"/>
                  <a:pt x="82" y="86"/>
                </a:cubicBezTo>
                <a:lnTo>
                  <a:pt x="71" y="106"/>
                </a:lnTo>
                <a:close/>
                <a:moveTo>
                  <a:pt x="174" y="126"/>
                </a:moveTo>
                <a:cubicBezTo>
                  <a:pt x="174" y="141"/>
                  <a:pt x="174" y="141"/>
                  <a:pt x="174" y="141"/>
                </a:cubicBezTo>
                <a:cubicBezTo>
                  <a:pt x="135" y="149"/>
                  <a:pt x="135" y="149"/>
                  <a:pt x="135" y="149"/>
                </a:cubicBezTo>
                <a:cubicBezTo>
                  <a:pt x="96" y="141"/>
                  <a:pt x="96" y="141"/>
                  <a:pt x="96" y="141"/>
                </a:cubicBezTo>
                <a:cubicBezTo>
                  <a:pt x="96" y="126"/>
                  <a:pt x="96" y="126"/>
                  <a:pt x="96" y="126"/>
                </a:cubicBezTo>
                <a:lnTo>
                  <a:pt x="174" y="126"/>
                </a:lnTo>
                <a:close/>
                <a:moveTo>
                  <a:pt x="132" y="156"/>
                </a:moveTo>
                <a:cubicBezTo>
                  <a:pt x="138" y="156"/>
                  <a:pt x="138" y="156"/>
                  <a:pt x="138" y="156"/>
                </a:cubicBezTo>
                <a:cubicBezTo>
                  <a:pt x="138" y="161"/>
                  <a:pt x="138" y="161"/>
                  <a:pt x="138" y="161"/>
                </a:cubicBezTo>
                <a:cubicBezTo>
                  <a:pt x="132" y="161"/>
                  <a:pt x="132" y="161"/>
                  <a:pt x="132" y="161"/>
                </a:cubicBezTo>
                <a:lnTo>
                  <a:pt x="132" y="156"/>
                </a:lnTo>
                <a:close/>
                <a:moveTo>
                  <a:pt x="96" y="188"/>
                </a:moveTo>
                <a:cubicBezTo>
                  <a:pt x="96" y="148"/>
                  <a:pt x="96" y="148"/>
                  <a:pt x="96" y="148"/>
                </a:cubicBezTo>
                <a:cubicBezTo>
                  <a:pt x="126" y="154"/>
                  <a:pt x="126" y="154"/>
                  <a:pt x="126" y="154"/>
                </a:cubicBezTo>
                <a:cubicBezTo>
                  <a:pt x="126" y="164"/>
                  <a:pt x="126" y="164"/>
                  <a:pt x="126" y="164"/>
                </a:cubicBezTo>
                <a:cubicBezTo>
                  <a:pt x="126" y="166"/>
                  <a:pt x="127" y="167"/>
                  <a:pt x="129" y="167"/>
                </a:cubicBezTo>
                <a:cubicBezTo>
                  <a:pt x="141" y="167"/>
                  <a:pt x="141" y="167"/>
                  <a:pt x="141" y="167"/>
                </a:cubicBezTo>
                <a:cubicBezTo>
                  <a:pt x="143" y="167"/>
                  <a:pt x="144" y="166"/>
                  <a:pt x="144" y="164"/>
                </a:cubicBezTo>
                <a:cubicBezTo>
                  <a:pt x="144" y="154"/>
                  <a:pt x="144" y="154"/>
                  <a:pt x="144" y="154"/>
                </a:cubicBezTo>
                <a:cubicBezTo>
                  <a:pt x="174" y="148"/>
                  <a:pt x="174" y="148"/>
                  <a:pt x="174" y="148"/>
                </a:cubicBezTo>
                <a:cubicBezTo>
                  <a:pt x="174" y="188"/>
                  <a:pt x="174" y="188"/>
                  <a:pt x="174" y="188"/>
                </a:cubicBezTo>
                <a:lnTo>
                  <a:pt x="96" y="18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lIns="121704" tIns="60852" rIns="121704" bIns="60852"/>
          <a:lstStyle/>
          <a:p>
            <a:endParaRPr lang="zh-CN" altLang="en-US" sz="2139" dirty="0">
              <a:latin typeface="+mn-ea"/>
              <a:cs typeface="+mn-ea"/>
              <a:sym typeface="Huawei Sans" panose="020C0503030203020204" pitchFamily="34" charset="0"/>
            </a:endParaRPr>
          </a:p>
        </p:txBody>
      </p:sp>
      <p:grpSp>
        <p:nvGrpSpPr>
          <p:cNvPr id="353" name="组合 626">
            <a:extLst>
              <a:ext uri="{FF2B5EF4-FFF2-40B4-BE49-F238E27FC236}">
                <a16:creationId xmlns:a16="http://schemas.microsoft.com/office/drawing/2014/main" id="{B37919E5-A228-4C9C-AA70-4EF1ACCD86D2}"/>
              </a:ext>
            </a:extLst>
          </p:cNvPr>
          <p:cNvGrpSpPr>
            <a:grpSpLocks/>
          </p:cNvGrpSpPr>
          <p:nvPr/>
        </p:nvGrpSpPr>
        <p:grpSpPr bwMode="auto">
          <a:xfrm>
            <a:off x="7003257" y="5570308"/>
            <a:ext cx="902396" cy="455578"/>
            <a:chOff x="5341938" y="663575"/>
            <a:chExt cx="981075" cy="495300"/>
          </a:xfrm>
        </p:grpSpPr>
        <p:sp>
          <p:nvSpPr>
            <p:cNvPr id="354" name="Oval 500">
              <a:extLst>
                <a:ext uri="{FF2B5EF4-FFF2-40B4-BE49-F238E27FC236}">
                  <a16:creationId xmlns:a16="http://schemas.microsoft.com/office/drawing/2014/main" id="{DB53F2D7-DB22-4DCB-B65F-57A52CD07120}"/>
                </a:ext>
              </a:extLst>
            </p:cNvPr>
            <p:cNvSpPr>
              <a:spLocks noChangeArrowheads="1"/>
            </p:cNvSpPr>
            <p:nvPr/>
          </p:nvSpPr>
          <p:spPr bwMode="auto">
            <a:xfrm>
              <a:off x="6259513" y="931862"/>
              <a:ext cx="63500" cy="63500"/>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55" name="Oval 501">
              <a:extLst>
                <a:ext uri="{FF2B5EF4-FFF2-40B4-BE49-F238E27FC236}">
                  <a16:creationId xmlns:a16="http://schemas.microsoft.com/office/drawing/2014/main" id="{FC80BA96-089E-44A8-A51F-E97CA8427392}"/>
                </a:ext>
              </a:extLst>
            </p:cNvPr>
            <p:cNvSpPr>
              <a:spLocks noChangeArrowheads="1"/>
            </p:cNvSpPr>
            <p:nvPr/>
          </p:nvSpPr>
          <p:spPr bwMode="auto">
            <a:xfrm>
              <a:off x="6259513" y="1028700"/>
              <a:ext cx="63500" cy="65088"/>
            </a:xfrm>
            <a:prstGeom prst="ellipse">
              <a:avLst/>
            </a:pr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sz="2139">
                <a:latin typeface="+mn-ea"/>
                <a:ea typeface="+mn-ea"/>
                <a:cs typeface="+mn-ea"/>
                <a:sym typeface="Huawei Sans" panose="020C0503030203020204" pitchFamily="34" charset="0"/>
              </a:endParaRPr>
            </a:p>
          </p:txBody>
        </p:sp>
        <p:sp>
          <p:nvSpPr>
            <p:cNvPr id="356" name="Freeform 502">
              <a:extLst>
                <a:ext uri="{FF2B5EF4-FFF2-40B4-BE49-F238E27FC236}">
                  <a16:creationId xmlns:a16="http://schemas.microsoft.com/office/drawing/2014/main" id="{8A9EC447-DA26-44A3-8A77-A6557CF50907}"/>
                </a:ext>
              </a:extLst>
            </p:cNvPr>
            <p:cNvSpPr>
              <a:spLocks noEditPoints="1"/>
            </p:cNvSpPr>
            <p:nvPr/>
          </p:nvSpPr>
          <p:spPr bwMode="auto">
            <a:xfrm>
              <a:off x="5648326" y="1030287"/>
              <a:ext cx="130175" cy="128588"/>
            </a:xfrm>
            <a:custGeom>
              <a:avLst/>
              <a:gdLst>
                <a:gd name="T0" fmla="*/ 66031 w 69"/>
                <a:gd name="T1" fmla="*/ 128588 h 68"/>
                <a:gd name="T2" fmla="*/ 0 w 69"/>
                <a:gd name="T3" fmla="*/ 64294 h 68"/>
                <a:gd name="T4" fmla="*/ 66031 w 69"/>
                <a:gd name="T5" fmla="*/ 0 h 68"/>
                <a:gd name="T6" fmla="*/ 130175 w 69"/>
                <a:gd name="T7" fmla="*/ 64294 h 68"/>
                <a:gd name="T8" fmla="*/ 66031 w 69"/>
                <a:gd name="T9" fmla="*/ 128588 h 68"/>
                <a:gd name="T10" fmla="*/ 66031 w 69"/>
                <a:gd name="T11" fmla="*/ 34038 h 68"/>
                <a:gd name="T12" fmla="*/ 33959 w 69"/>
                <a:gd name="T13" fmla="*/ 64294 h 68"/>
                <a:gd name="T14" fmla="*/ 66031 w 69"/>
                <a:gd name="T15" fmla="*/ 94550 h 68"/>
                <a:gd name="T16" fmla="*/ 96216 w 69"/>
                <a:gd name="T17" fmla="*/ 64294 h 68"/>
                <a:gd name="T18" fmla="*/ 66031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7" name="Freeform 503">
              <a:extLst>
                <a:ext uri="{FF2B5EF4-FFF2-40B4-BE49-F238E27FC236}">
                  <a16:creationId xmlns:a16="http://schemas.microsoft.com/office/drawing/2014/main" id="{D1BBBDDF-C921-4B09-A066-4A2E31C0E366}"/>
                </a:ext>
              </a:extLst>
            </p:cNvPr>
            <p:cNvSpPr>
              <a:spLocks noEditPoints="1"/>
            </p:cNvSpPr>
            <p:nvPr/>
          </p:nvSpPr>
          <p:spPr bwMode="auto">
            <a:xfrm>
              <a:off x="6037263" y="1030287"/>
              <a:ext cx="128588" cy="128588"/>
            </a:xfrm>
            <a:custGeom>
              <a:avLst/>
              <a:gdLst>
                <a:gd name="T0" fmla="*/ 65226 w 69"/>
                <a:gd name="T1" fmla="*/ 128588 h 68"/>
                <a:gd name="T2" fmla="*/ 0 w 69"/>
                <a:gd name="T3" fmla="*/ 64294 h 68"/>
                <a:gd name="T4" fmla="*/ 65226 w 69"/>
                <a:gd name="T5" fmla="*/ 0 h 68"/>
                <a:gd name="T6" fmla="*/ 128588 w 69"/>
                <a:gd name="T7" fmla="*/ 64294 h 68"/>
                <a:gd name="T8" fmla="*/ 65226 w 69"/>
                <a:gd name="T9" fmla="*/ 128588 h 68"/>
                <a:gd name="T10" fmla="*/ 65226 w 69"/>
                <a:gd name="T11" fmla="*/ 34038 h 68"/>
                <a:gd name="T12" fmla="*/ 33545 w 69"/>
                <a:gd name="T13" fmla="*/ 64294 h 68"/>
                <a:gd name="T14" fmla="*/ 65226 w 69"/>
                <a:gd name="T15" fmla="*/ 94550 h 68"/>
                <a:gd name="T16" fmla="*/ 95043 w 69"/>
                <a:gd name="T17" fmla="*/ 64294 h 68"/>
                <a:gd name="T18" fmla="*/ 65226 w 69"/>
                <a:gd name="T19" fmla="*/ 34038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35" y="68"/>
                  </a:moveTo>
                  <a:cubicBezTo>
                    <a:pt x="16" y="68"/>
                    <a:pt x="0" y="53"/>
                    <a:pt x="0" y="34"/>
                  </a:cubicBezTo>
                  <a:cubicBezTo>
                    <a:pt x="0" y="15"/>
                    <a:pt x="16" y="0"/>
                    <a:pt x="35" y="0"/>
                  </a:cubicBezTo>
                  <a:cubicBezTo>
                    <a:pt x="54" y="0"/>
                    <a:pt x="69" y="15"/>
                    <a:pt x="69" y="34"/>
                  </a:cubicBezTo>
                  <a:cubicBezTo>
                    <a:pt x="69" y="53"/>
                    <a:pt x="54" y="68"/>
                    <a:pt x="35" y="68"/>
                  </a:cubicBezTo>
                  <a:close/>
                  <a:moveTo>
                    <a:pt x="35" y="18"/>
                  </a:moveTo>
                  <a:cubicBezTo>
                    <a:pt x="26" y="18"/>
                    <a:pt x="18" y="25"/>
                    <a:pt x="18" y="34"/>
                  </a:cubicBezTo>
                  <a:cubicBezTo>
                    <a:pt x="18" y="43"/>
                    <a:pt x="26" y="50"/>
                    <a:pt x="35" y="50"/>
                  </a:cubicBezTo>
                  <a:cubicBezTo>
                    <a:pt x="44" y="50"/>
                    <a:pt x="51" y="43"/>
                    <a:pt x="51" y="34"/>
                  </a:cubicBezTo>
                  <a:cubicBezTo>
                    <a:pt x="51" y="25"/>
                    <a:pt x="44" y="18"/>
                    <a:pt x="3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8" name="Freeform 504">
              <a:extLst>
                <a:ext uri="{FF2B5EF4-FFF2-40B4-BE49-F238E27FC236}">
                  <a16:creationId xmlns:a16="http://schemas.microsoft.com/office/drawing/2014/main" id="{A459DE94-2130-409B-A79C-6C6E19F508DE}"/>
                </a:ext>
              </a:extLst>
            </p:cNvPr>
            <p:cNvSpPr>
              <a:spLocks/>
            </p:cNvSpPr>
            <p:nvPr/>
          </p:nvSpPr>
          <p:spPr bwMode="auto">
            <a:xfrm>
              <a:off x="5743576" y="1077912"/>
              <a:ext cx="327025" cy="33338"/>
            </a:xfrm>
            <a:custGeom>
              <a:avLst/>
              <a:gdLst>
                <a:gd name="T0" fmla="*/ 310110 w 174"/>
                <a:gd name="T1" fmla="*/ 33338 h 18"/>
                <a:gd name="T2" fmla="*/ 16915 w 174"/>
                <a:gd name="T3" fmla="*/ 33338 h 18"/>
                <a:gd name="T4" fmla="*/ 0 w 174"/>
                <a:gd name="T5" fmla="*/ 16669 h 18"/>
                <a:gd name="T6" fmla="*/ 16915 w 174"/>
                <a:gd name="T7" fmla="*/ 0 h 18"/>
                <a:gd name="T8" fmla="*/ 310110 w 174"/>
                <a:gd name="T9" fmla="*/ 0 h 18"/>
                <a:gd name="T10" fmla="*/ 327025 w 174"/>
                <a:gd name="T11" fmla="*/ 16669 h 18"/>
                <a:gd name="T12" fmla="*/ 310110 w 174"/>
                <a:gd name="T13" fmla="*/ 33338 h 18"/>
                <a:gd name="T14" fmla="*/ 0 60000 65536"/>
                <a:gd name="T15" fmla="*/ 0 60000 65536"/>
                <a:gd name="T16" fmla="*/ 0 60000 65536"/>
                <a:gd name="T17" fmla="*/ 0 60000 65536"/>
                <a:gd name="T18" fmla="*/ 0 60000 65536"/>
                <a:gd name="T19" fmla="*/ 0 60000 65536"/>
                <a:gd name="T20" fmla="*/ 0 60000 65536"/>
                <a:gd name="T21" fmla="*/ 0 w 174"/>
                <a:gd name="T22" fmla="*/ 0 h 18"/>
                <a:gd name="T23" fmla="*/ 174 w 17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8">
                  <a:moveTo>
                    <a:pt x="165" y="18"/>
                  </a:moveTo>
                  <a:cubicBezTo>
                    <a:pt x="9" y="18"/>
                    <a:pt x="9" y="18"/>
                    <a:pt x="9" y="18"/>
                  </a:cubicBezTo>
                  <a:cubicBezTo>
                    <a:pt x="4" y="18"/>
                    <a:pt x="0" y="14"/>
                    <a:pt x="0" y="9"/>
                  </a:cubicBezTo>
                  <a:cubicBezTo>
                    <a:pt x="0" y="4"/>
                    <a:pt x="4" y="0"/>
                    <a:pt x="9" y="0"/>
                  </a:cubicBezTo>
                  <a:cubicBezTo>
                    <a:pt x="165" y="0"/>
                    <a:pt x="165" y="0"/>
                    <a:pt x="165" y="0"/>
                  </a:cubicBezTo>
                  <a:cubicBezTo>
                    <a:pt x="170" y="0"/>
                    <a:pt x="174" y="4"/>
                    <a:pt x="174" y="9"/>
                  </a:cubicBezTo>
                  <a:cubicBezTo>
                    <a:pt x="174" y="14"/>
                    <a:pt x="170" y="18"/>
                    <a:pt x="16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59" name="Freeform 505">
              <a:extLst>
                <a:ext uri="{FF2B5EF4-FFF2-40B4-BE49-F238E27FC236}">
                  <a16:creationId xmlns:a16="http://schemas.microsoft.com/office/drawing/2014/main" id="{F8FF1DDC-8196-475F-B385-AE19FA6D0651}"/>
                </a:ext>
              </a:extLst>
            </p:cNvPr>
            <p:cNvSpPr>
              <a:spLocks/>
            </p:cNvSpPr>
            <p:nvPr/>
          </p:nvSpPr>
          <p:spPr bwMode="auto">
            <a:xfrm>
              <a:off x="5588001" y="765175"/>
              <a:ext cx="639763" cy="346075"/>
            </a:xfrm>
            <a:custGeom>
              <a:avLst/>
              <a:gdLst>
                <a:gd name="T0" fmla="*/ 589107 w 341"/>
                <a:gd name="T1" fmla="*/ 346075 h 185"/>
                <a:gd name="T2" fmla="*/ 560965 w 341"/>
                <a:gd name="T3" fmla="*/ 346075 h 185"/>
                <a:gd name="T4" fmla="*/ 544080 w 341"/>
                <a:gd name="T5" fmla="*/ 329239 h 185"/>
                <a:gd name="T6" fmla="*/ 560965 w 341"/>
                <a:gd name="T7" fmla="*/ 312403 h 185"/>
                <a:gd name="T8" fmla="*/ 589107 w 341"/>
                <a:gd name="T9" fmla="*/ 312403 h 185"/>
                <a:gd name="T10" fmla="*/ 605993 w 341"/>
                <a:gd name="T11" fmla="*/ 297437 h 185"/>
                <a:gd name="T12" fmla="*/ 605993 w 341"/>
                <a:gd name="T13" fmla="*/ 284343 h 185"/>
                <a:gd name="T14" fmla="*/ 579727 w 341"/>
                <a:gd name="T15" fmla="*/ 145913 h 185"/>
                <a:gd name="T16" fmla="*/ 557213 w 341"/>
                <a:gd name="T17" fmla="*/ 97275 h 185"/>
                <a:gd name="T18" fmla="*/ 459654 w 341"/>
                <a:gd name="T19" fmla="*/ 33672 h 185"/>
                <a:gd name="T20" fmla="*/ 50656 w 341"/>
                <a:gd name="T21" fmla="*/ 33672 h 185"/>
                <a:gd name="T22" fmla="*/ 33770 w 341"/>
                <a:gd name="T23" fmla="*/ 48638 h 185"/>
                <a:gd name="T24" fmla="*/ 33770 w 341"/>
                <a:gd name="T25" fmla="*/ 297437 h 185"/>
                <a:gd name="T26" fmla="*/ 50656 w 341"/>
                <a:gd name="T27" fmla="*/ 312403 h 185"/>
                <a:gd name="T28" fmla="*/ 76922 w 341"/>
                <a:gd name="T29" fmla="*/ 312403 h 185"/>
                <a:gd name="T30" fmla="*/ 93807 w 341"/>
                <a:gd name="T31" fmla="*/ 329239 h 185"/>
                <a:gd name="T32" fmla="*/ 76922 w 341"/>
                <a:gd name="T33" fmla="*/ 346075 h 185"/>
                <a:gd name="T34" fmla="*/ 50656 w 341"/>
                <a:gd name="T35" fmla="*/ 346075 h 185"/>
                <a:gd name="T36" fmla="*/ 0 w 341"/>
                <a:gd name="T37" fmla="*/ 297437 h 185"/>
                <a:gd name="T38" fmla="*/ 0 w 341"/>
                <a:gd name="T39" fmla="*/ 48638 h 185"/>
                <a:gd name="T40" fmla="*/ 50656 w 341"/>
                <a:gd name="T41" fmla="*/ 0 h 185"/>
                <a:gd name="T42" fmla="*/ 459654 w 341"/>
                <a:gd name="T43" fmla="*/ 0 h 185"/>
                <a:gd name="T44" fmla="*/ 589107 w 341"/>
                <a:gd name="T45" fmla="*/ 84180 h 185"/>
                <a:gd name="T46" fmla="*/ 609745 w 341"/>
                <a:gd name="T47" fmla="*/ 134689 h 185"/>
                <a:gd name="T48" fmla="*/ 611621 w 341"/>
                <a:gd name="T49" fmla="*/ 134689 h 185"/>
                <a:gd name="T50" fmla="*/ 639763 w 341"/>
                <a:gd name="T51" fmla="*/ 284343 h 185"/>
                <a:gd name="T52" fmla="*/ 639763 w 341"/>
                <a:gd name="T53" fmla="*/ 297437 h 185"/>
                <a:gd name="T54" fmla="*/ 589107 w 341"/>
                <a:gd name="T55" fmla="*/ 346075 h 1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1"/>
                <a:gd name="T85" fmla="*/ 0 h 185"/>
                <a:gd name="T86" fmla="*/ 341 w 341"/>
                <a:gd name="T87" fmla="*/ 185 h 18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1" h="185">
                  <a:moveTo>
                    <a:pt x="314" y="185"/>
                  </a:moveTo>
                  <a:cubicBezTo>
                    <a:pt x="299" y="185"/>
                    <a:pt x="299" y="185"/>
                    <a:pt x="299" y="185"/>
                  </a:cubicBezTo>
                  <a:cubicBezTo>
                    <a:pt x="294" y="185"/>
                    <a:pt x="290" y="181"/>
                    <a:pt x="290" y="176"/>
                  </a:cubicBezTo>
                  <a:cubicBezTo>
                    <a:pt x="290" y="171"/>
                    <a:pt x="294" y="167"/>
                    <a:pt x="299" y="167"/>
                  </a:cubicBezTo>
                  <a:cubicBezTo>
                    <a:pt x="314" y="167"/>
                    <a:pt x="314" y="167"/>
                    <a:pt x="314" y="167"/>
                  </a:cubicBezTo>
                  <a:cubicBezTo>
                    <a:pt x="319" y="167"/>
                    <a:pt x="323" y="163"/>
                    <a:pt x="323" y="159"/>
                  </a:cubicBezTo>
                  <a:cubicBezTo>
                    <a:pt x="323" y="152"/>
                    <a:pt x="323" y="152"/>
                    <a:pt x="323" y="152"/>
                  </a:cubicBezTo>
                  <a:cubicBezTo>
                    <a:pt x="323" y="124"/>
                    <a:pt x="318" y="107"/>
                    <a:pt x="309" y="78"/>
                  </a:cubicBezTo>
                  <a:cubicBezTo>
                    <a:pt x="297" y="52"/>
                    <a:pt x="297" y="52"/>
                    <a:pt x="297" y="52"/>
                  </a:cubicBezTo>
                  <a:cubicBezTo>
                    <a:pt x="288" y="31"/>
                    <a:pt x="268" y="18"/>
                    <a:pt x="245" y="18"/>
                  </a:cubicBezTo>
                  <a:cubicBezTo>
                    <a:pt x="27" y="18"/>
                    <a:pt x="27" y="18"/>
                    <a:pt x="27" y="18"/>
                  </a:cubicBezTo>
                  <a:cubicBezTo>
                    <a:pt x="22" y="18"/>
                    <a:pt x="18" y="22"/>
                    <a:pt x="18" y="26"/>
                  </a:cubicBezTo>
                  <a:cubicBezTo>
                    <a:pt x="18" y="159"/>
                    <a:pt x="18" y="159"/>
                    <a:pt x="18" y="159"/>
                  </a:cubicBezTo>
                  <a:cubicBezTo>
                    <a:pt x="18" y="163"/>
                    <a:pt x="22" y="167"/>
                    <a:pt x="27" y="167"/>
                  </a:cubicBezTo>
                  <a:cubicBezTo>
                    <a:pt x="41" y="167"/>
                    <a:pt x="41" y="167"/>
                    <a:pt x="41" y="167"/>
                  </a:cubicBezTo>
                  <a:cubicBezTo>
                    <a:pt x="46" y="167"/>
                    <a:pt x="50" y="171"/>
                    <a:pt x="50" y="176"/>
                  </a:cubicBezTo>
                  <a:cubicBezTo>
                    <a:pt x="50" y="181"/>
                    <a:pt x="46" y="185"/>
                    <a:pt x="41" y="185"/>
                  </a:cubicBezTo>
                  <a:cubicBezTo>
                    <a:pt x="27" y="185"/>
                    <a:pt x="27" y="185"/>
                    <a:pt x="27" y="185"/>
                  </a:cubicBezTo>
                  <a:cubicBezTo>
                    <a:pt x="12" y="185"/>
                    <a:pt x="0" y="173"/>
                    <a:pt x="0" y="159"/>
                  </a:cubicBezTo>
                  <a:cubicBezTo>
                    <a:pt x="0" y="26"/>
                    <a:pt x="0" y="26"/>
                    <a:pt x="0" y="26"/>
                  </a:cubicBezTo>
                  <a:cubicBezTo>
                    <a:pt x="0" y="12"/>
                    <a:pt x="12" y="0"/>
                    <a:pt x="27" y="0"/>
                  </a:cubicBezTo>
                  <a:cubicBezTo>
                    <a:pt x="245" y="0"/>
                    <a:pt x="245" y="0"/>
                    <a:pt x="245" y="0"/>
                  </a:cubicBezTo>
                  <a:cubicBezTo>
                    <a:pt x="275" y="0"/>
                    <a:pt x="302" y="17"/>
                    <a:pt x="314" y="45"/>
                  </a:cubicBezTo>
                  <a:cubicBezTo>
                    <a:pt x="325" y="72"/>
                    <a:pt x="325" y="72"/>
                    <a:pt x="325" y="72"/>
                  </a:cubicBezTo>
                  <a:cubicBezTo>
                    <a:pt x="325" y="72"/>
                    <a:pt x="326" y="72"/>
                    <a:pt x="326" y="72"/>
                  </a:cubicBezTo>
                  <a:cubicBezTo>
                    <a:pt x="336" y="102"/>
                    <a:pt x="341" y="122"/>
                    <a:pt x="341" y="152"/>
                  </a:cubicBezTo>
                  <a:cubicBezTo>
                    <a:pt x="341" y="159"/>
                    <a:pt x="341" y="159"/>
                    <a:pt x="341" y="159"/>
                  </a:cubicBezTo>
                  <a:cubicBezTo>
                    <a:pt x="341" y="173"/>
                    <a:pt x="329" y="185"/>
                    <a:pt x="314" y="18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0" name="Freeform 506">
              <a:extLst>
                <a:ext uri="{FF2B5EF4-FFF2-40B4-BE49-F238E27FC236}">
                  <a16:creationId xmlns:a16="http://schemas.microsoft.com/office/drawing/2014/main" id="{5C431DAF-2108-43AF-B62E-38A6D268C9D6}"/>
                </a:ext>
              </a:extLst>
            </p:cNvPr>
            <p:cNvSpPr>
              <a:spLocks/>
            </p:cNvSpPr>
            <p:nvPr/>
          </p:nvSpPr>
          <p:spPr bwMode="auto">
            <a:xfrm>
              <a:off x="5495926" y="663575"/>
              <a:ext cx="319088" cy="165100"/>
            </a:xfrm>
            <a:custGeom>
              <a:avLst/>
              <a:gdLst>
                <a:gd name="T0" fmla="*/ 16893 w 170"/>
                <a:gd name="T1" fmla="*/ 165100 h 88"/>
                <a:gd name="T2" fmla="*/ 0 w 170"/>
                <a:gd name="T3" fmla="*/ 148215 h 88"/>
                <a:gd name="T4" fmla="*/ 0 w 170"/>
                <a:gd name="T5" fmla="*/ 16885 h 88"/>
                <a:gd name="T6" fmla="*/ 16893 w 170"/>
                <a:gd name="T7" fmla="*/ 0 h 88"/>
                <a:gd name="T8" fmla="*/ 302195 w 170"/>
                <a:gd name="T9" fmla="*/ 0 h 88"/>
                <a:gd name="T10" fmla="*/ 319088 w 170"/>
                <a:gd name="T11" fmla="*/ 16885 h 88"/>
                <a:gd name="T12" fmla="*/ 319088 w 170"/>
                <a:gd name="T13" fmla="*/ 118197 h 88"/>
                <a:gd name="T14" fmla="*/ 302195 w 170"/>
                <a:gd name="T15" fmla="*/ 135082 h 88"/>
                <a:gd name="T16" fmla="*/ 285302 w 170"/>
                <a:gd name="T17" fmla="*/ 118197 h 88"/>
                <a:gd name="T18" fmla="*/ 285302 w 170"/>
                <a:gd name="T19" fmla="*/ 33770 h 88"/>
                <a:gd name="T20" fmla="*/ 33786 w 170"/>
                <a:gd name="T21" fmla="*/ 33770 h 88"/>
                <a:gd name="T22" fmla="*/ 33786 w 170"/>
                <a:gd name="T23" fmla="*/ 148215 h 88"/>
                <a:gd name="T24" fmla="*/ 16893 w 170"/>
                <a:gd name="T25" fmla="*/ 165100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88"/>
                <a:gd name="T41" fmla="*/ 170 w 170"/>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88">
                  <a:moveTo>
                    <a:pt x="9" y="88"/>
                  </a:moveTo>
                  <a:cubicBezTo>
                    <a:pt x="4" y="88"/>
                    <a:pt x="0" y="84"/>
                    <a:pt x="0" y="79"/>
                  </a:cubicBezTo>
                  <a:cubicBezTo>
                    <a:pt x="0" y="9"/>
                    <a:pt x="0" y="9"/>
                    <a:pt x="0" y="9"/>
                  </a:cubicBezTo>
                  <a:cubicBezTo>
                    <a:pt x="0" y="4"/>
                    <a:pt x="4" y="0"/>
                    <a:pt x="9" y="0"/>
                  </a:cubicBezTo>
                  <a:cubicBezTo>
                    <a:pt x="161" y="0"/>
                    <a:pt x="161" y="0"/>
                    <a:pt x="161" y="0"/>
                  </a:cubicBezTo>
                  <a:cubicBezTo>
                    <a:pt x="166" y="0"/>
                    <a:pt x="170" y="4"/>
                    <a:pt x="170" y="9"/>
                  </a:cubicBezTo>
                  <a:cubicBezTo>
                    <a:pt x="170" y="63"/>
                    <a:pt x="170" y="63"/>
                    <a:pt x="170" y="63"/>
                  </a:cubicBezTo>
                  <a:cubicBezTo>
                    <a:pt x="170" y="68"/>
                    <a:pt x="166" y="72"/>
                    <a:pt x="161" y="72"/>
                  </a:cubicBezTo>
                  <a:cubicBezTo>
                    <a:pt x="156" y="72"/>
                    <a:pt x="152" y="68"/>
                    <a:pt x="152" y="63"/>
                  </a:cubicBezTo>
                  <a:cubicBezTo>
                    <a:pt x="152" y="18"/>
                    <a:pt x="152" y="18"/>
                    <a:pt x="152" y="18"/>
                  </a:cubicBezTo>
                  <a:cubicBezTo>
                    <a:pt x="18" y="18"/>
                    <a:pt x="18" y="18"/>
                    <a:pt x="18" y="18"/>
                  </a:cubicBezTo>
                  <a:cubicBezTo>
                    <a:pt x="18" y="79"/>
                    <a:pt x="18" y="79"/>
                    <a:pt x="18" y="79"/>
                  </a:cubicBezTo>
                  <a:cubicBezTo>
                    <a:pt x="18" y="84"/>
                    <a:pt x="14" y="88"/>
                    <a:pt x="9" y="8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1" name="Freeform 507">
              <a:extLst>
                <a:ext uri="{FF2B5EF4-FFF2-40B4-BE49-F238E27FC236}">
                  <a16:creationId xmlns:a16="http://schemas.microsoft.com/office/drawing/2014/main" id="{06A9484D-F1F9-4913-8A87-02AF98F3BE4E}"/>
                </a:ext>
              </a:extLst>
            </p:cNvPr>
            <p:cNvSpPr>
              <a:spLocks/>
            </p:cNvSpPr>
            <p:nvPr/>
          </p:nvSpPr>
          <p:spPr bwMode="auto">
            <a:xfrm>
              <a:off x="5989638" y="663575"/>
              <a:ext cx="319088" cy="314325"/>
            </a:xfrm>
            <a:custGeom>
              <a:avLst/>
              <a:gdLst>
                <a:gd name="T0" fmla="*/ 302195 w 170"/>
                <a:gd name="T1" fmla="*/ 314325 h 168"/>
                <a:gd name="T2" fmla="*/ 285302 w 170"/>
                <a:gd name="T3" fmla="*/ 297486 h 168"/>
                <a:gd name="T4" fmla="*/ 285302 w 170"/>
                <a:gd name="T5" fmla="*/ 33678 h 168"/>
                <a:gd name="T6" fmla="*/ 33786 w 170"/>
                <a:gd name="T7" fmla="*/ 33678 h 168"/>
                <a:gd name="T8" fmla="*/ 33786 w 170"/>
                <a:gd name="T9" fmla="*/ 117872 h 168"/>
                <a:gd name="T10" fmla="*/ 16893 w 170"/>
                <a:gd name="T11" fmla="*/ 134711 h 168"/>
                <a:gd name="T12" fmla="*/ 0 w 170"/>
                <a:gd name="T13" fmla="*/ 117872 h 168"/>
                <a:gd name="T14" fmla="*/ 0 w 170"/>
                <a:gd name="T15" fmla="*/ 16839 h 168"/>
                <a:gd name="T16" fmla="*/ 16893 w 170"/>
                <a:gd name="T17" fmla="*/ 0 h 168"/>
                <a:gd name="T18" fmla="*/ 302195 w 170"/>
                <a:gd name="T19" fmla="*/ 0 h 168"/>
                <a:gd name="T20" fmla="*/ 319088 w 170"/>
                <a:gd name="T21" fmla="*/ 16839 h 168"/>
                <a:gd name="T22" fmla="*/ 319088 w 170"/>
                <a:gd name="T23" fmla="*/ 297486 h 168"/>
                <a:gd name="T24" fmla="*/ 302195 w 170"/>
                <a:gd name="T25" fmla="*/ 314325 h 1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168"/>
                <a:gd name="T41" fmla="*/ 170 w 170"/>
                <a:gd name="T42" fmla="*/ 168 h 1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168">
                  <a:moveTo>
                    <a:pt x="161" y="168"/>
                  </a:moveTo>
                  <a:cubicBezTo>
                    <a:pt x="156" y="168"/>
                    <a:pt x="152" y="164"/>
                    <a:pt x="152" y="159"/>
                  </a:cubicBezTo>
                  <a:cubicBezTo>
                    <a:pt x="152" y="18"/>
                    <a:pt x="152" y="18"/>
                    <a:pt x="152" y="18"/>
                  </a:cubicBezTo>
                  <a:cubicBezTo>
                    <a:pt x="18" y="18"/>
                    <a:pt x="18" y="18"/>
                    <a:pt x="18" y="18"/>
                  </a:cubicBezTo>
                  <a:cubicBezTo>
                    <a:pt x="18" y="63"/>
                    <a:pt x="18" y="63"/>
                    <a:pt x="18" y="63"/>
                  </a:cubicBezTo>
                  <a:cubicBezTo>
                    <a:pt x="18" y="68"/>
                    <a:pt x="14" y="72"/>
                    <a:pt x="9" y="72"/>
                  </a:cubicBezTo>
                  <a:cubicBezTo>
                    <a:pt x="4" y="72"/>
                    <a:pt x="0" y="68"/>
                    <a:pt x="0" y="63"/>
                  </a:cubicBezTo>
                  <a:cubicBezTo>
                    <a:pt x="0" y="9"/>
                    <a:pt x="0" y="9"/>
                    <a:pt x="0" y="9"/>
                  </a:cubicBezTo>
                  <a:cubicBezTo>
                    <a:pt x="0" y="4"/>
                    <a:pt x="4" y="0"/>
                    <a:pt x="9" y="0"/>
                  </a:cubicBezTo>
                  <a:cubicBezTo>
                    <a:pt x="161" y="0"/>
                    <a:pt x="161" y="0"/>
                    <a:pt x="161" y="0"/>
                  </a:cubicBezTo>
                  <a:cubicBezTo>
                    <a:pt x="166" y="0"/>
                    <a:pt x="170" y="4"/>
                    <a:pt x="170" y="9"/>
                  </a:cubicBezTo>
                  <a:cubicBezTo>
                    <a:pt x="170" y="159"/>
                    <a:pt x="170" y="159"/>
                    <a:pt x="170" y="159"/>
                  </a:cubicBezTo>
                  <a:cubicBezTo>
                    <a:pt x="170" y="164"/>
                    <a:pt x="166" y="168"/>
                    <a:pt x="161" y="16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2" name="Freeform 508">
              <a:extLst>
                <a:ext uri="{FF2B5EF4-FFF2-40B4-BE49-F238E27FC236}">
                  <a16:creationId xmlns:a16="http://schemas.microsoft.com/office/drawing/2014/main" id="{E79E7CE0-A333-4FC7-BB08-F600DFC23B7C}"/>
                </a:ext>
              </a:extLst>
            </p:cNvPr>
            <p:cNvSpPr>
              <a:spLocks/>
            </p:cNvSpPr>
            <p:nvPr/>
          </p:nvSpPr>
          <p:spPr bwMode="auto">
            <a:xfrm>
              <a:off x="5495926" y="1044575"/>
              <a:ext cx="812800" cy="114300"/>
            </a:xfrm>
            <a:custGeom>
              <a:avLst/>
              <a:gdLst>
                <a:gd name="T0" fmla="*/ 795906 w 433"/>
                <a:gd name="T1" fmla="*/ 114300 h 61"/>
                <a:gd name="T2" fmla="*/ 16894 w 433"/>
                <a:gd name="T3" fmla="*/ 114300 h 61"/>
                <a:gd name="T4" fmla="*/ 0 w 433"/>
                <a:gd name="T5" fmla="*/ 97436 h 61"/>
                <a:gd name="T6" fmla="*/ 0 w 433"/>
                <a:gd name="T7" fmla="*/ 16864 h 61"/>
                <a:gd name="T8" fmla="*/ 16894 w 433"/>
                <a:gd name="T9" fmla="*/ 0 h 61"/>
                <a:gd name="T10" fmla="*/ 33788 w 433"/>
                <a:gd name="T11" fmla="*/ 16864 h 61"/>
                <a:gd name="T12" fmla="*/ 33788 w 433"/>
                <a:gd name="T13" fmla="*/ 80572 h 61"/>
                <a:gd name="T14" fmla="*/ 779012 w 433"/>
                <a:gd name="T15" fmla="*/ 80572 h 61"/>
                <a:gd name="T16" fmla="*/ 779012 w 433"/>
                <a:gd name="T17" fmla="*/ 20611 h 61"/>
                <a:gd name="T18" fmla="*/ 795906 w 433"/>
                <a:gd name="T19" fmla="*/ 3748 h 61"/>
                <a:gd name="T20" fmla="*/ 812800 w 433"/>
                <a:gd name="T21" fmla="*/ 20611 h 61"/>
                <a:gd name="T22" fmla="*/ 812800 w 433"/>
                <a:gd name="T23" fmla="*/ 97436 h 61"/>
                <a:gd name="T24" fmla="*/ 795906 w 433"/>
                <a:gd name="T25" fmla="*/ 11430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3"/>
                <a:gd name="T40" fmla="*/ 0 h 61"/>
                <a:gd name="T41" fmla="*/ 433 w 433"/>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3" h="61">
                  <a:moveTo>
                    <a:pt x="424" y="61"/>
                  </a:moveTo>
                  <a:cubicBezTo>
                    <a:pt x="9" y="61"/>
                    <a:pt x="9" y="61"/>
                    <a:pt x="9" y="61"/>
                  </a:cubicBezTo>
                  <a:cubicBezTo>
                    <a:pt x="4" y="61"/>
                    <a:pt x="0" y="57"/>
                    <a:pt x="0" y="52"/>
                  </a:cubicBezTo>
                  <a:cubicBezTo>
                    <a:pt x="0" y="9"/>
                    <a:pt x="0" y="9"/>
                    <a:pt x="0" y="9"/>
                  </a:cubicBezTo>
                  <a:cubicBezTo>
                    <a:pt x="0" y="4"/>
                    <a:pt x="4" y="0"/>
                    <a:pt x="9" y="0"/>
                  </a:cubicBezTo>
                  <a:cubicBezTo>
                    <a:pt x="14" y="0"/>
                    <a:pt x="18" y="4"/>
                    <a:pt x="18" y="9"/>
                  </a:cubicBezTo>
                  <a:cubicBezTo>
                    <a:pt x="18" y="43"/>
                    <a:pt x="18" y="43"/>
                    <a:pt x="18" y="43"/>
                  </a:cubicBezTo>
                  <a:cubicBezTo>
                    <a:pt x="415" y="43"/>
                    <a:pt x="415" y="43"/>
                    <a:pt x="415" y="43"/>
                  </a:cubicBezTo>
                  <a:cubicBezTo>
                    <a:pt x="415" y="11"/>
                    <a:pt x="415" y="11"/>
                    <a:pt x="415" y="11"/>
                  </a:cubicBezTo>
                  <a:cubicBezTo>
                    <a:pt x="415" y="6"/>
                    <a:pt x="419" y="2"/>
                    <a:pt x="424" y="2"/>
                  </a:cubicBezTo>
                  <a:cubicBezTo>
                    <a:pt x="429" y="2"/>
                    <a:pt x="433" y="6"/>
                    <a:pt x="433" y="11"/>
                  </a:cubicBezTo>
                  <a:cubicBezTo>
                    <a:pt x="433" y="52"/>
                    <a:pt x="433" y="52"/>
                    <a:pt x="433" y="52"/>
                  </a:cubicBezTo>
                  <a:cubicBezTo>
                    <a:pt x="433" y="57"/>
                    <a:pt x="429" y="61"/>
                    <a:pt x="424" y="61"/>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3" name="Freeform 509">
              <a:extLst>
                <a:ext uri="{FF2B5EF4-FFF2-40B4-BE49-F238E27FC236}">
                  <a16:creationId xmlns:a16="http://schemas.microsoft.com/office/drawing/2014/main" id="{7809D1AD-7061-466E-8ACB-9995FB994010}"/>
                </a:ext>
              </a:extLst>
            </p:cNvPr>
            <p:cNvSpPr>
              <a:spLocks/>
            </p:cNvSpPr>
            <p:nvPr/>
          </p:nvSpPr>
          <p:spPr bwMode="auto">
            <a:xfrm>
              <a:off x="5427663" y="841375"/>
              <a:ext cx="149225" cy="33338"/>
            </a:xfrm>
            <a:custGeom>
              <a:avLst/>
              <a:gdLst>
                <a:gd name="T0" fmla="*/ 132437 w 80"/>
                <a:gd name="T1" fmla="*/ 33338 h 18"/>
                <a:gd name="T2" fmla="*/ 16788 w 80"/>
                <a:gd name="T3" fmla="*/ 33338 h 18"/>
                <a:gd name="T4" fmla="*/ 0 w 80"/>
                <a:gd name="T5" fmla="*/ 16669 h 18"/>
                <a:gd name="T6" fmla="*/ 16788 w 80"/>
                <a:gd name="T7" fmla="*/ 0 h 18"/>
                <a:gd name="T8" fmla="*/ 132437 w 80"/>
                <a:gd name="T9" fmla="*/ 0 h 18"/>
                <a:gd name="T10" fmla="*/ 149225 w 80"/>
                <a:gd name="T11" fmla="*/ 16669 h 18"/>
                <a:gd name="T12" fmla="*/ 132437 w 80"/>
                <a:gd name="T13" fmla="*/ 33338 h 18"/>
                <a:gd name="T14" fmla="*/ 0 60000 65536"/>
                <a:gd name="T15" fmla="*/ 0 60000 65536"/>
                <a:gd name="T16" fmla="*/ 0 60000 65536"/>
                <a:gd name="T17" fmla="*/ 0 60000 65536"/>
                <a:gd name="T18" fmla="*/ 0 60000 65536"/>
                <a:gd name="T19" fmla="*/ 0 60000 65536"/>
                <a:gd name="T20" fmla="*/ 0 60000 65536"/>
                <a:gd name="T21" fmla="*/ 0 w 80"/>
                <a:gd name="T22" fmla="*/ 0 h 18"/>
                <a:gd name="T23" fmla="*/ 80 w 8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18">
                  <a:moveTo>
                    <a:pt x="71" y="18"/>
                  </a:moveTo>
                  <a:cubicBezTo>
                    <a:pt x="9" y="18"/>
                    <a:pt x="9" y="18"/>
                    <a:pt x="9" y="18"/>
                  </a:cubicBezTo>
                  <a:cubicBezTo>
                    <a:pt x="4" y="18"/>
                    <a:pt x="0" y="14"/>
                    <a:pt x="0" y="9"/>
                  </a:cubicBezTo>
                  <a:cubicBezTo>
                    <a:pt x="0" y="4"/>
                    <a:pt x="4" y="0"/>
                    <a:pt x="9" y="0"/>
                  </a:cubicBezTo>
                  <a:cubicBezTo>
                    <a:pt x="71" y="0"/>
                    <a:pt x="71" y="0"/>
                    <a:pt x="71" y="0"/>
                  </a:cubicBezTo>
                  <a:cubicBezTo>
                    <a:pt x="76" y="0"/>
                    <a:pt x="80" y="4"/>
                    <a:pt x="80" y="9"/>
                  </a:cubicBezTo>
                  <a:cubicBezTo>
                    <a:pt x="80" y="14"/>
                    <a:pt x="76" y="18"/>
                    <a:pt x="71"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4" name="Freeform 510">
              <a:extLst>
                <a:ext uri="{FF2B5EF4-FFF2-40B4-BE49-F238E27FC236}">
                  <a16:creationId xmlns:a16="http://schemas.microsoft.com/office/drawing/2014/main" id="{E42E728F-C4AE-4529-98C4-92FFCA7C266A}"/>
                </a:ext>
              </a:extLst>
            </p:cNvPr>
            <p:cNvSpPr>
              <a:spLocks/>
            </p:cNvSpPr>
            <p:nvPr/>
          </p:nvSpPr>
          <p:spPr bwMode="auto">
            <a:xfrm>
              <a:off x="5381626" y="920750"/>
              <a:ext cx="195263" cy="33338"/>
            </a:xfrm>
            <a:custGeom>
              <a:avLst/>
              <a:gdLst>
                <a:gd name="T0" fmla="*/ 178365 w 104"/>
                <a:gd name="T1" fmla="*/ 33338 h 18"/>
                <a:gd name="T2" fmla="*/ 16898 w 104"/>
                <a:gd name="T3" fmla="*/ 33338 h 18"/>
                <a:gd name="T4" fmla="*/ 0 w 104"/>
                <a:gd name="T5" fmla="*/ 16669 h 18"/>
                <a:gd name="T6" fmla="*/ 16898 w 104"/>
                <a:gd name="T7" fmla="*/ 0 h 18"/>
                <a:gd name="T8" fmla="*/ 178365 w 104"/>
                <a:gd name="T9" fmla="*/ 0 h 18"/>
                <a:gd name="T10" fmla="*/ 195263 w 104"/>
                <a:gd name="T11" fmla="*/ 16669 h 18"/>
                <a:gd name="T12" fmla="*/ 178365 w 104"/>
                <a:gd name="T13" fmla="*/ 33338 h 18"/>
                <a:gd name="T14" fmla="*/ 0 60000 65536"/>
                <a:gd name="T15" fmla="*/ 0 60000 65536"/>
                <a:gd name="T16" fmla="*/ 0 60000 65536"/>
                <a:gd name="T17" fmla="*/ 0 60000 65536"/>
                <a:gd name="T18" fmla="*/ 0 60000 65536"/>
                <a:gd name="T19" fmla="*/ 0 60000 65536"/>
                <a:gd name="T20" fmla="*/ 0 60000 65536"/>
                <a:gd name="T21" fmla="*/ 0 w 104"/>
                <a:gd name="T22" fmla="*/ 0 h 18"/>
                <a:gd name="T23" fmla="*/ 104 w 10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5" name="Freeform 511">
              <a:extLst>
                <a:ext uri="{FF2B5EF4-FFF2-40B4-BE49-F238E27FC236}">
                  <a16:creationId xmlns:a16="http://schemas.microsoft.com/office/drawing/2014/main" id="{10E03FC4-7EC8-4B40-8E37-3241E4B280B2}"/>
                </a:ext>
              </a:extLst>
            </p:cNvPr>
            <p:cNvSpPr>
              <a:spLocks/>
            </p:cNvSpPr>
            <p:nvPr/>
          </p:nvSpPr>
          <p:spPr bwMode="auto">
            <a:xfrm>
              <a:off x="5341938" y="1000125"/>
              <a:ext cx="234950" cy="34925"/>
            </a:xfrm>
            <a:custGeom>
              <a:avLst/>
              <a:gdLst>
                <a:gd name="T0" fmla="*/ 218034 w 125"/>
                <a:gd name="T1" fmla="*/ 34925 h 18"/>
                <a:gd name="T2" fmla="*/ 16916 w 125"/>
                <a:gd name="T3" fmla="*/ 34925 h 18"/>
                <a:gd name="T4" fmla="*/ 0 w 125"/>
                <a:gd name="T5" fmla="*/ 17463 h 18"/>
                <a:gd name="T6" fmla="*/ 16916 w 125"/>
                <a:gd name="T7" fmla="*/ 0 h 18"/>
                <a:gd name="T8" fmla="*/ 218034 w 125"/>
                <a:gd name="T9" fmla="*/ 0 h 18"/>
                <a:gd name="T10" fmla="*/ 234950 w 125"/>
                <a:gd name="T11" fmla="*/ 17463 h 18"/>
                <a:gd name="T12" fmla="*/ 218034 w 125"/>
                <a:gd name="T13" fmla="*/ 34925 h 18"/>
                <a:gd name="T14" fmla="*/ 0 60000 65536"/>
                <a:gd name="T15" fmla="*/ 0 60000 65536"/>
                <a:gd name="T16" fmla="*/ 0 60000 65536"/>
                <a:gd name="T17" fmla="*/ 0 60000 65536"/>
                <a:gd name="T18" fmla="*/ 0 60000 65536"/>
                <a:gd name="T19" fmla="*/ 0 60000 65536"/>
                <a:gd name="T20" fmla="*/ 0 60000 65536"/>
                <a:gd name="T21" fmla="*/ 0 w 125"/>
                <a:gd name="T22" fmla="*/ 0 h 18"/>
                <a:gd name="T23" fmla="*/ 125 w 12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8">
                  <a:moveTo>
                    <a:pt x="116" y="18"/>
                  </a:moveTo>
                  <a:cubicBezTo>
                    <a:pt x="9" y="18"/>
                    <a:pt x="9" y="18"/>
                    <a:pt x="9" y="18"/>
                  </a:cubicBezTo>
                  <a:cubicBezTo>
                    <a:pt x="4" y="18"/>
                    <a:pt x="0" y="14"/>
                    <a:pt x="0" y="9"/>
                  </a:cubicBezTo>
                  <a:cubicBezTo>
                    <a:pt x="0" y="4"/>
                    <a:pt x="4" y="0"/>
                    <a:pt x="9" y="0"/>
                  </a:cubicBezTo>
                  <a:cubicBezTo>
                    <a:pt x="116" y="0"/>
                    <a:pt x="116" y="0"/>
                    <a:pt x="116" y="0"/>
                  </a:cubicBezTo>
                  <a:cubicBezTo>
                    <a:pt x="121" y="0"/>
                    <a:pt x="125" y="4"/>
                    <a:pt x="125" y="9"/>
                  </a:cubicBezTo>
                  <a:cubicBezTo>
                    <a:pt x="125" y="14"/>
                    <a:pt x="121" y="18"/>
                    <a:pt x="116" y="1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6" name="Freeform 512">
              <a:extLst>
                <a:ext uri="{FF2B5EF4-FFF2-40B4-BE49-F238E27FC236}">
                  <a16:creationId xmlns:a16="http://schemas.microsoft.com/office/drawing/2014/main" id="{712899ED-0236-4B26-AAA6-C0F9257BF264}"/>
                </a:ext>
              </a:extLst>
            </p:cNvPr>
            <p:cNvSpPr>
              <a:spLocks noEditPoints="1"/>
            </p:cNvSpPr>
            <p:nvPr/>
          </p:nvSpPr>
          <p:spPr bwMode="auto">
            <a:xfrm>
              <a:off x="5813426" y="812800"/>
              <a:ext cx="153988" cy="134938"/>
            </a:xfrm>
            <a:custGeom>
              <a:avLst/>
              <a:gdLst>
                <a:gd name="T0" fmla="*/ 137087 w 82"/>
                <a:gd name="T1" fmla="*/ 134938 h 72"/>
                <a:gd name="T2" fmla="*/ 16901 w 82"/>
                <a:gd name="T3" fmla="*/ 134938 h 72"/>
                <a:gd name="T4" fmla="*/ 0 w 82"/>
                <a:gd name="T5" fmla="*/ 118071 h 72"/>
                <a:gd name="T6" fmla="*/ 0 w 82"/>
                <a:gd name="T7" fmla="*/ 16867 h 72"/>
                <a:gd name="T8" fmla="*/ 16901 w 82"/>
                <a:gd name="T9" fmla="*/ 0 h 72"/>
                <a:gd name="T10" fmla="*/ 137087 w 82"/>
                <a:gd name="T11" fmla="*/ 0 h 72"/>
                <a:gd name="T12" fmla="*/ 153988 w 82"/>
                <a:gd name="T13" fmla="*/ 16867 h 72"/>
                <a:gd name="T14" fmla="*/ 153988 w 82"/>
                <a:gd name="T15" fmla="*/ 118071 h 72"/>
                <a:gd name="T16" fmla="*/ 137087 w 82"/>
                <a:gd name="T17" fmla="*/ 134938 h 72"/>
                <a:gd name="T18" fmla="*/ 33802 w 82"/>
                <a:gd name="T19" fmla="*/ 101204 h 72"/>
                <a:gd name="T20" fmla="*/ 120186 w 82"/>
                <a:gd name="T21" fmla="*/ 101204 h 72"/>
                <a:gd name="T22" fmla="*/ 120186 w 82"/>
                <a:gd name="T23" fmla="*/ 33735 h 72"/>
                <a:gd name="T24" fmla="*/ 33802 w 82"/>
                <a:gd name="T25" fmla="*/ 33735 h 72"/>
                <a:gd name="T26" fmla="*/ 33802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7" name="Freeform 513">
              <a:extLst>
                <a:ext uri="{FF2B5EF4-FFF2-40B4-BE49-F238E27FC236}">
                  <a16:creationId xmlns:a16="http://schemas.microsoft.com/office/drawing/2014/main" id="{BAFDD6EE-458E-4CB3-9994-45E228E3BD76}"/>
                </a:ext>
              </a:extLst>
            </p:cNvPr>
            <p:cNvSpPr>
              <a:spLocks noEditPoints="1"/>
            </p:cNvSpPr>
            <p:nvPr/>
          </p:nvSpPr>
          <p:spPr bwMode="auto">
            <a:xfrm>
              <a:off x="5643563" y="812800"/>
              <a:ext cx="152400" cy="134938"/>
            </a:xfrm>
            <a:custGeom>
              <a:avLst/>
              <a:gdLst>
                <a:gd name="T0" fmla="*/ 135673 w 82"/>
                <a:gd name="T1" fmla="*/ 134938 h 72"/>
                <a:gd name="T2" fmla="*/ 16727 w 82"/>
                <a:gd name="T3" fmla="*/ 134938 h 72"/>
                <a:gd name="T4" fmla="*/ 0 w 82"/>
                <a:gd name="T5" fmla="*/ 118071 h 72"/>
                <a:gd name="T6" fmla="*/ 0 w 82"/>
                <a:gd name="T7" fmla="*/ 16867 h 72"/>
                <a:gd name="T8" fmla="*/ 16727 w 82"/>
                <a:gd name="T9" fmla="*/ 0 h 72"/>
                <a:gd name="T10" fmla="*/ 135673 w 82"/>
                <a:gd name="T11" fmla="*/ 0 h 72"/>
                <a:gd name="T12" fmla="*/ 152400 w 82"/>
                <a:gd name="T13" fmla="*/ 16867 h 72"/>
                <a:gd name="T14" fmla="*/ 152400 w 82"/>
                <a:gd name="T15" fmla="*/ 118071 h 72"/>
                <a:gd name="T16" fmla="*/ 135673 w 82"/>
                <a:gd name="T17" fmla="*/ 134938 h 72"/>
                <a:gd name="T18" fmla="*/ 33454 w 82"/>
                <a:gd name="T19" fmla="*/ 101204 h 72"/>
                <a:gd name="T20" fmla="*/ 118946 w 82"/>
                <a:gd name="T21" fmla="*/ 101204 h 72"/>
                <a:gd name="T22" fmla="*/ 118946 w 82"/>
                <a:gd name="T23" fmla="*/ 33735 h 72"/>
                <a:gd name="T24" fmla="*/ 33454 w 82"/>
                <a:gd name="T25" fmla="*/ 33735 h 72"/>
                <a:gd name="T26" fmla="*/ 33454 w 82"/>
                <a:gd name="T27" fmla="*/ 101204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72"/>
                <a:gd name="T44" fmla="*/ 82 w 8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72">
                  <a:moveTo>
                    <a:pt x="73" y="72"/>
                  </a:moveTo>
                  <a:cubicBezTo>
                    <a:pt x="9" y="72"/>
                    <a:pt x="9" y="72"/>
                    <a:pt x="9" y="72"/>
                  </a:cubicBezTo>
                  <a:cubicBezTo>
                    <a:pt x="4" y="72"/>
                    <a:pt x="0" y="68"/>
                    <a:pt x="0" y="63"/>
                  </a:cubicBezTo>
                  <a:cubicBezTo>
                    <a:pt x="0" y="9"/>
                    <a:pt x="0" y="9"/>
                    <a:pt x="0" y="9"/>
                  </a:cubicBezTo>
                  <a:cubicBezTo>
                    <a:pt x="0" y="4"/>
                    <a:pt x="4" y="0"/>
                    <a:pt x="9" y="0"/>
                  </a:cubicBezTo>
                  <a:cubicBezTo>
                    <a:pt x="73" y="0"/>
                    <a:pt x="73" y="0"/>
                    <a:pt x="73" y="0"/>
                  </a:cubicBezTo>
                  <a:cubicBezTo>
                    <a:pt x="78" y="0"/>
                    <a:pt x="82" y="4"/>
                    <a:pt x="82" y="9"/>
                  </a:cubicBezTo>
                  <a:cubicBezTo>
                    <a:pt x="82" y="63"/>
                    <a:pt x="82" y="63"/>
                    <a:pt x="82" y="63"/>
                  </a:cubicBezTo>
                  <a:cubicBezTo>
                    <a:pt x="82" y="68"/>
                    <a:pt x="78" y="72"/>
                    <a:pt x="73" y="72"/>
                  </a:cubicBezTo>
                  <a:close/>
                  <a:moveTo>
                    <a:pt x="18" y="54"/>
                  </a:moveTo>
                  <a:cubicBezTo>
                    <a:pt x="64" y="54"/>
                    <a:pt x="64" y="54"/>
                    <a:pt x="64" y="54"/>
                  </a:cubicBezTo>
                  <a:cubicBezTo>
                    <a:pt x="64" y="18"/>
                    <a:pt x="64" y="18"/>
                    <a:pt x="64"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sp>
          <p:nvSpPr>
            <p:cNvPr id="368" name="Freeform 514">
              <a:extLst>
                <a:ext uri="{FF2B5EF4-FFF2-40B4-BE49-F238E27FC236}">
                  <a16:creationId xmlns:a16="http://schemas.microsoft.com/office/drawing/2014/main" id="{89AA8B86-5165-48FD-A1CB-88943EB971C8}"/>
                </a:ext>
              </a:extLst>
            </p:cNvPr>
            <p:cNvSpPr>
              <a:spLocks noEditPoints="1"/>
            </p:cNvSpPr>
            <p:nvPr/>
          </p:nvSpPr>
          <p:spPr bwMode="auto">
            <a:xfrm>
              <a:off x="5981701" y="812800"/>
              <a:ext cx="158750" cy="134938"/>
            </a:xfrm>
            <a:custGeom>
              <a:avLst/>
              <a:gdLst>
                <a:gd name="T0" fmla="*/ 141741 w 84"/>
                <a:gd name="T1" fmla="*/ 134938 h 72"/>
                <a:gd name="T2" fmla="*/ 17009 w 84"/>
                <a:gd name="T3" fmla="*/ 134938 h 72"/>
                <a:gd name="T4" fmla="*/ 0 w 84"/>
                <a:gd name="T5" fmla="*/ 118071 h 72"/>
                <a:gd name="T6" fmla="*/ 0 w 84"/>
                <a:gd name="T7" fmla="*/ 16867 h 72"/>
                <a:gd name="T8" fmla="*/ 17009 w 84"/>
                <a:gd name="T9" fmla="*/ 0 h 72"/>
                <a:gd name="T10" fmla="*/ 39688 w 84"/>
                <a:gd name="T11" fmla="*/ 0 h 72"/>
                <a:gd name="T12" fmla="*/ 158750 w 84"/>
                <a:gd name="T13" fmla="*/ 118071 h 72"/>
                <a:gd name="T14" fmla="*/ 141741 w 84"/>
                <a:gd name="T15" fmla="*/ 134938 h 72"/>
                <a:gd name="T16" fmla="*/ 34018 w 84"/>
                <a:gd name="T17" fmla="*/ 101204 h 72"/>
                <a:gd name="T18" fmla="*/ 122842 w 84"/>
                <a:gd name="T19" fmla="*/ 101204 h 72"/>
                <a:gd name="T20" fmla="*/ 39688 w 84"/>
                <a:gd name="T21" fmla="*/ 33735 h 72"/>
                <a:gd name="T22" fmla="*/ 34018 w 84"/>
                <a:gd name="T23" fmla="*/ 33735 h 72"/>
                <a:gd name="T24" fmla="*/ 34018 w 84"/>
                <a:gd name="T25" fmla="*/ 101204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2"/>
                <a:gd name="T41" fmla="*/ 84 w 8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2">
                  <a:moveTo>
                    <a:pt x="75" y="72"/>
                  </a:moveTo>
                  <a:cubicBezTo>
                    <a:pt x="9" y="72"/>
                    <a:pt x="9" y="72"/>
                    <a:pt x="9" y="72"/>
                  </a:cubicBezTo>
                  <a:cubicBezTo>
                    <a:pt x="4" y="72"/>
                    <a:pt x="0" y="68"/>
                    <a:pt x="0" y="63"/>
                  </a:cubicBezTo>
                  <a:cubicBezTo>
                    <a:pt x="0" y="9"/>
                    <a:pt x="0" y="9"/>
                    <a:pt x="0" y="9"/>
                  </a:cubicBezTo>
                  <a:cubicBezTo>
                    <a:pt x="0" y="4"/>
                    <a:pt x="4" y="0"/>
                    <a:pt x="9" y="0"/>
                  </a:cubicBezTo>
                  <a:cubicBezTo>
                    <a:pt x="21" y="0"/>
                    <a:pt x="21" y="0"/>
                    <a:pt x="21" y="0"/>
                  </a:cubicBezTo>
                  <a:cubicBezTo>
                    <a:pt x="56" y="0"/>
                    <a:pt x="84" y="28"/>
                    <a:pt x="84" y="63"/>
                  </a:cubicBezTo>
                  <a:cubicBezTo>
                    <a:pt x="84" y="68"/>
                    <a:pt x="80" y="72"/>
                    <a:pt x="75" y="72"/>
                  </a:cubicBezTo>
                  <a:close/>
                  <a:moveTo>
                    <a:pt x="18" y="54"/>
                  </a:moveTo>
                  <a:cubicBezTo>
                    <a:pt x="65" y="54"/>
                    <a:pt x="65" y="54"/>
                    <a:pt x="65" y="54"/>
                  </a:cubicBezTo>
                  <a:cubicBezTo>
                    <a:pt x="61" y="34"/>
                    <a:pt x="43" y="18"/>
                    <a:pt x="21" y="18"/>
                  </a:cubicBezTo>
                  <a:cubicBezTo>
                    <a:pt x="18" y="18"/>
                    <a:pt x="18" y="18"/>
                    <a:pt x="18" y="18"/>
                  </a:cubicBezTo>
                  <a:lnTo>
                    <a:pt x="18" y="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39">
                <a:latin typeface="+mn-ea"/>
                <a:cs typeface="+mn-ea"/>
                <a:sym typeface="Huawei Sans" panose="020C0503030203020204" pitchFamily="34" charset="0"/>
              </a:endParaRPr>
            </a:p>
          </p:txBody>
        </p:sp>
      </p:grpSp>
      <p:sp>
        <p:nvSpPr>
          <p:cNvPr id="4" name="灯片编号占位符 3">
            <a:extLst>
              <a:ext uri="{FF2B5EF4-FFF2-40B4-BE49-F238E27FC236}">
                <a16:creationId xmlns:a16="http://schemas.microsoft.com/office/drawing/2014/main" id="{59195CC7-80BD-4D62-9F03-20D3F8C40B2C}"/>
              </a:ext>
            </a:extLst>
          </p:cNvPr>
          <p:cNvSpPr>
            <a:spLocks noGrp="1"/>
          </p:cNvSpPr>
          <p:nvPr>
            <p:ph type="sldNum" sz="quarter" idx="12"/>
          </p:nvPr>
        </p:nvSpPr>
        <p:spPr/>
        <p:txBody>
          <a:bodyPr/>
          <a:lstStyle/>
          <a:p>
            <a:fld id="{C8BB1146-E542-4D4E-B8E9-6919A11DDD48}" type="slidenum">
              <a:rPr lang="en-US" smtClean="0"/>
              <a:t>64</a:t>
            </a:fld>
            <a:endParaRPr lang="en-US"/>
          </a:p>
        </p:txBody>
      </p:sp>
    </p:spTree>
    <p:extLst>
      <p:ext uri="{BB962C8B-B14F-4D97-AF65-F5344CB8AC3E}">
        <p14:creationId xmlns:p14="http://schemas.microsoft.com/office/powerpoint/2010/main" val="4128407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1" y="0"/>
            <a:ext cx="10858500" cy="1028699"/>
          </a:xfrm>
        </p:spPr>
        <p:txBody>
          <a:bodyPr>
            <a:normAutofit/>
          </a:bodyPr>
          <a:lstStyle/>
          <a:p>
            <a:r>
              <a:rPr lang="zh-CN" altLang="en-US" sz="3200" dirty="0">
                <a:latin typeface="+mn-ea"/>
                <a:ea typeface="+mn-ea"/>
                <a:cs typeface="+mn-ea"/>
                <a:sym typeface="Huawei Sans" panose="020C0503030203020204" pitchFamily="34" charset="0"/>
              </a:rPr>
              <a:t>两台主机间如何传送数据文件？（</a:t>
            </a:r>
            <a:r>
              <a:rPr lang="en-US" altLang="zh-CN" sz="3200" dirty="0">
                <a:latin typeface="+mn-ea"/>
                <a:ea typeface="+mn-ea"/>
                <a:cs typeface="+mn-ea"/>
                <a:sym typeface="Huawei Sans" panose="020C0503030203020204" pitchFamily="34" charset="0"/>
              </a:rPr>
              <a:t>1</a:t>
            </a:r>
            <a:r>
              <a:rPr lang="zh-CN" altLang="en-US" sz="3200" dirty="0">
                <a:latin typeface="+mn-ea"/>
                <a:ea typeface="+mn-ea"/>
                <a:cs typeface="+mn-ea"/>
                <a:sym typeface="Huawei Sans" panose="020C0503030203020204" pitchFamily="34" charset="0"/>
              </a:rPr>
              <a:t>）</a:t>
            </a:r>
          </a:p>
        </p:txBody>
      </p:sp>
      <p:sp>
        <p:nvSpPr>
          <p:cNvPr id="140" name="圆角矩形 1">
            <a:extLst>
              <a:ext uri="{FF2B5EF4-FFF2-40B4-BE49-F238E27FC236}">
                <a16:creationId xmlns:a16="http://schemas.microsoft.com/office/drawing/2014/main" id="{42AD0FE5-1AEC-4B6C-8893-5594A28A31D2}"/>
              </a:ext>
            </a:extLst>
          </p:cNvPr>
          <p:cNvSpPr/>
          <p:nvPr/>
        </p:nvSpPr>
        <p:spPr>
          <a:xfrm>
            <a:off x="1110343" y="3717033"/>
            <a:ext cx="10109200" cy="2705538"/>
          </a:xfrm>
          <a:prstGeom prst="roundRect">
            <a:avLst>
              <a:gd name="adj" fmla="val 9242"/>
            </a:avLst>
          </a:prstGeom>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000" b="1" dirty="0">
              <a:solidFill>
                <a:schemeClr val="bg1"/>
              </a:solidFill>
              <a:ea typeface="微软雅黑" panose="020B0503020204020204" pitchFamily="34" charset="-122"/>
            </a:endParaRPr>
          </a:p>
        </p:txBody>
      </p:sp>
      <p:sp>
        <p:nvSpPr>
          <p:cNvPr id="141" name="Rectangle 16">
            <a:extLst>
              <a:ext uri="{FF2B5EF4-FFF2-40B4-BE49-F238E27FC236}">
                <a16:creationId xmlns:a16="http://schemas.microsoft.com/office/drawing/2014/main" id="{571D7307-BD35-47D4-ABD7-F2E6E30AACB4}"/>
              </a:ext>
            </a:extLst>
          </p:cNvPr>
          <p:cNvSpPr>
            <a:spLocks noChangeArrowheads="1"/>
          </p:cNvSpPr>
          <p:nvPr/>
        </p:nvSpPr>
        <p:spPr bwMode="auto">
          <a:xfrm>
            <a:off x="8767170" y="4216683"/>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42" name="Rectangle 15">
            <a:extLst>
              <a:ext uri="{FF2B5EF4-FFF2-40B4-BE49-F238E27FC236}">
                <a16:creationId xmlns:a16="http://schemas.microsoft.com/office/drawing/2014/main" id="{F4BCCAEA-26A2-4E1A-8164-01E51C9CD94D}"/>
              </a:ext>
            </a:extLst>
          </p:cNvPr>
          <p:cNvSpPr>
            <a:spLocks noChangeArrowheads="1"/>
          </p:cNvSpPr>
          <p:nvPr/>
        </p:nvSpPr>
        <p:spPr bwMode="auto">
          <a:xfrm>
            <a:off x="2279464" y="4216683"/>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43" name="Text Box 5">
            <a:extLst>
              <a:ext uri="{FF2B5EF4-FFF2-40B4-BE49-F238E27FC236}">
                <a16:creationId xmlns:a16="http://schemas.microsoft.com/office/drawing/2014/main" id="{8AAA6BC0-6617-41A6-94DC-14348E765A6E}"/>
              </a:ext>
            </a:extLst>
          </p:cNvPr>
          <p:cNvSpPr txBox="1">
            <a:spLocks noChangeArrowheads="1"/>
          </p:cNvSpPr>
          <p:nvPr/>
        </p:nvSpPr>
        <p:spPr bwMode="auto">
          <a:xfrm>
            <a:off x="2262804" y="4265331"/>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44" name="Text Box 6">
            <a:extLst>
              <a:ext uri="{FF2B5EF4-FFF2-40B4-BE49-F238E27FC236}">
                <a16:creationId xmlns:a16="http://schemas.microsoft.com/office/drawing/2014/main" id="{988B989A-25B8-4200-9DEF-6977855F7C85}"/>
              </a:ext>
            </a:extLst>
          </p:cNvPr>
          <p:cNvSpPr txBox="1">
            <a:spLocks noChangeArrowheads="1"/>
          </p:cNvSpPr>
          <p:nvPr/>
        </p:nvSpPr>
        <p:spPr bwMode="auto">
          <a:xfrm>
            <a:off x="2597767" y="3830356"/>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45" name="Text Box 9">
            <a:extLst>
              <a:ext uri="{FF2B5EF4-FFF2-40B4-BE49-F238E27FC236}">
                <a16:creationId xmlns:a16="http://schemas.microsoft.com/office/drawing/2014/main" id="{F3FABC88-A185-4B0C-875B-155BD74C7289}"/>
              </a:ext>
            </a:extLst>
          </p:cNvPr>
          <p:cNvSpPr txBox="1">
            <a:spLocks noChangeArrowheads="1"/>
          </p:cNvSpPr>
          <p:nvPr/>
        </p:nvSpPr>
        <p:spPr bwMode="auto">
          <a:xfrm>
            <a:off x="9087048" y="3830356"/>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46" name="Text Box 10">
            <a:extLst>
              <a:ext uri="{FF2B5EF4-FFF2-40B4-BE49-F238E27FC236}">
                <a16:creationId xmlns:a16="http://schemas.microsoft.com/office/drawing/2014/main" id="{FB7746BF-A54F-49F1-9214-7BB866E22106}"/>
              </a:ext>
            </a:extLst>
          </p:cNvPr>
          <p:cNvSpPr txBox="1">
            <a:spLocks noChangeArrowheads="1"/>
          </p:cNvSpPr>
          <p:nvPr/>
        </p:nvSpPr>
        <p:spPr bwMode="auto">
          <a:xfrm>
            <a:off x="8750498" y="4265331"/>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47" name="Line 11">
            <a:extLst>
              <a:ext uri="{FF2B5EF4-FFF2-40B4-BE49-F238E27FC236}">
                <a16:creationId xmlns:a16="http://schemas.microsoft.com/office/drawing/2014/main" id="{3764513E-D710-4062-AE03-7A9F0D53F0CE}"/>
              </a:ext>
            </a:extLst>
          </p:cNvPr>
          <p:cNvSpPr>
            <a:spLocks noChangeShapeType="1"/>
          </p:cNvSpPr>
          <p:nvPr/>
        </p:nvSpPr>
        <p:spPr bwMode="auto">
          <a:xfrm>
            <a:off x="4046597" y="4459082"/>
            <a:ext cx="4432633" cy="41262"/>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Text Box 12">
            <a:extLst>
              <a:ext uri="{FF2B5EF4-FFF2-40B4-BE49-F238E27FC236}">
                <a16:creationId xmlns:a16="http://schemas.microsoft.com/office/drawing/2014/main" id="{B0A072C6-C8D0-4DFF-8F93-C05A121DD6B0}"/>
              </a:ext>
            </a:extLst>
          </p:cNvPr>
          <p:cNvSpPr txBox="1">
            <a:spLocks noChangeArrowheads="1"/>
          </p:cNvSpPr>
          <p:nvPr/>
        </p:nvSpPr>
        <p:spPr bwMode="auto">
          <a:xfrm>
            <a:off x="4069858" y="3763509"/>
            <a:ext cx="3877985" cy="6349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从两端的文件传送模块看：</a:t>
            </a:r>
          </a:p>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文件传送是按照水平方向的虚线来传送的</a:t>
            </a:r>
          </a:p>
        </p:txBody>
      </p:sp>
      <p:sp>
        <p:nvSpPr>
          <p:cNvPr id="149" name="Line 17">
            <a:extLst>
              <a:ext uri="{FF2B5EF4-FFF2-40B4-BE49-F238E27FC236}">
                <a16:creationId xmlns:a16="http://schemas.microsoft.com/office/drawing/2014/main" id="{A2803228-2EF7-49F4-9CC4-D1A730E795A2}"/>
              </a:ext>
            </a:extLst>
          </p:cNvPr>
          <p:cNvSpPr>
            <a:spLocks noChangeShapeType="1"/>
          </p:cNvSpPr>
          <p:nvPr/>
        </p:nvSpPr>
        <p:spPr bwMode="auto">
          <a:xfrm flipV="1">
            <a:off x="1682300" y="5139112"/>
            <a:ext cx="9054548" cy="15294"/>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AutoShape 18">
            <a:extLst>
              <a:ext uri="{FF2B5EF4-FFF2-40B4-BE49-F238E27FC236}">
                <a16:creationId xmlns:a16="http://schemas.microsoft.com/office/drawing/2014/main" id="{389876B3-8D98-4C7F-8B1C-B6C784DA326C}"/>
              </a:ext>
            </a:extLst>
          </p:cNvPr>
          <p:cNvSpPr>
            <a:spLocks noChangeArrowheads="1"/>
          </p:cNvSpPr>
          <p:nvPr/>
        </p:nvSpPr>
        <p:spPr bwMode="auto">
          <a:xfrm>
            <a:off x="2688806" y="4652116"/>
            <a:ext cx="319088" cy="865827"/>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51" name="AutoShape 19">
            <a:extLst>
              <a:ext uri="{FF2B5EF4-FFF2-40B4-BE49-F238E27FC236}">
                <a16:creationId xmlns:a16="http://schemas.microsoft.com/office/drawing/2014/main" id="{39DD11D8-05F7-4556-ACAD-3273AC752041}"/>
              </a:ext>
            </a:extLst>
          </p:cNvPr>
          <p:cNvSpPr>
            <a:spLocks noChangeArrowheads="1"/>
          </p:cNvSpPr>
          <p:nvPr/>
        </p:nvSpPr>
        <p:spPr bwMode="auto">
          <a:xfrm flipV="1">
            <a:off x="9176500" y="4652116"/>
            <a:ext cx="319088" cy="865827"/>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52" name="Text Box 20">
            <a:extLst>
              <a:ext uri="{FF2B5EF4-FFF2-40B4-BE49-F238E27FC236}">
                <a16:creationId xmlns:a16="http://schemas.microsoft.com/office/drawing/2014/main" id="{3940195F-283F-4FF6-BEA9-F1825E86F47E}"/>
              </a:ext>
            </a:extLst>
          </p:cNvPr>
          <p:cNvSpPr txBox="1">
            <a:spLocks noChangeArrowheads="1"/>
          </p:cNvSpPr>
          <p:nvPr/>
        </p:nvSpPr>
        <p:spPr bwMode="auto">
          <a:xfrm>
            <a:off x="1823956" y="5619543"/>
            <a:ext cx="2031326"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把文件交给下层模块</a:t>
            </a:r>
          </a:p>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进行发送</a:t>
            </a:r>
          </a:p>
        </p:txBody>
      </p:sp>
      <p:sp>
        <p:nvSpPr>
          <p:cNvPr id="153" name="Text Box 21">
            <a:extLst>
              <a:ext uri="{FF2B5EF4-FFF2-40B4-BE49-F238E27FC236}">
                <a16:creationId xmlns:a16="http://schemas.microsoft.com/office/drawing/2014/main" id="{A520CB22-34AC-4724-90ED-151E356527ED}"/>
              </a:ext>
            </a:extLst>
          </p:cNvPr>
          <p:cNvSpPr txBox="1">
            <a:spLocks noChangeArrowheads="1"/>
          </p:cNvSpPr>
          <p:nvPr/>
        </p:nvSpPr>
        <p:spPr bwMode="auto">
          <a:xfrm>
            <a:off x="8430911" y="5619543"/>
            <a:ext cx="1826142"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把收到的文件交给</a:t>
            </a:r>
          </a:p>
          <a:p>
            <a:pPr algn="ct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上层模块</a:t>
            </a:r>
          </a:p>
        </p:txBody>
      </p:sp>
      <p:sp>
        <p:nvSpPr>
          <p:cNvPr id="154" name="AutoShape 24">
            <a:extLst>
              <a:ext uri="{FF2B5EF4-FFF2-40B4-BE49-F238E27FC236}">
                <a16:creationId xmlns:a16="http://schemas.microsoft.com/office/drawing/2014/main" id="{313C4FC9-BC55-4969-A833-A1677AFAFBA7}"/>
              </a:ext>
            </a:extLst>
          </p:cNvPr>
          <p:cNvSpPr>
            <a:spLocks noChangeArrowheads="1"/>
          </p:cNvSpPr>
          <p:nvPr/>
        </p:nvSpPr>
        <p:spPr bwMode="auto">
          <a:xfrm>
            <a:off x="4616081" y="5834436"/>
            <a:ext cx="2811738" cy="293688"/>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F7F3418-D6AF-4CF9-966B-026B36CD0E4D}"/>
              </a:ext>
            </a:extLst>
          </p:cNvPr>
          <p:cNvSpPr/>
          <p:nvPr/>
        </p:nvSpPr>
        <p:spPr>
          <a:xfrm>
            <a:off x="660401" y="1130299"/>
            <a:ext cx="10858500" cy="2586734"/>
          </a:xfrm>
          <a:prstGeom prst="rect">
            <a:avLst/>
          </a:prstGeom>
        </p:spPr>
        <p:txBody>
          <a:bodyPr wrap="square">
            <a:spAutoFit/>
          </a:bodyPr>
          <a:lstStyle/>
          <a:p>
            <a:pPr marL="12700">
              <a:lnSpc>
                <a:spcPts val="3300"/>
              </a:lnSpc>
              <a:buClr>
                <a:srgbClr val="0070C0"/>
              </a:buClr>
            </a:pPr>
            <a:r>
              <a:rPr lang="zh-CN" altLang="en-US" sz="2000" dirty="0">
                <a:solidFill>
                  <a:schemeClr val="accent1"/>
                </a:solidFill>
                <a:latin typeface="+mn-ea"/>
                <a:cs typeface="+mn-ea"/>
              </a:rPr>
              <a:t>将要做的工作划分为如下两个大步骤：</a:t>
            </a:r>
          </a:p>
          <a:p>
            <a:pPr marL="171450" indent="-342900">
              <a:lnSpc>
                <a:spcPts val="3300"/>
              </a:lnSpc>
              <a:buClr>
                <a:srgbClr val="7030A0"/>
              </a:buClr>
              <a:buFont typeface="Wingdings" panose="05000000000000000000" pitchFamily="2" charset="2"/>
              <a:buChar char="n"/>
            </a:pPr>
            <a:r>
              <a:rPr lang="zh-CN" altLang="en-US" sz="2000" dirty="0">
                <a:solidFill>
                  <a:schemeClr val="accent1"/>
                </a:solidFill>
                <a:latin typeface="+mn-ea"/>
                <a:cs typeface="+mn-ea"/>
              </a:rPr>
              <a:t>与传送文件最直接的工作是设计一个文件传送模块</a:t>
            </a:r>
          </a:p>
          <a:p>
            <a:pPr marL="528638" lvl="1" indent="-342900" defTabSz="987425">
              <a:lnSpc>
                <a:spcPts val="3300"/>
              </a:lnSpc>
              <a:buClr>
                <a:srgbClr val="7030A0"/>
              </a:buClr>
              <a:buFont typeface="Wingdings" panose="05000000000000000000" pitchFamily="2" charset="2"/>
              <a:buChar char="Ø"/>
            </a:pPr>
            <a:r>
              <a:rPr lang="zh-CN" altLang="en-US" sz="2000" dirty="0">
                <a:solidFill>
                  <a:schemeClr val="accent1"/>
                </a:solidFill>
                <a:latin typeface="+mn-ea"/>
                <a:cs typeface="+mn-ea"/>
              </a:rPr>
              <a:t>双方已协调好一致的文件格式。</a:t>
            </a:r>
          </a:p>
          <a:p>
            <a:pPr marL="528638" lvl="1" indent="-342900" defTabSz="987425">
              <a:lnSpc>
                <a:spcPts val="3300"/>
              </a:lnSpc>
              <a:buClr>
                <a:srgbClr val="7030A0"/>
              </a:buClr>
              <a:buFont typeface="Wingdings" panose="05000000000000000000" pitchFamily="2" charset="2"/>
              <a:buChar char="Ø"/>
            </a:pPr>
            <a:r>
              <a:rPr lang="zh-CN" altLang="en-US" sz="2000" dirty="0">
                <a:solidFill>
                  <a:schemeClr val="accent1"/>
                </a:solidFill>
                <a:latin typeface="+mn-ea"/>
                <a:cs typeface="+mn-ea"/>
              </a:rPr>
              <a:t>确信对方已做好接收和存储文件的准备工作，随时可以接收文件并存储文件。</a:t>
            </a:r>
          </a:p>
          <a:p>
            <a:pPr marL="342900" indent="-342900">
              <a:lnSpc>
                <a:spcPts val="3300"/>
              </a:lnSpc>
              <a:buClr>
                <a:srgbClr val="7030A0"/>
              </a:buClr>
              <a:buFont typeface="Wingdings" panose="05000000000000000000" pitchFamily="2" charset="2"/>
              <a:buChar char="n"/>
            </a:pPr>
            <a:r>
              <a:rPr lang="zh-CN" altLang="en-US" sz="2000" dirty="0">
                <a:solidFill>
                  <a:schemeClr val="accent1"/>
                </a:solidFill>
                <a:latin typeface="+mn-ea"/>
                <a:cs typeface="+mn-ea"/>
              </a:rPr>
              <a:t>两端主机将文件传送模块作为最高的一层 ，文件如何发送到对方等剩下的工作由下面的模块负责。</a:t>
            </a:r>
          </a:p>
        </p:txBody>
      </p:sp>
      <p:sp>
        <p:nvSpPr>
          <p:cNvPr id="5" name="灯片编号占位符 4">
            <a:extLst>
              <a:ext uri="{FF2B5EF4-FFF2-40B4-BE49-F238E27FC236}">
                <a16:creationId xmlns:a16="http://schemas.microsoft.com/office/drawing/2014/main" id="{A46B97A6-F08E-46C8-ACDC-8BA1AC3CFE67}"/>
              </a:ext>
            </a:extLst>
          </p:cNvPr>
          <p:cNvSpPr>
            <a:spLocks noGrp="1"/>
          </p:cNvSpPr>
          <p:nvPr>
            <p:ph type="sldNum" sz="quarter" idx="12"/>
          </p:nvPr>
        </p:nvSpPr>
        <p:spPr/>
        <p:txBody>
          <a:bodyPr/>
          <a:lstStyle/>
          <a:p>
            <a:fld id="{C8BB1146-E542-4D4E-B8E9-6919A11DDD48}" type="slidenum">
              <a:rPr lang="en-US" smtClean="0"/>
              <a:t>65</a:t>
            </a:fld>
            <a:endParaRPr lang="en-US"/>
          </a:p>
        </p:txBody>
      </p:sp>
    </p:spTree>
    <p:extLst>
      <p:ext uri="{BB962C8B-B14F-4D97-AF65-F5344CB8AC3E}">
        <p14:creationId xmlns:p14="http://schemas.microsoft.com/office/powerpoint/2010/main" val="37527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wipe(up)">
                                      <p:cBhvr>
                                        <p:cTn id="7" dur="500"/>
                                        <p:tgtEl>
                                          <p:spTgt spid="15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wipe(up)">
                                      <p:cBhvr>
                                        <p:cTn id="11" dur="500"/>
                                        <p:tgtEl>
                                          <p:spTgt spid="152"/>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154"/>
                                        </p:tgtEl>
                                        <p:attrNameLst>
                                          <p:attrName>style.visibility</p:attrName>
                                        </p:attrNameLst>
                                      </p:cBhvr>
                                      <p:to>
                                        <p:strVal val="visible"/>
                                      </p:to>
                                    </p:set>
                                    <p:animEffect transition="in" filter="wipe(left)">
                                      <p:cBhvr>
                                        <p:cTn id="15" dur="500"/>
                                        <p:tgtEl>
                                          <p:spTgt spid="154"/>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153"/>
                                        </p:tgtEl>
                                        <p:attrNameLst>
                                          <p:attrName>style.visibility</p:attrName>
                                        </p:attrNameLst>
                                      </p:cBhvr>
                                      <p:to>
                                        <p:strVal val="visible"/>
                                      </p:to>
                                    </p:set>
                                    <p:animEffect transition="in" filter="wipe(left)">
                                      <p:cBhvr>
                                        <p:cTn id="19" dur="500"/>
                                        <p:tgtEl>
                                          <p:spTgt spid="153"/>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151"/>
                                        </p:tgtEl>
                                        <p:attrNameLst>
                                          <p:attrName>style.visibility</p:attrName>
                                        </p:attrNameLst>
                                      </p:cBhvr>
                                      <p:to>
                                        <p:strVal val="visible"/>
                                      </p:to>
                                    </p:set>
                                    <p:animEffect transition="in" filter="wipe(down)">
                                      <p:cBhvr>
                                        <p:cTn id="23" dur="500"/>
                                        <p:tgtEl>
                                          <p:spTgt spid="1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wipe(up)">
                                      <p:cBhvr>
                                        <p:cTn id="28" dur="500"/>
                                        <p:tgtEl>
                                          <p:spTgt spid="148"/>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47"/>
                                        </p:tgtEl>
                                        <p:attrNameLst>
                                          <p:attrName>style.visibility</p:attrName>
                                        </p:attrNameLst>
                                      </p:cBhvr>
                                      <p:to>
                                        <p:strVal val="visible"/>
                                      </p:to>
                                    </p:set>
                                    <p:animEffect transition="in" filter="wipe(left)">
                                      <p:cBhvr>
                                        <p:cTn id="3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8" grpId="0"/>
      <p:bldP spid="150" grpId="0" animBg="1"/>
      <p:bldP spid="151" grpId="0" animBg="1"/>
      <p:bldP spid="152" grpId="0"/>
      <p:bldP spid="153" grpId="0"/>
      <p:bldP spid="15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1">
            <a:extLst>
              <a:ext uri="{FF2B5EF4-FFF2-40B4-BE49-F238E27FC236}">
                <a16:creationId xmlns:a16="http://schemas.microsoft.com/office/drawing/2014/main" id="{6EA9B729-EC6B-4F95-9E69-5CE3192C12EF}"/>
              </a:ext>
            </a:extLst>
          </p:cNvPr>
          <p:cNvSpPr/>
          <p:nvPr/>
        </p:nvSpPr>
        <p:spPr>
          <a:xfrm>
            <a:off x="957263" y="1988127"/>
            <a:ext cx="10086109" cy="3595255"/>
          </a:xfrm>
          <a:prstGeom prst="roundRect">
            <a:avLst>
              <a:gd name="adj" fmla="val 9420"/>
            </a:avLst>
          </a:prstGeom>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000" b="1" dirty="0">
              <a:solidFill>
                <a:schemeClr val="bg1"/>
              </a:solidFill>
              <a:ea typeface="微软雅黑" panose="020B0503020204020204" pitchFamily="34" charset="-122"/>
            </a:endParaRPr>
          </a:p>
        </p:txBody>
      </p:sp>
      <p:sp>
        <p:nvSpPr>
          <p:cNvPr id="19" name="Rectangle 16">
            <a:extLst>
              <a:ext uri="{FF2B5EF4-FFF2-40B4-BE49-F238E27FC236}">
                <a16:creationId xmlns:a16="http://schemas.microsoft.com/office/drawing/2014/main" id="{B21A0EB3-4512-4941-886A-9DF317493049}"/>
              </a:ext>
            </a:extLst>
          </p:cNvPr>
          <p:cNvSpPr>
            <a:spLocks noChangeArrowheads="1"/>
          </p:cNvSpPr>
          <p:nvPr/>
        </p:nvSpPr>
        <p:spPr bwMode="auto">
          <a:xfrm>
            <a:off x="8993369" y="2534024"/>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20" name="Rectangle 15">
            <a:extLst>
              <a:ext uri="{FF2B5EF4-FFF2-40B4-BE49-F238E27FC236}">
                <a16:creationId xmlns:a16="http://schemas.microsoft.com/office/drawing/2014/main" id="{EA0A8267-A9FD-4A83-82A7-1A488DAE4DBD}"/>
              </a:ext>
            </a:extLst>
          </p:cNvPr>
          <p:cNvSpPr>
            <a:spLocks noChangeArrowheads="1"/>
          </p:cNvSpPr>
          <p:nvPr/>
        </p:nvSpPr>
        <p:spPr bwMode="auto">
          <a:xfrm>
            <a:off x="1777430" y="2534024"/>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21" name="Text Box 5">
            <a:extLst>
              <a:ext uri="{FF2B5EF4-FFF2-40B4-BE49-F238E27FC236}">
                <a16:creationId xmlns:a16="http://schemas.microsoft.com/office/drawing/2014/main" id="{FDE4BA45-70DE-4F28-9AED-38CBEDEC6AA1}"/>
              </a:ext>
            </a:extLst>
          </p:cNvPr>
          <p:cNvSpPr txBox="1">
            <a:spLocks noChangeArrowheads="1"/>
          </p:cNvSpPr>
          <p:nvPr/>
        </p:nvSpPr>
        <p:spPr bwMode="auto">
          <a:xfrm>
            <a:off x="1760638" y="2591561"/>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文件传送模块</a:t>
            </a:r>
          </a:p>
        </p:txBody>
      </p:sp>
      <p:sp>
        <p:nvSpPr>
          <p:cNvPr id="22" name="Text Box 6">
            <a:extLst>
              <a:ext uri="{FF2B5EF4-FFF2-40B4-BE49-F238E27FC236}">
                <a16:creationId xmlns:a16="http://schemas.microsoft.com/office/drawing/2014/main" id="{69AB4228-09E1-42AA-9D21-2640B7EC419C}"/>
              </a:ext>
            </a:extLst>
          </p:cNvPr>
          <p:cNvSpPr txBox="1">
            <a:spLocks noChangeArrowheads="1"/>
          </p:cNvSpPr>
          <p:nvPr/>
        </p:nvSpPr>
        <p:spPr bwMode="auto">
          <a:xfrm>
            <a:off x="2095600" y="2212149"/>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mn-ea"/>
                <a:ea typeface="+mn-ea"/>
              </a:rPr>
              <a:t>主机 </a:t>
            </a:r>
            <a:r>
              <a:rPr lang="en-US" altLang="zh-CN" sz="1400" b="1">
                <a:latin typeface="+mn-ea"/>
                <a:ea typeface="+mn-ea"/>
              </a:rPr>
              <a:t>1</a:t>
            </a:r>
          </a:p>
        </p:txBody>
      </p:sp>
      <p:sp>
        <p:nvSpPr>
          <p:cNvPr id="23" name="Text Box 9">
            <a:extLst>
              <a:ext uri="{FF2B5EF4-FFF2-40B4-BE49-F238E27FC236}">
                <a16:creationId xmlns:a16="http://schemas.microsoft.com/office/drawing/2014/main" id="{CE5FB4FF-E90C-44EB-AD1E-894876599DFF}"/>
              </a:ext>
            </a:extLst>
          </p:cNvPr>
          <p:cNvSpPr txBox="1">
            <a:spLocks noChangeArrowheads="1"/>
          </p:cNvSpPr>
          <p:nvPr/>
        </p:nvSpPr>
        <p:spPr bwMode="auto">
          <a:xfrm>
            <a:off x="9313115" y="2212149"/>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mn-ea"/>
                <a:ea typeface="+mn-ea"/>
              </a:rPr>
              <a:t>主机 </a:t>
            </a:r>
            <a:r>
              <a:rPr lang="en-US" altLang="zh-CN" sz="1400" b="1">
                <a:latin typeface="+mn-ea"/>
                <a:ea typeface="+mn-ea"/>
              </a:rPr>
              <a:t>2</a:t>
            </a:r>
          </a:p>
        </p:txBody>
      </p:sp>
      <p:sp>
        <p:nvSpPr>
          <p:cNvPr id="24" name="Text Box 10">
            <a:extLst>
              <a:ext uri="{FF2B5EF4-FFF2-40B4-BE49-F238E27FC236}">
                <a16:creationId xmlns:a16="http://schemas.microsoft.com/office/drawing/2014/main" id="{F2965EA0-0D6A-43FA-AFD1-CF5973E7193F}"/>
              </a:ext>
            </a:extLst>
          </p:cNvPr>
          <p:cNvSpPr txBox="1">
            <a:spLocks noChangeArrowheads="1"/>
          </p:cNvSpPr>
          <p:nvPr/>
        </p:nvSpPr>
        <p:spPr bwMode="auto">
          <a:xfrm>
            <a:off x="8976565" y="2591561"/>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文件传送模块</a:t>
            </a:r>
          </a:p>
        </p:txBody>
      </p:sp>
      <p:sp>
        <p:nvSpPr>
          <p:cNvPr id="25" name="Line 11">
            <a:extLst>
              <a:ext uri="{FF2B5EF4-FFF2-40B4-BE49-F238E27FC236}">
                <a16:creationId xmlns:a16="http://schemas.microsoft.com/office/drawing/2014/main" id="{453E0571-CC78-4F20-A1A1-52CD47D56E5F}"/>
              </a:ext>
            </a:extLst>
          </p:cNvPr>
          <p:cNvSpPr>
            <a:spLocks noChangeShapeType="1"/>
          </p:cNvSpPr>
          <p:nvPr/>
        </p:nvSpPr>
        <p:spPr bwMode="auto">
          <a:xfrm>
            <a:off x="3565595" y="3824993"/>
            <a:ext cx="5148798" cy="3599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6" name="Text Box 12">
            <a:extLst>
              <a:ext uri="{FF2B5EF4-FFF2-40B4-BE49-F238E27FC236}">
                <a16:creationId xmlns:a16="http://schemas.microsoft.com/office/drawing/2014/main" id="{B5BF5CF3-58C7-45BC-A015-8D51EA8F5F7D}"/>
              </a:ext>
            </a:extLst>
          </p:cNvPr>
          <p:cNvSpPr txBox="1">
            <a:spLocks noChangeArrowheads="1"/>
          </p:cNvSpPr>
          <p:nvPr/>
        </p:nvSpPr>
        <p:spPr bwMode="auto">
          <a:xfrm>
            <a:off x="3315019" y="3143031"/>
            <a:ext cx="5517590" cy="6349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mn-ea"/>
                <a:ea typeface="+mn-ea"/>
              </a:rPr>
              <a:t>只看这两个通信服务模块，好像可直接把文件可靠地传送到对方。但事实上两个主机之间相隔万里，依靠网络互联着</a:t>
            </a:r>
          </a:p>
        </p:txBody>
      </p:sp>
      <p:sp>
        <p:nvSpPr>
          <p:cNvPr id="27" name="Line 17">
            <a:extLst>
              <a:ext uri="{FF2B5EF4-FFF2-40B4-BE49-F238E27FC236}">
                <a16:creationId xmlns:a16="http://schemas.microsoft.com/office/drawing/2014/main" id="{89E0AF52-B177-4503-BAE7-AF73CA623E3C}"/>
              </a:ext>
            </a:extLst>
          </p:cNvPr>
          <p:cNvSpPr>
            <a:spLocks noChangeShapeType="1"/>
          </p:cNvSpPr>
          <p:nvPr/>
        </p:nvSpPr>
        <p:spPr bwMode="auto">
          <a:xfrm>
            <a:off x="1534419" y="4378900"/>
            <a:ext cx="9123162"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8" name="AutoShape 18">
            <a:extLst>
              <a:ext uri="{FF2B5EF4-FFF2-40B4-BE49-F238E27FC236}">
                <a16:creationId xmlns:a16="http://schemas.microsoft.com/office/drawing/2014/main" id="{17965B99-C607-4582-AAA5-7CF332E1DE6E}"/>
              </a:ext>
            </a:extLst>
          </p:cNvPr>
          <p:cNvSpPr>
            <a:spLocks noChangeArrowheads="1"/>
          </p:cNvSpPr>
          <p:nvPr/>
        </p:nvSpPr>
        <p:spPr bwMode="auto">
          <a:xfrm>
            <a:off x="2293109" y="4033445"/>
            <a:ext cx="319087" cy="690969"/>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29" name="AutoShape 19">
            <a:extLst>
              <a:ext uri="{FF2B5EF4-FFF2-40B4-BE49-F238E27FC236}">
                <a16:creationId xmlns:a16="http://schemas.microsoft.com/office/drawing/2014/main" id="{AC44D419-1B6B-4C9A-938B-2AE768943F90}"/>
              </a:ext>
            </a:extLst>
          </p:cNvPr>
          <p:cNvSpPr>
            <a:spLocks noChangeArrowheads="1"/>
          </p:cNvSpPr>
          <p:nvPr/>
        </p:nvSpPr>
        <p:spPr bwMode="auto">
          <a:xfrm flipV="1">
            <a:off x="9509036" y="4033446"/>
            <a:ext cx="319087" cy="690968"/>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30" name="Text Box 20">
            <a:extLst>
              <a:ext uri="{FF2B5EF4-FFF2-40B4-BE49-F238E27FC236}">
                <a16:creationId xmlns:a16="http://schemas.microsoft.com/office/drawing/2014/main" id="{4AD20EE1-592C-498B-B777-96EB95DE389B}"/>
              </a:ext>
            </a:extLst>
          </p:cNvPr>
          <p:cNvSpPr txBox="1">
            <a:spLocks noChangeArrowheads="1"/>
          </p:cNvSpPr>
          <p:nvPr/>
        </p:nvSpPr>
        <p:spPr bwMode="auto">
          <a:xfrm>
            <a:off x="1111092" y="4724429"/>
            <a:ext cx="2646879"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mn-ea"/>
                <a:ea typeface="+mn-ea"/>
              </a:rPr>
              <a:t>把文件数据块交给下层模块</a:t>
            </a:r>
          </a:p>
          <a:p>
            <a:pPr algn="ctr">
              <a:lnSpc>
                <a:spcPts val="2200"/>
              </a:lnSpc>
            </a:pPr>
            <a:r>
              <a:rPr lang="zh-CN" altLang="en-US" sz="1600" b="1" dirty="0">
                <a:solidFill>
                  <a:srgbClr val="0000FF"/>
                </a:solidFill>
                <a:latin typeface="+mn-ea"/>
                <a:ea typeface="+mn-ea"/>
              </a:rPr>
              <a:t>进行发送</a:t>
            </a:r>
          </a:p>
        </p:txBody>
      </p:sp>
      <p:sp>
        <p:nvSpPr>
          <p:cNvPr id="31" name="Text Box 21">
            <a:extLst>
              <a:ext uri="{FF2B5EF4-FFF2-40B4-BE49-F238E27FC236}">
                <a16:creationId xmlns:a16="http://schemas.microsoft.com/office/drawing/2014/main" id="{644EB4B3-798E-4EA5-9546-7C0A47939FAD}"/>
              </a:ext>
            </a:extLst>
          </p:cNvPr>
          <p:cNvSpPr txBox="1">
            <a:spLocks noChangeArrowheads="1"/>
          </p:cNvSpPr>
          <p:nvPr/>
        </p:nvSpPr>
        <p:spPr bwMode="auto">
          <a:xfrm>
            <a:off x="8446280" y="4724429"/>
            <a:ext cx="2441695"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200"/>
              </a:lnSpc>
            </a:pPr>
            <a:r>
              <a:rPr lang="zh-CN" altLang="en-US" sz="1600" b="1" dirty="0">
                <a:solidFill>
                  <a:srgbClr val="0000FF"/>
                </a:solidFill>
                <a:latin typeface="+mn-ea"/>
                <a:ea typeface="+mn-ea"/>
              </a:rPr>
              <a:t>把收到的文件数据块交给</a:t>
            </a:r>
          </a:p>
          <a:p>
            <a:pPr algn="ctr">
              <a:lnSpc>
                <a:spcPts val="2200"/>
              </a:lnSpc>
            </a:pPr>
            <a:r>
              <a:rPr lang="zh-CN" altLang="en-US" sz="1600" b="1" dirty="0">
                <a:solidFill>
                  <a:srgbClr val="0000FF"/>
                </a:solidFill>
                <a:latin typeface="+mn-ea"/>
                <a:ea typeface="+mn-ea"/>
              </a:rPr>
              <a:t>上层模块</a:t>
            </a:r>
          </a:p>
        </p:txBody>
      </p:sp>
      <p:sp>
        <p:nvSpPr>
          <p:cNvPr id="32" name="AutoShape 24">
            <a:extLst>
              <a:ext uri="{FF2B5EF4-FFF2-40B4-BE49-F238E27FC236}">
                <a16:creationId xmlns:a16="http://schemas.microsoft.com/office/drawing/2014/main" id="{B8A0E8BC-B50C-47A4-8C86-EA3B86159D8B}"/>
              </a:ext>
            </a:extLst>
          </p:cNvPr>
          <p:cNvSpPr>
            <a:spLocks noChangeArrowheads="1"/>
          </p:cNvSpPr>
          <p:nvPr/>
        </p:nvSpPr>
        <p:spPr bwMode="auto">
          <a:xfrm>
            <a:off x="4476823" y="4841050"/>
            <a:ext cx="3472256" cy="381940"/>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mn-ea"/>
            </a:endParaRPr>
          </a:p>
        </p:txBody>
      </p:sp>
      <p:sp>
        <p:nvSpPr>
          <p:cNvPr id="33" name="Rectangle 16">
            <a:extLst>
              <a:ext uri="{FF2B5EF4-FFF2-40B4-BE49-F238E27FC236}">
                <a16:creationId xmlns:a16="http://schemas.microsoft.com/office/drawing/2014/main" id="{64654841-1BD7-4790-8E97-2328A606282F}"/>
              </a:ext>
            </a:extLst>
          </p:cNvPr>
          <p:cNvSpPr>
            <a:spLocks noChangeArrowheads="1"/>
          </p:cNvSpPr>
          <p:nvPr/>
        </p:nvSpPr>
        <p:spPr bwMode="auto">
          <a:xfrm>
            <a:off x="8976565" y="3567179"/>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34" name="Rectangle 15">
            <a:extLst>
              <a:ext uri="{FF2B5EF4-FFF2-40B4-BE49-F238E27FC236}">
                <a16:creationId xmlns:a16="http://schemas.microsoft.com/office/drawing/2014/main" id="{31EBF135-BB69-410D-A7E3-0DDFF0A4B418}"/>
              </a:ext>
            </a:extLst>
          </p:cNvPr>
          <p:cNvSpPr>
            <a:spLocks noChangeArrowheads="1"/>
          </p:cNvSpPr>
          <p:nvPr/>
        </p:nvSpPr>
        <p:spPr bwMode="auto">
          <a:xfrm>
            <a:off x="1760626" y="3567179"/>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mn-ea"/>
            </a:endParaRPr>
          </a:p>
        </p:txBody>
      </p:sp>
      <p:sp>
        <p:nvSpPr>
          <p:cNvPr id="35" name="Text Box 5">
            <a:extLst>
              <a:ext uri="{FF2B5EF4-FFF2-40B4-BE49-F238E27FC236}">
                <a16:creationId xmlns:a16="http://schemas.microsoft.com/office/drawing/2014/main" id="{8538BAD1-31E5-43B0-B596-CAD47962EF49}"/>
              </a:ext>
            </a:extLst>
          </p:cNvPr>
          <p:cNvSpPr txBox="1">
            <a:spLocks noChangeArrowheads="1"/>
          </p:cNvSpPr>
          <p:nvPr/>
        </p:nvSpPr>
        <p:spPr bwMode="auto">
          <a:xfrm>
            <a:off x="1743834" y="3620696"/>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通信服务模块</a:t>
            </a:r>
          </a:p>
        </p:txBody>
      </p:sp>
      <p:sp>
        <p:nvSpPr>
          <p:cNvPr id="36" name="Text Box 10">
            <a:extLst>
              <a:ext uri="{FF2B5EF4-FFF2-40B4-BE49-F238E27FC236}">
                <a16:creationId xmlns:a16="http://schemas.microsoft.com/office/drawing/2014/main" id="{B34548B1-41A2-413B-9CA3-9FE5996756FA}"/>
              </a:ext>
            </a:extLst>
          </p:cNvPr>
          <p:cNvSpPr txBox="1">
            <a:spLocks noChangeArrowheads="1"/>
          </p:cNvSpPr>
          <p:nvPr/>
        </p:nvSpPr>
        <p:spPr bwMode="auto">
          <a:xfrm>
            <a:off x="8959761" y="3620696"/>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mn-ea"/>
                <a:ea typeface="+mn-ea"/>
              </a:rPr>
              <a:t>通信服务模块</a:t>
            </a:r>
          </a:p>
        </p:txBody>
      </p:sp>
      <p:sp>
        <p:nvSpPr>
          <p:cNvPr id="37" name="AutoShape 18">
            <a:extLst>
              <a:ext uri="{FF2B5EF4-FFF2-40B4-BE49-F238E27FC236}">
                <a16:creationId xmlns:a16="http://schemas.microsoft.com/office/drawing/2014/main" id="{D9D3C04A-D852-49E0-9893-3C8DFE2F2163}"/>
              </a:ext>
            </a:extLst>
          </p:cNvPr>
          <p:cNvSpPr>
            <a:spLocks noChangeArrowheads="1"/>
          </p:cNvSpPr>
          <p:nvPr/>
        </p:nvSpPr>
        <p:spPr bwMode="auto">
          <a:xfrm>
            <a:off x="2309913" y="2940810"/>
            <a:ext cx="302283" cy="619757"/>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38" name="AutoShape 19">
            <a:extLst>
              <a:ext uri="{FF2B5EF4-FFF2-40B4-BE49-F238E27FC236}">
                <a16:creationId xmlns:a16="http://schemas.microsoft.com/office/drawing/2014/main" id="{6892A77A-A797-443F-9312-458B03843815}"/>
              </a:ext>
            </a:extLst>
          </p:cNvPr>
          <p:cNvSpPr>
            <a:spLocks noChangeArrowheads="1"/>
          </p:cNvSpPr>
          <p:nvPr/>
        </p:nvSpPr>
        <p:spPr bwMode="auto">
          <a:xfrm flipV="1">
            <a:off x="9525840" y="2940810"/>
            <a:ext cx="302295" cy="611373"/>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mn-ea"/>
            </a:endParaRPr>
          </a:p>
        </p:txBody>
      </p:sp>
      <p:sp>
        <p:nvSpPr>
          <p:cNvPr id="3" name="矩形 2">
            <a:extLst>
              <a:ext uri="{FF2B5EF4-FFF2-40B4-BE49-F238E27FC236}">
                <a16:creationId xmlns:a16="http://schemas.microsoft.com/office/drawing/2014/main" id="{D057FEAD-5240-44BA-AD8B-ECAA1B96343E}"/>
              </a:ext>
            </a:extLst>
          </p:cNvPr>
          <p:cNvSpPr/>
          <p:nvPr/>
        </p:nvSpPr>
        <p:spPr>
          <a:xfrm>
            <a:off x="660400" y="1125538"/>
            <a:ext cx="10858500" cy="400110"/>
          </a:xfrm>
          <a:prstGeom prst="rect">
            <a:avLst/>
          </a:prstGeom>
        </p:spPr>
        <p:txBody>
          <a:bodyPr wrap="square">
            <a:spAutoFit/>
          </a:bodyPr>
          <a:lstStyle/>
          <a:p>
            <a:r>
              <a:rPr lang="zh-CN" altLang="en-US" sz="2000" dirty="0">
                <a:solidFill>
                  <a:schemeClr val="accent1"/>
                </a:solidFill>
                <a:latin typeface="+mn-ea"/>
                <a:cs typeface="+mn-ea"/>
                <a:sym typeface="Huawei Sans" panose="020C0503030203020204" pitchFamily="34" charset="0"/>
              </a:rPr>
              <a:t>在顶层文件传送模块下面加一个通信服务模块，由通信服务模块完成文件的发送与接收</a:t>
            </a:r>
            <a:endParaRPr lang="zh-CN" altLang="en-US" sz="2000" dirty="0">
              <a:solidFill>
                <a:schemeClr val="accent1"/>
              </a:solidFill>
              <a:latin typeface="+mn-ea"/>
            </a:endParaRPr>
          </a:p>
        </p:txBody>
      </p:sp>
      <p:sp>
        <p:nvSpPr>
          <p:cNvPr id="41" name="标题 1">
            <a:extLst>
              <a:ext uri="{FF2B5EF4-FFF2-40B4-BE49-F238E27FC236}">
                <a16:creationId xmlns:a16="http://schemas.microsoft.com/office/drawing/2014/main" id="{4A87EE1D-9E7C-4238-ACE7-28EAD8D82995}"/>
              </a:ext>
            </a:extLst>
          </p:cNvPr>
          <p:cNvSpPr>
            <a:spLocks noGrp="1"/>
          </p:cNvSpPr>
          <p:nvPr>
            <p:ph type="title"/>
          </p:nvPr>
        </p:nvSpPr>
        <p:spPr>
          <a:xfrm>
            <a:off x="660401" y="0"/>
            <a:ext cx="10858500" cy="999836"/>
          </a:xfrm>
        </p:spPr>
        <p:txBody>
          <a:bodyPr>
            <a:normAutofit/>
          </a:bodyPr>
          <a:lstStyle/>
          <a:p>
            <a:r>
              <a:rPr lang="zh-CN" altLang="en-US" sz="3200" dirty="0">
                <a:latin typeface="+mn-ea"/>
                <a:ea typeface="+mn-ea"/>
                <a:cs typeface="+mn-ea"/>
                <a:sym typeface="Huawei Sans" panose="020C0503030203020204" pitchFamily="34" charset="0"/>
              </a:rPr>
              <a:t>两台主机间如何传送数据文件？（</a:t>
            </a:r>
            <a:r>
              <a:rPr lang="en-US" altLang="zh-CN" sz="3200" dirty="0">
                <a:latin typeface="+mn-ea"/>
                <a:ea typeface="+mn-ea"/>
                <a:cs typeface="+mn-ea"/>
                <a:sym typeface="Huawei Sans" panose="020C0503030203020204" pitchFamily="34" charset="0"/>
              </a:rPr>
              <a:t>2</a:t>
            </a:r>
            <a:r>
              <a:rPr lang="zh-CN" altLang="en-US" sz="3200" dirty="0">
                <a:latin typeface="+mn-ea"/>
                <a:ea typeface="+mn-ea"/>
                <a:cs typeface="+mn-ea"/>
                <a:sym typeface="Huawei Sans" panose="020C0503030203020204" pitchFamily="34" charset="0"/>
              </a:rPr>
              <a:t>）</a:t>
            </a:r>
          </a:p>
        </p:txBody>
      </p:sp>
      <p:sp>
        <p:nvSpPr>
          <p:cNvPr id="4" name="灯片编号占位符 3">
            <a:extLst>
              <a:ext uri="{FF2B5EF4-FFF2-40B4-BE49-F238E27FC236}">
                <a16:creationId xmlns:a16="http://schemas.microsoft.com/office/drawing/2014/main" id="{4483B9B9-7083-452F-8F5D-C202F8EF6BFA}"/>
              </a:ext>
            </a:extLst>
          </p:cNvPr>
          <p:cNvSpPr>
            <a:spLocks noGrp="1"/>
          </p:cNvSpPr>
          <p:nvPr>
            <p:ph type="sldNum" sz="quarter" idx="12"/>
          </p:nvPr>
        </p:nvSpPr>
        <p:spPr/>
        <p:txBody>
          <a:bodyPr/>
          <a:lstStyle/>
          <a:p>
            <a:fld id="{C8BB1146-E542-4D4E-B8E9-6919A11DDD48}" type="slidenum">
              <a:rPr lang="en-US" smtClean="0"/>
              <a:t>66</a:t>
            </a:fld>
            <a:endParaRPr lang="en-US"/>
          </a:p>
        </p:txBody>
      </p:sp>
    </p:spTree>
    <p:extLst>
      <p:ext uri="{BB962C8B-B14F-4D97-AF65-F5344CB8AC3E}">
        <p14:creationId xmlns:p14="http://schemas.microsoft.com/office/powerpoint/2010/main" val="77225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175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75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50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25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25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1">
            <a:extLst>
              <a:ext uri="{FF2B5EF4-FFF2-40B4-BE49-F238E27FC236}">
                <a16:creationId xmlns:a16="http://schemas.microsoft.com/office/drawing/2014/main" id="{DA645797-41CE-47FA-B30E-2624D90A74BD}"/>
              </a:ext>
            </a:extLst>
          </p:cNvPr>
          <p:cNvSpPr/>
          <p:nvPr/>
        </p:nvSpPr>
        <p:spPr>
          <a:xfrm>
            <a:off x="799107" y="1739348"/>
            <a:ext cx="10593786" cy="4482547"/>
          </a:xfrm>
          <a:prstGeom prst="roundRect">
            <a:avLst>
              <a:gd name="adj" fmla="val 4922"/>
            </a:avLst>
          </a:prstGeom>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000" b="1" dirty="0">
              <a:solidFill>
                <a:schemeClr val="bg1"/>
              </a:solidFill>
              <a:ea typeface="微软雅黑" panose="020B0503020204020204" pitchFamily="34" charset="-122"/>
            </a:endParaRPr>
          </a:p>
        </p:txBody>
      </p:sp>
      <p:sp>
        <p:nvSpPr>
          <p:cNvPr id="4" name="Rectangle 16">
            <a:extLst>
              <a:ext uri="{FF2B5EF4-FFF2-40B4-BE49-F238E27FC236}">
                <a16:creationId xmlns:a16="http://schemas.microsoft.com/office/drawing/2014/main" id="{80805354-3813-4B2A-B50A-FDF4805E01D0}"/>
              </a:ext>
            </a:extLst>
          </p:cNvPr>
          <p:cNvSpPr>
            <a:spLocks noChangeArrowheads="1"/>
          </p:cNvSpPr>
          <p:nvPr/>
        </p:nvSpPr>
        <p:spPr bwMode="auto">
          <a:xfrm>
            <a:off x="8958516" y="242326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 name="Rectangle 15">
            <a:extLst>
              <a:ext uri="{FF2B5EF4-FFF2-40B4-BE49-F238E27FC236}">
                <a16:creationId xmlns:a16="http://schemas.microsoft.com/office/drawing/2014/main" id="{374EED84-C306-44AA-BD05-450FAE7ECB0B}"/>
              </a:ext>
            </a:extLst>
          </p:cNvPr>
          <p:cNvSpPr>
            <a:spLocks noChangeArrowheads="1"/>
          </p:cNvSpPr>
          <p:nvPr/>
        </p:nvSpPr>
        <p:spPr bwMode="auto">
          <a:xfrm>
            <a:off x="1426878" y="2385550"/>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Text Box 5">
            <a:extLst>
              <a:ext uri="{FF2B5EF4-FFF2-40B4-BE49-F238E27FC236}">
                <a16:creationId xmlns:a16="http://schemas.microsoft.com/office/drawing/2014/main" id="{891714A0-BD10-45D6-BFED-7FFB2B2F5ED7}"/>
              </a:ext>
            </a:extLst>
          </p:cNvPr>
          <p:cNvSpPr txBox="1">
            <a:spLocks noChangeArrowheads="1"/>
          </p:cNvSpPr>
          <p:nvPr/>
        </p:nvSpPr>
        <p:spPr bwMode="auto">
          <a:xfrm>
            <a:off x="1486286" y="2452612"/>
            <a:ext cx="12620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chemeClr val="bg1"/>
                </a:solidFill>
                <a:latin typeface="微软雅黑" panose="020B0503020204020204" pitchFamily="34" charset="-122"/>
                <a:ea typeface="微软雅黑" panose="020B0503020204020204" pitchFamily="34" charset="-122"/>
              </a:rPr>
              <a:t>文件传送模块</a:t>
            </a:r>
          </a:p>
        </p:txBody>
      </p:sp>
      <p:sp>
        <p:nvSpPr>
          <p:cNvPr id="7" name="Text Box 6">
            <a:extLst>
              <a:ext uri="{FF2B5EF4-FFF2-40B4-BE49-F238E27FC236}">
                <a16:creationId xmlns:a16="http://schemas.microsoft.com/office/drawing/2014/main" id="{CBB84C08-EEB9-4BDD-B54E-49CD38F7BF45}"/>
              </a:ext>
            </a:extLst>
          </p:cNvPr>
          <p:cNvSpPr txBox="1">
            <a:spLocks noChangeArrowheads="1"/>
          </p:cNvSpPr>
          <p:nvPr/>
        </p:nvSpPr>
        <p:spPr bwMode="auto">
          <a:xfrm>
            <a:off x="1745048" y="2073199"/>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8" name="Text Box 9">
            <a:extLst>
              <a:ext uri="{FF2B5EF4-FFF2-40B4-BE49-F238E27FC236}">
                <a16:creationId xmlns:a16="http://schemas.microsoft.com/office/drawing/2014/main" id="{9B6C7252-A988-4F17-B586-650C5B1EB6B0}"/>
              </a:ext>
            </a:extLst>
          </p:cNvPr>
          <p:cNvSpPr txBox="1">
            <a:spLocks noChangeArrowheads="1"/>
          </p:cNvSpPr>
          <p:nvPr/>
        </p:nvSpPr>
        <p:spPr bwMode="auto">
          <a:xfrm>
            <a:off x="9278262" y="211091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9" name="Text Box 10">
            <a:extLst>
              <a:ext uri="{FF2B5EF4-FFF2-40B4-BE49-F238E27FC236}">
                <a16:creationId xmlns:a16="http://schemas.microsoft.com/office/drawing/2014/main" id="{7B66E53F-247F-474F-BA20-8EDA52A98694}"/>
              </a:ext>
            </a:extLst>
          </p:cNvPr>
          <p:cNvSpPr txBox="1">
            <a:spLocks noChangeArrowheads="1"/>
          </p:cNvSpPr>
          <p:nvPr/>
        </p:nvSpPr>
        <p:spPr bwMode="auto">
          <a:xfrm>
            <a:off x="8941712" y="249032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0" name="Line 17">
            <a:extLst>
              <a:ext uri="{FF2B5EF4-FFF2-40B4-BE49-F238E27FC236}">
                <a16:creationId xmlns:a16="http://schemas.microsoft.com/office/drawing/2014/main" id="{7D3DBCC3-CDFC-41BA-A0D9-BE6D051EE6C0}"/>
              </a:ext>
            </a:extLst>
          </p:cNvPr>
          <p:cNvSpPr>
            <a:spLocks noChangeShapeType="1"/>
          </p:cNvSpPr>
          <p:nvPr/>
        </p:nvSpPr>
        <p:spPr bwMode="auto">
          <a:xfrm>
            <a:off x="2765458" y="494429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Rectangle 16">
            <a:extLst>
              <a:ext uri="{FF2B5EF4-FFF2-40B4-BE49-F238E27FC236}">
                <a16:creationId xmlns:a16="http://schemas.microsoft.com/office/drawing/2014/main" id="{4B4A08C6-C481-4601-B19E-00A8B7078B10}"/>
              </a:ext>
            </a:extLst>
          </p:cNvPr>
          <p:cNvSpPr>
            <a:spLocks noChangeArrowheads="1"/>
          </p:cNvSpPr>
          <p:nvPr/>
        </p:nvSpPr>
        <p:spPr bwMode="auto">
          <a:xfrm>
            <a:off x="8941461" y="3491969"/>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 name="Rectangle 15">
            <a:extLst>
              <a:ext uri="{FF2B5EF4-FFF2-40B4-BE49-F238E27FC236}">
                <a16:creationId xmlns:a16="http://schemas.microsoft.com/office/drawing/2014/main" id="{520F1731-9C77-4283-A12B-DC73AE0A03AD}"/>
              </a:ext>
            </a:extLst>
          </p:cNvPr>
          <p:cNvSpPr>
            <a:spLocks noChangeArrowheads="1"/>
          </p:cNvSpPr>
          <p:nvPr/>
        </p:nvSpPr>
        <p:spPr bwMode="auto">
          <a:xfrm>
            <a:off x="1409823" y="3454253"/>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 name="Text Box 5">
            <a:extLst>
              <a:ext uri="{FF2B5EF4-FFF2-40B4-BE49-F238E27FC236}">
                <a16:creationId xmlns:a16="http://schemas.microsoft.com/office/drawing/2014/main" id="{9F991A39-9E62-479E-A13F-C7C758D2EC75}"/>
              </a:ext>
            </a:extLst>
          </p:cNvPr>
          <p:cNvSpPr txBox="1">
            <a:spLocks noChangeArrowheads="1"/>
          </p:cNvSpPr>
          <p:nvPr/>
        </p:nvSpPr>
        <p:spPr bwMode="auto">
          <a:xfrm>
            <a:off x="1393031" y="3515707"/>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通信服务模块</a:t>
            </a:r>
          </a:p>
        </p:txBody>
      </p:sp>
      <p:sp>
        <p:nvSpPr>
          <p:cNvPr id="14" name="Text Box 10">
            <a:extLst>
              <a:ext uri="{FF2B5EF4-FFF2-40B4-BE49-F238E27FC236}">
                <a16:creationId xmlns:a16="http://schemas.microsoft.com/office/drawing/2014/main" id="{B7CD5BFD-641D-4F25-8700-50022AC14B06}"/>
              </a:ext>
            </a:extLst>
          </p:cNvPr>
          <p:cNvSpPr txBox="1">
            <a:spLocks noChangeArrowheads="1"/>
          </p:cNvSpPr>
          <p:nvPr/>
        </p:nvSpPr>
        <p:spPr bwMode="auto">
          <a:xfrm>
            <a:off x="8924657" y="3553423"/>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5" name="Rectangle 16">
            <a:extLst>
              <a:ext uri="{FF2B5EF4-FFF2-40B4-BE49-F238E27FC236}">
                <a16:creationId xmlns:a16="http://schemas.microsoft.com/office/drawing/2014/main" id="{F121FBBF-4C95-49D7-8539-DCCB64E16AF4}"/>
              </a:ext>
            </a:extLst>
          </p:cNvPr>
          <p:cNvSpPr>
            <a:spLocks noChangeArrowheads="1"/>
          </p:cNvSpPr>
          <p:nvPr/>
        </p:nvSpPr>
        <p:spPr bwMode="auto">
          <a:xfrm>
            <a:off x="8924418" y="4696548"/>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6" name="Rectangle 15">
            <a:extLst>
              <a:ext uri="{FF2B5EF4-FFF2-40B4-BE49-F238E27FC236}">
                <a16:creationId xmlns:a16="http://schemas.microsoft.com/office/drawing/2014/main" id="{BA82E513-B9AC-4379-ADC0-05A4C969E98D}"/>
              </a:ext>
            </a:extLst>
          </p:cNvPr>
          <p:cNvSpPr>
            <a:spLocks noChangeArrowheads="1"/>
          </p:cNvSpPr>
          <p:nvPr/>
        </p:nvSpPr>
        <p:spPr bwMode="auto">
          <a:xfrm>
            <a:off x="1392780" y="4658832"/>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7" name="Text Box 5">
            <a:extLst>
              <a:ext uri="{FF2B5EF4-FFF2-40B4-BE49-F238E27FC236}">
                <a16:creationId xmlns:a16="http://schemas.microsoft.com/office/drawing/2014/main" id="{D41A5BEB-AD99-41AD-95CB-E81AB7254718}"/>
              </a:ext>
            </a:extLst>
          </p:cNvPr>
          <p:cNvSpPr txBox="1">
            <a:spLocks noChangeArrowheads="1"/>
          </p:cNvSpPr>
          <p:nvPr/>
        </p:nvSpPr>
        <p:spPr bwMode="auto">
          <a:xfrm>
            <a:off x="1375988" y="4720201"/>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8" name="Text Box 10">
            <a:extLst>
              <a:ext uri="{FF2B5EF4-FFF2-40B4-BE49-F238E27FC236}">
                <a16:creationId xmlns:a16="http://schemas.microsoft.com/office/drawing/2014/main" id="{B513EFED-C72E-4968-96D5-0F15CFC21EB4}"/>
              </a:ext>
            </a:extLst>
          </p:cNvPr>
          <p:cNvSpPr txBox="1">
            <a:spLocks noChangeArrowheads="1"/>
          </p:cNvSpPr>
          <p:nvPr/>
        </p:nvSpPr>
        <p:spPr bwMode="auto">
          <a:xfrm>
            <a:off x="8907614" y="4757917"/>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9" name="Text Box 6">
            <a:extLst>
              <a:ext uri="{FF2B5EF4-FFF2-40B4-BE49-F238E27FC236}">
                <a16:creationId xmlns:a16="http://schemas.microsoft.com/office/drawing/2014/main" id="{C211FEBD-DC84-4788-B176-B67569DFF89F}"/>
              </a:ext>
            </a:extLst>
          </p:cNvPr>
          <p:cNvSpPr txBox="1">
            <a:spLocks noChangeArrowheads="1"/>
          </p:cNvSpPr>
          <p:nvPr/>
        </p:nvSpPr>
        <p:spPr bwMode="auto">
          <a:xfrm>
            <a:off x="2736187" y="4594296"/>
            <a:ext cx="98543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网络接口</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0DCAC26B-F6AB-4586-83B5-A5B9C1A867D7}"/>
              </a:ext>
            </a:extLst>
          </p:cNvPr>
          <p:cNvSpPr>
            <a:spLocks noChangeArrowheads="1"/>
          </p:cNvSpPr>
          <p:nvPr/>
        </p:nvSpPr>
        <p:spPr bwMode="auto">
          <a:xfrm>
            <a:off x="824122" y="5527530"/>
            <a:ext cx="10593786" cy="63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a:solidFill>
                  <a:srgbClr val="0000FF"/>
                </a:solidFill>
                <a:latin typeface="微软雅黑" panose="020B0503020204020204" pitchFamily="34" charset="-122"/>
                <a:ea typeface="微软雅黑" panose="020B0503020204020204" pitchFamily="34" charset="-122"/>
              </a:rPr>
              <a:t>网络接入模块</a:t>
            </a:r>
            <a:r>
              <a:rPr lang="zh-CN" altLang="en-US" sz="1600" b="1" dirty="0">
                <a:latin typeface="微软雅黑" panose="020B0503020204020204" pitchFamily="34" charset="-122"/>
                <a:ea typeface="微软雅黑" panose="020B0503020204020204" pitchFamily="34" charset="-122"/>
              </a:rPr>
              <a:t>负责做与接入到网络、和网络设备进行数据收发等相关工作，例如：大数据块切分成小的数据包、数据包上标识好地址、将数据包可靠地发送到对端，规定接口上传输的数据帧格式、帧的最大长度、帧的差错检测等。</a:t>
            </a:r>
          </a:p>
        </p:txBody>
      </p:sp>
      <p:graphicFrame>
        <p:nvGraphicFramePr>
          <p:cNvPr id="21" name="Object 28">
            <a:extLst>
              <a:ext uri="{FF2B5EF4-FFF2-40B4-BE49-F238E27FC236}">
                <a16:creationId xmlns:a16="http://schemas.microsoft.com/office/drawing/2014/main" id="{A30EF34E-361C-41DC-A5C7-A239EDD11F4A}"/>
              </a:ext>
            </a:extLst>
          </p:cNvPr>
          <p:cNvGraphicFramePr>
            <a:graphicFrameLocks noChangeAspect="1"/>
          </p:cNvGraphicFramePr>
          <p:nvPr>
            <p:extLst/>
          </p:nvPr>
        </p:nvGraphicFramePr>
        <p:xfrm>
          <a:off x="4935570" y="4224130"/>
          <a:ext cx="2027238" cy="1321904"/>
        </p:xfrm>
        <a:graphic>
          <a:graphicData uri="http://schemas.openxmlformats.org/presentationml/2006/ole">
            <mc:AlternateContent xmlns:mc="http://schemas.openxmlformats.org/markup-compatibility/2006">
              <mc:Choice xmlns:v="urn:schemas-microsoft-com:vml" Requires="v">
                <p:oleObj spid="_x0000_s5143" name="VISIO" r:id="rId4" imgW="1687068" imgH="964692" progId="">
                  <p:embed/>
                </p:oleObj>
              </mc:Choice>
              <mc:Fallback>
                <p:oleObj name="VISIO" r:id="rId4" imgW="1687068" imgH="964692" progId="">
                  <p:embed/>
                  <p:pic>
                    <p:nvPicPr>
                      <p:cNvPr id="21" name="Object 28">
                        <a:extLst>
                          <a:ext uri="{FF2B5EF4-FFF2-40B4-BE49-F238E27FC236}">
                            <a16:creationId xmlns:a16="http://schemas.microsoft.com/office/drawing/2014/main" id="{A30EF34E-361C-41DC-A5C7-A239EDD11F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5570" y="4224130"/>
                        <a:ext cx="2027238" cy="1321904"/>
                      </a:xfrm>
                      <a:prstGeom prst="rect">
                        <a:avLst/>
                      </a:prstGeom>
                      <a:noFill/>
                      <a:effectLst>
                        <a:outerShdw dist="25400" dir="5400000" algn="ctr" rotWithShape="0">
                          <a:srgbClr val="EEECE1"/>
                        </a:outerShdw>
                      </a:effectLst>
                      <a:extLst/>
                    </p:spPr>
                  </p:pic>
                </p:oleObj>
              </mc:Fallback>
            </mc:AlternateContent>
          </a:graphicData>
        </a:graphic>
      </p:graphicFrame>
      <p:sp>
        <p:nvSpPr>
          <p:cNvPr id="22" name="Text Box 31">
            <a:extLst>
              <a:ext uri="{FF2B5EF4-FFF2-40B4-BE49-F238E27FC236}">
                <a16:creationId xmlns:a16="http://schemas.microsoft.com/office/drawing/2014/main" id="{5EC51E22-F1DF-4687-B987-2B1618FBCCED}"/>
              </a:ext>
            </a:extLst>
          </p:cNvPr>
          <p:cNvSpPr txBox="1">
            <a:spLocks noChangeArrowheads="1"/>
          </p:cNvSpPr>
          <p:nvPr/>
        </p:nvSpPr>
        <p:spPr bwMode="auto">
          <a:xfrm>
            <a:off x="5488020" y="4807774"/>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1956B9"/>
                </a:solidFill>
                <a:latin typeface="微软雅黑" panose="020B0503020204020204" pitchFamily="34" charset="-122"/>
                <a:ea typeface="微软雅黑" panose="020B0503020204020204" pitchFamily="34" charset="-122"/>
              </a:rPr>
              <a:t>通信网络</a:t>
            </a:r>
          </a:p>
        </p:txBody>
      </p:sp>
      <p:sp>
        <p:nvSpPr>
          <p:cNvPr id="23" name="Text Box 6">
            <a:extLst>
              <a:ext uri="{FF2B5EF4-FFF2-40B4-BE49-F238E27FC236}">
                <a16:creationId xmlns:a16="http://schemas.microsoft.com/office/drawing/2014/main" id="{795E6B14-C78A-4007-82E9-159B3CF2D44F}"/>
              </a:ext>
            </a:extLst>
          </p:cNvPr>
          <p:cNvSpPr txBox="1">
            <a:spLocks noChangeArrowheads="1"/>
          </p:cNvSpPr>
          <p:nvPr/>
        </p:nvSpPr>
        <p:spPr bwMode="auto">
          <a:xfrm>
            <a:off x="8019586" y="4636202"/>
            <a:ext cx="9389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网络接口</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4" name="AutoShape 18">
            <a:extLst>
              <a:ext uri="{FF2B5EF4-FFF2-40B4-BE49-F238E27FC236}">
                <a16:creationId xmlns:a16="http://schemas.microsoft.com/office/drawing/2014/main" id="{1F8E9589-9D70-4B0D-B313-1F9BB2319982}"/>
              </a:ext>
            </a:extLst>
          </p:cNvPr>
          <p:cNvSpPr>
            <a:spLocks noChangeArrowheads="1"/>
          </p:cNvSpPr>
          <p:nvPr/>
        </p:nvSpPr>
        <p:spPr bwMode="auto">
          <a:xfrm>
            <a:off x="1837891" y="3957147"/>
            <a:ext cx="406459" cy="720192"/>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5" name="AutoShape 19">
            <a:extLst>
              <a:ext uri="{FF2B5EF4-FFF2-40B4-BE49-F238E27FC236}">
                <a16:creationId xmlns:a16="http://schemas.microsoft.com/office/drawing/2014/main" id="{2A2B2373-D395-4419-A13B-45173818E178}"/>
              </a:ext>
            </a:extLst>
          </p:cNvPr>
          <p:cNvSpPr>
            <a:spLocks noChangeArrowheads="1"/>
          </p:cNvSpPr>
          <p:nvPr/>
        </p:nvSpPr>
        <p:spPr bwMode="auto">
          <a:xfrm flipV="1">
            <a:off x="9501408" y="3937958"/>
            <a:ext cx="406459" cy="739381"/>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AutoShape 18">
            <a:extLst>
              <a:ext uri="{FF2B5EF4-FFF2-40B4-BE49-F238E27FC236}">
                <a16:creationId xmlns:a16="http://schemas.microsoft.com/office/drawing/2014/main" id="{4F020FA2-ED30-44C3-8030-F71D42B6842E}"/>
              </a:ext>
            </a:extLst>
          </p:cNvPr>
          <p:cNvSpPr>
            <a:spLocks noChangeArrowheads="1"/>
          </p:cNvSpPr>
          <p:nvPr/>
        </p:nvSpPr>
        <p:spPr bwMode="auto">
          <a:xfrm>
            <a:off x="1871989" y="2792336"/>
            <a:ext cx="372361" cy="638244"/>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7" name="AutoShape 19">
            <a:extLst>
              <a:ext uri="{FF2B5EF4-FFF2-40B4-BE49-F238E27FC236}">
                <a16:creationId xmlns:a16="http://schemas.microsoft.com/office/drawing/2014/main" id="{0E05E33A-E06B-437B-B63D-1D083644BF21}"/>
              </a:ext>
            </a:extLst>
          </p:cNvPr>
          <p:cNvSpPr>
            <a:spLocks noChangeArrowheads="1"/>
          </p:cNvSpPr>
          <p:nvPr/>
        </p:nvSpPr>
        <p:spPr bwMode="auto">
          <a:xfrm flipV="1">
            <a:off x="9490987" y="2830053"/>
            <a:ext cx="372361" cy="619054"/>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AutoShape 24">
            <a:extLst>
              <a:ext uri="{FF2B5EF4-FFF2-40B4-BE49-F238E27FC236}">
                <a16:creationId xmlns:a16="http://schemas.microsoft.com/office/drawing/2014/main" id="{E9C05744-E1F6-4538-BF11-D67BD048AC17}"/>
              </a:ext>
            </a:extLst>
          </p:cNvPr>
          <p:cNvSpPr>
            <a:spLocks noChangeArrowheads="1"/>
          </p:cNvSpPr>
          <p:nvPr/>
        </p:nvSpPr>
        <p:spPr bwMode="auto">
          <a:xfrm>
            <a:off x="3093720" y="5018546"/>
            <a:ext cx="1110399" cy="339724"/>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AutoShape 24">
            <a:extLst>
              <a:ext uri="{FF2B5EF4-FFF2-40B4-BE49-F238E27FC236}">
                <a16:creationId xmlns:a16="http://schemas.microsoft.com/office/drawing/2014/main" id="{AEBB2406-51E4-4C66-A81F-D3C74B5BB08B}"/>
              </a:ext>
            </a:extLst>
          </p:cNvPr>
          <p:cNvSpPr>
            <a:spLocks noChangeArrowheads="1"/>
          </p:cNvSpPr>
          <p:nvPr/>
        </p:nvSpPr>
        <p:spPr bwMode="auto">
          <a:xfrm>
            <a:off x="7694259" y="5008594"/>
            <a:ext cx="1054826" cy="339724"/>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309CC803-9783-4C64-8CE1-52B96EDEB3C8}"/>
              </a:ext>
            </a:extLst>
          </p:cNvPr>
          <p:cNvSpPr/>
          <p:nvPr/>
        </p:nvSpPr>
        <p:spPr>
          <a:xfrm>
            <a:off x="660399" y="1150500"/>
            <a:ext cx="10746677" cy="369332"/>
          </a:xfrm>
          <a:prstGeom prst="rect">
            <a:avLst/>
          </a:prstGeom>
        </p:spPr>
        <p:txBody>
          <a:bodyPr wrap="square">
            <a:spAutoFit/>
          </a:bodyPr>
          <a:lstStyle/>
          <a:p>
            <a:r>
              <a:rPr lang="zh-CN" altLang="en-US" dirty="0">
                <a:solidFill>
                  <a:schemeClr val="accent1"/>
                </a:solidFill>
                <a:latin typeface="Huawei Sans" panose="020C0503030203020204" pitchFamily="34" charset="0"/>
                <a:ea typeface="方正兰亭黑简体" panose="02000000000000000000" pitchFamily="2" charset="-122"/>
                <a:cs typeface="+mn-ea"/>
                <a:sym typeface="Huawei Sans" panose="020C0503030203020204" pitchFamily="34" charset="0"/>
              </a:rPr>
              <a:t>在底层再加一个网络接入模块，按网络对数据包的转发能力，将文件数据块一个包一个包地往接收端发送</a:t>
            </a:r>
            <a:endParaRPr lang="zh-CN" altLang="en-US" dirty="0">
              <a:solidFill>
                <a:schemeClr val="accent1"/>
              </a:solidFill>
            </a:endParaRPr>
          </a:p>
        </p:txBody>
      </p:sp>
      <p:sp>
        <p:nvSpPr>
          <p:cNvPr id="33" name="标题 1">
            <a:extLst>
              <a:ext uri="{FF2B5EF4-FFF2-40B4-BE49-F238E27FC236}">
                <a16:creationId xmlns:a16="http://schemas.microsoft.com/office/drawing/2014/main" id="{8A41E0D8-C99B-47B1-8769-A17CD0BA7F3B}"/>
              </a:ext>
            </a:extLst>
          </p:cNvPr>
          <p:cNvSpPr>
            <a:spLocks noGrp="1"/>
          </p:cNvSpPr>
          <p:nvPr>
            <p:ph type="title"/>
          </p:nvPr>
        </p:nvSpPr>
        <p:spPr>
          <a:xfrm>
            <a:off x="660399" y="0"/>
            <a:ext cx="10858501" cy="1014389"/>
          </a:xfrm>
        </p:spPr>
        <p:txBody>
          <a:bodyPr>
            <a:normAutofit/>
          </a:bodyPr>
          <a:lstStyle/>
          <a:p>
            <a:r>
              <a:rPr lang="zh-CN" altLang="en-US" sz="3200" dirty="0">
                <a:latin typeface="+mn-ea"/>
                <a:ea typeface="+mn-ea"/>
                <a:cs typeface="+mn-ea"/>
                <a:sym typeface="Huawei Sans" panose="020C0503030203020204" pitchFamily="34" charset="0"/>
              </a:rPr>
              <a:t>两台主机间如何传送数据文件？（</a:t>
            </a:r>
            <a:r>
              <a:rPr lang="en-US" altLang="zh-CN" sz="3200" dirty="0">
                <a:latin typeface="+mn-ea"/>
                <a:ea typeface="+mn-ea"/>
                <a:cs typeface="+mn-ea"/>
                <a:sym typeface="Huawei Sans" panose="020C0503030203020204" pitchFamily="34" charset="0"/>
              </a:rPr>
              <a:t>3</a:t>
            </a:r>
            <a:r>
              <a:rPr lang="zh-CN" altLang="en-US" sz="3200" dirty="0">
                <a:latin typeface="+mn-ea"/>
                <a:ea typeface="+mn-ea"/>
                <a:cs typeface="+mn-ea"/>
                <a:sym typeface="Huawei Sans" panose="020C0503030203020204" pitchFamily="34" charset="0"/>
              </a:rPr>
              <a:t>）</a:t>
            </a:r>
          </a:p>
        </p:txBody>
      </p:sp>
      <p:sp>
        <p:nvSpPr>
          <p:cNvPr id="3" name="灯片编号占位符 2">
            <a:extLst>
              <a:ext uri="{FF2B5EF4-FFF2-40B4-BE49-F238E27FC236}">
                <a16:creationId xmlns:a16="http://schemas.microsoft.com/office/drawing/2014/main" id="{9F861955-4EF2-4973-ADCF-E443052630AC}"/>
              </a:ext>
            </a:extLst>
          </p:cNvPr>
          <p:cNvSpPr>
            <a:spLocks noGrp="1"/>
          </p:cNvSpPr>
          <p:nvPr>
            <p:ph type="sldNum" sz="quarter" idx="12"/>
          </p:nvPr>
        </p:nvSpPr>
        <p:spPr/>
        <p:txBody>
          <a:bodyPr/>
          <a:lstStyle/>
          <a:p>
            <a:fld id="{C8BB1146-E542-4D4E-B8E9-6919A11DDD48}" type="slidenum">
              <a:rPr lang="en-US" smtClean="0"/>
              <a:t>67</a:t>
            </a:fld>
            <a:endParaRPr lang="en-US"/>
          </a:p>
        </p:txBody>
      </p:sp>
    </p:spTree>
    <p:extLst>
      <p:ext uri="{BB962C8B-B14F-4D97-AF65-F5344CB8AC3E}">
        <p14:creationId xmlns:p14="http://schemas.microsoft.com/office/powerpoint/2010/main" val="32308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animBg="1"/>
      <p:bldP spid="25" grpId="0" animBg="1"/>
      <p:bldP spid="26" grpId="0" animBg="1"/>
      <p:bldP spid="27" grpId="0" animBg="1"/>
      <p:bldP spid="28" grpId="0" animBg="1"/>
      <p:bldP spid="2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FFFE24-B915-453F-BF75-ECE4413F12E6}"/>
              </a:ext>
            </a:extLst>
          </p:cNvPr>
          <p:cNvSpPr>
            <a:spLocks noGrp="1"/>
          </p:cNvSpPr>
          <p:nvPr>
            <p:ph type="title"/>
          </p:nvPr>
        </p:nvSpPr>
        <p:spPr/>
        <p:txBody>
          <a:bodyPr/>
          <a:lstStyle/>
          <a:p>
            <a:r>
              <a:rPr lang="zh-CN" altLang="en-US" dirty="0"/>
              <a:t>计算机网络体系结构的概念</a:t>
            </a:r>
          </a:p>
        </p:txBody>
      </p:sp>
      <p:sp>
        <p:nvSpPr>
          <p:cNvPr id="3" name="内容占位符 2">
            <a:extLst>
              <a:ext uri="{FF2B5EF4-FFF2-40B4-BE49-F238E27FC236}">
                <a16:creationId xmlns:a16="http://schemas.microsoft.com/office/drawing/2014/main" id="{0609332D-49FF-4775-BA45-92E430FD08BE}"/>
              </a:ext>
            </a:extLst>
          </p:cNvPr>
          <p:cNvSpPr>
            <a:spLocks noGrp="1"/>
          </p:cNvSpPr>
          <p:nvPr>
            <p:ph idx="1"/>
          </p:nvPr>
        </p:nvSpPr>
        <p:spPr/>
        <p:txBody>
          <a:bodyPr>
            <a:normAutofit fontScale="92500"/>
          </a:bodyPr>
          <a:lstStyle/>
          <a:p>
            <a:r>
              <a:rPr lang="zh-CN" altLang="en-US" dirty="0"/>
              <a:t>计算机网络是一个复杂的系统，在网络环境下的通信是一个复杂的过程，需要建立一个大家公认的体系结构，并在这个体系结构下进行具体实现：</a:t>
            </a:r>
          </a:p>
          <a:p>
            <a:r>
              <a:rPr lang="zh-CN" altLang="en-US" dirty="0"/>
              <a:t>关于体系结构</a:t>
            </a:r>
          </a:p>
          <a:p>
            <a:pPr lvl="1"/>
            <a:r>
              <a:rPr lang="zh-CN" altLang="en-US" dirty="0"/>
              <a:t>计算机网络的体系结构 </a:t>
            </a:r>
            <a:r>
              <a:rPr lang="en-US" altLang="zh-CN" dirty="0"/>
              <a:t>(architecture) </a:t>
            </a:r>
            <a:r>
              <a:rPr lang="zh-CN" altLang="en-US" dirty="0"/>
              <a:t>是计算机网络的各层及其协议的集合。 </a:t>
            </a:r>
          </a:p>
          <a:p>
            <a:pPr lvl="1"/>
            <a:r>
              <a:rPr lang="zh-CN" altLang="en-US" dirty="0"/>
              <a:t>体系结构就是这个计算机网络及其部件的各层所应完成的功能的精确定义。</a:t>
            </a:r>
          </a:p>
          <a:p>
            <a:pPr lvl="1"/>
            <a:r>
              <a:rPr lang="zh-CN" altLang="en-US" dirty="0"/>
              <a:t>体系结构是抽象的</a:t>
            </a:r>
          </a:p>
          <a:p>
            <a:r>
              <a:rPr lang="zh-CN" altLang="en-US" dirty="0"/>
              <a:t>关于实现</a:t>
            </a:r>
          </a:p>
          <a:p>
            <a:pPr lvl="1"/>
            <a:r>
              <a:rPr lang="zh-CN" altLang="en-US" dirty="0"/>
              <a:t>实现 </a:t>
            </a:r>
            <a:r>
              <a:rPr lang="en-US" altLang="zh-CN" dirty="0"/>
              <a:t>(implementation) </a:t>
            </a:r>
            <a:r>
              <a:rPr lang="zh-CN" altLang="en-US" dirty="0"/>
              <a:t>是遵循这种体系结构的前提下用何种硬件或软件完成这些功能的问题。</a:t>
            </a:r>
          </a:p>
          <a:p>
            <a:pPr lvl="1"/>
            <a:r>
              <a:rPr lang="zh-CN" altLang="en-US" dirty="0"/>
              <a:t>实现则是具体的，是真正在运行的计算机硬件和软件。</a:t>
            </a:r>
          </a:p>
          <a:p>
            <a:r>
              <a:rPr lang="zh-CN" altLang="en-US" dirty="0"/>
              <a:t>关于互联互通</a:t>
            </a:r>
          </a:p>
          <a:p>
            <a:pPr lvl="1"/>
            <a:r>
              <a:rPr lang="zh-CN" altLang="en-US" dirty="0"/>
              <a:t>只有在公认的体系结构下的实现，才能互联互通</a:t>
            </a:r>
          </a:p>
          <a:p>
            <a:endParaRPr lang="zh-CN" altLang="en-US" dirty="0"/>
          </a:p>
        </p:txBody>
      </p:sp>
      <p:sp>
        <p:nvSpPr>
          <p:cNvPr id="5" name="灯片编号占位符 4">
            <a:extLst>
              <a:ext uri="{FF2B5EF4-FFF2-40B4-BE49-F238E27FC236}">
                <a16:creationId xmlns:a16="http://schemas.microsoft.com/office/drawing/2014/main" id="{A01F7908-0A47-4662-9A28-F92734E3972E}"/>
              </a:ext>
            </a:extLst>
          </p:cNvPr>
          <p:cNvSpPr>
            <a:spLocks noGrp="1"/>
          </p:cNvSpPr>
          <p:nvPr>
            <p:ph type="sldNum" sz="quarter" idx="12"/>
          </p:nvPr>
        </p:nvSpPr>
        <p:spPr/>
        <p:txBody>
          <a:bodyPr/>
          <a:lstStyle/>
          <a:p>
            <a:fld id="{C8BB1146-E542-4D4E-B8E9-6919A11DDD48}" type="slidenum">
              <a:rPr lang="en-US" smtClean="0"/>
              <a:t>68</a:t>
            </a:fld>
            <a:endParaRPr lang="en-US"/>
          </a:p>
        </p:txBody>
      </p:sp>
    </p:spTree>
    <p:extLst>
      <p:ext uri="{BB962C8B-B14F-4D97-AF65-F5344CB8AC3E}">
        <p14:creationId xmlns:p14="http://schemas.microsoft.com/office/powerpoint/2010/main" val="3518891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5C614-80F5-4AD8-9DEA-157E07EC0D78}"/>
              </a:ext>
            </a:extLst>
          </p:cNvPr>
          <p:cNvSpPr>
            <a:spLocks noGrp="1"/>
          </p:cNvSpPr>
          <p:nvPr>
            <p:ph type="title"/>
          </p:nvPr>
        </p:nvSpPr>
        <p:spPr/>
        <p:txBody>
          <a:bodyPr/>
          <a:lstStyle/>
          <a:p>
            <a:r>
              <a:rPr lang="zh-CN" altLang="en-US" dirty="0"/>
              <a:t>计算机网络体系设计中的两个核心要点</a:t>
            </a:r>
          </a:p>
        </p:txBody>
      </p:sp>
      <p:sp>
        <p:nvSpPr>
          <p:cNvPr id="3" name="内容占位符 2">
            <a:extLst>
              <a:ext uri="{FF2B5EF4-FFF2-40B4-BE49-F238E27FC236}">
                <a16:creationId xmlns:a16="http://schemas.microsoft.com/office/drawing/2014/main" id="{B6D19788-B427-455C-8AEC-92E5AE261255}"/>
              </a:ext>
            </a:extLst>
          </p:cNvPr>
          <p:cNvSpPr>
            <a:spLocks noGrp="1"/>
          </p:cNvSpPr>
          <p:nvPr>
            <p:ph idx="1"/>
          </p:nvPr>
        </p:nvSpPr>
        <p:spPr/>
        <p:txBody>
          <a:bodyPr>
            <a:normAutofit/>
          </a:bodyPr>
          <a:lstStyle/>
          <a:p>
            <a:r>
              <a:rPr lang="zh-CN" altLang="en-US" dirty="0"/>
              <a:t>遵守事先约定好的规则：网络协议</a:t>
            </a:r>
          </a:p>
          <a:p>
            <a:pPr lvl="1"/>
            <a:r>
              <a:rPr lang="zh-CN" altLang="en-US" dirty="0"/>
              <a:t>为进行网络中的数据交换而建立的规则、标准或约定，即网络协议</a:t>
            </a:r>
            <a:r>
              <a:rPr lang="en-US" altLang="zh-CN" dirty="0"/>
              <a:t>(network protocol)</a:t>
            </a:r>
          </a:p>
          <a:p>
            <a:pPr lvl="1"/>
            <a:r>
              <a:rPr lang="zh-CN" altLang="en-US" dirty="0"/>
              <a:t>这些规则（或者协议）明确规定了所交换的数据的格式以及有关的时序</a:t>
            </a:r>
          </a:p>
          <a:p>
            <a:pPr lvl="1"/>
            <a:r>
              <a:rPr lang="zh-CN" altLang="en-US" dirty="0"/>
              <a:t>通信双方需要共同遵守，才能互相理解 </a:t>
            </a:r>
          </a:p>
          <a:p>
            <a:r>
              <a:rPr lang="zh-CN" altLang="en-US" dirty="0"/>
              <a:t>分层处理：协议分层</a:t>
            </a:r>
          </a:p>
          <a:p>
            <a:pPr lvl="1"/>
            <a:r>
              <a:rPr lang="zh-CN" altLang="en-US" dirty="0"/>
              <a:t>计算机网络是一个复杂的系统，在设计和实现中进行分层处理。“分层”可将庞大而复杂的问题，转化为若干较小的局部问题，而这些较小的局部问题就比较易于研究和处理。</a:t>
            </a:r>
          </a:p>
          <a:p>
            <a:pPr lvl="1"/>
            <a:r>
              <a:rPr lang="zh-CN" altLang="en-US" dirty="0"/>
              <a:t>每层完成特定的功能，各层协调起来实现整个网络系统。 </a:t>
            </a:r>
          </a:p>
          <a:p>
            <a:endParaRPr lang="zh-CN" altLang="en-US" dirty="0"/>
          </a:p>
        </p:txBody>
      </p:sp>
      <p:sp>
        <p:nvSpPr>
          <p:cNvPr id="5" name="灯片编号占位符 4">
            <a:extLst>
              <a:ext uri="{FF2B5EF4-FFF2-40B4-BE49-F238E27FC236}">
                <a16:creationId xmlns:a16="http://schemas.microsoft.com/office/drawing/2014/main" id="{4D954713-A1E5-4278-8185-3E43E3D5C1F7}"/>
              </a:ext>
            </a:extLst>
          </p:cNvPr>
          <p:cNvSpPr>
            <a:spLocks noGrp="1"/>
          </p:cNvSpPr>
          <p:nvPr>
            <p:ph type="sldNum" sz="quarter" idx="12"/>
          </p:nvPr>
        </p:nvSpPr>
        <p:spPr/>
        <p:txBody>
          <a:bodyPr/>
          <a:lstStyle/>
          <a:p>
            <a:fld id="{C8BB1146-E542-4D4E-B8E9-6919A11DDD48}" type="slidenum">
              <a:rPr lang="en-US" smtClean="0"/>
              <a:t>69</a:t>
            </a:fld>
            <a:endParaRPr lang="en-US"/>
          </a:p>
        </p:txBody>
      </p:sp>
    </p:spTree>
    <p:extLst>
      <p:ext uri="{BB962C8B-B14F-4D97-AF65-F5344CB8AC3E}">
        <p14:creationId xmlns:p14="http://schemas.microsoft.com/office/powerpoint/2010/main" val="33364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3B6C-42B3-4C83-A3AA-003A19366FE7}"/>
              </a:ext>
            </a:extLst>
          </p:cNvPr>
          <p:cNvSpPr>
            <a:spLocks noGrp="1"/>
          </p:cNvSpPr>
          <p:nvPr>
            <p:ph type="title"/>
          </p:nvPr>
        </p:nvSpPr>
        <p:spPr>
          <a:xfrm>
            <a:off x="660399" y="-1"/>
            <a:ext cx="10858501" cy="984833"/>
          </a:xfrm>
        </p:spPr>
        <p:txBody>
          <a:bodyPr>
            <a:normAutofit/>
          </a:bodyPr>
          <a:lstStyle/>
          <a:p>
            <a:r>
              <a:rPr lang="zh-CN" altLang="en-US" sz="3200" dirty="0"/>
              <a:t>计算机网络的定义</a:t>
            </a:r>
            <a:endParaRPr lang="en-US" sz="3200" dirty="0"/>
          </a:p>
        </p:txBody>
      </p:sp>
      <p:sp>
        <p:nvSpPr>
          <p:cNvPr id="24" name="Rectangle 8">
            <a:extLst>
              <a:ext uri="{FF2B5EF4-FFF2-40B4-BE49-F238E27FC236}">
                <a16:creationId xmlns:a16="http://schemas.microsoft.com/office/drawing/2014/main" id="{5609C2B8-904D-452B-AC87-416AC799328E}"/>
              </a:ext>
            </a:extLst>
          </p:cNvPr>
          <p:cNvSpPr>
            <a:spLocks noChangeArrowheads="1"/>
          </p:cNvSpPr>
          <p:nvPr/>
        </p:nvSpPr>
        <p:spPr bwMode="auto">
          <a:xfrm>
            <a:off x="660399" y="1136875"/>
            <a:ext cx="10858501" cy="87100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20000"/>
              </a:lnSpc>
              <a:buFont typeface="Wingdings" panose="05000000000000000000" pitchFamily="2" charset="2"/>
              <a:buChar char="Ø"/>
            </a:pPr>
            <a:r>
              <a:rPr lang="zh-CN" altLang="zh-CN" sz="2000" dirty="0">
                <a:solidFill>
                  <a:schemeClr val="accent1"/>
                </a:solidFill>
              </a:rPr>
              <a:t>将处于不同位置且有着相对独立功能的计算机，通过通信技术连接成为一个</a:t>
            </a:r>
            <a:r>
              <a:rPr lang="zh-CN" altLang="en-US" sz="2000" dirty="0">
                <a:solidFill>
                  <a:schemeClr val="accent1"/>
                </a:solidFill>
              </a:rPr>
              <a:t>网络</a:t>
            </a:r>
            <a:r>
              <a:rPr lang="zh-CN" altLang="zh-CN" sz="2000" dirty="0">
                <a:solidFill>
                  <a:schemeClr val="accent1"/>
                </a:solidFill>
              </a:rPr>
              <a:t>系统</a:t>
            </a:r>
            <a:endParaRPr lang="en-US" altLang="zh-CN" sz="2000" dirty="0">
              <a:solidFill>
                <a:schemeClr val="accent1"/>
              </a:solidFill>
            </a:endParaRPr>
          </a:p>
          <a:p>
            <a:pPr marL="342900" indent="-342900">
              <a:lnSpc>
                <a:spcPct val="120000"/>
              </a:lnSpc>
              <a:buFont typeface="Wingdings" panose="05000000000000000000" pitchFamily="2" charset="2"/>
              <a:buChar char="Ø"/>
            </a:pPr>
            <a:r>
              <a:rPr lang="zh-CN" altLang="en-US" sz="2000" dirty="0">
                <a:solidFill>
                  <a:schemeClr val="accent1"/>
                </a:solidFill>
              </a:rPr>
              <a:t>使</a:t>
            </a:r>
            <a:r>
              <a:rPr lang="zh-CN" altLang="zh-CN" sz="2000" dirty="0">
                <a:solidFill>
                  <a:schemeClr val="accent1"/>
                </a:solidFill>
              </a:rPr>
              <a:t>计算机与计算机之间在遵循相应协议和</a:t>
            </a:r>
            <a:r>
              <a:rPr lang="zh-CN" altLang="en-US" sz="2000" dirty="0">
                <a:solidFill>
                  <a:schemeClr val="accent1"/>
                </a:solidFill>
              </a:rPr>
              <a:t>通信</a:t>
            </a:r>
            <a:r>
              <a:rPr lang="zh-CN" altLang="zh-CN" sz="2000" dirty="0">
                <a:solidFill>
                  <a:schemeClr val="accent1"/>
                </a:solidFill>
              </a:rPr>
              <a:t>架构基础上，</a:t>
            </a:r>
            <a:r>
              <a:rPr lang="zh-CN" altLang="en-US" sz="2000" dirty="0">
                <a:solidFill>
                  <a:schemeClr val="accent1"/>
                </a:solidFill>
              </a:rPr>
              <a:t>进行数据交互和信息共享</a:t>
            </a:r>
            <a:endParaRPr lang="en-US" altLang="zh-CN" sz="2000" dirty="0">
              <a:solidFill>
                <a:schemeClr val="accent1"/>
              </a:solidFill>
            </a:endParaRPr>
          </a:p>
        </p:txBody>
      </p:sp>
      <p:sp>
        <p:nvSpPr>
          <p:cNvPr id="4" name="圆角矩形 1">
            <a:extLst>
              <a:ext uri="{FF2B5EF4-FFF2-40B4-BE49-F238E27FC236}">
                <a16:creationId xmlns:a16="http://schemas.microsoft.com/office/drawing/2014/main" id="{335D73FD-7A92-4396-A5ED-D3387B6B03CF}"/>
              </a:ext>
            </a:extLst>
          </p:cNvPr>
          <p:cNvSpPr/>
          <p:nvPr/>
        </p:nvSpPr>
        <p:spPr>
          <a:xfrm>
            <a:off x="3448057" y="2187626"/>
            <a:ext cx="5466522" cy="2374757"/>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7" name="组合 4">
            <a:extLst>
              <a:ext uri="{FF2B5EF4-FFF2-40B4-BE49-F238E27FC236}">
                <a16:creationId xmlns:a16="http://schemas.microsoft.com/office/drawing/2014/main" id="{DE1934F0-D499-496F-9DE0-793FB7E47E5D}"/>
              </a:ext>
            </a:extLst>
          </p:cNvPr>
          <p:cNvGrpSpPr/>
          <p:nvPr/>
        </p:nvGrpSpPr>
        <p:grpSpPr bwMode="auto">
          <a:xfrm>
            <a:off x="3925259" y="2318694"/>
            <a:ext cx="4145019" cy="2210852"/>
            <a:chOff x="913817" y="794009"/>
            <a:chExt cx="7811898" cy="4249290"/>
          </a:xfrm>
        </p:grpSpPr>
        <p:sp>
          <p:nvSpPr>
            <p:cNvPr id="23" name="Line 13">
              <a:extLst>
                <a:ext uri="{FF2B5EF4-FFF2-40B4-BE49-F238E27FC236}">
                  <a16:creationId xmlns:a16="http://schemas.microsoft.com/office/drawing/2014/main" id="{E58516AE-188D-43BD-90F5-32E53D327ADE}"/>
                </a:ext>
              </a:extLst>
            </p:cNvPr>
            <p:cNvSpPr>
              <a:spLocks noChangeShapeType="1"/>
            </p:cNvSpPr>
            <p:nvPr/>
          </p:nvSpPr>
          <p:spPr bwMode="auto">
            <a:xfrm flipV="1">
              <a:off x="3576233" y="1295034"/>
              <a:ext cx="2456491" cy="30196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4">
              <a:extLst>
                <a:ext uri="{FF2B5EF4-FFF2-40B4-BE49-F238E27FC236}">
                  <a16:creationId xmlns:a16="http://schemas.microsoft.com/office/drawing/2014/main" id="{62432DE1-3A7E-4AE3-A2FA-FEED0C864CF5}"/>
                </a:ext>
              </a:extLst>
            </p:cNvPr>
            <p:cNvSpPr>
              <a:spLocks noChangeShapeType="1"/>
            </p:cNvSpPr>
            <p:nvPr/>
          </p:nvSpPr>
          <p:spPr bwMode="auto">
            <a:xfrm>
              <a:off x="6419284" y="1520481"/>
              <a:ext cx="1167416" cy="138254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宋体" panose="02010600030101010101" pitchFamily="2" charset="-122"/>
              </a:endParaRPr>
            </a:p>
          </p:txBody>
        </p:sp>
        <p:sp>
          <p:nvSpPr>
            <p:cNvPr id="26" name="Line 15">
              <a:extLst>
                <a:ext uri="{FF2B5EF4-FFF2-40B4-BE49-F238E27FC236}">
                  <a16:creationId xmlns:a16="http://schemas.microsoft.com/office/drawing/2014/main" id="{347157F5-95DA-4492-887B-FAAF976DF15E}"/>
                </a:ext>
              </a:extLst>
            </p:cNvPr>
            <p:cNvSpPr>
              <a:spLocks noChangeShapeType="1"/>
            </p:cNvSpPr>
            <p:nvPr/>
          </p:nvSpPr>
          <p:spPr bwMode="auto">
            <a:xfrm flipH="1">
              <a:off x="2267007" y="1852818"/>
              <a:ext cx="909295" cy="170605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a:extLst>
                <a:ext uri="{FF2B5EF4-FFF2-40B4-BE49-F238E27FC236}">
                  <a16:creationId xmlns:a16="http://schemas.microsoft.com/office/drawing/2014/main" id="{ADB96FB1-163E-4AEC-9FD6-7027C34D2841}"/>
                </a:ext>
              </a:extLst>
            </p:cNvPr>
            <p:cNvSpPr>
              <a:spLocks noChangeShapeType="1"/>
            </p:cNvSpPr>
            <p:nvPr/>
          </p:nvSpPr>
          <p:spPr bwMode="auto">
            <a:xfrm>
              <a:off x="2315440" y="3956697"/>
              <a:ext cx="2374542" cy="45426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7">
              <a:extLst>
                <a:ext uri="{FF2B5EF4-FFF2-40B4-BE49-F238E27FC236}">
                  <a16:creationId xmlns:a16="http://schemas.microsoft.com/office/drawing/2014/main" id="{DDB2110D-0213-4A3A-8903-81D2AE2E151F}"/>
                </a:ext>
              </a:extLst>
            </p:cNvPr>
            <p:cNvSpPr>
              <a:spLocks noChangeShapeType="1"/>
            </p:cNvSpPr>
            <p:nvPr/>
          </p:nvSpPr>
          <p:spPr bwMode="auto">
            <a:xfrm flipV="1">
              <a:off x="5319815" y="3382184"/>
              <a:ext cx="2454862" cy="102878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9" name="Line 18">
              <a:extLst>
                <a:ext uri="{FF2B5EF4-FFF2-40B4-BE49-F238E27FC236}">
                  <a16:creationId xmlns:a16="http://schemas.microsoft.com/office/drawing/2014/main" id="{99B7FC11-40BF-433E-9646-49BDB1B41ACE}"/>
                </a:ext>
              </a:extLst>
            </p:cNvPr>
            <p:cNvSpPr>
              <a:spLocks noChangeShapeType="1"/>
            </p:cNvSpPr>
            <p:nvPr/>
          </p:nvSpPr>
          <p:spPr bwMode="auto">
            <a:xfrm>
              <a:off x="3576235" y="1852818"/>
              <a:ext cx="3904473" cy="138254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0" name="Line 19">
              <a:extLst>
                <a:ext uri="{FF2B5EF4-FFF2-40B4-BE49-F238E27FC236}">
                  <a16:creationId xmlns:a16="http://schemas.microsoft.com/office/drawing/2014/main" id="{6C2FD4AA-5341-4684-BB00-BAD86903EEE2}"/>
                </a:ext>
              </a:extLst>
            </p:cNvPr>
            <p:cNvSpPr>
              <a:spLocks noChangeShapeType="1"/>
            </p:cNvSpPr>
            <p:nvPr/>
          </p:nvSpPr>
          <p:spPr bwMode="auto">
            <a:xfrm>
              <a:off x="3389713" y="1754932"/>
              <a:ext cx="1386850" cy="230543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宋体" panose="02010600030101010101" pitchFamily="2" charset="-122"/>
              </a:endParaRPr>
            </a:p>
          </p:txBody>
        </p:sp>
        <p:sp>
          <p:nvSpPr>
            <p:cNvPr id="36" name="Text Box 25">
              <a:extLst>
                <a:ext uri="{FF2B5EF4-FFF2-40B4-BE49-F238E27FC236}">
                  <a16:creationId xmlns:a16="http://schemas.microsoft.com/office/drawing/2014/main" id="{E8AC1E32-128E-467A-A301-727F3A49712E}"/>
                </a:ext>
              </a:extLst>
            </p:cNvPr>
            <p:cNvSpPr txBox="1">
              <a:spLocks noChangeArrowheads="1"/>
            </p:cNvSpPr>
            <p:nvPr/>
          </p:nvSpPr>
          <p:spPr bwMode="auto">
            <a:xfrm>
              <a:off x="913817" y="3764551"/>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1</a:t>
              </a:r>
            </a:p>
          </p:txBody>
        </p:sp>
        <p:sp>
          <p:nvSpPr>
            <p:cNvPr id="37" name="Text Box 26">
              <a:extLst>
                <a:ext uri="{FF2B5EF4-FFF2-40B4-BE49-F238E27FC236}">
                  <a16:creationId xmlns:a16="http://schemas.microsoft.com/office/drawing/2014/main" id="{6B17BF9C-F814-445B-BFA1-034A3E6E86AE}"/>
                </a:ext>
              </a:extLst>
            </p:cNvPr>
            <p:cNvSpPr txBox="1">
              <a:spLocks noChangeArrowheads="1"/>
            </p:cNvSpPr>
            <p:nvPr/>
          </p:nvSpPr>
          <p:spPr bwMode="auto">
            <a:xfrm>
              <a:off x="7960816" y="3660880"/>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5</a:t>
              </a:r>
            </a:p>
          </p:txBody>
        </p:sp>
        <p:sp>
          <p:nvSpPr>
            <p:cNvPr id="38" name="Text Box 27">
              <a:extLst>
                <a:ext uri="{FF2B5EF4-FFF2-40B4-BE49-F238E27FC236}">
                  <a16:creationId xmlns:a16="http://schemas.microsoft.com/office/drawing/2014/main" id="{0438B467-8CD3-4CDA-9835-079679409B20}"/>
                </a:ext>
              </a:extLst>
            </p:cNvPr>
            <p:cNvSpPr txBox="1">
              <a:spLocks noChangeArrowheads="1"/>
            </p:cNvSpPr>
            <p:nvPr/>
          </p:nvSpPr>
          <p:spPr bwMode="auto">
            <a:xfrm>
              <a:off x="2144608" y="1089824"/>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2</a:t>
              </a:r>
            </a:p>
          </p:txBody>
        </p:sp>
        <p:sp>
          <p:nvSpPr>
            <p:cNvPr id="39" name="Text Box 28">
              <a:extLst>
                <a:ext uri="{FF2B5EF4-FFF2-40B4-BE49-F238E27FC236}">
                  <a16:creationId xmlns:a16="http://schemas.microsoft.com/office/drawing/2014/main" id="{AD88DC69-F608-482D-9ADC-5343040736DA}"/>
                </a:ext>
              </a:extLst>
            </p:cNvPr>
            <p:cNvSpPr txBox="1">
              <a:spLocks noChangeArrowheads="1"/>
            </p:cNvSpPr>
            <p:nvPr/>
          </p:nvSpPr>
          <p:spPr bwMode="auto">
            <a:xfrm>
              <a:off x="6727944" y="794009"/>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4</a:t>
              </a:r>
            </a:p>
          </p:txBody>
        </p:sp>
        <p:sp>
          <p:nvSpPr>
            <p:cNvPr id="40" name="Text Box 29">
              <a:extLst>
                <a:ext uri="{FF2B5EF4-FFF2-40B4-BE49-F238E27FC236}">
                  <a16:creationId xmlns:a16="http://schemas.microsoft.com/office/drawing/2014/main" id="{DD661B72-2673-4E43-A63A-44885C71867B}"/>
                </a:ext>
              </a:extLst>
            </p:cNvPr>
            <p:cNvSpPr txBox="1">
              <a:spLocks noChangeArrowheads="1"/>
            </p:cNvSpPr>
            <p:nvPr/>
          </p:nvSpPr>
          <p:spPr bwMode="auto">
            <a:xfrm>
              <a:off x="5319815" y="4451666"/>
              <a:ext cx="764899" cy="59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dirty="0">
                  <a:solidFill>
                    <a:prstClr val="black"/>
                  </a:solidFill>
                  <a:latin typeface="微软雅黑" panose="020B0503020204020204" pitchFamily="34" charset="-122"/>
                  <a:ea typeface="微软雅黑" panose="020B0503020204020204" pitchFamily="34" charset="-122"/>
                </a:rPr>
                <a:t>H</a:t>
              </a:r>
              <a:r>
                <a:rPr kumimoji="1" lang="en-US" altLang="zh-CN" sz="1400" b="1" baseline="-25000" dirty="0">
                  <a:solidFill>
                    <a:prstClr val="black"/>
                  </a:solidFill>
                  <a:latin typeface="微软雅黑" panose="020B0503020204020204" pitchFamily="34" charset="-122"/>
                  <a:ea typeface="微软雅黑" panose="020B0503020204020204" pitchFamily="34" charset="-122"/>
                </a:rPr>
                <a:t>3</a:t>
              </a:r>
            </a:p>
          </p:txBody>
        </p:sp>
      </p:grpSp>
      <p:sp>
        <p:nvSpPr>
          <p:cNvPr id="2" name="矩形 1">
            <a:extLst>
              <a:ext uri="{FF2B5EF4-FFF2-40B4-BE49-F238E27FC236}">
                <a16:creationId xmlns:a16="http://schemas.microsoft.com/office/drawing/2014/main" id="{45FB33B5-B4CC-4EE3-BFCC-B073AB6FA42E}"/>
              </a:ext>
            </a:extLst>
          </p:cNvPr>
          <p:cNvSpPr/>
          <p:nvPr/>
        </p:nvSpPr>
        <p:spPr>
          <a:xfrm>
            <a:off x="660399" y="4787056"/>
            <a:ext cx="10858501" cy="1595565"/>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sz="2000" dirty="0">
                <a:solidFill>
                  <a:schemeClr val="accent1"/>
                </a:solidFill>
              </a:rPr>
              <a:t>早期的定义：将网络的概念局限在计算机的联网，研究的重点是两台计算机之间如何通信</a:t>
            </a:r>
            <a:endParaRPr lang="en-US" altLang="zh-CN" sz="2000" dirty="0">
              <a:solidFill>
                <a:schemeClr val="accent1"/>
              </a:solidFill>
            </a:endParaRPr>
          </a:p>
          <a:p>
            <a:pPr marL="342900" indent="-342900">
              <a:lnSpc>
                <a:spcPct val="120000"/>
              </a:lnSpc>
              <a:buFont typeface="Wingdings" panose="05000000000000000000" pitchFamily="2" charset="2"/>
              <a:buChar char="Ø"/>
            </a:pPr>
            <a:r>
              <a:rPr lang="zh-CN" altLang="en-US" sz="2000" dirty="0">
                <a:solidFill>
                  <a:schemeClr val="accent1"/>
                </a:solidFill>
              </a:rPr>
              <a:t>目前的内涵：网络的概念和内涵已经发生“质”的变化，体现在以下两个方面：</a:t>
            </a:r>
            <a:endParaRPr lang="en-US" altLang="zh-CN" sz="2000" dirty="0">
              <a:solidFill>
                <a:schemeClr val="accent1"/>
              </a:solidFill>
            </a:endParaRPr>
          </a:p>
          <a:p>
            <a:pPr marL="523875" indent="-342900">
              <a:lnSpc>
                <a:spcPct val="120000"/>
              </a:lnSpc>
              <a:buFont typeface="Wingdings" panose="05000000000000000000" pitchFamily="2" charset="2"/>
              <a:buChar char="ü"/>
            </a:pPr>
            <a:r>
              <a:rPr lang="zh-CN" altLang="en-US" sz="2000" dirty="0">
                <a:solidFill>
                  <a:srgbClr val="C00000"/>
                </a:solidFill>
              </a:rPr>
              <a:t>通信对象</a:t>
            </a:r>
            <a:r>
              <a:rPr lang="zh-CN" altLang="en-US" sz="2000" dirty="0">
                <a:solidFill>
                  <a:schemeClr val="accent1"/>
                </a:solidFill>
              </a:rPr>
              <a:t>：涵盖所有具有计算能力的终端，如手机、智能传感器、自动驾驶汽车等</a:t>
            </a:r>
            <a:endParaRPr lang="en-US" altLang="zh-CN" sz="2000" dirty="0">
              <a:solidFill>
                <a:schemeClr val="accent1"/>
              </a:solidFill>
            </a:endParaRPr>
          </a:p>
          <a:p>
            <a:pPr marL="523875" indent="-342900">
              <a:lnSpc>
                <a:spcPct val="120000"/>
              </a:lnSpc>
              <a:buFont typeface="Wingdings" panose="05000000000000000000" pitchFamily="2" charset="2"/>
              <a:buChar char="ü"/>
            </a:pPr>
            <a:r>
              <a:rPr lang="zh-CN" altLang="en-US" sz="2000" dirty="0">
                <a:solidFill>
                  <a:srgbClr val="C00000"/>
                </a:solidFill>
              </a:rPr>
              <a:t>研究重点</a:t>
            </a:r>
            <a:r>
              <a:rPr lang="zh-CN" altLang="en-US" sz="2000" dirty="0">
                <a:solidFill>
                  <a:schemeClr val="accent1"/>
                </a:solidFill>
              </a:rPr>
              <a:t>：不仅是终端间如何通信，网络如何提供高质量的通信服务是研究重点</a:t>
            </a:r>
            <a:endParaRPr lang="en-US" altLang="zh-CN" sz="2000" dirty="0">
              <a:solidFill>
                <a:schemeClr val="accent1"/>
              </a:solidFill>
            </a:endParaRPr>
          </a:p>
        </p:txBody>
      </p:sp>
      <p:pic>
        <p:nvPicPr>
          <p:cNvPr id="31" name="Picture 4" descr="See the source image">
            <a:extLst>
              <a:ext uri="{FF2B5EF4-FFF2-40B4-BE49-F238E27FC236}">
                <a16:creationId xmlns:a16="http://schemas.microsoft.com/office/drawing/2014/main" id="{4937A97B-2C3F-4B52-890E-334D89F635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4786" y="3674013"/>
            <a:ext cx="566892" cy="5668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See the source image">
            <a:extLst>
              <a:ext uri="{FF2B5EF4-FFF2-40B4-BE49-F238E27FC236}">
                <a16:creationId xmlns:a16="http://schemas.microsoft.com/office/drawing/2014/main" id="{3B381CA6-3C4D-4AD4-B489-8A83799A2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1124" y="2585118"/>
            <a:ext cx="566892" cy="5668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See the source image">
            <a:extLst>
              <a:ext uri="{FF2B5EF4-FFF2-40B4-BE49-F238E27FC236}">
                <a16:creationId xmlns:a16="http://schemas.microsoft.com/office/drawing/2014/main" id="{F0DD6241-8E1F-46C2-B26E-354B0D5CDD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6730" y="2373243"/>
            <a:ext cx="566892" cy="56689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See the source image">
            <a:extLst>
              <a:ext uri="{FF2B5EF4-FFF2-40B4-BE49-F238E27FC236}">
                <a16:creationId xmlns:a16="http://schemas.microsoft.com/office/drawing/2014/main" id="{A8F5C49D-398C-42B0-AED9-011E0AB1AD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3797" y="3353637"/>
            <a:ext cx="566892" cy="5668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See the source image">
            <a:extLst>
              <a:ext uri="{FF2B5EF4-FFF2-40B4-BE49-F238E27FC236}">
                <a16:creationId xmlns:a16="http://schemas.microsoft.com/office/drawing/2014/main" id="{14E2855D-38A1-44E0-85BD-527FDC5A63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5272" y="3918747"/>
            <a:ext cx="566892" cy="566892"/>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7">
            <a:extLst>
              <a:ext uri="{FF2B5EF4-FFF2-40B4-BE49-F238E27FC236}">
                <a16:creationId xmlns:a16="http://schemas.microsoft.com/office/drawing/2014/main" id="{62894DD6-90AB-452E-9AA8-5D4C54E853A0}"/>
              </a:ext>
            </a:extLst>
          </p:cNvPr>
          <p:cNvSpPr>
            <a:spLocks noGrp="1"/>
          </p:cNvSpPr>
          <p:nvPr>
            <p:ph type="sldNum" sz="quarter" idx="12"/>
          </p:nvPr>
        </p:nvSpPr>
        <p:spPr/>
        <p:txBody>
          <a:bodyPr/>
          <a:lstStyle/>
          <a:p>
            <a:fld id="{C8BB1146-E542-4D4E-B8E9-6919A11DDD48}" type="slidenum">
              <a:rPr lang="en-US" smtClean="0"/>
              <a:t>7</a:t>
            </a:fld>
            <a:endParaRPr lang="en-US"/>
          </a:p>
        </p:txBody>
      </p:sp>
    </p:spTree>
    <p:custDataLst>
      <p:tags r:id="rId1"/>
    </p:custDataLst>
    <p:extLst>
      <p:ext uri="{BB962C8B-B14F-4D97-AF65-F5344CB8AC3E}">
        <p14:creationId xmlns:p14="http://schemas.microsoft.com/office/powerpoint/2010/main" val="35862160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38682"/>
          </a:xfrm>
        </p:spPr>
        <p:txBody>
          <a:bodyPr>
            <a:normAutofit/>
          </a:bodyPr>
          <a:lstStyle/>
          <a:p>
            <a:r>
              <a:rPr lang="zh-CN" altLang="en-US" sz="3200" dirty="0">
                <a:latin typeface="+mn-ea"/>
                <a:ea typeface="+mn-ea"/>
                <a:sym typeface="+mn-ea"/>
              </a:rPr>
              <a:t>设计网络协议的目的</a:t>
            </a:r>
            <a:endParaRPr lang="zh-CN" altLang="en-US" sz="3200" dirty="0">
              <a:latin typeface="+mn-ea"/>
              <a:ea typeface="+mn-ea"/>
            </a:endParaRPr>
          </a:p>
        </p:txBody>
      </p:sp>
      <p:sp>
        <p:nvSpPr>
          <p:cNvPr id="98" name="Line 101"/>
          <p:cNvSpPr>
            <a:spLocks noChangeShapeType="1"/>
          </p:cNvSpPr>
          <p:nvPr/>
        </p:nvSpPr>
        <p:spPr bwMode="auto">
          <a:xfrm flipH="1">
            <a:off x="6737001" y="2397271"/>
            <a:ext cx="21634" cy="3374370"/>
          </a:xfrm>
          <a:prstGeom prst="line">
            <a:avLst/>
          </a:prstGeom>
          <a:noFill/>
          <a:ln w="19050">
            <a:solidFill>
              <a:schemeClr val="bg1">
                <a:lumMod val="75000"/>
              </a:schemeClr>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p>
        </p:txBody>
      </p:sp>
      <p:sp>
        <p:nvSpPr>
          <p:cNvPr id="101" name="Text Box 102"/>
          <p:cNvSpPr txBox="1">
            <a:spLocks noChangeArrowheads="1"/>
          </p:cNvSpPr>
          <p:nvPr/>
        </p:nvSpPr>
        <p:spPr bwMode="auto">
          <a:xfrm>
            <a:off x="6445449" y="1983970"/>
            <a:ext cx="663575" cy="396875"/>
          </a:xfrm>
          <a:prstGeom prst="rect">
            <a:avLst/>
          </a:prstGeom>
          <a:solidFill>
            <a:schemeClr val="bg1"/>
          </a:solidFill>
          <a:ln>
            <a:noFill/>
          </a:ln>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2000" dirty="0">
                <a:latin typeface="Calibri" panose="020F0502020204030204" pitchFamily="34" charset="0"/>
                <a:cs typeface="Calibri" panose="020F0502020204030204" pitchFamily="34" charset="0"/>
              </a:rPr>
              <a:t>time</a:t>
            </a:r>
          </a:p>
        </p:txBody>
      </p:sp>
      <p:sp>
        <p:nvSpPr>
          <p:cNvPr id="9" name="文本框 8"/>
          <p:cNvSpPr txBox="1"/>
          <p:nvPr/>
        </p:nvSpPr>
        <p:spPr>
          <a:xfrm>
            <a:off x="1078008" y="4925035"/>
            <a:ext cx="4770244" cy="1200329"/>
          </a:xfrm>
          <a:prstGeom prst="rect">
            <a:avLst/>
          </a:prstGeom>
          <a:noFill/>
        </p:spPr>
        <p:txBody>
          <a:bodyPr wrap="square" rtlCol="0">
            <a:spAutoFit/>
          </a:bodyPr>
          <a:lstStyle/>
          <a:p>
            <a:pPr marL="0" lvl="1" algn="ctr"/>
            <a:r>
              <a:rPr kumimoji="1" lang="zh-CN" altLang="en-US" sz="2400" dirty="0">
                <a:solidFill>
                  <a:srgbClr val="C00000"/>
                </a:solidFill>
                <a:latin typeface="微软雅黑" panose="020B0503020204020204" pitchFamily="34" charset="-122"/>
                <a:ea typeface="微软雅黑" panose="020B0503020204020204" pitchFamily="34" charset="-122"/>
                <a:sym typeface="+mn-ea"/>
              </a:rPr>
              <a:t>交流的基础：</a:t>
            </a:r>
            <a:br>
              <a:rPr kumimoji="1" lang="en-US" altLang="zh-CN" sz="2400" dirty="0">
                <a:solidFill>
                  <a:srgbClr val="C00000"/>
                </a:solidFill>
                <a:latin typeface="微软雅黑" panose="020B0503020204020204" pitchFamily="34" charset="-122"/>
                <a:ea typeface="微软雅黑" panose="020B0503020204020204" pitchFamily="34" charset="-122"/>
                <a:sym typeface="+mn-ea"/>
              </a:rPr>
            </a:br>
            <a:r>
              <a:rPr kumimoji="1" lang="zh-CN" altLang="en-US" sz="2400" dirty="0">
                <a:solidFill>
                  <a:srgbClr val="C00000"/>
                </a:solidFill>
                <a:latin typeface="微软雅黑" panose="020B0503020204020204" pitchFamily="34" charset="-122"/>
                <a:ea typeface="微软雅黑" panose="020B0503020204020204" pitchFamily="34" charset="-122"/>
                <a:sym typeface="+mn-ea"/>
              </a:rPr>
              <a:t>有共同的语言、共同语义，</a:t>
            </a:r>
            <a:endParaRPr kumimoji="1" lang="en-US" altLang="zh-CN" sz="2400" dirty="0">
              <a:solidFill>
                <a:srgbClr val="C00000"/>
              </a:solidFill>
              <a:latin typeface="微软雅黑" panose="020B0503020204020204" pitchFamily="34" charset="-122"/>
              <a:ea typeface="微软雅黑" panose="020B0503020204020204" pitchFamily="34" charset="-122"/>
              <a:sym typeface="+mn-ea"/>
            </a:endParaRPr>
          </a:p>
          <a:p>
            <a:pPr marL="0" lvl="1" algn="ctr"/>
            <a:r>
              <a:rPr kumimoji="1" lang="zh-CN" altLang="en-US" sz="2400" dirty="0">
                <a:solidFill>
                  <a:srgbClr val="C00000"/>
                </a:solidFill>
                <a:latin typeface="微软雅黑" panose="020B0503020204020204" pitchFamily="34" charset="-122"/>
                <a:ea typeface="微软雅黑" panose="020B0503020204020204" pitchFamily="34" charset="-122"/>
                <a:sym typeface="+mn-ea"/>
              </a:rPr>
              <a:t>互相理解，有序有条理说话，</a:t>
            </a:r>
            <a:r>
              <a:rPr kumimoji="1" lang="en-US" altLang="zh-CN" sz="2400" dirty="0">
                <a:solidFill>
                  <a:srgbClr val="C00000"/>
                </a:solidFill>
                <a:latin typeface="微软雅黑" panose="020B0503020204020204" pitchFamily="34" charset="-122"/>
                <a:ea typeface="微软雅黑" panose="020B0503020204020204" pitchFamily="34" charset="-122"/>
                <a:sym typeface="+mn-ea"/>
              </a:rPr>
              <a:t>……</a:t>
            </a:r>
            <a:endParaRPr kumimoji="1" lang="zh-CN" altLang="en-US" sz="2400" dirty="0">
              <a:solidFill>
                <a:srgbClr val="C00000"/>
              </a:solidFill>
              <a:latin typeface="微软雅黑" panose="020B0503020204020204" pitchFamily="34" charset="-122"/>
              <a:ea typeface="微软雅黑" panose="020B0503020204020204" pitchFamily="34" charset="-122"/>
              <a:sym typeface="+mn-ea"/>
            </a:endParaRPr>
          </a:p>
        </p:txBody>
      </p:sp>
      <p:grpSp>
        <p:nvGrpSpPr>
          <p:cNvPr id="12" name="组合 11">
            <a:extLst>
              <a:ext uri="{FF2B5EF4-FFF2-40B4-BE49-F238E27FC236}">
                <a16:creationId xmlns:a16="http://schemas.microsoft.com/office/drawing/2014/main" id="{572C40E9-2940-A643-A187-0A2B7EBF6B23}"/>
              </a:ext>
            </a:extLst>
          </p:cNvPr>
          <p:cNvGrpSpPr/>
          <p:nvPr/>
        </p:nvGrpSpPr>
        <p:grpSpPr>
          <a:xfrm>
            <a:off x="724990" y="2039310"/>
            <a:ext cx="4911075" cy="2779379"/>
            <a:chOff x="920996" y="2646746"/>
            <a:chExt cx="4911075" cy="2779379"/>
          </a:xfrm>
        </p:grpSpPr>
        <p:grpSp>
          <p:nvGrpSpPr>
            <p:cNvPr id="8" name="Group 8"/>
            <p:cNvGrpSpPr/>
            <p:nvPr/>
          </p:nvGrpSpPr>
          <p:grpSpPr>
            <a:xfrm>
              <a:off x="2315845" y="2841625"/>
              <a:ext cx="2248523" cy="563245"/>
              <a:chOff x="2925329" y="2422526"/>
              <a:chExt cx="1793003" cy="563562"/>
            </a:xfrm>
          </p:grpSpPr>
          <p:sp>
            <p:nvSpPr>
              <p:cNvPr id="11" name="Line 10"/>
              <p:cNvSpPr>
                <a:spLocks noChangeShapeType="1"/>
              </p:cNvSpPr>
              <p:nvPr/>
            </p:nvSpPr>
            <p:spPr bwMode="auto">
              <a:xfrm>
                <a:off x="2925329" y="2709863"/>
                <a:ext cx="1762125" cy="276225"/>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32" name="Text Box 64"/>
              <p:cNvSpPr txBox="1">
                <a:spLocks noChangeArrowheads="1"/>
              </p:cNvSpPr>
              <p:nvPr/>
            </p:nvSpPr>
            <p:spPr bwMode="auto">
              <a:xfrm>
                <a:off x="3122799" y="2422526"/>
                <a:ext cx="1595533" cy="39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有同学提问吗？</a:t>
                </a:r>
              </a:p>
            </p:txBody>
          </p:sp>
        </p:grpSp>
        <p:grpSp>
          <p:nvGrpSpPr>
            <p:cNvPr id="33" name="Group 78"/>
            <p:cNvGrpSpPr/>
            <p:nvPr/>
          </p:nvGrpSpPr>
          <p:grpSpPr>
            <a:xfrm>
              <a:off x="2146935" y="3437255"/>
              <a:ext cx="2394585" cy="631825"/>
              <a:chOff x="2617354" y="2998788"/>
              <a:chExt cx="2085975" cy="631825"/>
            </a:xfrm>
          </p:grpSpPr>
          <p:sp>
            <p:nvSpPr>
              <p:cNvPr id="86" name="Line 66"/>
              <p:cNvSpPr>
                <a:spLocks noChangeShapeType="1"/>
              </p:cNvSpPr>
              <p:nvPr/>
            </p:nvSpPr>
            <p:spPr bwMode="auto">
              <a:xfrm flipV="1">
                <a:off x="2617354" y="3268663"/>
                <a:ext cx="2085975" cy="361950"/>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87" name="Text Box 67"/>
              <p:cNvSpPr txBox="1">
                <a:spLocks noChangeArrowheads="1"/>
              </p:cNvSpPr>
              <p:nvPr/>
            </p:nvSpPr>
            <p:spPr bwMode="auto">
              <a:xfrm>
                <a:off x="3212416" y="2998788"/>
                <a:ext cx="1278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我有问题</a:t>
                </a:r>
              </a:p>
            </p:txBody>
          </p:sp>
        </p:grpSp>
        <p:grpSp>
          <p:nvGrpSpPr>
            <p:cNvPr id="88" name="Group 79"/>
            <p:cNvGrpSpPr/>
            <p:nvPr/>
          </p:nvGrpSpPr>
          <p:grpSpPr>
            <a:xfrm>
              <a:off x="2146935" y="4108337"/>
              <a:ext cx="2359660" cy="824332"/>
              <a:chOff x="2601479" y="3429004"/>
              <a:chExt cx="2207319" cy="823913"/>
            </a:xfrm>
          </p:grpSpPr>
          <p:sp>
            <p:nvSpPr>
              <p:cNvPr id="89" name="Line 70"/>
              <p:cNvSpPr>
                <a:spLocks noChangeShapeType="1"/>
              </p:cNvSpPr>
              <p:nvPr/>
            </p:nvSpPr>
            <p:spPr bwMode="auto">
              <a:xfrm>
                <a:off x="2601479" y="3700308"/>
                <a:ext cx="2207319" cy="239907"/>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grpSp>
            <p:nvGrpSpPr>
              <p:cNvPr id="90" name="Group 72"/>
              <p:cNvGrpSpPr/>
              <p:nvPr/>
            </p:nvGrpSpPr>
            <p:grpSpPr bwMode="auto">
              <a:xfrm>
                <a:off x="3179331" y="3429004"/>
                <a:ext cx="1100138" cy="823913"/>
                <a:chOff x="786" y="2619"/>
                <a:chExt cx="693" cy="519"/>
              </a:xfrm>
            </p:grpSpPr>
            <p:sp>
              <p:nvSpPr>
                <p:cNvPr id="91"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92" name="Text Box 69"/>
                <p:cNvSpPr txBox="1">
                  <a:spLocks noChangeArrowheads="1"/>
                </p:cNvSpPr>
                <p:nvPr/>
              </p:nvSpPr>
              <p:spPr bwMode="auto">
                <a:xfrm>
                  <a:off x="865" y="2619"/>
                  <a:ext cx="614" cy="2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latin typeface="微软雅黑" panose="020B0503020204020204" pitchFamily="34" charset="-122"/>
                      <a:ea typeface="微软雅黑" panose="020B0503020204020204" pitchFamily="34" charset="-122"/>
                      <a:cs typeface="Calibri" panose="020F0502020204030204" pitchFamily="34" charset="0"/>
                    </a:rPr>
                    <a:t>请说</a:t>
                  </a:r>
                </a:p>
              </p:txBody>
            </p:sp>
          </p:grpSp>
        </p:grpSp>
        <p:grpSp>
          <p:nvGrpSpPr>
            <p:cNvPr id="93" name="Group 80"/>
            <p:cNvGrpSpPr/>
            <p:nvPr/>
          </p:nvGrpSpPr>
          <p:grpSpPr>
            <a:xfrm>
              <a:off x="2037278" y="4775867"/>
              <a:ext cx="2765440" cy="650258"/>
              <a:chOff x="2644330" y="4088193"/>
              <a:chExt cx="2287588" cy="650551"/>
            </a:xfrm>
          </p:grpSpPr>
          <p:sp>
            <p:nvSpPr>
              <p:cNvPr id="94" name="Line 73"/>
              <p:cNvSpPr>
                <a:spLocks noChangeShapeType="1"/>
              </p:cNvSpPr>
              <p:nvPr/>
            </p:nvSpPr>
            <p:spPr bwMode="auto">
              <a:xfrm flipV="1">
                <a:off x="2763404" y="4405369"/>
                <a:ext cx="1952625" cy="333375"/>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97" name="Text Box 74"/>
              <p:cNvSpPr txBox="1">
                <a:spLocks noChangeArrowheads="1"/>
              </p:cNvSpPr>
              <p:nvPr/>
            </p:nvSpPr>
            <p:spPr bwMode="auto">
              <a:xfrm>
                <a:off x="2644330" y="4088193"/>
                <a:ext cx="22875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协议设计目的是什么呢？</a:t>
                </a:r>
              </a:p>
            </p:txBody>
          </p:sp>
        </p:grpSp>
        <p:pic>
          <p:nvPicPr>
            <p:cNvPr id="1028" name="Picture 4">
              <a:extLst>
                <a:ext uri="{FF2B5EF4-FFF2-40B4-BE49-F238E27FC236}">
                  <a16:creationId xmlns:a16="http://schemas.microsoft.com/office/drawing/2014/main" id="{D384B84F-F7F8-6A42-8510-1FC8B4EBEA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25399" y="2646746"/>
              <a:ext cx="1206672" cy="12090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B8019D7-4D12-5B49-906A-FAA87DD3AFC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0996" y="2699834"/>
              <a:ext cx="1075474" cy="161545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矩形 3">
            <a:extLst>
              <a:ext uri="{FF2B5EF4-FFF2-40B4-BE49-F238E27FC236}">
                <a16:creationId xmlns:a16="http://schemas.microsoft.com/office/drawing/2014/main" id="{EA58311A-849F-CF4F-93C7-C90B8EE3E1D7}"/>
              </a:ext>
            </a:extLst>
          </p:cNvPr>
          <p:cNvSpPr/>
          <p:nvPr/>
        </p:nvSpPr>
        <p:spPr>
          <a:xfrm>
            <a:off x="1277775" y="1230413"/>
            <a:ext cx="3416320" cy="523220"/>
          </a:xfrm>
          <a:prstGeom prst="rect">
            <a:avLst/>
          </a:prstGeom>
        </p:spPr>
        <p:txBody>
          <a:bodyPr wrap="none">
            <a:spAutoFit/>
          </a:bodyPr>
          <a:lstStyle/>
          <a:p>
            <a:r>
              <a:rPr lang="zh-CN" altLang="en-US" sz="2800" dirty="0">
                <a:solidFill>
                  <a:prstClr val="black"/>
                </a:solidFill>
                <a:latin typeface="Microsoft YaHei" panose="020B0503020204020204" pitchFamily="34" charset="-122"/>
                <a:ea typeface="Microsoft YaHei" panose="020B0503020204020204" pitchFamily="34" charset="-122"/>
              </a:rPr>
              <a:t>人们之间的信息交互</a:t>
            </a:r>
            <a:endParaRPr lang="zh-CN" altLang="en-US" dirty="0"/>
          </a:p>
        </p:txBody>
      </p:sp>
      <p:sp>
        <p:nvSpPr>
          <p:cNvPr id="82" name="内容占位符 2">
            <a:extLst>
              <a:ext uri="{FF2B5EF4-FFF2-40B4-BE49-F238E27FC236}">
                <a16:creationId xmlns:a16="http://schemas.microsoft.com/office/drawing/2014/main" id="{0D70EB64-90F4-4ADC-9312-10F30013B023}"/>
              </a:ext>
            </a:extLst>
          </p:cNvPr>
          <p:cNvSpPr>
            <a:spLocks noGrp="1"/>
          </p:cNvSpPr>
          <p:nvPr>
            <p:ph idx="1"/>
          </p:nvPr>
        </p:nvSpPr>
        <p:spPr>
          <a:xfrm>
            <a:off x="7382422" y="1088294"/>
            <a:ext cx="3935305" cy="523220"/>
          </a:xfrm>
        </p:spPr>
        <p:txBody>
          <a:bodyPr>
            <a:noAutofit/>
          </a:bodyPr>
          <a:lstStyle/>
          <a:p>
            <a:pPr marL="0" indent="0">
              <a:buNone/>
            </a:pPr>
            <a:r>
              <a:rPr lang="zh-CN" altLang="en-US" sz="2800" dirty="0">
                <a:solidFill>
                  <a:prstClr val="black"/>
                </a:solidFill>
                <a:latin typeface="Microsoft YaHei" panose="020B0503020204020204" pitchFamily="34" charset="-122"/>
                <a:ea typeface="Microsoft YaHei" panose="020B0503020204020204" pitchFamily="34" charset="-122"/>
              </a:rPr>
              <a:t>计算机之间的信息交互</a:t>
            </a:r>
          </a:p>
        </p:txBody>
      </p:sp>
      <p:sp>
        <p:nvSpPr>
          <p:cNvPr id="197" name="Line 90">
            <a:extLst>
              <a:ext uri="{FF2B5EF4-FFF2-40B4-BE49-F238E27FC236}">
                <a16:creationId xmlns:a16="http://schemas.microsoft.com/office/drawing/2014/main" id="{56E078F1-E411-4176-9267-8AC0296E49DF}"/>
              </a:ext>
            </a:extLst>
          </p:cNvPr>
          <p:cNvSpPr>
            <a:spLocks noChangeShapeType="1"/>
          </p:cNvSpPr>
          <p:nvPr/>
        </p:nvSpPr>
        <p:spPr bwMode="auto">
          <a:xfrm flipV="1">
            <a:off x="8062547" y="3616647"/>
            <a:ext cx="2814955" cy="467814"/>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99" name="Text Box 91">
            <a:extLst>
              <a:ext uri="{FF2B5EF4-FFF2-40B4-BE49-F238E27FC236}">
                <a16:creationId xmlns:a16="http://schemas.microsoft.com/office/drawing/2014/main" id="{09858EBB-B91B-4487-B8A6-A0A2F0F5E2A7}"/>
              </a:ext>
            </a:extLst>
          </p:cNvPr>
          <p:cNvSpPr txBox="1">
            <a:spLocks noChangeArrowheads="1"/>
          </p:cNvSpPr>
          <p:nvPr/>
        </p:nvSpPr>
        <p:spPr bwMode="auto">
          <a:xfrm>
            <a:off x="8709353" y="3601942"/>
            <a:ext cx="144000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2000">
                <a:latin typeface="微软雅黑" panose="020B0503020204020204" pitchFamily="34" charset="-122"/>
                <a:ea typeface="微软雅黑" panose="020B0503020204020204" pitchFamily="34" charset="-122"/>
                <a:cs typeface="Calibri" panose="020F0502020204030204" pitchFamily="34"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zh-CN" altLang="en-US" dirty="0">
                <a:sym typeface="+mn-ea"/>
              </a:rPr>
              <a:t>连接响应</a:t>
            </a:r>
          </a:p>
        </p:txBody>
      </p:sp>
      <p:sp>
        <p:nvSpPr>
          <p:cNvPr id="194" name="Line 85">
            <a:extLst>
              <a:ext uri="{FF2B5EF4-FFF2-40B4-BE49-F238E27FC236}">
                <a16:creationId xmlns:a16="http://schemas.microsoft.com/office/drawing/2014/main" id="{A92327CB-2669-4E58-B0BC-7320957E2B57}"/>
              </a:ext>
            </a:extLst>
          </p:cNvPr>
          <p:cNvSpPr>
            <a:spLocks noChangeShapeType="1"/>
          </p:cNvSpPr>
          <p:nvPr/>
        </p:nvSpPr>
        <p:spPr bwMode="auto">
          <a:xfrm flipV="1">
            <a:off x="8122872" y="5034824"/>
            <a:ext cx="2976245" cy="503328"/>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96" name="Text Box 100">
            <a:extLst>
              <a:ext uri="{FF2B5EF4-FFF2-40B4-BE49-F238E27FC236}">
                <a16:creationId xmlns:a16="http://schemas.microsoft.com/office/drawing/2014/main" id="{C1143BB0-1869-4A38-A7D2-CF4E98D7E99A}"/>
              </a:ext>
            </a:extLst>
          </p:cNvPr>
          <p:cNvSpPr txBox="1">
            <a:spLocks noChangeArrowheads="1"/>
          </p:cNvSpPr>
          <p:nvPr/>
        </p:nvSpPr>
        <p:spPr bwMode="auto">
          <a:xfrm>
            <a:off x="8709353" y="5087029"/>
            <a:ext cx="1440000" cy="398918"/>
          </a:xfrm>
          <a:prstGeom prst="rect">
            <a:avLst/>
          </a:prstGeom>
          <a:solidFill>
            <a:schemeClr val="bg1"/>
          </a:solidFill>
          <a:ln>
            <a:noFill/>
          </a:ln>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latin typeface="微软雅黑" panose="020B0503020204020204" pitchFamily="34" charset="-122"/>
                <a:ea typeface="微软雅黑" panose="020B0503020204020204" pitchFamily="34" charset="-122"/>
                <a:cs typeface="Calibri" panose="020F0502020204030204" pitchFamily="34" charset="0"/>
              </a:rPr>
              <a:t>发送文件</a:t>
            </a:r>
          </a:p>
        </p:txBody>
      </p:sp>
      <p:sp>
        <p:nvSpPr>
          <p:cNvPr id="191" name="Line 89">
            <a:extLst>
              <a:ext uri="{FF2B5EF4-FFF2-40B4-BE49-F238E27FC236}">
                <a16:creationId xmlns:a16="http://schemas.microsoft.com/office/drawing/2014/main" id="{7C4ADECA-BA9A-4173-B2EF-CC9B3307D4B5}"/>
              </a:ext>
            </a:extLst>
          </p:cNvPr>
          <p:cNvSpPr>
            <a:spLocks noChangeShapeType="1"/>
          </p:cNvSpPr>
          <p:nvPr/>
        </p:nvSpPr>
        <p:spPr bwMode="auto">
          <a:xfrm>
            <a:off x="8141287" y="3022085"/>
            <a:ext cx="2764155" cy="408069"/>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93" name="Text Box 91">
            <a:extLst>
              <a:ext uri="{FF2B5EF4-FFF2-40B4-BE49-F238E27FC236}">
                <a16:creationId xmlns:a16="http://schemas.microsoft.com/office/drawing/2014/main" id="{8D1C6D97-5002-491E-8921-72F38B74F8FC}"/>
              </a:ext>
            </a:extLst>
          </p:cNvPr>
          <p:cNvSpPr txBox="1">
            <a:spLocks noChangeArrowheads="1"/>
          </p:cNvSpPr>
          <p:nvPr/>
        </p:nvSpPr>
        <p:spPr bwMode="auto">
          <a:xfrm>
            <a:off x="8709353" y="2945620"/>
            <a:ext cx="144000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2000">
                <a:latin typeface="微软雅黑" panose="020B0503020204020204" pitchFamily="34" charset="-122"/>
                <a:ea typeface="微软雅黑" panose="020B0503020204020204" pitchFamily="34" charset="-122"/>
                <a:cs typeface="Calibri" panose="020F0502020204030204" pitchFamily="34"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zh-CN" altLang="en-US" dirty="0"/>
              <a:t>连接请求</a:t>
            </a:r>
          </a:p>
        </p:txBody>
      </p:sp>
      <p:grpSp>
        <p:nvGrpSpPr>
          <p:cNvPr id="96" name="Group 57">
            <a:extLst>
              <a:ext uri="{FF2B5EF4-FFF2-40B4-BE49-F238E27FC236}">
                <a16:creationId xmlns:a16="http://schemas.microsoft.com/office/drawing/2014/main" id="{8CA6779F-2D7B-4BF1-B897-48F54AFA2AC2}"/>
              </a:ext>
            </a:extLst>
          </p:cNvPr>
          <p:cNvGrpSpPr/>
          <p:nvPr/>
        </p:nvGrpSpPr>
        <p:grpSpPr bwMode="auto">
          <a:xfrm>
            <a:off x="11035962" y="2563806"/>
            <a:ext cx="453390" cy="887095"/>
            <a:chOff x="4140" y="429"/>
            <a:chExt cx="1425" cy="2396"/>
          </a:xfrm>
        </p:grpSpPr>
        <p:sp>
          <p:nvSpPr>
            <p:cNvPr id="159" name="Freeform 58">
              <a:extLst>
                <a:ext uri="{FF2B5EF4-FFF2-40B4-BE49-F238E27FC236}">
                  <a16:creationId xmlns:a16="http://schemas.microsoft.com/office/drawing/2014/main" id="{0EF4869C-52D6-4A10-AC2F-8E8BFCF0C192}"/>
                </a:ext>
              </a:extLst>
            </p:cNvPr>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60" name="Rectangle 59">
              <a:extLst>
                <a:ext uri="{FF2B5EF4-FFF2-40B4-BE49-F238E27FC236}">
                  <a16:creationId xmlns:a16="http://schemas.microsoft.com/office/drawing/2014/main" id="{FBACD83F-E6BC-499C-9839-B96F5A7A1E81}"/>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61" name="Freeform 60">
              <a:extLst>
                <a:ext uri="{FF2B5EF4-FFF2-40B4-BE49-F238E27FC236}">
                  <a16:creationId xmlns:a16="http://schemas.microsoft.com/office/drawing/2014/main" id="{2A57C8AA-DA43-4F93-86FD-76EAB304ACF5}"/>
                </a:ext>
              </a:extLst>
            </p:cNvPr>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62" name="Freeform 61">
              <a:extLst>
                <a:ext uri="{FF2B5EF4-FFF2-40B4-BE49-F238E27FC236}">
                  <a16:creationId xmlns:a16="http://schemas.microsoft.com/office/drawing/2014/main" id="{4870D24D-39BA-4BBA-A0C6-80C286626578}"/>
                </a:ext>
              </a:extLst>
            </p:cNvPr>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63" name="Rectangle 62">
              <a:extLst>
                <a:ext uri="{FF2B5EF4-FFF2-40B4-BE49-F238E27FC236}">
                  <a16:creationId xmlns:a16="http://schemas.microsoft.com/office/drawing/2014/main" id="{A55C2C2D-6A34-4AA9-8A44-CBF64D24D673}"/>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64" name="Group 63">
              <a:extLst>
                <a:ext uri="{FF2B5EF4-FFF2-40B4-BE49-F238E27FC236}">
                  <a16:creationId xmlns:a16="http://schemas.microsoft.com/office/drawing/2014/main" id="{D17C7937-4881-40A2-89F2-FD426FB8DAC4}"/>
                </a:ext>
              </a:extLst>
            </p:cNvPr>
            <p:cNvGrpSpPr/>
            <p:nvPr/>
          </p:nvGrpSpPr>
          <p:grpSpPr bwMode="auto">
            <a:xfrm>
              <a:off x="4749" y="668"/>
              <a:ext cx="581" cy="145"/>
              <a:chOff x="614" y="2568"/>
              <a:chExt cx="725" cy="139"/>
            </a:xfrm>
          </p:grpSpPr>
          <p:sp>
            <p:nvSpPr>
              <p:cNvPr id="189" name="AutoShape 64">
                <a:extLst>
                  <a:ext uri="{FF2B5EF4-FFF2-40B4-BE49-F238E27FC236}">
                    <a16:creationId xmlns:a16="http://schemas.microsoft.com/office/drawing/2014/main" id="{3C6C1FF2-09F2-45DF-B7E7-E01B2CF1237B}"/>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90" name="AutoShape 65">
                <a:extLst>
                  <a:ext uri="{FF2B5EF4-FFF2-40B4-BE49-F238E27FC236}">
                    <a16:creationId xmlns:a16="http://schemas.microsoft.com/office/drawing/2014/main" id="{899FFE71-4B17-4725-BD2E-C9B748D33572}"/>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65" name="Rectangle 66">
              <a:extLst>
                <a:ext uri="{FF2B5EF4-FFF2-40B4-BE49-F238E27FC236}">
                  <a16:creationId xmlns:a16="http://schemas.microsoft.com/office/drawing/2014/main" id="{65F21AE9-B662-4232-9435-CC4D05CE923C}"/>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66" name="Group 67">
              <a:extLst>
                <a:ext uri="{FF2B5EF4-FFF2-40B4-BE49-F238E27FC236}">
                  <a16:creationId xmlns:a16="http://schemas.microsoft.com/office/drawing/2014/main" id="{A801C38A-55A9-4CD8-86BB-06623259FE0C}"/>
                </a:ext>
              </a:extLst>
            </p:cNvPr>
            <p:cNvGrpSpPr/>
            <p:nvPr/>
          </p:nvGrpSpPr>
          <p:grpSpPr bwMode="auto">
            <a:xfrm>
              <a:off x="4747" y="994"/>
              <a:ext cx="581" cy="134"/>
              <a:chOff x="614" y="2568"/>
              <a:chExt cx="725" cy="139"/>
            </a:xfrm>
          </p:grpSpPr>
          <p:sp>
            <p:nvSpPr>
              <p:cNvPr id="187" name="AutoShape 68">
                <a:extLst>
                  <a:ext uri="{FF2B5EF4-FFF2-40B4-BE49-F238E27FC236}">
                    <a16:creationId xmlns:a16="http://schemas.microsoft.com/office/drawing/2014/main" id="{432AEB70-683E-4BED-A041-057E747C0CF5}"/>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8" name="AutoShape 69">
                <a:extLst>
                  <a:ext uri="{FF2B5EF4-FFF2-40B4-BE49-F238E27FC236}">
                    <a16:creationId xmlns:a16="http://schemas.microsoft.com/office/drawing/2014/main" id="{147E5643-5976-4B3B-984E-BAD4D51EFB01}"/>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67" name="Rectangle 70">
              <a:extLst>
                <a:ext uri="{FF2B5EF4-FFF2-40B4-BE49-F238E27FC236}">
                  <a16:creationId xmlns:a16="http://schemas.microsoft.com/office/drawing/2014/main" id="{0152AFD4-B4C7-4E72-93AF-D54DD319DAE5}"/>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68" name="Rectangle 71">
              <a:extLst>
                <a:ext uri="{FF2B5EF4-FFF2-40B4-BE49-F238E27FC236}">
                  <a16:creationId xmlns:a16="http://schemas.microsoft.com/office/drawing/2014/main" id="{0C7AD869-B7BF-4AAB-91E8-85B35D4F5D88}"/>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69" name="Group 72">
              <a:extLst>
                <a:ext uri="{FF2B5EF4-FFF2-40B4-BE49-F238E27FC236}">
                  <a16:creationId xmlns:a16="http://schemas.microsoft.com/office/drawing/2014/main" id="{A8E10F89-AB36-4175-86F4-BBA6E610EC20}"/>
                </a:ext>
              </a:extLst>
            </p:cNvPr>
            <p:cNvGrpSpPr/>
            <p:nvPr/>
          </p:nvGrpSpPr>
          <p:grpSpPr bwMode="auto">
            <a:xfrm>
              <a:off x="4735" y="1627"/>
              <a:ext cx="582" cy="151"/>
              <a:chOff x="614" y="2568"/>
              <a:chExt cx="725" cy="139"/>
            </a:xfrm>
          </p:grpSpPr>
          <p:sp>
            <p:nvSpPr>
              <p:cNvPr id="185" name="AutoShape 73">
                <a:extLst>
                  <a:ext uri="{FF2B5EF4-FFF2-40B4-BE49-F238E27FC236}">
                    <a16:creationId xmlns:a16="http://schemas.microsoft.com/office/drawing/2014/main" id="{D733568A-F23D-47A9-9168-C4A519F7DC68}"/>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6" name="AutoShape 74">
                <a:extLst>
                  <a:ext uri="{FF2B5EF4-FFF2-40B4-BE49-F238E27FC236}">
                    <a16:creationId xmlns:a16="http://schemas.microsoft.com/office/drawing/2014/main" id="{BC724676-A3CA-4DE4-8526-0415AC90D1CD}"/>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70" name="Freeform 75">
              <a:extLst>
                <a:ext uri="{FF2B5EF4-FFF2-40B4-BE49-F238E27FC236}">
                  <a16:creationId xmlns:a16="http://schemas.microsoft.com/office/drawing/2014/main" id="{4DBA1543-38C6-4780-94A3-8CEA6363D801}"/>
                </a:ext>
              </a:extLst>
            </p:cNvPr>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grpSp>
          <p:nvGrpSpPr>
            <p:cNvPr id="171" name="Group 76">
              <a:extLst>
                <a:ext uri="{FF2B5EF4-FFF2-40B4-BE49-F238E27FC236}">
                  <a16:creationId xmlns:a16="http://schemas.microsoft.com/office/drawing/2014/main" id="{44D93F3C-1E68-4D81-9B0E-AC4415A4AABD}"/>
                </a:ext>
              </a:extLst>
            </p:cNvPr>
            <p:cNvGrpSpPr/>
            <p:nvPr/>
          </p:nvGrpSpPr>
          <p:grpSpPr bwMode="auto">
            <a:xfrm>
              <a:off x="4739" y="1327"/>
              <a:ext cx="582" cy="139"/>
              <a:chOff x="614" y="2568"/>
              <a:chExt cx="725" cy="139"/>
            </a:xfrm>
          </p:grpSpPr>
          <p:sp>
            <p:nvSpPr>
              <p:cNvPr id="183" name="AutoShape 77">
                <a:extLst>
                  <a:ext uri="{FF2B5EF4-FFF2-40B4-BE49-F238E27FC236}">
                    <a16:creationId xmlns:a16="http://schemas.microsoft.com/office/drawing/2014/main" id="{2973C1E3-D5FF-4413-80AF-FB25C0E530AD}"/>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4" name="AutoShape 78">
                <a:extLst>
                  <a:ext uri="{FF2B5EF4-FFF2-40B4-BE49-F238E27FC236}">
                    <a16:creationId xmlns:a16="http://schemas.microsoft.com/office/drawing/2014/main" id="{06D5D7B6-D529-4BB5-B405-2E8B0D211E52}"/>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72" name="Rectangle 79">
              <a:extLst>
                <a:ext uri="{FF2B5EF4-FFF2-40B4-BE49-F238E27FC236}">
                  <a16:creationId xmlns:a16="http://schemas.microsoft.com/office/drawing/2014/main" id="{14D233BF-1DCD-4089-A8D3-FABEE855004E}"/>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3" name="Freeform 80">
              <a:extLst>
                <a:ext uri="{FF2B5EF4-FFF2-40B4-BE49-F238E27FC236}">
                  <a16:creationId xmlns:a16="http://schemas.microsoft.com/office/drawing/2014/main" id="{38FF5ACB-23D9-41B4-98B3-49076596DC73}"/>
                </a:ext>
              </a:extLst>
            </p:cNvPr>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74" name="Freeform 81">
              <a:extLst>
                <a:ext uri="{FF2B5EF4-FFF2-40B4-BE49-F238E27FC236}">
                  <a16:creationId xmlns:a16="http://schemas.microsoft.com/office/drawing/2014/main" id="{E5856F4E-4956-47C3-92C0-D3D6EAB51335}"/>
                </a:ext>
              </a:extLst>
            </p:cNvPr>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75" name="Oval 82">
              <a:extLst>
                <a:ext uri="{FF2B5EF4-FFF2-40B4-BE49-F238E27FC236}">
                  <a16:creationId xmlns:a16="http://schemas.microsoft.com/office/drawing/2014/main" id="{2E9C74BB-513D-4868-BDA1-08AF767571A5}"/>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6" name="Freeform 83">
              <a:extLst>
                <a:ext uri="{FF2B5EF4-FFF2-40B4-BE49-F238E27FC236}">
                  <a16:creationId xmlns:a16="http://schemas.microsoft.com/office/drawing/2014/main" id="{8132060D-49C0-400A-AE1F-D38DA8F01526}"/>
                </a:ext>
              </a:extLst>
            </p:cNvPr>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77" name="AutoShape 84">
              <a:extLst>
                <a:ext uri="{FF2B5EF4-FFF2-40B4-BE49-F238E27FC236}">
                  <a16:creationId xmlns:a16="http://schemas.microsoft.com/office/drawing/2014/main" id="{40B2CEE2-AC92-4876-861E-8605B40AFA2B}"/>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8" name="AutoShape 85">
              <a:extLst>
                <a:ext uri="{FF2B5EF4-FFF2-40B4-BE49-F238E27FC236}">
                  <a16:creationId xmlns:a16="http://schemas.microsoft.com/office/drawing/2014/main" id="{50CA57FA-FF3A-488B-A0C2-A8B999472577}"/>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79" name="Oval 86">
              <a:extLst>
                <a:ext uri="{FF2B5EF4-FFF2-40B4-BE49-F238E27FC236}">
                  <a16:creationId xmlns:a16="http://schemas.microsoft.com/office/drawing/2014/main" id="{38429C18-833F-4856-8BA3-9BF7302BBCC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0" name="Oval 87">
              <a:extLst>
                <a:ext uri="{FF2B5EF4-FFF2-40B4-BE49-F238E27FC236}">
                  <a16:creationId xmlns:a16="http://schemas.microsoft.com/office/drawing/2014/main" id="{96D000A7-BFB9-4FC7-98D9-5C7D3A61A6E7}"/>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1800" dirty="0">
                <a:latin typeface="Calibri" panose="020F0502020204030204" pitchFamily="34" charset="0"/>
                <a:cs typeface="Calibri" panose="020F0502020204030204" pitchFamily="34" charset="0"/>
              </a:endParaRPr>
            </a:p>
          </p:txBody>
        </p:sp>
        <p:sp>
          <p:nvSpPr>
            <p:cNvPr id="181" name="Oval 88">
              <a:extLst>
                <a:ext uri="{FF2B5EF4-FFF2-40B4-BE49-F238E27FC236}">
                  <a16:creationId xmlns:a16="http://schemas.microsoft.com/office/drawing/2014/main" id="{65DC8CF3-D184-4C56-9DDB-C801FB7BC17B}"/>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82" name="Rectangle 89">
              <a:extLst>
                <a:ext uri="{FF2B5EF4-FFF2-40B4-BE49-F238E27FC236}">
                  <a16:creationId xmlns:a16="http://schemas.microsoft.com/office/drawing/2014/main" id="{036B077D-877B-4684-A5D1-DA57EBD50BF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grpSp>
        <p:nvGrpSpPr>
          <p:cNvPr id="99" name="Group 90">
            <a:extLst>
              <a:ext uri="{FF2B5EF4-FFF2-40B4-BE49-F238E27FC236}">
                <a16:creationId xmlns:a16="http://schemas.microsoft.com/office/drawing/2014/main" id="{28357809-157B-49C4-9ACC-2EC1672D08A2}"/>
              </a:ext>
            </a:extLst>
          </p:cNvPr>
          <p:cNvGrpSpPr/>
          <p:nvPr/>
        </p:nvGrpSpPr>
        <p:grpSpPr bwMode="auto">
          <a:xfrm>
            <a:off x="6991937" y="2468562"/>
            <a:ext cx="1135380" cy="972820"/>
            <a:chOff x="-44" y="1473"/>
            <a:chExt cx="981" cy="1105"/>
          </a:xfrm>
        </p:grpSpPr>
        <p:pic>
          <p:nvPicPr>
            <p:cNvPr id="157" name="Picture 91" descr="desktop_computer_stylized_medium">
              <a:extLst>
                <a:ext uri="{FF2B5EF4-FFF2-40B4-BE49-F238E27FC236}">
                  <a16:creationId xmlns:a16="http://schemas.microsoft.com/office/drawing/2014/main" id="{BD2CD456-FD92-4CC2-AF64-6EDE12E2310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 name="Freeform 92">
              <a:extLst>
                <a:ext uri="{FF2B5EF4-FFF2-40B4-BE49-F238E27FC236}">
                  <a16:creationId xmlns:a16="http://schemas.microsoft.com/office/drawing/2014/main" id="{83C6268E-F94B-42EE-93EC-E7AA93A67BF0}"/>
                </a:ext>
              </a:extLst>
            </p:cNvPr>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latin typeface="Calibri" panose="020F0502020204030204" pitchFamily="34" charset="0"/>
                <a:cs typeface="Calibri" panose="020F0502020204030204" pitchFamily="34" charset="0"/>
              </a:endParaRPr>
            </a:p>
          </p:txBody>
        </p:sp>
      </p:grpSp>
      <p:sp>
        <p:nvSpPr>
          <p:cNvPr id="154" name="Line 94">
            <a:extLst>
              <a:ext uri="{FF2B5EF4-FFF2-40B4-BE49-F238E27FC236}">
                <a16:creationId xmlns:a16="http://schemas.microsoft.com/office/drawing/2014/main" id="{AEA24853-E0F4-43B0-A65F-2D1E023B8550}"/>
              </a:ext>
            </a:extLst>
          </p:cNvPr>
          <p:cNvSpPr>
            <a:spLocks noChangeShapeType="1"/>
          </p:cNvSpPr>
          <p:nvPr/>
        </p:nvSpPr>
        <p:spPr bwMode="auto">
          <a:xfrm>
            <a:off x="8122872" y="4374829"/>
            <a:ext cx="3048635" cy="492125"/>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56" name="Text Box 95">
            <a:extLst>
              <a:ext uri="{FF2B5EF4-FFF2-40B4-BE49-F238E27FC236}">
                <a16:creationId xmlns:a16="http://schemas.microsoft.com/office/drawing/2014/main" id="{BEC71DDC-1143-4EC5-81F3-47724D3AAA7F}"/>
              </a:ext>
            </a:extLst>
          </p:cNvPr>
          <p:cNvSpPr txBox="1">
            <a:spLocks noChangeArrowheads="1"/>
          </p:cNvSpPr>
          <p:nvPr/>
        </p:nvSpPr>
        <p:spPr bwMode="auto">
          <a:xfrm>
            <a:off x="8709353" y="4301143"/>
            <a:ext cx="144000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2000">
                <a:latin typeface="微软雅黑" panose="020B0503020204020204" pitchFamily="34" charset="-122"/>
                <a:ea typeface="微软雅黑" panose="020B0503020204020204" pitchFamily="34" charset="-122"/>
                <a:cs typeface="Calibri" panose="020F0502020204030204" pitchFamily="34"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zh-CN" altLang="en-US" dirty="0">
                <a:sym typeface="+mn-ea"/>
              </a:rPr>
              <a:t>获取文件</a:t>
            </a:r>
          </a:p>
        </p:txBody>
      </p:sp>
      <p:sp>
        <p:nvSpPr>
          <p:cNvPr id="5" name="灯片编号占位符 4">
            <a:extLst>
              <a:ext uri="{FF2B5EF4-FFF2-40B4-BE49-F238E27FC236}">
                <a16:creationId xmlns:a16="http://schemas.microsoft.com/office/drawing/2014/main" id="{1AB6F37E-9188-4706-92FC-548B7E92FBFC}"/>
              </a:ext>
            </a:extLst>
          </p:cNvPr>
          <p:cNvSpPr>
            <a:spLocks noGrp="1"/>
          </p:cNvSpPr>
          <p:nvPr>
            <p:ph type="sldNum" sz="quarter" idx="12"/>
          </p:nvPr>
        </p:nvSpPr>
        <p:spPr/>
        <p:txBody>
          <a:bodyPr/>
          <a:lstStyle/>
          <a:p>
            <a:fld id="{C8BB1146-E542-4D4E-B8E9-6919A11DDD48}" type="slidenum">
              <a:rPr lang="en-US" smtClean="0"/>
              <a:t>70</a:t>
            </a:fld>
            <a:endParaRPr lang="en-US"/>
          </a:p>
        </p:txBody>
      </p:sp>
    </p:spTree>
    <p:extLst>
      <p:ext uri="{BB962C8B-B14F-4D97-AF65-F5344CB8AC3E}">
        <p14:creationId xmlns:p14="http://schemas.microsoft.com/office/powerpoint/2010/main" val="420059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1"/>
            <a:ext cx="10858501" cy="1028700"/>
          </a:xfrm>
        </p:spPr>
        <p:txBody>
          <a:bodyPr>
            <a:normAutofit/>
          </a:bodyPr>
          <a:lstStyle/>
          <a:p>
            <a:r>
              <a:rPr lang="zh-CN" altLang="en-US" sz="3200" dirty="0">
                <a:latin typeface="+mn-ea"/>
                <a:ea typeface="+mn-ea"/>
                <a:sym typeface="+mn-ea"/>
              </a:rPr>
              <a:t>设计网络协议的目的</a:t>
            </a:r>
            <a:endParaRPr lang="zh-CN" altLang="en-US" sz="3200" dirty="0">
              <a:latin typeface="+mn-ea"/>
              <a:ea typeface="+mn-ea"/>
            </a:endParaRPr>
          </a:p>
        </p:txBody>
      </p:sp>
      <p:grpSp>
        <p:nvGrpSpPr>
          <p:cNvPr id="33" name="组合 32"/>
          <p:cNvGrpSpPr/>
          <p:nvPr/>
        </p:nvGrpSpPr>
        <p:grpSpPr>
          <a:xfrm>
            <a:off x="1200150" y="1320855"/>
            <a:ext cx="9394635" cy="4743395"/>
            <a:chOff x="12879" y="3124"/>
            <a:chExt cx="8806" cy="6026"/>
          </a:xfrm>
        </p:grpSpPr>
        <p:sp>
          <p:nvSpPr>
            <p:cNvPr id="5" name="圆角矩形 4"/>
            <p:cNvSpPr/>
            <p:nvPr/>
          </p:nvSpPr>
          <p:spPr>
            <a:xfrm>
              <a:off x="12879" y="5393"/>
              <a:ext cx="2062" cy="1488"/>
            </a:xfrm>
            <a:prstGeom prst="roundRect">
              <a:avLst/>
            </a:prstGeom>
            <a:solidFill>
              <a:schemeClr val="bg1"/>
            </a:solidFill>
            <a:ln w="47625" cmpd="sng">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网络协议</a:t>
              </a:r>
            </a:p>
            <a:p>
              <a:pPr algn="ctr"/>
              <a:r>
                <a:rPr lang="zh-CN" altLang="en-US" sz="2400" dirty="0">
                  <a:solidFill>
                    <a:schemeClr val="tx1"/>
                  </a:solidFill>
                  <a:latin typeface="微软雅黑" panose="020B0503020204020204" pitchFamily="34" charset="-122"/>
                  <a:ea typeface="微软雅黑" panose="020B0503020204020204" pitchFamily="34" charset="-122"/>
                </a:rPr>
                <a:t>设计目的</a:t>
              </a:r>
            </a:p>
          </p:txBody>
        </p:sp>
        <p:sp>
          <p:nvSpPr>
            <p:cNvPr id="7" name="圆角矩形 6"/>
            <p:cNvSpPr/>
            <p:nvPr/>
          </p:nvSpPr>
          <p:spPr>
            <a:xfrm>
              <a:off x="15688" y="3124"/>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可靠性：使双方通信可以可靠地进行</a:t>
              </a:r>
            </a:p>
          </p:txBody>
        </p:sp>
        <p:sp>
          <p:nvSpPr>
            <p:cNvPr id="8" name="圆角矩形 7"/>
            <p:cNvSpPr/>
            <p:nvPr/>
          </p:nvSpPr>
          <p:spPr>
            <a:xfrm>
              <a:off x="15688" y="4443"/>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资源分配：使对方可以提前准备好资源</a:t>
              </a:r>
            </a:p>
          </p:txBody>
        </p:sp>
        <p:sp>
          <p:nvSpPr>
            <p:cNvPr id="9" name="圆角矩形 8"/>
            <p:cNvSpPr/>
            <p:nvPr/>
          </p:nvSpPr>
          <p:spPr>
            <a:xfrm>
              <a:off x="15688" y="5762"/>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拥塞问题：使双方的数据收发速度匹配，兼顾对方能力</a:t>
              </a:r>
            </a:p>
          </p:txBody>
        </p:sp>
        <p:sp>
          <p:nvSpPr>
            <p:cNvPr id="11" name="圆角矩形 10"/>
            <p:cNvSpPr/>
            <p:nvPr/>
          </p:nvSpPr>
          <p:spPr>
            <a:xfrm>
              <a:off x="15688" y="7081"/>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自适应性：协商参数，使双方能够适应网络环境</a:t>
              </a:r>
            </a:p>
          </p:txBody>
        </p:sp>
        <p:sp>
          <p:nvSpPr>
            <p:cNvPr id="17" name="圆角矩形 16"/>
            <p:cNvSpPr/>
            <p:nvPr/>
          </p:nvSpPr>
          <p:spPr>
            <a:xfrm>
              <a:off x="15688" y="8400"/>
              <a:ext cx="5997"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安全问题：双方认可对方后才能进行通信，交换数据</a:t>
              </a:r>
            </a:p>
          </p:txBody>
        </p:sp>
        <p:sp>
          <p:nvSpPr>
            <p:cNvPr id="31" name="左大括号 30"/>
            <p:cNvSpPr/>
            <p:nvPr/>
          </p:nvSpPr>
          <p:spPr>
            <a:xfrm>
              <a:off x="14991" y="3504"/>
              <a:ext cx="697" cy="5266"/>
            </a:xfrm>
            <a:prstGeom prst="leftBrace">
              <a:avLst>
                <a:gd name="adj1" fmla="val 60488"/>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4" name="灯片编号占位符 3">
            <a:extLst>
              <a:ext uri="{FF2B5EF4-FFF2-40B4-BE49-F238E27FC236}">
                <a16:creationId xmlns:a16="http://schemas.microsoft.com/office/drawing/2014/main" id="{2310195D-BF81-40C8-B13C-52672F974260}"/>
              </a:ext>
            </a:extLst>
          </p:cNvPr>
          <p:cNvSpPr>
            <a:spLocks noGrp="1"/>
          </p:cNvSpPr>
          <p:nvPr>
            <p:ph type="sldNum" sz="quarter" idx="12"/>
          </p:nvPr>
        </p:nvSpPr>
        <p:spPr/>
        <p:txBody>
          <a:bodyPr/>
          <a:lstStyle/>
          <a:p>
            <a:fld id="{C8BB1146-E542-4D4E-B8E9-6919A11DDD48}" type="slidenum">
              <a:rPr lang="en-US" smtClean="0"/>
              <a:t>71</a:t>
            </a:fld>
            <a:endParaRPr lang="en-US"/>
          </a:p>
        </p:txBody>
      </p:sp>
    </p:spTree>
    <p:extLst>
      <p:ext uri="{BB962C8B-B14F-4D97-AF65-F5344CB8AC3E}">
        <p14:creationId xmlns:p14="http://schemas.microsoft.com/office/powerpoint/2010/main" val="254589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40478-44E2-42BC-AB75-791DBFC65795}"/>
              </a:ext>
            </a:extLst>
          </p:cNvPr>
          <p:cNvSpPr>
            <a:spLocks noGrp="1"/>
          </p:cNvSpPr>
          <p:nvPr>
            <p:ph type="title"/>
          </p:nvPr>
        </p:nvSpPr>
        <p:spPr/>
        <p:txBody>
          <a:bodyPr/>
          <a:lstStyle/>
          <a:p>
            <a:r>
              <a:rPr lang="zh-CN" altLang="en-US" dirty="0"/>
              <a:t>网络协议的要素和表达方式</a:t>
            </a:r>
          </a:p>
        </p:txBody>
      </p:sp>
      <p:sp>
        <p:nvSpPr>
          <p:cNvPr id="3" name="内容占位符 2">
            <a:extLst>
              <a:ext uri="{FF2B5EF4-FFF2-40B4-BE49-F238E27FC236}">
                <a16:creationId xmlns:a16="http://schemas.microsoft.com/office/drawing/2014/main" id="{68D9A3AF-73A1-4686-8620-F1426F0ECE2D}"/>
              </a:ext>
            </a:extLst>
          </p:cNvPr>
          <p:cNvSpPr>
            <a:spLocks noGrp="1"/>
          </p:cNvSpPr>
          <p:nvPr>
            <p:ph idx="1"/>
          </p:nvPr>
        </p:nvSpPr>
        <p:spPr/>
        <p:txBody>
          <a:bodyPr>
            <a:normAutofit lnSpcReduction="10000"/>
          </a:bodyPr>
          <a:lstStyle/>
          <a:p>
            <a:r>
              <a:rPr lang="zh-CN" altLang="en-US" dirty="0"/>
              <a:t>网络协议三要素</a:t>
            </a:r>
          </a:p>
          <a:p>
            <a:pPr lvl="1"/>
            <a:r>
              <a:rPr lang="zh-CN" altLang="en-US" dirty="0"/>
              <a:t>语法：规定数据与控制信息的结构与格式</a:t>
            </a:r>
          </a:p>
          <a:p>
            <a:pPr marL="309563" lvl="1" indent="0">
              <a:buNone/>
            </a:pPr>
            <a:r>
              <a:rPr lang="zh-CN" altLang="en-US" dirty="0"/>
              <a:t>             （如何讲，如何表达对方才能听懂）</a:t>
            </a:r>
          </a:p>
          <a:p>
            <a:pPr lvl="1"/>
            <a:r>
              <a:rPr lang="zh-CN" altLang="en-US" dirty="0"/>
              <a:t>语义：规定所要完成的功能，发出何种控制信息、完成何种动作、如何应答    </a:t>
            </a:r>
          </a:p>
          <a:p>
            <a:pPr marL="309563" lvl="1" indent="0">
              <a:buNone/>
            </a:pPr>
            <a:r>
              <a:rPr lang="zh-CN" altLang="en-US" dirty="0"/>
              <a:t>             （讲什么，才能将自己的意图讲清楚）</a:t>
            </a:r>
          </a:p>
          <a:p>
            <a:pPr lvl="1"/>
            <a:r>
              <a:rPr lang="zh-CN" altLang="en-US" dirty="0"/>
              <a:t>时序：规定各种操作顺序</a:t>
            </a:r>
          </a:p>
          <a:p>
            <a:pPr marL="309563" lvl="1" indent="0">
              <a:buNone/>
            </a:pPr>
            <a:r>
              <a:rPr lang="zh-CN" altLang="en-US" dirty="0"/>
              <a:t>             （双方讲话的顺序，条理清楚，不混乱）</a:t>
            </a:r>
          </a:p>
          <a:p>
            <a:r>
              <a:rPr lang="zh-CN" altLang="en-US" dirty="0"/>
              <a:t>协议表达的两种形式</a:t>
            </a:r>
          </a:p>
          <a:p>
            <a:pPr lvl="1"/>
            <a:r>
              <a:rPr lang="zh-CN" altLang="en-US" dirty="0"/>
              <a:t>一种是使用便于人来阅读和理解的文字描述，如各种</a:t>
            </a:r>
            <a:r>
              <a:rPr lang="en-US" altLang="zh-CN" dirty="0"/>
              <a:t>RFC</a:t>
            </a:r>
            <a:r>
              <a:rPr lang="zh-CN" altLang="en-US" dirty="0"/>
              <a:t>协议文档。</a:t>
            </a:r>
          </a:p>
          <a:p>
            <a:pPr lvl="1"/>
            <a:r>
              <a:rPr lang="zh-CN" altLang="en-US" dirty="0"/>
              <a:t>另一种是使用让计算机能够理解的程序代码，如</a:t>
            </a:r>
            <a:r>
              <a:rPr lang="en-US" altLang="zh-CN" dirty="0" err="1"/>
              <a:t>ModBus</a:t>
            </a:r>
            <a:r>
              <a:rPr lang="zh-CN" altLang="en-US" dirty="0"/>
              <a:t>协议代码。</a:t>
            </a:r>
          </a:p>
          <a:p>
            <a:pPr lvl="1"/>
            <a:r>
              <a:rPr lang="zh-CN" altLang="en-US" dirty="0"/>
              <a:t>这两种不同形式的协议都必须能够对网络上信息交换过程做出精确的解释。</a:t>
            </a:r>
          </a:p>
          <a:p>
            <a:endParaRPr lang="zh-CN" altLang="en-US" dirty="0"/>
          </a:p>
        </p:txBody>
      </p:sp>
      <p:sp>
        <p:nvSpPr>
          <p:cNvPr id="5" name="灯片编号占位符 4">
            <a:extLst>
              <a:ext uri="{FF2B5EF4-FFF2-40B4-BE49-F238E27FC236}">
                <a16:creationId xmlns:a16="http://schemas.microsoft.com/office/drawing/2014/main" id="{AFB1A619-7D03-4A33-83EE-670963D377CE}"/>
              </a:ext>
            </a:extLst>
          </p:cNvPr>
          <p:cNvSpPr>
            <a:spLocks noGrp="1"/>
          </p:cNvSpPr>
          <p:nvPr>
            <p:ph type="sldNum" sz="quarter" idx="12"/>
          </p:nvPr>
        </p:nvSpPr>
        <p:spPr/>
        <p:txBody>
          <a:bodyPr/>
          <a:lstStyle/>
          <a:p>
            <a:fld id="{C8BB1146-E542-4D4E-B8E9-6919A11DDD48}" type="slidenum">
              <a:rPr lang="en-US" smtClean="0"/>
              <a:t>72</a:t>
            </a:fld>
            <a:endParaRPr lang="en-US"/>
          </a:p>
        </p:txBody>
      </p:sp>
    </p:spTree>
    <p:extLst>
      <p:ext uri="{BB962C8B-B14F-4D97-AF65-F5344CB8AC3E}">
        <p14:creationId xmlns:p14="http://schemas.microsoft.com/office/powerpoint/2010/main" val="21324116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cs typeface="微软雅黑" panose="020B0503020204020204" pitchFamily="34" charset="-122"/>
                <a:sym typeface="+mn-ea"/>
              </a:rPr>
              <a:t>网络协议的层次结构</a:t>
            </a:r>
            <a:endParaRPr lang="zh-CN" altLang="en-US" sz="3200" dirty="0">
              <a:cs typeface="微软雅黑" panose="020B0503020204020204" pitchFamily="34" charset="-122"/>
            </a:endParaRPr>
          </a:p>
        </p:txBody>
      </p:sp>
      <p:grpSp>
        <p:nvGrpSpPr>
          <p:cNvPr id="5" name="组合 4">
            <a:extLst>
              <a:ext uri="{FF2B5EF4-FFF2-40B4-BE49-F238E27FC236}">
                <a16:creationId xmlns:a16="http://schemas.microsoft.com/office/drawing/2014/main" id="{E12D9256-E518-DA4D-BEEB-CD03313CA74F}"/>
              </a:ext>
            </a:extLst>
          </p:cNvPr>
          <p:cNvGrpSpPr/>
          <p:nvPr/>
        </p:nvGrpSpPr>
        <p:grpSpPr>
          <a:xfrm>
            <a:off x="738096" y="1594485"/>
            <a:ext cx="2569332" cy="4396105"/>
            <a:chOff x="525780" y="1582420"/>
            <a:chExt cx="2888615" cy="4396105"/>
          </a:xfrm>
        </p:grpSpPr>
        <p:sp>
          <p:nvSpPr>
            <p:cNvPr id="57" name="Text Box 97"/>
            <p:cNvSpPr txBox="1">
              <a:spLocks noChangeArrowheads="1"/>
            </p:cNvSpPr>
            <p:nvPr/>
          </p:nvSpPr>
          <p:spPr bwMode="auto">
            <a:xfrm>
              <a:off x="572135" y="1582420"/>
              <a:ext cx="2842260" cy="532765"/>
            </a:xfrm>
            <a:prstGeom prst="rect">
              <a:avLst/>
            </a:prstGeom>
            <a:solidFill>
              <a:srgbClr val="7CC43A"/>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indent="457200" algn="l">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用户应用层</a:t>
              </a:r>
            </a:p>
          </p:txBody>
        </p:sp>
        <p:sp>
          <p:nvSpPr>
            <p:cNvPr id="58" name="Text Box 98"/>
            <p:cNvSpPr txBox="1">
              <a:spLocks noChangeArrowheads="1"/>
            </p:cNvSpPr>
            <p:nvPr/>
          </p:nvSpPr>
          <p:spPr bwMode="auto">
            <a:xfrm>
              <a:off x="558165" y="2772410"/>
              <a:ext cx="2856230" cy="532765"/>
            </a:xfrm>
            <a:prstGeom prst="rect">
              <a:avLst/>
            </a:prstGeom>
            <a:solidFill>
              <a:srgbClr val="00B0F0"/>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信件递送层</a:t>
              </a:r>
            </a:p>
          </p:txBody>
        </p:sp>
        <p:sp>
          <p:nvSpPr>
            <p:cNvPr id="60" name="Text Box 100"/>
            <p:cNvSpPr txBox="1">
              <a:spLocks noChangeArrowheads="1"/>
            </p:cNvSpPr>
            <p:nvPr/>
          </p:nvSpPr>
          <p:spPr bwMode="auto">
            <a:xfrm>
              <a:off x="525780" y="4058920"/>
              <a:ext cx="2888615" cy="532765"/>
            </a:xfrm>
            <a:prstGeom prst="rect">
              <a:avLst/>
            </a:prstGeom>
            <a:solidFill>
              <a:srgbClr val="0070C0"/>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交通运输层</a:t>
              </a:r>
            </a:p>
          </p:txBody>
        </p:sp>
        <p:sp>
          <p:nvSpPr>
            <p:cNvPr id="61" name="Text Box 101"/>
            <p:cNvSpPr txBox="1">
              <a:spLocks noChangeArrowheads="1"/>
            </p:cNvSpPr>
            <p:nvPr/>
          </p:nvSpPr>
          <p:spPr bwMode="auto">
            <a:xfrm>
              <a:off x="529590" y="5445760"/>
              <a:ext cx="2884805" cy="532765"/>
            </a:xfrm>
            <a:prstGeom prst="rect">
              <a:avLst/>
            </a:prstGeom>
            <a:solidFill>
              <a:schemeClr val="bg1">
                <a:lumMod val="50000"/>
              </a:schemeClr>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交通工具层</a:t>
              </a:r>
            </a:p>
          </p:txBody>
        </p:sp>
      </p:grpSp>
      <p:sp>
        <p:nvSpPr>
          <p:cNvPr id="87" name="矩形 86"/>
          <p:cNvSpPr/>
          <p:nvPr/>
        </p:nvSpPr>
        <p:spPr>
          <a:xfrm>
            <a:off x="6887845" y="4051300"/>
            <a:ext cx="1752600"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运送部门</a:t>
            </a:r>
          </a:p>
        </p:txBody>
      </p:sp>
      <p:sp>
        <p:nvSpPr>
          <p:cNvPr id="88" name="矩形 87"/>
          <p:cNvSpPr/>
          <p:nvPr/>
        </p:nvSpPr>
        <p:spPr>
          <a:xfrm>
            <a:off x="6784975" y="5339715"/>
            <a:ext cx="909320" cy="64389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铁 路</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 门</a:t>
            </a:r>
          </a:p>
        </p:txBody>
      </p:sp>
      <p:sp>
        <p:nvSpPr>
          <p:cNvPr id="89" name="矩形 88"/>
          <p:cNvSpPr/>
          <p:nvPr/>
        </p:nvSpPr>
        <p:spPr>
          <a:xfrm>
            <a:off x="9909175" y="2753360"/>
            <a:ext cx="1453515" cy="506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邮局</a:t>
            </a:r>
          </a:p>
        </p:txBody>
      </p:sp>
      <p:sp>
        <p:nvSpPr>
          <p:cNvPr id="90" name="矩形 89"/>
          <p:cNvSpPr/>
          <p:nvPr/>
        </p:nvSpPr>
        <p:spPr>
          <a:xfrm>
            <a:off x="9876155" y="4085590"/>
            <a:ext cx="1463675"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运送部门</a:t>
            </a:r>
          </a:p>
        </p:txBody>
      </p:sp>
      <p:sp>
        <p:nvSpPr>
          <p:cNvPr id="91" name="矩形 90"/>
          <p:cNvSpPr/>
          <p:nvPr/>
        </p:nvSpPr>
        <p:spPr>
          <a:xfrm>
            <a:off x="9890125" y="5445760"/>
            <a:ext cx="1473200" cy="50609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汽运部门</a:t>
            </a:r>
          </a:p>
        </p:txBody>
      </p:sp>
      <p:sp>
        <p:nvSpPr>
          <p:cNvPr id="92" name="矩形 91"/>
          <p:cNvSpPr/>
          <p:nvPr/>
        </p:nvSpPr>
        <p:spPr>
          <a:xfrm>
            <a:off x="7792085" y="5339715"/>
            <a:ext cx="909320" cy="63881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汽 运</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 门</a:t>
            </a:r>
          </a:p>
        </p:txBody>
      </p:sp>
      <p:sp>
        <p:nvSpPr>
          <p:cNvPr id="93" name="Line 47"/>
          <p:cNvSpPr>
            <a:spLocks noChangeShapeType="1"/>
          </p:cNvSpPr>
          <p:nvPr/>
        </p:nvSpPr>
        <p:spPr bwMode="auto">
          <a:xfrm>
            <a:off x="5742305" y="1937385"/>
            <a:ext cx="4044315" cy="14605"/>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4" name="Line 48"/>
          <p:cNvSpPr>
            <a:spLocks noChangeShapeType="1"/>
          </p:cNvSpPr>
          <p:nvPr/>
        </p:nvSpPr>
        <p:spPr bwMode="auto">
          <a:xfrm flipV="1">
            <a:off x="5817296" y="3025774"/>
            <a:ext cx="3988374" cy="32383"/>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5" name="Line 49"/>
          <p:cNvSpPr>
            <a:spLocks noChangeShapeType="1"/>
          </p:cNvSpPr>
          <p:nvPr/>
        </p:nvSpPr>
        <p:spPr bwMode="auto">
          <a:xfrm flipV="1">
            <a:off x="5723255" y="433197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6" name="Line 51"/>
          <p:cNvSpPr>
            <a:spLocks noChangeShapeType="1"/>
          </p:cNvSpPr>
          <p:nvPr/>
        </p:nvSpPr>
        <p:spPr bwMode="auto">
          <a:xfrm flipV="1">
            <a:off x="8640445" y="4364355"/>
            <a:ext cx="123571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7" name="Line 52"/>
          <p:cNvSpPr>
            <a:spLocks noChangeShapeType="1"/>
          </p:cNvSpPr>
          <p:nvPr/>
        </p:nvSpPr>
        <p:spPr bwMode="auto">
          <a:xfrm>
            <a:off x="5786120" y="5689600"/>
            <a:ext cx="98933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8" name="Line 53"/>
          <p:cNvSpPr>
            <a:spLocks noChangeShapeType="1"/>
          </p:cNvSpPr>
          <p:nvPr/>
        </p:nvSpPr>
        <p:spPr bwMode="auto">
          <a:xfrm>
            <a:off x="8753475" y="5670550"/>
            <a:ext cx="108204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02" name="Line 60"/>
          <p:cNvSpPr>
            <a:spLocks noChangeShapeType="1"/>
          </p:cNvSpPr>
          <p:nvPr/>
        </p:nvSpPr>
        <p:spPr bwMode="auto">
          <a:xfrm>
            <a:off x="7284720" y="4591685"/>
            <a:ext cx="635" cy="67627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03" name="Line 61"/>
          <p:cNvSpPr>
            <a:spLocks noChangeShapeType="1"/>
          </p:cNvSpPr>
          <p:nvPr/>
        </p:nvSpPr>
        <p:spPr bwMode="auto">
          <a:xfrm>
            <a:off x="10631805" y="4591685"/>
            <a:ext cx="6350" cy="80708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12" name="Text Box 73"/>
          <p:cNvSpPr txBox="1">
            <a:spLocks noChangeArrowheads="1"/>
          </p:cNvSpPr>
          <p:nvPr/>
        </p:nvSpPr>
        <p:spPr bwMode="auto">
          <a:xfrm>
            <a:off x="5953125" y="379920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13" name="Text Box 74"/>
          <p:cNvSpPr txBox="1">
            <a:spLocks noChangeArrowheads="1"/>
          </p:cNvSpPr>
          <p:nvPr/>
        </p:nvSpPr>
        <p:spPr bwMode="auto">
          <a:xfrm>
            <a:off x="8872855" y="379920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a:latin typeface="微软雅黑" panose="020B0503020204020204" pitchFamily="34" charset="-122"/>
                <a:ea typeface="微软雅黑" panose="020B0503020204020204" pitchFamily="34" charset="-122"/>
              </a:rPr>
              <a:t>邮包</a:t>
            </a:r>
          </a:p>
        </p:txBody>
      </p:sp>
      <p:sp>
        <p:nvSpPr>
          <p:cNvPr id="114" name="Text Box 75"/>
          <p:cNvSpPr txBox="1">
            <a:spLocks noChangeArrowheads="1"/>
          </p:cNvSpPr>
          <p:nvPr/>
        </p:nvSpPr>
        <p:spPr bwMode="auto">
          <a:xfrm>
            <a:off x="5953125" y="571119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15" name="Text Box 76"/>
          <p:cNvSpPr txBox="1">
            <a:spLocks noChangeArrowheads="1"/>
          </p:cNvSpPr>
          <p:nvPr/>
        </p:nvSpPr>
        <p:spPr bwMode="auto">
          <a:xfrm>
            <a:off x="8925560" y="574294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16" name="Text Box 77"/>
          <p:cNvSpPr txBox="1">
            <a:spLocks noChangeArrowheads="1"/>
          </p:cNvSpPr>
          <p:nvPr/>
        </p:nvSpPr>
        <p:spPr bwMode="auto">
          <a:xfrm>
            <a:off x="5983605" y="6259195"/>
            <a:ext cx="655320" cy="532765"/>
          </a:xfrm>
          <a:prstGeom prst="rect">
            <a:avLst/>
          </a:prstGeom>
          <a:noFill/>
          <a:ln w="2857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火车</a:t>
            </a:r>
          </a:p>
        </p:txBody>
      </p:sp>
      <p:sp>
        <p:nvSpPr>
          <p:cNvPr id="117" name="Text Box 78"/>
          <p:cNvSpPr txBox="1">
            <a:spLocks noChangeArrowheads="1"/>
          </p:cNvSpPr>
          <p:nvPr/>
        </p:nvSpPr>
        <p:spPr bwMode="auto">
          <a:xfrm>
            <a:off x="9138920" y="623316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汽车</a:t>
            </a:r>
          </a:p>
        </p:txBody>
      </p:sp>
      <p:sp>
        <p:nvSpPr>
          <p:cNvPr id="118" name="Line 79"/>
          <p:cNvSpPr>
            <a:spLocks noChangeShapeType="1"/>
          </p:cNvSpPr>
          <p:nvPr/>
        </p:nvSpPr>
        <p:spPr bwMode="auto">
          <a:xfrm>
            <a:off x="4912102" y="5978524"/>
            <a:ext cx="6661" cy="30543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19" name="Line 80"/>
          <p:cNvSpPr>
            <a:spLocks noChangeShapeType="1"/>
          </p:cNvSpPr>
          <p:nvPr/>
        </p:nvSpPr>
        <p:spPr bwMode="auto">
          <a:xfrm>
            <a:off x="4918771" y="6283960"/>
            <a:ext cx="2323464"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0" name="Line 81"/>
          <p:cNvSpPr>
            <a:spLocks noChangeShapeType="1"/>
          </p:cNvSpPr>
          <p:nvPr/>
        </p:nvSpPr>
        <p:spPr bwMode="auto">
          <a:xfrm flipV="1">
            <a:off x="7219315" y="5978525"/>
            <a:ext cx="0" cy="29337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1" name="Line 82"/>
          <p:cNvSpPr>
            <a:spLocks noChangeShapeType="1"/>
          </p:cNvSpPr>
          <p:nvPr/>
        </p:nvSpPr>
        <p:spPr bwMode="auto">
          <a:xfrm>
            <a:off x="8355965" y="5990590"/>
            <a:ext cx="0" cy="293370"/>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2" name="Line 83"/>
          <p:cNvSpPr>
            <a:spLocks noChangeShapeType="1"/>
          </p:cNvSpPr>
          <p:nvPr/>
        </p:nvSpPr>
        <p:spPr bwMode="auto">
          <a:xfrm>
            <a:off x="8355965" y="6283960"/>
            <a:ext cx="2379345"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endParaRPr lang="zh-CN" altLang="en-US" sz="1800" b="1">
              <a:latin typeface="+mj-ea"/>
              <a:ea typeface="+mj-ea"/>
            </a:endParaRPr>
          </a:p>
        </p:txBody>
      </p:sp>
      <p:sp>
        <p:nvSpPr>
          <p:cNvPr id="123" name="Line 84"/>
          <p:cNvSpPr>
            <a:spLocks noChangeShapeType="1"/>
          </p:cNvSpPr>
          <p:nvPr/>
        </p:nvSpPr>
        <p:spPr bwMode="auto">
          <a:xfrm flipV="1">
            <a:off x="10735310" y="5990590"/>
            <a:ext cx="0" cy="29337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4" name="Text Box 85"/>
          <p:cNvSpPr txBox="1">
            <a:spLocks noChangeArrowheads="1"/>
          </p:cNvSpPr>
          <p:nvPr/>
        </p:nvSpPr>
        <p:spPr bwMode="auto">
          <a:xfrm>
            <a:off x="6382385" y="465645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25" name="Text Box 86"/>
          <p:cNvSpPr txBox="1">
            <a:spLocks noChangeArrowheads="1"/>
          </p:cNvSpPr>
          <p:nvPr/>
        </p:nvSpPr>
        <p:spPr bwMode="auto">
          <a:xfrm>
            <a:off x="8610600" y="465709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grpSp>
        <p:nvGrpSpPr>
          <p:cNvPr id="126" name="Group 647"/>
          <p:cNvGrpSpPr>
            <a:grpSpLocks noChangeAspect="1"/>
          </p:cNvGrpSpPr>
          <p:nvPr/>
        </p:nvGrpSpPr>
        <p:grpSpPr bwMode="auto">
          <a:xfrm flipH="1">
            <a:off x="3573058" y="1471114"/>
            <a:ext cx="381635" cy="369570"/>
            <a:chOff x="3161" y="1632"/>
            <a:chExt cx="1207" cy="1398"/>
          </a:xfrm>
        </p:grpSpPr>
        <p:grpSp>
          <p:nvGrpSpPr>
            <p:cNvPr id="127" name="Group 648"/>
            <p:cNvGrpSpPr/>
            <p:nvPr/>
          </p:nvGrpSpPr>
          <p:grpSpPr bwMode="auto">
            <a:xfrm>
              <a:off x="3161" y="1632"/>
              <a:ext cx="1207" cy="1398"/>
              <a:chOff x="3161" y="2497"/>
              <a:chExt cx="501" cy="533"/>
            </a:xfrm>
          </p:grpSpPr>
          <p:sp>
            <p:nvSpPr>
              <p:cNvPr id="129" name="Freeform 649"/>
              <p:cNvSpPr/>
              <p:nvPr/>
            </p:nvSpPr>
            <p:spPr bwMode="auto">
              <a:xfrm>
                <a:off x="3168" y="2592"/>
                <a:ext cx="338" cy="438"/>
              </a:xfrm>
              <a:custGeom>
                <a:avLst/>
                <a:gdLst>
                  <a:gd name="T0" fmla="*/ 1 w 676"/>
                  <a:gd name="T1" fmla="*/ 1 h 876"/>
                  <a:gd name="T2" fmla="*/ 1 w 676"/>
                  <a:gd name="T3" fmla="*/ 1 h 876"/>
                  <a:gd name="T4" fmla="*/ 1 w 676"/>
                  <a:gd name="T5" fmla="*/ 1 h 876"/>
                  <a:gd name="T6" fmla="*/ 1 w 676"/>
                  <a:gd name="T7" fmla="*/ 1 h 876"/>
                  <a:gd name="T8" fmla="*/ 1 w 676"/>
                  <a:gd name="T9" fmla="*/ 1 h 876"/>
                  <a:gd name="T10" fmla="*/ 1 w 676"/>
                  <a:gd name="T11" fmla="*/ 1 h 876"/>
                  <a:gd name="T12" fmla="*/ 1 w 676"/>
                  <a:gd name="T13" fmla="*/ 1 h 876"/>
                  <a:gd name="T14" fmla="*/ 1 w 676"/>
                  <a:gd name="T15" fmla="*/ 1 h 876"/>
                  <a:gd name="T16" fmla="*/ 1 w 676"/>
                  <a:gd name="T17" fmla="*/ 1 h 876"/>
                  <a:gd name="T18" fmla="*/ 1 w 676"/>
                  <a:gd name="T19" fmla="*/ 1 h 876"/>
                  <a:gd name="T20" fmla="*/ 1 w 676"/>
                  <a:gd name="T21" fmla="*/ 1 h 876"/>
                  <a:gd name="T22" fmla="*/ 1 w 676"/>
                  <a:gd name="T23" fmla="*/ 1 h 876"/>
                  <a:gd name="T24" fmla="*/ 1 w 676"/>
                  <a:gd name="T25" fmla="*/ 1 h 876"/>
                  <a:gd name="T26" fmla="*/ 1 w 676"/>
                  <a:gd name="T27" fmla="*/ 1 h 876"/>
                  <a:gd name="T28" fmla="*/ 1 w 676"/>
                  <a:gd name="T29" fmla="*/ 1 h 876"/>
                  <a:gd name="T30" fmla="*/ 1 w 676"/>
                  <a:gd name="T31" fmla="*/ 1 h 876"/>
                  <a:gd name="T32" fmla="*/ 1 w 676"/>
                  <a:gd name="T33" fmla="*/ 1 h 876"/>
                  <a:gd name="T34" fmla="*/ 1 w 676"/>
                  <a:gd name="T35" fmla="*/ 1 h 876"/>
                  <a:gd name="T36" fmla="*/ 1 w 676"/>
                  <a:gd name="T37" fmla="*/ 1 h 876"/>
                  <a:gd name="T38" fmla="*/ 1 w 676"/>
                  <a:gd name="T39" fmla="*/ 1 h 876"/>
                  <a:gd name="T40" fmla="*/ 1 w 676"/>
                  <a:gd name="T41" fmla="*/ 1 h 876"/>
                  <a:gd name="T42" fmla="*/ 1 w 676"/>
                  <a:gd name="T43" fmla="*/ 1 h 876"/>
                  <a:gd name="T44" fmla="*/ 1 w 676"/>
                  <a:gd name="T45" fmla="*/ 1 h 876"/>
                  <a:gd name="T46" fmla="*/ 1 w 676"/>
                  <a:gd name="T47" fmla="*/ 1 h 876"/>
                  <a:gd name="T48" fmla="*/ 1 w 676"/>
                  <a:gd name="T49" fmla="*/ 1 h 876"/>
                  <a:gd name="T50" fmla="*/ 1 w 676"/>
                  <a:gd name="T51" fmla="*/ 1 h 876"/>
                  <a:gd name="T52" fmla="*/ 1 w 676"/>
                  <a:gd name="T53" fmla="*/ 1 h 876"/>
                  <a:gd name="T54" fmla="*/ 1 w 676"/>
                  <a:gd name="T55" fmla="*/ 1 h 876"/>
                  <a:gd name="T56" fmla="*/ 1 w 676"/>
                  <a:gd name="T57" fmla="*/ 1 h 876"/>
                  <a:gd name="T58" fmla="*/ 1 w 676"/>
                  <a:gd name="T59" fmla="*/ 1 h 876"/>
                  <a:gd name="T60" fmla="*/ 1 w 676"/>
                  <a:gd name="T61" fmla="*/ 1 h 876"/>
                  <a:gd name="T62" fmla="*/ 1 w 676"/>
                  <a:gd name="T63" fmla="*/ 1 h 876"/>
                  <a:gd name="T64" fmla="*/ 1 w 676"/>
                  <a:gd name="T65" fmla="*/ 1 h 876"/>
                  <a:gd name="T66" fmla="*/ 1 w 676"/>
                  <a:gd name="T67" fmla="*/ 1 h 876"/>
                  <a:gd name="T68" fmla="*/ 1 w 676"/>
                  <a:gd name="T69" fmla="*/ 1 h 876"/>
                  <a:gd name="T70" fmla="*/ 1 w 676"/>
                  <a:gd name="T71" fmla="*/ 1 h 876"/>
                  <a:gd name="T72" fmla="*/ 1 w 676"/>
                  <a:gd name="T73" fmla="*/ 1 h 876"/>
                  <a:gd name="T74" fmla="*/ 1 w 676"/>
                  <a:gd name="T75" fmla="*/ 1 h 876"/>
                  <a:gd name="T76" fmla="*/ 1 w 676"/>
                  <a:gd name="T77" fmla="*/ 1 h 876"/>
                  <a:gd name="T78" fmla="*/ 1 w 676"/>
                  <a:gd name="T79" fmla="*/ 1 h 876"/>
                  <a:gd name="T80" fmla="*/ 1 w 676"/>
                  <a:gd name="T81" fmla="*/ 1 h 876"/>
                  <a:gd name="T82" fmla="*/ 1 w 676"/>
                  <a:gd name="T83" fmla="*/ 1 h 876"/>
                  <a:gd name="T84" fmla="*/ 1 w 676"/>
                  <a:gd name="T85" fmla="*/ 1 h 876"/>
                  <a:gd name="T86" fmla="*/ 1 w 676"/>
                  <a:gd name="T87" fmla="*/ 1 h 876"/>
                  <a:gd name="T88" fmla="*/ 1 w 676"/>
                  <a:gd name="T89" fmla="*/ 1 h 876"/>
                  <a:gd name="T90" fmla="*/ 1 w 676"/>
                  <a:gd name="T91" fmla="*/ 1 h 876"/>
                  <a:gd name="T92" fmla="*/ 1 w 676"/>
                  <a:gd name="T93" fmla="*/ 1 h 8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76"/>
                  <a:gd name="T142" fmla="*/ 0 h 876"/>
                  <a:gd name="T143" fmla="*/ 676 w 676"/>
                  <a:gd name="T144" fmla="*/ 876 h 87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76" h="876">
                    <a:moveTo>
                      <a:pt x="521" y="464"/>
                    </a:moveTo>
                    <a:lnTo>
                      <a:pt x="531" y="433"/>
                    </a:lnTo>
                    <a:lnTo>
                      <a:pt x="538" y="402"/>
                    </a:lnTo>
                    <a:lnTo>
                      <a:pt x="541" y="368"/>
                    </a:lnTo>
                    <a:lnTo>
                      <a:pt x="542" y="335"/>
                    </a:lnTo>
                    <a:lnTo>
                      <a:pt x="541" y="300"/>
                    </a:lnTo>
                    <a:lnTo>
                      <a:pt x="536" y="267"/>
                    </a:lnTo>
                    <a:lnTo>
                      <a:pt x="529" y="235"/>
                    </a:lnTo>
                    <a:lnTo>
                      <a:pt x="521" y="205"/>
                    </a:lnTo>
                    <a:lnTo>
                      <a:pt x="510" y="175"/>
                    </a:lnTo>
                    <a:lnTo>
                      <a:pt x="496" y="147"/>
                    </a:lnTo>
                    <a:lnTo>
                      <a:pt x="480" y="122"/>
                    </a:lnTo>
                    <a:lnTo>
                      <a:pt x="463" y="97"/>
                    </a:lnTo>
                    <a:lnTo>
                      <a:pt x="444" y="76"/>
                    </a:lnTo>
                    <a:lnTo>
                      <a:pt x="422" y="57"/>
                    </a:lnTo>
                    <a:lnTo>
                      <a:pt x="400" y="40"/>
                    </a:lnTo>
                    <a:lnTo>
                      <a:pt x="377" y="26"/>
                    </a:lnTo>
                    <a:lnTo>
                      <a:pt x="352" y="15"/>
                    </a:lnTo>
                    <a:lnTo>
                      <a:pt x="326" y="6"/>
                    </a:lnTo>
                    <a:lnTo>
                      <a:pt x="299" y="1"/>
                    </a:lnTo>
                    <a:lnTo>
                      <a:pt x="271" y="0"/>
                    </a:lnTo>
                    <a:lnTo>
                      <a:pt x="244" y="1"/>
                    </a:lnTo>
                    <a:lnTo>
                      <a:pt x="217" y="6"/>
                    </a:lnTo>
                    <a:lnTo>
                      <a:pt x="191" y="15"/>
                    </a:lnTo>
                    <a:lnTo>
                      <a:pt x="166" y="26"/>
                    </a:lnTo>
                    <a:lnTo>
                      <a:pt x="142" y="40"/>
                    </a:lnTo>
                    <a:lnTo>
                      <a:pt x="119" y="57"/>
                    </a:lnTo>
                    <a:lnTo>
                      <a:pt x="99" y="76"/>
                    </a:lnTo>
                    <a:lnTo>
                      <a:pt x="79" y="97"/>
                    </a:lnTo>
                    <a:lnTo>
                      <a:pt x="62" y="122"/>
                    </a:lnTo>
                    <a:lnTo>
                      <a:pt x="46" y="147"/>
                    </a:lnTo>
                    <a:lnTo>
                      <a:pt x="33" y="175"/>
                    </a:lnTo>
                    <a:lnTo>
                      <a:pt x="22" y="205"/>
                    </a:lnTo>
                    <a:lnTo>
                      <a:pt x="12" y="235"/>
                    </a:lnTo>
                    <a:lnTo>
                      <a:pt x="5" y="267"/>
                    </a:lnTo>
                    <a:lnTo>
                      <a:pt x="1" y="300"/>
                    </a:lnTo>
                    <a:lnTo>
                      <a:pt x="0" y="335"/>
                    </a:lnTo>
                    <a:lnTo>
                      <a:pt x="1" y="369"/>
                    </a:lnTo>
                    <a:lnTo>
                      <a:pt x="4" y="402"/>
                    </a:lnTo>
                    <a:lnTo>
                      <a:pt x="11" y="434"/>
                    </a:lnTo>
                    <a:lnTo>
                      <a:pt x="19" y="465"/>
                    </a:lnTo>
                    <a:lnTo>
                      <a:pt x="30" y="494"/>
                    </a:lnTo>
                    <a:lnTo>
                      <a:pt x="42" y="521"/>
                    </a:lnTo>
                    <a:lnTo>
                      <a:pt x="57" y="548"/>
                    </a:lnTo>
                    <a:lnTo>
                      <a:pt x="73" y="571"/>
                    </a:lnTo>
                    <a:lnTo>
                      <a:pt x="91" y="593"/>
                    </a:lnTo>
                    <a:lnTo>
                      <a:pt x="111" y="612"/>
                    </a:lnTo>
                    <a:lnTo>
                      <a:pt x="132" y="630"/>
                    </a:lnTo>
                    <a:lnTo>
                      <a:pt x="155" y="644"/>
                    </a:lnTo>
                    <a:lnTo>
                      <a:pt x="179" y="655"/>
                    </a:lnTo>
                    <a:lnTo>
                      <a:pt x="205" y="663"/>
                    </a:lnTo>
                    <a:lnTo>
                      <a:pt x="231" y="668"/>
                    </a:lnTo>
                    <a:lnTo>
                      <a:pt x="259" y="670"/>
                    </a:lnTo>
                    <a:lnTo>
                      <a:pt x="265" y="670"/>
                    </a:lnTo>
                    <a:lnTo>
                      <a:pt x="270" y="669"/>
                    </a:lnTo>
                    <a:lnTo>
                      <a:pt x="277" y="669"/>
                    </a:lnTo>
                    <a:lnTo>
                      <a:pt x="283" y="668"/>
                    </a:lnTo>
                    <a:lnTo>
                      <a:pt x="290" y="667"/>
                    </a:lnTo>
                    <a:lnTo>
                      <a:pt x="296" y="665"/>
                    </a:lnTo>
                    <a:lnTo>
                      <a:pt x="301" y="664"/>
                    </a:lnTo>
                    <a:lnTo>
                      <a:pt x="307" y="663"/>
                    </a:lnTo>
                    <a:lnTo>
                      <a:pt x="276" y="778"/>
                    </a:lnTo>
                    <a:lnTo>
                      <a:pt x="278" y="781"/>
                    </a:lnTo>
                    <a:lnTo>
                      <a:pt x="285" y="786"/>
                    </a:lnTo>
                    <a:lnTo>
                      <a:pt x="298" y="797"/>
                    </a:lnTo>
                    <a:lnTo>
                      <a:pt x="313" y="808"/>
                    </a:lnTo>
                    <a:lnTo>
                      <a:pt x="333" y="822"/>
                    </a:lnTo>
                    <a:lnTo>
                      <a:pt x="356" y="837"/>
                    </a:lnTo>
                    <a:lnTo>
                      <a:pt x="381" y="852"/>
                    </a:lnTo>
                    <a:lnTo>
                      <a:pt x="410" y="866"/>
                    </a:lnTo>
                    <a:lnTo>
                      <a:pt x="425" y="872"/>
                    </a:lnTo>
                    <a:lnTo>
                      <a:pt x="440" y="875"/>
                    </a:lnTo>
                    <a:lnTo>
                      <a:pt x="456" y="876"/>
                    </a:lnTo>
                    <a:lnTo>
                      <a:pt x="471" y="875"/>
                    </a:lnTo>
                    <a:lnTo>
                      <a:pt x="487" y="873"/>
                    </a:lnTo>
                    <a:lnTo>
                      <a:pt x="502" y="869"/>
                    </a:lnTo>
                    <a:lnTo>
                      <a:pt x="517" y="865"/>
                    </a:lnTo>
                    <a:lnTo>
                      <a:pt x="531" y="859"/>
                    </a:lnTo>
                    <a:lnTo>
                      <a:pt x="544" y="853"/>
                    </a:lnTo>
                    <a:lnTo>
                      <a:pt x="558" y="846"/>
                    </a:lnTo>
                    <a:lnTo>
                      <a:pt x="571" y="839"/>
                    </a:lnTo>
                    <a:lnTo>
                      <a:pt x="582" y="834"/>
                    </a:lnTo>
                    <a:lnTo>
                      <a:pt x="593" y="828"/>
                    </a:lnTo>
                    <a:lnTo>
                      <a:pt x="602" y="823"/>
                    </a:lnTo>
                    <a:lnTo>
                      <a:pt x="610" y="819"/>
                    </a:lnTo>
                    <a:lnTo>
                      <a:pt x="617" y="816"/>
                    </a:lnTo>
                    <a:lnTo>
                      <a:pt x="629" y="809"/>
                    </a:lnTo>
                    <a:lnTo>
                      <a:pt x="640" y="799"/>
                    </a:lnTo>
                    <a:lnTo>
                      <a:pt x="649" y="785"/>
                    </a:lnTo>
                    <a:lnTo>
                      <a:pt x="658" y="770"/>
                    </a:lnTo>
                    <a:lnTo>
                      <a:pt x="665" y="755"/>
                    </a:lnTo>
                    <a:lnTo>
                      <a:pt x="671" y="743"/>
                    </a:lnTo>
                    <a:lnTo>
                      <a:pt x="675" y="735"/>
                    </a:lnTo>
                    <a:lnTo>
                      <a:pt x="676" y="731"/>
                    </a:lnTo>
                    <a:lnTo>
                      <a:pt x="521" y="464"/>
                    </a:lnTo>
                    <a:close/>
                  </a:path>
                </a:pathLst>
              </a:custGeom>
              <a:solidFill>
                <a:srgbClr val="F2CCB2"/>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0" name="Freeform 650"/>
              <p:cNvSpPr/>
              <p:nvPr/>
            </p:nvSpPr>
            <p:spPr bwMode="auto">
              <a:xfrm>
                <a:off x="3171" y="2497"/>
                <a:ext cx="491" cy="398"/>
              </a:xfrm>
              <a:custGeom>
                <a:avLst/>
                <a:gdLst>
                  <a:gd name="T0" fmla="*/ 0 w 983"/>
                  <a:gd name="T1" fmla="*/ 0 h 798"/>
                  <a:gd name="T2" fmla="*/ 0 w 983"/>
                  <a:gd name="T3" fmla="*/ 0 h 798"/>
                  <a:gd name="T4" fmla="*/ 0 w 983"/>
                  <a:gd name="T5" fmla="*/ 0 h 798"/>
                  <a:gd name="T6" fmla="*/ 0 w 983"/>
                  <a:gd name="T7" fmla="*/ 0 h 798"/>
                  <a:gd name="T8" fmla="*/ 0 w 983"/>
                  <a:gd name="T9" fmla="*/ 0 h 798"/>
                  <a:gd name="T10" fmla="*/ 0 w 983"/>
                  <a:gd name="T11" fmla="*/ 0 h 798"/>
                  <a:gd name="T12" fmla="*/ 0 w 983"/>
                  <a:gd name="T13" fmla="*/ 0 h 798"/>
                  <a:gd name="T14" fmla="*/ 0 w 983"/>
                  <a:gd name="T15" fmla="*/ 0 h 798"/>
                  <a:gd name="T16" fmla="*/ 0 w 983"/>
                  <a:gd name="T17" fmla="*/ 0 h 798"/>
                  <a:gd name="T18" fmla="*/ 0 w 983"/>
                  <a:gd name="T19" fmla="*/ 0 h 798"/>
                  <a:gd name="T20" fmla="*/ 0 w 983"/>
                  <a:gd name="T21" fmla="*/ 0 h 798"/>
                  <a:gd name="T22" fmla="*/ 0 w 983"/>
                  <a:gd name="T23" fmla="*/ 0 h 798"/>
                  <a:gd name="T24" fmla="*/ 0 w 983"/>
                  <a:gd name="T25" fmla="*/ 0 h 798"/>
                  <a:gd name="T26" fmla="*/ 0 w 983"/>
                  <a:gd name="T27" fmla="*/ 0 h 798"/>
                  <a:gd name="T28" fmla="*/ 0 w 983"/>
                  <a:gd name="T29" fmla="*/ 0 h 798"/>
                  <a:gd name="T30" fmla="*/ 0 w 983"/>
                  <a:gd name="T31" fmla="*/ 0 h 798"/>
                  <a:gd name="T32" fmla="*/ 0 w 983"/>
                  <a:gd name="T33" fmla="*/ 0 h 798"/>
                  <a:gd name="T34" fmla="*/ 0 w 983"/>
                  <a:gd name="T35" fmla="*/ 0 h 798"/>
                  <a:gd name="T36" fmla="*/ 0 w 983"/>
                  <a:gd name="T37" fmla="*/ 0 h 798"/>
                  <a:gd name="T38" fmla="*/ 0 w 983"/>
                  <a:gd name="T39" fmla="*/ 0 h 798"/>
                  <a:gd name="T40" fmla="*/ 0 w 983"/>
                  <a:gd name="T41" fmla="*/ 0 h 798"/>
                  <a:gd name="T42" fmla="*/ 0 w 983"/>
                  <a:gd name="T43" fmla="*/ 0 h 798"/>
                  <a:gd name="T44" fmla="*/ 0 w 983"/>
                  <a:gd name="T45" fmla="*/ 0 h 798"/>
                  <a:gd name="T46" fmla="*/ 0 w 983"/>
                  <a:gd name="T47" fmla="*/ 0 h 798"/>
                  <a:gd name="T48" fmla="*/ 0 w 983"/>
                  <a:gd name="T49" fmla="*/ 0 h 798"/>
                  <a:gd name="T50" fmla="*/ 0 w 983"/>
                  <a:gd name="T51" fmla="*/ 0 h 798"/>
                  <a:gd name="T52" fmla="*/ 0 w 983"/>
                  <a:gd name="T53" fmla="*/ 0 h 798"/>
                  <a:gd name="T54" fmla="*/ 0 w 983"/>
                  <a:gd name="T55" fmla="*/ 0 h 798"/>
                  <a:gd name="T56" fmla="*/ 0 w 983"/>
                  <a:gd name="T57" fmla="*/ 0 h 798"/>
                  <a:gd name="T58" fmla="*/ 0 w 983"/>
                  <a:gd name="T59" fmla="*/ 0 h 798"/>
                  <a:gd name="T60" fmla="*/ 0 w 983"/>
                  <a:gd name="T61" fmla="*/ 0 h 798"/>
                  <a:gd name="T62" fmla="*/ 0 w 983"/>
                  <a:gd name="T63" fmla="*/ 0 h 798"/>
                  <a:gd name="T64" fmla="*/ 0 w 983"/>
                  <a:gd name="T65" fmla="*/ 0 h 798"/>
                  <a:gd name="T66" fmla="*/ 0 w 983"/>
                  <a:gd name="T67" fmla="*/ 0 h 798"/>
                  <a:gd name="T68" fmla="*/ 0 w 983"/>
                  <a:gd name="T69" fmla="*/ 0 h 798"/>
                  <a:gd name="T70" fmla="*/ 0 w 983"/>
                  <a:gd name="T71" fmla="*/ 0 h 798"/>
                  <a:gd name="T72" fmla="*/ 0 w 983"/>
                  <a:gd name="T73" fmla="*/ 0 h 798"/>
                  <a:gd name="T74" fmla="*/ 0 w 983"/>
                  <a:gd name="T75" fmla="*/ 0 h 798"/>
                  <a:gd name="T76" fmla="*/ 0 w 983"/>
                  <a:gd name="T77" fmla="*/ 0 h 798"/>
                  <a:gd name="T78" fmla="*/ 0 w 983"/>
                  <a:gd name="T79" fmla="*/ 0 h 798"/>
                  <a:gd name="T80" fmla="*/ 0 w 983"/>
                  <a:gd name="T81" fmla="*/ 0 h 798"/>
                  <a:gd name="T82" fmla="*/ 0 w 983"/>
                  <a:gd name="T83" fmla="*/ 0 h 798"/>
                  <a:gd name="T84" fmla="*/ 0 w 983"/>
                  <a:gd name="T85" fmla="*/ 0 h 798"/>
                  <a:gd name="T86" fmla="*/ 0 w 983"/>
                  <a:gd name="T87" fmla="*/ 0 h 7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83"/>
                  <a:gd name="T133" fmla="*/ 0 h 798"/>
                  <a:gd name="T134" fmla="*/ 983 w 983"/>
                  <a:gd name="T135" fmla="*/ 798 h 7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83" h="798">
                    <a:moveTo>
                      <a:pt x="982" y="406"/>
                    </a:moveTo>
                    <a:lnTo>
                      <a:pt x="979" y="383"/>
                    </a:lnTo>
                    <a:lnTo>
                      <a:pt x="977" y="361"/>
                    </a:lnTo>
                    <a:lnTo>
                      <a:pt x="972" y="341"/>
                    </a:lnTo>
                    <a:lnTo>
                      <a:pt x="968" y="322"/>
                    </a:lnTo>
                    <a:lnTo>
                      <a:pt x="962" y="303"/>
                    </a:lnTo>
                    <a:lnTo>
                      <a:pt x="955" y="287"/>
                    </a:lnTo>
                    <a:lnTo>
                      <a:pt x="948" y="272"/>
                    </a:lnTo>
                    <a:lnTo>
                      <a:pt x="940" y="259"/>
                    </a:lnTo>
                    <a:lnTo>
                      <a:pt x="926" y="238"/>
                    </a:lnTo>
                    <a:lnTo>
                      <a:pt x="914" y="218"/>
                    </a:lnTo>
                    <a:lnTo>
                      <a:pt x="900" y="200"/>
                    </a:lnTo>
                    <a:lnTo>
                      <a:pt x="886" y="184"/>
                    </a:lnTo>
                    <a:lnTo>
                      <a:pt x="870" y="171"/>
                    </a:lnTo>
                    <a:lnTo>
                      <a:pt x="850" y="159"/>
                    </a:lnTo>
                    <a:lnTo>
                      <a:pt x="829" y="150"/>
                    </a:lnTo>
                    <a:lnTo>
                      <a:pt x="803" y="144"/>
                    </a:lnTo>
                    <a:lnTo>
                      <a:pt x="782" y="143"/>
                    </a:lnTo>
                    <a:lnTo>
                      <a:pt x="762" y="144"/>
                    </a:lnTo>
                    <a:lnTo>
                      <a:pt x="741" y="147"/>
                    </a:lnTo>
                    <a:lnTo>
                      <a:pt x="720" y="150"/>
                    </a:lnTo>
                    <a:lnTo>
                      <a:pt x="701" y="155"/>
                    </a:lnTo>
                    <a:lnTo>
                      <a:pt x="682" y="158"/>
                    </a:lnTo>
                    <a:lnTo>
                      <a:pt x="665" y="162"/>
                    </a:lnTo>
                    <a:lnTo>
                      <a:pt x="651" y="164"/>
                    </a:lnTo>
                    <a:lnTo>
                      <a:pt x="638" y="144"/>
                    </a:lnTo>
                    <a:lnTo>
                      <a:pt x="622" y="125"/>
                    </a:lnTo>
                    <a:lnTo>
                      <a:pt x="605" y="105"/>
                    </a:lnTo>
                    <a:lnTo>
                      <a:pt x="586" y="87"/>
                    </a:lnTo>
                    <a:lnTo>
                      <a:pt x="564" y="70"/>
                    </a:lnTo>
                    <a:lnTo>
                      <a:pt x="539" y="53"/>
                    </a:lnTo>
                    <a:lnTo>
                      <a:pt x="514" y="38"/>
                    </a:lnTo>
                    <a:lnTo>
                      <a:pt x="486" y="26"/>
                    </a:lnTo>
                    <a:lnTo>
                      <a:pt x="469" y="19"/>
                    </a:lnTo>
                    <a:lnTo>
                      <a:pt x="451" y="13"/>
                    </a:lnTo>
                    <a:lnTo>
                      <a:pt x="432" y="9"/>
                    </a:lnTo>
                    <a:lnTo>
                      <a:pt x="414" y="5"/>
                    </a:lnTo>
                    <a:lnTo>
                      <a:pt x="395" y="2"/>
                    </a:lnTo>
                    <a:lnTo>
                      <a:pt x="376" y="0"/>
                    </a:lnTo>
                    <a:lnTo>
                      <a:pt x="355" y="0"/>
                    </a:lnTo>
                    <a:lnTo>
                      <a:pt x="336" y="2"/>
                    </a:lnTo>
                    <a:lnTo>
                      <a:pt x="317" y="3"/>
                    </a:lnTo>
                    <a:lnTo>
                      <a:pt x="299" y="5"/>
                    </a:lnTo>
                    <a:lnTo>
                      <a:pt x="281" y="7"/>
                    </a:lnTo>
                    <a:lnTo>
                      <a:pt x="265" y="10"/>
                    </a:lnTo>
                    <a:lnTo>
                      <a:pt x="249" y="12"/>
                    </a:lnTo>
                    <a:lnTo>
                      <a:pt x="233" y="14"/>
                    </a:lnTo>
                    <a:lnTo>
                      <a:pt x="218" y="17"/>
                    </a:lnTo>
                    <a:lnTo>
                      <a:pt x="203" y="20"/>
                    </a:lnTo>
                    <a:lnTo>
                      <a:pt x="189" y="23"/>
                    </a:lnTo>
                    <a:lnTo>
                      <a:pt x="175" y="27"/>
                    </a:lnTo>
                    <a:lnTo>
                      <a:pt x="163" y="30"/>
                    </a:lnTo>
                    <a:lnTo>
                      <a:pt x="150" y="34"/>
                    </a:lnTo>
                    <a:lnTo>
                      <a:pt x="139" y="37"/>
                    </a:lnTo>
                    <a:lnTo>
                      <a:pt x="127" y="42"/>
                    </a:lnTo>
                    <a:lnTo>
                      <a:pt x="117" y="47"/>
                    </a:lnTo>
                    <a:lnTo>
                      <a:pt x="106" y="51"/>
                    </a:lnTo>
                    <a:lnTo>
                      <a:pt x="81" y="65"/>
                    </a:lnTo>
                    <a:lnTo>
                      <a:pt x="59" y="80"/>
                    </a:lnTo>
                    <a:lnTo>
                      <a:pt x="41" y="97"/>
                    </a:lnTo>
                    <a:lnTo>
                      <a:pt x="26" y="116"/>
                    </a:lnTo>
                    <a:lnTo>
                      <a:pt x="14" y="136"/>
                    </a:lnTo>
                    <a:lnTo>
                      <a:pt x="6" y="159"/>
                    </a:lnTo>
                    <a:lnTo>
                      <a:pt x="2" y="184"/>
                    </a:lnTo>
                    <a:lnTo>
                      <a:pt x="0" y="209"/>
                    </a:lnTo>
                    <a:lnTo>
                      <a:pt x="2" y="231"/>
                    </a:lnTo>
                    <a:lnTo>
                      <a:pt x="6" y="252"/>
                    </a:lnTo>
                    <a:lnTo>
                      <a:pt x="13" y="271"/>
                    </a:lnTo>
                    <a:lnTo>
                      <a:pt x="23" y="288"/>
                    </a:lnTo>
                    <a:lnTo>
                      <a:pt x="36" y="305"/>
                    </a:lnTo>
                    <a:lnTo>
                      <a:pt x="51" y="320"/>
                    </a:lnTo>
                    <a:lnTo>
                      <a:pt x="68" y="332"/>
                    </a:lnTo>
                    <a:lnTo>
                      <a:pt x="88" y="344"/>
                    </a:lnTo>
                    <a:lnTo>
                      <a:pt x="110" y="355"/>
                    </a:lnTo>
                    <a:lnTo>
                      <a:pt x="134" y="365"/>
                    </a:lnTo>
                    <a:lnTo>
                      <a:pt x="161" y="374"/>
                    </a:lnTo>
                    <a:lnTo>
                      <a:pt x="189" y="382"/>
                    </a:lnTo>
                    <a:lnTo>
                      <a:pt x="219" y="389"/>
                    </a:lnTo>
                    <a:lnTo>
                      <a:pt x="250" y="394"/>
                    </a:lnTo>
                    <a:lnTo>
                      <a:pt x="285" y="400"/>
                    </a:lnTo>
                    <a:lnTo>
                      <a:pt x="319" y="406"/>
                    </a:lnTo>
                    <a:lnTo>
                      <a:pt x="330" y="408"/>
                    </a:lnTo>
                    <a:lnTo>
                      <a:pt x="344" y="413"/>
                    </a:lnTo>
                    <a:lnTo>
                      <a:pt x="359" y="419"/>
                    </a:lnTo>
                    <a:lnTo>
                      <a:pt x="374" y="427"/>
                    </a:lnTo>
                    <a:lnTo>
                      <a:pt x="386" y="436"/>
                    </a:lnTo>
                    <a:lnTo>
                      <a:pt x="398" y="445"/>
                    </a:lnTo>
                    <a:lnTo>
                      <a:pt x="405" y="456"/>
                    </a:lnTo>
                    <a:lnTo>
                      <a:pt x="407" y="467"/>
                    </a:lnTo>
                    <a:lnTo>
                      <a:pt x="421" y="603"/>
                    </a:lnTo>
                    <a:lnTo>
                      <a:pt x="422" y="606"/>
                    </a:lnTo>
                    <a:lnTo>
                      <a:pt x="427" y="618"/>
                    </a:lnTo>
                    <a:lnTo>
                      <a:pt x="433" y="634"/>
                    </a:lnTo>
                    <a:lnTo>
                      <a:pt x="445" y="655"/>
                    </a:lnTo>
                    <a:lnTo>
                      <a:pt x="458" y="678"/>
                    </a:lnTo>
                    <a:lnTo>
                      <a:pt x="474" y="702"/>
                    </a:lnTo>
                    <a:lnTo>
                      <a:pt x="493" y="725"/>
                    </a:lnTo>
                    <a:lnTo>
                      <a:pt x="516" y="747"/>
                    </a:lnTo>
                    <a:lnTo>
                      <a:pt x="539" y="765"/>
                    </a:lnTo>
                    <a:lnTo>
                      <a:pt x="560" y="779"/>
                    </a:lnTo>
                    <a:lnTo>
                      <a:pt x="579" y="790"/>
                    </a:lnTo>
                    <a:lnTo>
                      <a:pt x="597" y="797"/>
                    </a:lnTo>
                    <a:lnTo>
                      <a:pt x="614" y="798"/>
                    </a:lnTo>
                    <a:lnTo>
                      <a:pt x="630" y="794"/>
                    </a:lnTo>
                    <a:lnTo>
                      <a:pt x="648" y="787"/>
                    </a:lnTo>
                    <a:lnTo>
                      <a:pt x="665" y="774"/>
                    </a:lnTo>
                    <a:lnTo>
                      <a:pt x="680" y="756"/>
                    </a:lnTo>
                    <a:lnTo>
                      <a:pt x="689" y="738"/>
                    </a:lnTo>
                    <a:lnTo>
                      <a:pt x="694" y="718"/>
                    </a:lnTo>
                    <a:lnTo>
                      <a:pt x="696" y="700"/>
                    </a:lnTo>
                    <a:lnTo>
                      <a:pt x="695" y="684"/>
                    </a:lnTo>
                    <a:lnTo>
                      <a:pt x="693" y="670"/>
                    </a:lnTo>
                    <a:lnTo>
                      <a:pt x="691" y="662"/>
                    </a:lnTo>
                    <a:lnTo>
                      <a:pt x="690" y="658"/>
                    </a:lnTo>
                    <a:lnTo>
                      <a:pt x="693" y="661"/>
                    </a:lnTo>
                    <a:lnTo>
                      <a:pt x="700" y="665"/>
                    </a:lnTo>
                    <a:lnTo>
                      <a:pt x="710" y="673"/>
                    </a:lnTo>
                    <a:lnTo>
                      <a:pt x="724" y="681"/>
                    </a:lnTo>
                    <a:lnTo>
                      <a:pt x="739" y="689"/>
                    </a:lnTo>
                    <a:lnTo>
                      <a:pt x="756" y="696"/>
                    </a:lnTo>
                    <a:lnTo>
                      <a:pt x="773" y="701"/>
                    </a:lnTo>
                    <a:lnTo>
                      <a:pt x="791" y="702"/>
                    </a:lnTo>
                    <a:lnTo>
                      <a:pt x="810" y="699"/>
                    </a:lnTo>
                    <a:lnTo>
                      <a:pt x="834" y="689"/>
                    </a:lnTo>
                    <a:lnTo>
                      <a:pt x="860" y="677"/>
                    </a:lnTo>
                    <a:lnTo>
                      <a:pt x="886" y="661"/>
                    </a:lnTo>
                    <a:lnTo>
                      <a:pt x="911" y="639"/>
                    </a:lnTo>
                    <a:lnTo>
                      <a:pt x="934" y="613"/>
                    </a:lnTo>
                    <a:lnTo>
                      <a:pt x="954" y="583"/>
                    </a:lnTo>
                    <a:lnTo>
                      <a:pt x="967" y="550"/>
                    </a:lnTo>
                    <a:lnTo>
                      <a:pt x="975" y="512"/>
                    </a:lnTo>
                    <a:lnTo>
                      <a:pt x="981" y="474"/>
                    </a:lnTo>
                    <a:lnTo>
                      <a:pt x="983" y="439"/>
                    </a:lnTo>
                    <a:lnTo>
                      <a:pt x="982" y="406"/>
                    </a:lnTo>
                    <a:close/>
                  </a:path>
                </a:pathLst>
              </a:custGeom>
              <a:solidFill>
                <a:srgbClr val="66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1" name="Freeform 651"/>
              <p:cNvSpPr/>
              <p:nvPr/>
            </p:nvSpPr>
            <p:spPr bwMode="auto">
              <a:xfrm>
                <a:off x="3244" y="2510"/>
                <a:ext cx="256" cy="77"/>
              </a:xfrm>
              <a:custGeom>
                <a:avLst/>
                <a:gdLst>
                  <a:gd name="T0" fmla="*/ 1 w 511"/>
                  <a:gd name="T1" fmla="*/ 1 h 154"/>
                  <a:gd name="T2" fmla="*/ 1 w 511"/>
                  <a:gd name="T3" fmla="*/ 1 h 154"/>
                  <a:gd name="T4" fmla="*/ 1 w 511"/>
                  <a:gd name="T5" fmla="*/ 1 h 154"/>
                  <a:gd name="T6" fmla="*/ 1 w 511"/>
                  <a:gd name="T7" fmla="*/ 1 h 154"/>
                  <a:gd name="T8" fmla="*/ 1 w 511"/>
                  <a:gd name="T9" fmla="*/ 1 h 154"/>
                  <a:gd name="T10" fmla="*/ 1 w 511"/>
                  <a:gd name="T11" fmla="*/ 1 h 154"/>
                  <a:gd name="T12" fmla="*/ 1 w 511"/>
                  <a:gd name="T13" fmla="*/ 1 h 154"/>
                  <a:gd name="T14" fmla="*/ 1 w 511"/>
                  <a:gd name="T15" fmla="*/ 1 h 154"/>
                  <a:gd name="T16" fmla="*/ 1 w 511"/>
                  <a:gd name="T17" fmla="*/ 1 h 154"/>
                  <a:gd name="T18" fmla="*/ 1 w 511"/>
                  <a:gd name="T19" fmla="*/ 1 h 154"/>
                  <a:gd name="T20" fmla="*/ 1 w 511"/>
                  <a:gd name="T21" fmla="*/ 1 h 154"/>
                  <a:gd name="T22" fmla="*/ 1 w 511"/>
                  <a:gd name="T23" fmla="*/ 1 h 154"/>
                  <a:gd name="T24" fmla="*/ 1 w 511"/>
                  <a:gd name="T25" fmla="*/ 1 h 154"/>
                  <a:gd name="T26" fmla="*/ 1 w 511"/>
                  <a:gd name="T27" fmla="*/ 1 h 154"/>
                  <a:gd name="T28" fmla="*/ 1 w 511"/>
                  <a:gd name="T29" fmla="*/ 1 h 154"/>
                  <a:gd name="T30" fmla="*/ 1 w 511"/>
                  <a:gd name="T31" fmla="*/ 1 h 154"/>
                  <a:gd name="T32" fmla="*/ 1 w 511"/>
                  <a:gd name="T33" fmla="*/ 1 h 154"/>
                  <a:gd name="T34" fmla="*/ 1 w 511"/>
                  <a:gd name="T35" fmla="*/ 1 h 154"/>
                  <a:gd name="T36" fmla="*/ 1 w 511"/>
                  <a:gd name="T37" fmla="*/ 1 h 154"/>
                  <a:gd name="T38" fmla="*/ 1 w 511"/>
                  <a:gd name="T39" fmla="*/ 1 h 154"/>
                  <a:gd name="T40" fmla="*/ 1 w 511"/>
                  <a:gd name="T41" fmla="*/ 1 h 154"/>
                  <a:gd name="T42" fmla="*/ 1 w 511"/>
                  <a:gd name="T43" fmla="*/ 1 h 154"/>
                  <a:gd name="T44" fmla="*/ 1 w 511"/>
                  <a:gd name="T45" fmla="*/ 1 h 154"/>
                  <a:gd name="T46" fmla="*/ 0 w 511"/>
                  <a:gd name="T47" fmla="*/ 1 h 154"/>
                  <a:gd name="T48" fmla="*/ 0 w 511"/>
                  <a:gd name="T49" fmla="*/ 1 h 154"/>
                  <a:gd name="T50" fmla="*/ 1 w 511"/>
                  <a:gd name="T51" fmla="*/ 1 h 154"/>
                  <a:gd name="T52" fmla="*/ 1 w 511"/>
                  <a:gd name="T53" fmla="*/ 1 h 154"/>
                  <a:gd name="T54" fmla="*/ 1 w 511"/>
                  <a:gd name="T55" fmla="*/ 1 h 154"/>
                  <a:gd name="T56" fmla="*/ 1 w 511"/>
                  <a:gd name="T57" fmla="*/ 1 h 154"/>
                  <a:gd name="T58" fmla="*/ 1 w 511"/>
                  <a:gd name="T59" fmla="*/ 1 h 154"/>
                  <a:gd name="T60" fmla="*/ 1 w 511"/>
                  <a:gd name="T61" fmla="*/ 1 h 154"/>
                  <a:gd name="T62" fmla="*/ 1 w 511"/>
                  <a:gd name="T63" fmla="*/ 1 h 154"/>
                  <a:gd name="T64" fmla="*/ 1 w 511"/>
                  <a:gd name="T65" fmla="*/ 1 h 154"/>
                  <a:gd name="T66" fmla="*/ 1 w 511"/>
                  <a:gd name="T67" fmla="*/ 1 h 154"/>
                  <a:gd name="T68" fmla="*/ 1 w 511"/>
                  <a:gd name="T69" fmla="*/ 1 h 154"/>
                  <a:gd name="T70" fmla="*/ 1 w 511"/>
                  <a:gd name="T71" fmla="*/ 0 h 154"/>
                  <a:gd name="T72" fmla="*/ 1 w 511"/>
                  <a:gd name="T73" fmla="*/ 1 h 154"/>
                  <a:gd name="T74" fmla="*/ 1 w 511"/>
                  <a:gd name="T75" fmla="*/ 1 h 154"/>
                  <a:gd name="T76" fmla="*/ 1 w 511"/>
                  <a:gd name="T77" fmla="*/ 1 h 154"/>
                  <a:gd name="T78" fmla="*/ 1 w 511"/>
                  <a:gd name="T79" fmla="*/ 1 h 154"/>
                  <a:gd name="T80" fmla="*/ 1 w 511"/>
                  <a:gd name="T81" fmla="*/ 1 h 154"/>
                  <a:gd name="T82" fmla="*/ 1 w 511"/>
                  <a:gd name="T83" fmla="*/ 1 h 154"/>
                  <a:gd name="T84" fmla="*/ 1 w 511"/>
                  <a:gd name="T85" fmla="*/ 1 h 154"/>
                  <a:gd name="T86" fmla="*/ 1 w 511"/>
                  <a:gd name="T87" fmla="*/ 1 h 154"/>
                  <a:gd name="T88" fmla="*/ 1 w 511"/>
                  <a:gd name="T89" fmla="*/ 1 h 154"/>
                  <a:gd name="T90" fmla="*/ 1 w 511"/>
                  <a:gd name="T91" fmla="*/ 1 h 154"/>
                  <a:gd name="T92" fmla="*/ 1 w 511"/>
                  <a:gd name="T93" fmla="*/ 1 h 154"/>
                  <a:gd name="T94" fmla="*/ 1 w 511"/>
                  <a:gd name="T95" fmla="*/ 1 h 154"/>
                  <a:gd name="T96" fmla="*/ 1 w 511"/>
                  <a:gd name="T97" fmla="*/ 1 h 154"/>
                  <a:gd name="T98" fmla="*/ 1 w 511"/>
                  <a:gd name="T99" fmla="*/ 1 h 154"/>
                  <a:gd name="T100" fmla="*/ 1 w 511"/>
                  <a:gd name="T101" fmla="*/ 1 h 154"/>
                  <a:gd name="T102" fmla="*/ 1 w 511"/>
                  <a:gd name="T103" fmla="*/ 1 h 154"/>
                  <a:gd name="T104" fmla="*/ 1 w 511"/>
                  <a:gd name="T105" fmla="*/ 1 h 154"/>
                  <a:gd name="T106" fmla="*/ 1 w 511"/>
                  <a:gd name="T107" fmla="*/ 1 h 154"/>
                  <a:gd name="T108" fmla="*/ 1 w 511"/>
                  <a:gd name="T109" fmla="*/ 1 h 154"/>
                  <a:gd name="T110" fmla="*/ 1 w 511"/>
                  <a:gd name="T111" fmla="*/ 1 h 154"/>
                  <a:gd name="T112" fmla="*/ 1 w 511"/>
                  <a:gd name="T113" fmla="*/ 1 h 1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1"/>
                  <a:gd name="T172" fmla="*/ 0 h 154"/>
                  <a:gd name="T173" fmla="*/ 511 w 511"/>
                  <a:gd name="T174" fmla="*/ 154 h 1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1" h="154">
                    <a:moveTo>
                      <a:pt x="511" y="153"/>
                    </a:moveTo>
                    <a:lnTo>
                      <a:pt x="503" y="154"/>
                    </a:lnTo>
                    <a:lnTo>
                      <a:pt x="496" y="151"/>
                    </a:lnTo>
                    <a:lnTo>
                      <a:pt x="489" y="145"/>
                    </a:lnTo>
                    <a:lnTo>
                      <a:pt x="483" y="141"/>
                    </a:lnTo>
                    <a:lnTo>
                      <a:pt x="459" y="120"/>
                    </a:lnTo>
                    <a:lnTo>
                      <a:pt x="434" y="101"/>
                    </a:lnTo>
                    <a:lnTo>
                      <a:pt x="407" y="86"/>
                    </a:lnTo>
                    <a:lnTo>
                      <a:pt x="379" y="74"/>
                    </a:lnTo>
                    <a:lnTo>
                      <a:pt x="350" y="64"/>
                    </a:lnTo>
                    <a:lnTo>
                      <a:pt x="319" y="56"/>
                    </a:lnTo>
                    <a:lnTo>
                      <a:pt x="288" y="51"/>
                    </a:lnTo>
                    <a:lnTo>
                      <a:pt x="255" y="48"/>
                    </a:lnTo>
                    <a:lnTo>
                      <a:pt x="224" y="47"/>
                    </a:lnTo>
                    <a:lnTo>
                      <a:pt x="192" y="47"/>
                    </a:lnTo>
                    <a:lnTo>
                      <a:pt x="160" y="51"/>
                    </a:lnTo>
                    <a:lnTo>
                      <a:pt x="129" y="55"/>
                    </a:lnTo>
                    <a:lnTo>
                      <a:pt x="98" y="61"/>
                    </a:lnTo>
                    <a:lnTo>
                      <a:pt x="68" y="68"/>
                    </a:lnTo>
                    <a:lnTo>
                      <a:pt x="38" y="77"/>
                    </a:lnTo>
                    <a:lnTo>
                      <a:pt x="10" y="88"/>
                    </a:lnTo>
                    <a:lnTo>
                      <a:pt x="5" y="83"/>
                    </a:lnTo>
                    <a:lnTo>
                      <a:pt x="2" y="78"/>
                    </a:lnTo>
                    <a:lnTo>
                      <a:pt x="0" y="71"/>
                    </a:lnTo>
                    <a:lnTo>
                      <a:pt x="0" y="63"/>
                    </a:lnTo>
                    <a:lnTo>
                      <a:pt x="15" y="52"/>
                    </a:lnTo>
                    <a:lnTo>
                      <a:pt x="31" y="41"/>
                    </a:lnTo>
                    <a:lnTo>
                      <a:pt x="47" y="32"/>
                    </a:lnTo>
                    <a:lnTo>
                      <a:pt x="64" y="24"/>
                    </a:lnTo>
                    <a:lnTo>
                      <a:pt x="81" y="17"/>
                    </a:lnTo>
                    <a:lnTo>
                      <a:pt x="100" y="11"/>
                    </a:lnTo>
                    <a:lnTo>
                      <a:pt x="118" y="8"/>
                    </a:lnTo>
                    <a:lnTo>
                      <a:pt x="137" y="5"/>
                    </a:lnTo>
                    <a:lnTo>
                      <a:pt x="156" y="2"/>
                    </a:lnTo>
                    <a:lnTo>
                      <a:pt x="175" y="1"/>
                    </a:lnTo>
                    <a:lnTo>
                      <a:pt x="194" y="0"/>
                    </a:lnTo>
                    <a:lnTo>
                      <a:pt x="214" y="1"/>
                    </a:lnTo>
                    <a:lnTo>
                      <a:pt x="233" y="2"/>
                    </a:lnTo>
                    <a:lnTo>
                      <a:pt x="253" y="5"/>
                    </a:lnTo>
                    <a:lnTo>
                      <a:pt x="273" y="7"/>
                    </a:lnTo>
                    <a:lnTo>
                      <a:pt x="291" y="10"/>
                    </a:lnTo>
                    <a:lnTo>
                      <a:pt x="307" y="14"/>
                    </a:lnTo>
                    <a:lnTo>
                      <a:pt x="323" y="17"/>
                    </a:lnTo>
                    <a:lnTo>
                      <a:pt x="339" y="22"/>
                    </a:lnTo>
                    <a:lnTo>
                      <a:pt x="356" y="28"/>
                    </a:lnTo>
                    <a:lnTo>
                      <a:pt x="372" y="33"/>
                    </a:lnTo>
                    <a:lnTo>
                      <a:pt x="387" y="40"/>
                    </a:lnTo>
                    <a:lnTo>
                      <a:pt x="403" y="48"/>
                    </a:lnTo>
                    <a:lnTo>
                      <a:pt x="417" y="58"/>
                    </a:lnTo>
                    <a:lnTo>
                      <a:pt x="432" y="67"/>
                    </a:lnTo>
                    <a:lnTo>
                      <a:pt x="445" y="76"/>
                    </a:lnTo>
                    <a:lnTo>
                      <a:pt x="458" y="88"/>
                    </a:lnTo>
                    <a:lnTo>
                      <a:pt x="471" y="99"/>
                    </a:lnTo>
                    <a:lnTo>
                      <a:pt x="482" y="112"/>
                    </a:lnTo>
                    <a:lnTo>
                      <a:pt x="493" y="124"/>
                    </a:lnTo>
                    <a:lnTo>
                      <a:pt x="502" y="138"/>
                    </a:lnTo>
                    <a:lnTo>
                      <a:pt x="511" y="153"/>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2" name="Freeform 652"/>
              <p:cNvSpPr/>
              <p:nvPr/>
            </p:nvSpPr>
            <p:spPr bwMode="auto">
              <a:xfrm>
                <a:off x="3161" y="2556"/>
                <a:ext cx="338" cy="415"/>
              </a:xfrm>
              <a:custGeom>
                <a:avLst/>
                <a:gdLst>
                  <a:gd name="T0" fmla="*/ 1 w 676"/>
                  <a:gd name="T1" fmla="*/ 0 h 831"/>
                  <a:gd name="T2" fmla="*/ 1 w 676"/>
                  <a:gd name="T3" fmla="*/ 0 h 831"/>
                  <a:gd name="T4" fmla="*/ 1 w 676"/>
                  <a:gd name="T5" fmla="*/ 0 h 831"/>
                  <a:gd name="T6" fmla="*/ 1 w 676"/>
                  <a:gd name="T7" fmla="*/ 0 h 831"/>
                  <a:gd name="T8" fmla="*/ 1 w 676"/>
                  <a:gd name="T9" fmla="*/ 0 h 831"/>
                  <a:gd name="T10" fmla="*/ 1 w 676"/>
                  <a:gd name="T11" fmla="*/ 0 h 831"/>
                  <a:gd name="T12" fmla="*/ 1 w 676"/>
                  <a:gd name="T13" fmla="*/ 0 h 831"/>
                  <a:gd name="T14" fmla="*/ 1 w 676"/>
                  <a:gd name="T15" fmla="*/ 0 h 831"/>
                  <a:gd name="T16" fmla="*/ 1 w 676"/>
                  <a:gd name="T17" fmla="*/ 0 h 831"/>
                  <a:gd name="T18" fmla="*/ 1 w 676"/>
                  <a:gd name="T19" fmla="*/ 0 h 831"/>
                  <a:gd name="T20" fmla="*/ 1 w 676"/>
                  <a:gd name="T21" fmla="*/ 0 h 831"/>
                  <a:gd name="T22" fmla="*/ 1 w 676"/>
                  <a:gd name="T23" fmla="*/ 0 h 831"/>
                  <a:gd name="T24" fmla="*/ 1 w 676"/>
                  <a:gd name="T25" fmla="*/ 0 h 831"/>
                  <a:gd name="T26" fmla="*/ 1 w 676"/>
                  <a:gd name="T27" fmla="*/ 0 h 831"/>
                  <a:gd name="T28" fmla="*/ 1 w 676"/>
                  <a:gd name="T29" fmla="*/ 0 h 831"/>
                  <a:gd name="T30" fmla="*/ 1 w 676"/>
                  <a:gd name="T31" fmla="*/ 0 h 831"/>
                  <a:gd name="T32" fmla="*/ 1 w 676"/>
                  <a:gd name="T33" fmla="*/ 0 h 831"/>
                  <a:gd name="T34" fmla="*/ 1 w 676"/>
                  <a:gd name="T35" fmla="*/ 0 h 831"/>
                  <a:gd name="T36" fmla="*/ 1 w 676"/>
                  <a:gd name="T37" fmla="*/ 0 h 831"/>
                  <a:gd name="T38" fmla="*/ 1 w 676"/>
                  <a:gd name="T39" fmla="*/ 0 h 831"/>
                  <a:gd name="T40" fmla="*/ 1 w 676"/>
                  <a:gd name="T41" fmla="*/ 0 h 831"/>
                  <a:gd name="T42" fmla="*/ 1 w 676"/>
                  <a:gd name="T43" fmla="*/ 0 h 831"/>
                  <a:gd name="T44" fmla="*/ 1 w 676"/>
                  <a:gd name="T45" fmla="*/ 0 h 831"/>
                  <a:gd name="T46" fmla="*/ 1 w 676"/>
                  <a:gd name="T47" fmla="*/ 0 h 831"/>
                  <a:gd name="T48" fmla="*/ 1 w 676"/>
                  <a:gd name="T49" fmla="*/ 0 h 831"/>
                  <a:gd name="T50" fmla="*/ 1 w 676"/>
                  <a:gd name="T51" fmla="*/ 0 h 831"/>
                  <a:gd name="T52" fmla="*/ 1 w 676"/>
                  <a:gd name="T53" fmla="*/ 0 h 831"/>
                  <a:gd name="T54" fmla="*/ 1 w 676"/>
                  <a:gd name="T55" fmla="*/ 0 h 831"/>
                  <a:gd name="T56" fmla="*/ 1 w 676"/>
                  <a:gd name="T57" fmla="*/ 0 h 831"/>
                  <a:gd name="T58" fmla="*/ 1 w 676"/>
                  <a:gd name="T59" fmla="*/ 0 h 831"/>
                  <a:gd name="T60" fmla="*/ 1 w 676"/>
                  <a:gd name="T61" fmla="*/ 0 h 831"/>
                  <a:gd name="T62" fmla="*/ 1 w 676"/>
                  <a:gd name="T63" fmla="*/ 0 h 831"/>
                  <a:gd name="T64" fmla="*/ 1 w 676"/>
                  <a:gd name="T65" fmla="*/ 0 h 831"/>
                  <a:gd name="T66" fmla="*/ 1 w 676"/>
                  <a:gd name="T67" fmla="*/ 0 h 831"/>
                  <a:gd name="T68" fmla="*/ 1 w 676"/>
                  <a:gd name="T69" fmla="*/ 0 h 831"/>
                  <a:gd name="T70" fmla="*/ 1 w 676"/>
                  <a:gd name="T71" fmla="*/ 0 h 831"/>
                  <a:gd name="T72" fmla="*/ 1 w 676"/>
                  <a:gd name="T73" fmla="*/ 0 h 831"/>
                  <a:gd name="T74" fmla="*/ 1 w 676"/>
                  <a:gd name="T75" fmla="*/ 0 h 831"/>
                  <a:gd name="T76" fmla="*/ 1 w 676"/>
                  <a:gd name="T77" fmla="*/ 0 h 831"/>
                  <a:gd name="T78" fmla="*/ 1 w 676"/>
                  <a:gd name="T79" fmla="*/ 0 h 831"/>
                  <a:gd name="T80" fmla="*/ 1 w 676"/>
                  <a:gd name="T81" fmla="*/ 0 h 831"/>
                  <a:gd name="T82" fmla="*/ 1 w 676"/>
                  <a:gd name="T83" fmla="*/ 0 h 831"/>
                  <a:gd name="T84" fmla="*/ 1 w 676"/>
                  <a:gd name="T85" fmla="*/ 0 h 831"/>
                  <a:gd name="T86" fmla="*/ 1 w 676"/>
                  <a:gd name="T87" fmla="*/ 0 h 831"/>
                  <a:gd name="T88" fmla="*/ 1 w 676"/>
                  <a:gd name="T89" fmla="*/ 0 h 831"/>
                  <a:gd name="T90" fmla="*/ 1 w 676"/>
                  <a:gd name="T91" fmla="*/ 0 h 831"/>
                  <a:gd name="T92" fmla="*/ 1 w 676"/>
                  <a:gd name="T93" fmla="*/ 0 h 831"/>
                  <a:gd name="T94" fmla="*/ 1 w 676"/>
                  <a:gd name="T95" fmla="*/ 0 h 831"/>
                  <a:gd name="T96" fmla="*/ 1 w 676"/>
                  <a:gd name="T97" fmla="*/ 0 h 831"/>
                  <a:gd name="T98" fmla="*/ 1 w 676"/>
                  <a:gd name="T99" fmla="*/ 0 h 831"/>
                  <a:gd name="T100" fmla="*/ 1 w 676"/>
                  <a:gd name="T101" fmla="*/ 0 h 831"/>
                  <a:gd name="T102" fmla="*/ 1 w 676"/>
                  <a:gd name="T103" fmla="*/ 0 h 8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76"/>
                  <a:gd name="T157" fmla="*/ 0 h 831"/>
                  <a:gd name="T158" fmla="*/ 676 w 676"/>
                  <a:gd name="T159" fmla="*/ 831 h 83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76" h="831">
                    <a:moveTo>
                      <a:pt x="615" y="831"/>
                    </a:moveTo>
                    <a:lnTo>
                      <a:pt x="608" y="827"/>
                    </a:lnTo>
                    <a:lnTo>
                      <a:pt x="602" y="824"/>
                    </a:lnTo>
                    <a:lnTo>
                      <a:pt x="598" y="818"/>
                    </a:lnTo>
                    <a:lnTo>
                      <a:pt x="593" y="811"/>
                    </a:lnTo>
                    <a:lnTo>
                      <a:pt x="588" y="804"/>
                    </a:lnTo>
                    <a:lnTo>
                      <a:pt x="585" y="797"/>
                    </a:lnTo>
                    <a:lnTo>
                      <a:pt x="580" y="790"/>
                    </a:lnTo>
                    <a:lnTo>
                      <a:pt x="577" y="784"/>
                    </a:lnTo>
                    <a:lnTo>
                      <a:pt x="565" y="762"/>
                    </a:lnTo>
                    <a:lnTo>
                      <a:pt x="555" y="739"/>
                    </a:lnTo>
                    <a:lnTo>
                      <a:pt x="546" y="716"/>
                    </a:lnTo>
                    <a:lnTo>
                      <a:pt x="539" y="691"/>
                    </a:lnTo>
                    <a:lnTo>
                      <a:pt x="533" y="666"/>
                    </a:lnTo>
                    <a:lnTo>
                      <a:pt x="527" y="641"/>
                    </a:lnTo>
                    <a:lnTo>
                      <a:pt x="523" y="615"/>
                    </a:lnTo>
                    <a:lnTo>
                      <a:pt x="518" y="590"/>
                    </a:lnTo>
                    <a:lnTo>
                      <a:pt x="505" y="580"/>
                    </a:lnTo>
                    <a:lnTo>
                      <a:pt x="492" y="570"/>
                    </a:lnTo>
                    <a:lnTo>
                      <a:pt x="479" y="560"/>
                    </a:lnTo>
                    <a:lnTo>
                      <a:pt x="466" y="549"/>
                    </a:lnTo>
                    <a:lnTo>
                      <a:pt x="454" y="538"/>
                    </a:lnTo>
                    <a:lnTo>
                      <a:pt x="441" y="527"/>
                    </a:lnTo>
                    <a:lnTo>
                      <a:pt x="431" y="514"/>
                    </a:lnTo>
                    <a:lnTo>
                      <a:pt x="421" y="501"/>
                    </a:lnTo>
                    <a:lnTo>
                      <a:pt x="410" y="501"/>
                    </a:lnTo>
                    <a:lnTo>
                      <a:pt x="396" y="498"/>
                    </a:lnTo>
                    <a:lnTo>
                      <a:pt x="383" y="492"/>
                    </a:lnTo>
                    <a:lnTo>
                      <a:pt x="371" y="485"/>
                    </a:lnTo>
                    <a:lnTo>
                      <a:pt x="360" y="477"/>
                    </a:lnTo>
                    <a:lnTo>
                      <a:pt x="351" y="470"/>
                    </a:lnTo>
                    <a:lnTo>
                      <a:pt x="345" y="464"/>
                    </a:lnTo>
                    <a:lnTo>
                      <a:pt x="343" y="462"/>
                    </a:lnTo>
                    <a:lnTo>
                      <a:pt x="349" y="461"/>
                    </a:lnTo>
                    <a:lnTo>
                      <a:pt x="355" y="462"/>
                    </a:lnTo>
                    <a:lnTo>
                      <a:pt x="359" y="463"/>
                    </a:lnTo>
                    <a:lnTo>
                      <a:pt x="365" y="463"/>
                    </a:lnTo>
                    <a:lnTo>
                      <a:pt x="371" y="464"/>
                    </a:lnTo>
                    <a:lnTo>
                      <a:pt x="378" y="466"/>
                    </a:lnTo>
                    <a:lnTo>
                      <a:pt x="383" y="464"/>
                    </a:lnTo>
                    <a:lnTo>
                      <a:pt x="390" y="462"/>
                    </a:lnTo>
                    <a:lnTo>
                      <a:pt x="406" y="448"/>
                    </a:lnTo>
                    <a:lnTo>
                      <a:pt x="416" y="433"/>
                    </a:lnTo>
                    <a:lnTo>
                      <a:pt x="419" y="416"/>
                    </a:lnTo>
                    <a:lnTo>
                      <a:pt x="424" y="399"/>
                    </a:lnTo>
                    <a:lnTo>
                      <a:pt x="421" y="387"/>
                    </a:lnTo>
                    <a:lnTo>
                      <a:pt x="420" y="376"/>
                    </a:lnTo>
                    <a:lnTo>
                      <a:pt x="417" y="364"/>
                    </a:lnTo>
                    <a:lnTo>
                      <a:pt x="414" y="353"/>
                    </a:lnTo>
                    <a:lnTo>
                      <a:pt x="410" y="342"/>
                    </a:lnTo>
                    <a:lnTo>
                      <a:pt x="404" y="334"/>
                    </a:lnTo>
                    <a:lnTo>
                      <a:pt x="397" y="326"/>
                    </a:lnTo>
                    <a:lnTo>
                      <a:pt x="388" y="320"/>
                    </a:lnTo>
                    <a:lnTo>
                      <a:pt x="371" y="316"/>
                    </a:lnTo>
                    <a:lnTo>
                      <a:pt x="353" y="312"/>
                    </a:lnTo>
                    <a:lnTo>
                      <a:pt x="336" y="309"/>
                    </a:lnTo>
                    <a:lnTo>
                      <a:pt x="319" y="307"/>
                    </a:lnTo>
                    <a:lnTo>
                      <a:pt x="302" y="303"/>
                    </a:lnTo>
                    <a:lnTo>
                      <a:pt x="284" y="300"/>
                    </a:lnTo>
                    <a:lnTo>
                      <a:pt x="268" y="296"/>
                    </a:lnTo>
                    <a:lnTo>
                      <a:pt x="251" y="293"/>
                    </a:lnTo>
                    <a:lnTo>
                      <a:pt x="234" y="288"/>
                    </a:lnTo>
                    <a:lnTo>
                      <a:pt x="218" y="284"/>
                    </a:lnTo>
                    <a:lnTo>
                      <a:pt x="201" y="279"/>
                    </a:lnTo>
                    <a:lnTo>
                      <a:pt x="185" y="272"/>
                    </a:lnTo>
                    <a:lnTo>
                      <a:pt x="169" y="265"/>
                    </a:lnTo>
                    <a:lnTo>
                      <a:pt x="154" y="257"/>
                    </a:lnTo>
                    <a:lnTo>
                      <a:pt x="139" y="248"/>
                    </a:lnTo>
                    <a:lnTo>
                      <a:pt x="125" y="237"/>
                    </a:lnTo>
                    <a:lnTo>
                      <a:pt x="115" y="277"/>
                    </a:lnTo>
                    <a:lnTo>
                      <a:pt x="107" y="317"/>
                    </a:lnTo>
                    <a:lnTo>
                      <a:pt x="100" y="360"/>
                    </a:lnTo>
                    <a:lnTo>
                      <a:pt x="98" y="401"/>
                    </a:lnTo>
                    <a:lnTo>
                      <a:pt x="98" y="445"/>
                    </a:lnTo>
                    <a:lnTo>
                      <a:pt x="102" y="487"/>
                    </a:lnTo>
                    <a:lnTo>
                      <a:pt x="110" y="530"/>
                    </a:lnTo>
                    <a:lnTo>
                      <a:pt x="122" y="573"/>
                    </a:lnTo>
                    <a:lnTo>
                      <a:pt x="133" y="592"/>
                    </a:lnTo>
                    <a:lnTo>
                      <a:pt x="145" y="614"/>
                    </a:lnTo>
                    <a:lnTo>
                      <a:pt x="159" y="635"/>
                    </a:lnTo>
                    <a:lnTo>
                      <a:pt x="173" y="655"/>
                    </a:lnTo>
                    <a:lnTo>
                      <a:pt x="189" y="673"/>
                    </a:lnTo>
                    <a:lnTo>
                      <a:pt x="207" y="689"/>
                    </a:lnTo>
                    <a:lnTo>
                      <a:pt x="227" y="702"/>
                    </a:lnTo>
                    <a:lnTo>
                      <a:pt x="250" y="711"/>
                    </a:lnTo>
                    <a:lnTo>
                      <a:pt x="256" y="711"/>
                    </a:lnTo>
                    <a:lnTo>
                      <a:pt x="262" y="709"/>
                    </a:lnTo>
                    <a:lnTo>
                      <a:pt x="269" y="706"/>
                    </a:lnTo>
                    <a:lnTo>
                      <a:pt x="275" y="704"/>
                    </a:lnTo>
                    <a:lnTo>
                      <a:pt x="281" y="702"/>
                    </a:lnTo>
                    <a:lnTo>
                      <a:pt x="287" y="701"/>
                    </a:lnTo>
                    <a:lnTo>
                      <a:pt x="290" y="703"/>
                    </a:lnTo>
                    <a:lnTo>
                      <a:pt x="294" y="708"/>
                    </a:lnTo>
                    <a:lnTo>
                      <a:pt x="287" y="712"/>
                    </a:lnTo>
                    <a:lnTo>
                      <a:pt x="280" y="716"/>
                    </a:lnTo>
                    <a:lnTo>
                      <a:pt x="273" y="719"/>
                    </a:lnTo>
                    <a:lnTo>
                      <a:pt x="266" y="721"/>
                    </a:lnTo>
                    <a:lnTo>
                      <a:pt x="259" y="723"/>
                    </a:lnTo>
                    <a:lnTo>
                      <a:pt x="251" y="724"/>
                    </a:lnTo>
                    <a:lnTo>
                      <a:pt x="243" y="723"/>
                    </a:lnTo>
                    <a:lnTo>
                      <a:pt x="235" y="720"/>
                    </a:lnTo>
                    <a:lnTo>
                      <a:pt x="212" y="710"/>
                    </a:lnTo>
                    <a:lnTo>
                      <a:pt x="191" y="698"/>
                    </a:lnTo>
                    <a:lnTo>
                      <a:pt x="171" y="686"/>
                    </a:lnTo>
                    <a:lnTo>
                      <a:pt x="153" y="671"/>
                    </a:lnTo>
                    <a:lnTo>
                      <a:pt x="137" y="655"/>
                    </a:lnTo>
                    <a:lnTo>
                      <a:pt x="122" y="637"/>
                    </a:lnTo>
                    <a:lnTo>
                      <a:pt x="108" y="618"/>
                    </a:lnTo>
                    <a:lnTo>
                      <a:pt x="97" y="598"/>
                    </a:lnTo>
                    <a:lnTo>
                      <a:pt x="86" y="577"/>
                    </a:lnTo>
                    <a:lnTo>
                      <a:pt x="77" y="555"/>
                    </a:lnTo>
                    <a:lnTo>
                      <a:pt x="69" y="532"/>
                    </a:lnTo>
                    <a:lnTo>
                      <a:pt x="63" y="509"/>
                    </a:lnTo>
                    <a:lnTo>
                      <a:pt x="59" y="485"/>
                    </a:lnTo>
                    <a:lnTo>
                      <a:pt x="55" y="461"/>
                    </a:lnTo>
                    <a:lnTo>
                      <a:pt x="53" y="437"/>
                    </a:lnTo>
                    <a:lnTo>
                      <a:pt x="53" y="411"/>
                    </a:lnTo>
                    <a:lnTo>
                      <a:pt x="53" y="330"/>
                    </a:lnTo>
                    <a:lnTo>
                      <a:pt x="45" y="330"/>
                    </a:lnTo>
                    <a:lnTo>
                      <a:pt x="38" y="330"/>
                    </a:lnTo>
                    <a:lnTo>
                      <a:pt x="30" y="330"/>
                    </a:lnTo>
                    <a:lnTo>
                      <a:pt x="22" y="328"/>
                    </a:lnTo>
                    <a:lnTo>
                      <a:pt x="15" y="326"/>
                    </a:lnTo>
                    <a:lnTo>
                      <a:pt x="9" y="323"/>
                    </a:lnTo>
                    <a:lnTo>
                      <a:pt x="3" y="319"/>
                    </a:lnTo>
                    <a:lnTo>
                      <a:pt x="0" y="314"/>
                    </a:lnTo>
                    <a:lnTo>
                      <a:pt x="56" y="294"/>
                    </a:lnTo>
                    <a:lnTo>
                      <a:pt x="61" y="269"/>
                    </a:lnTo>
                    <a:lnTo>
                      <a:pt x="65" y="242"/>
                    </a:lnTo>
                    <a:lnTo>
                      <a:pt x="72" y="217"/>
                    </a:lnTo>
                    <a:lnTo>
                      <a:pt x="87" y="196"/>
                    </a:lnTo>
                    <a:lnTo>
                      <a:pt x="78" y="184"/>
                    </a:lnTo>
                    <a:lnTo>
                      <a:pt x="71" y="171"/>
                    </a:lnTo>
                    <a:lnTo>
                      <a:pt x="64" y="156"/>
                    </a:lnTo>
                    <a:lnTo>
                      <a:pt x="60" y="141"/>
                    </a:lnTo>
                    <a:lnTo>
                      <a:pt x="56" y="126"/>
                    </a:lnTo>
                    <a:lnTo>
                      <a:pt x="56" y="110"/>
                    </a:lnTo>
                    <a:lnTo>
                      <a:pt x="57" y="93"/>
                    </a:lnTo>
                    <a:lnTo>
                      <a:pt x="63" y="77"/>
                    </a:lnTo>
                    <a:lnTo>
                      <a:pt x="70" y="65"/>
                    </a:lnTo>
                    <a:lnTo>
                      <a:pt x="77" y="53"/>
                    </a:lnTo>
                    <a:lnTo>
                      <a:pt x="85" y="42"/>
                    </a:lnTo>
                    <a:lnTo>
                      <a:pt x="94" y="31"/>
                    </a:lnTo>
                    <a:lnTo>
                      <a:pt x="103" y="22"/>
                    </a:lnTo>
                    <a:lnTo>
                      <a:pt x="115" y="14"/>
                    </a:lnTo>
                    <a:lnTo>
                      <a:pt x="125" y="7"/>
                    </a:lnTo>
                    <a:lnTo>
                      <a:pt x="138" y="0"/>
                    </a:lnTo>
                    <a:lnTo>
                      <a:pt x="144" y="8"/>
                    </a:lnTo>
                    <a:lnTo>
                      <a:pt x="145" y="15"/>
                    </a:lnTo>
                    <a:lnTo>
                      <a:pt x="142" y="22"/>
                    </a:lnTo>
                    <a:lnTo>
                      <a:pt x="135" y="28"/>
                    </a:lnTo>
                    <a:lnTo>
                      <a:pt x="127" y="34"/>
                    </a:lnTo>
                    <a:lnTo>
                      <a:pt x="120" y="40"/>
                    </a:lnTo>
                    <a:lnTo>
                      <a:pt x="113" y="47"/>
                    </a:lnTo>
                    <a:lnTo>
                      <a:pt x="109" y="55"/>
                    </a:lnTo>
                    <a:lnTo>
                      <a:pt x="102" y="83"/>
                    </a:lnTo>
                    <a:lnTo>
                      <a:pt x="103" y="113"/>
                    </a:lnTo>
                    <a:lnTo>
                      <a:pt x="110" y="141"/>
                    </a:lnTo>
                    <a:lnTo>
                      <a:pt x="122" y="166"/>
                    </a:lnTo>
                    <a:lnTo>
                      <a:pt x="138" y="184"/>
                    </a:lnTo>
                    <a:lnTo>
                      <a:pt x="154" y="201"/>
                    </a:lnTo>
                    <a:lnTo>
                      <a:pt x="173" y="214"/>
                    </a:lnTo>
                    <a:lnTo>
                      <a:pt x="192" y="226"/>
                    </a:lnTo>
                    <a:lnTo>
                      <a:pt x="212" y="235"/>
                    </a:lnTo>
                    <a:lnTo>
                      <a:pt x="232" y="242"/>
                    </a:lnTo>
                    <a:lnTo>
                      <a:pt x="254" y="249"/>
                    </a:lnTo>
                    <a:lnTo>
                      <a:pt x="276" y="255"/>
                    </a:lnTo>
                    <a:lnTo>
                      <a:pt x="298" y="259"/>
                    </a:lnTo>
                    <a:lnTo>
                      <a:pt x="320" y="265"/>
                    </a:lnTo>
                    <a:lnTo>
                      <a:pt x="342" y="271"/>
                    </a:lnTo>
                    <a:lnTo>
                      <a:pt x="364" y="277"/>
                    </a:lnTo>
                    <a:lnTo>
                      <a:pt x="385" y="284"/>
                    </a:lnTo>
                    <a:lnTo>
                      <a:pt x="405" y="293"/>
                    </a:lnTo>
                    <a:lnTo>
                      <a:pt x="425" y="302"/>
                    </a:lnTo>
                    <a:lnTo>
                      <a:pt x="444" y="315"/>
                    </a:lnTo>
                    <a:lnTo>
                      <a:pt x="459" y="317"/>
                    </a:lnTo>
                    <a:lnTo>
                      <a:pt x="474" y="322"/>
                    </a:lnTo>
                    <a:lnTo>
                      <a:pt x="488" y="328"/>
                    </a:lnTo>
                    <a:lnTo>
                      <a:pt x="501" y="337"/>
                    </a:lnTo>
                    <a:lnTo>
                      <a:pt x="512" y="347"/>
                    </a:lnTo>
                    <a:lnTo>
                      <a:pt x="523" y="358"/>
                    </a:lnTo>
                    <a:lnTo>
                      <a:pt x="531" y="370"/>
                    </a:lnTo>
                    <a:lnTo>
                      <a:pt x="539" y="384"/>
                    </a:lnTo>
                    <a:lnTo>
                      <a:pt x="541" y="396"/>
                    </a:lnTo>
                    <a:lnTo>
                      <a:pt x="540" y="410"/>
                    </a:lnTo>
                    <a:lnTo>
                      <a:pt x="534" y="421"/>
                    </a:lnTo>
                    <a:lnTo>
                      <a:pt x="524" y="430"/>
                    </a:lnTo>
                    <a:lnTo>
                      <a:pt x="517" y="430"/>
                    </a:lnTo>
                    <a:lnTo>
                      <a:pt x="510" y="426"/>
                    </a:lnTo>
                    <a:lnTo>
                      <a:pt x="502" y="422"/>
                    </a:lnTo>
                    <a:lnTo>
                      <a:pt x="495" y="417"/>
                    </a:lnTo>
                    <a:lnTo>
                      <a:pt x="488" y="411"/>
                    </a:lnTo>
                    <a:lnTo>
                      <a:pt x="482" y="406"/>
                    </a:lnTo>
                    <a:lnTo>
                      <a:pt x="479" y="402"/>
                    </a:lnTo>
                    <a:lnTo>
                      <a:pt x="478" y="401"/>
                    </a:lnTo>
                    <a:lnTo>
                      <a:pt x="485" y="405"/>
                    </a:lnTo>
                    <a:lnTo>
                      <a:pt x="492" y="409"/>
                    </a:lnTo>
                    <a:lnTo>
                      <a:pt x="497" y="413"/>
                    </a:lnTo>
                    <a:lnTo>
                      <a:pt x="505" y="414"/>
                    </a:lnTo>
                    <a:lnTo>
                      <a:pt x="511" y="409"/>
                    </a:lnTo>
                    <a:lnTo>
                      <a:pt x="515" y="402"/>
                    </a:lnTo>
                    <a:lnTo>
                      <a:pt x="516" y="396"/>
                    </a:lnTo>
                    <a:lnTo>
                      <a:pt x="516" y="388"/>
                    </a:lnTo>
                    <a:lnTo>
                      <a:pt x="508" y="383"/>
                    </a:lnTo>
                    <a:lnTo>
                      <a:pt x="501" y="375"/>
                    </a:lnTo>
                    <a:lnTo>
                      <a:pt x="493" y="368"/>
                    </a:lnTo>
                    <a:lnTo>
                      <a:pt x="484" y="361"/>
                    </a:lnTo>
                    <a:lnTo>
                      <a:pt x="476" y="354"/>
                    </a:lnTo>
                    <a:lnTo>
                      <a:pt x="466" y="349"/>
                    </a:lnTo>
                    <a:lnTo>
                      <a:pt x="456" y="346"/>
                    </a:lnTo>
                    <a:lnTo>
                      <a:pt x="447" y="346"/>
                    </a:lnTo>
                    <a:lnTo>
                      <a:pt x="454" y="368"/>
                    </a:lnTo>
                    <a:lnTo>
                      <a:pt x="457" y="392"/>
                    </a:lnTo>
                    <a:lnTo>
                      <a:pt x="458" y="416"/>
                    </a:lnTo>
                    <a:lnTo>
                      <a:pt x="461" y="440"/>
                    </a:lnTo>
                    <a:lnTo>
                      <a:pt x="463" y="464"/>
                    </a:lnTo>
                    <a:lnTo>
                      <a:pt x="469" y="487"/>
                    </a:lnTo>
                    <a:lnTo>
                      <a:pt x="480" y="509"/>
                    </a:lnTo>
                    <a:lnTo>
                      <a:pt x="496" y="529"/>
                    </a:lnTo>
                    <a:lnTo>
                      <a:pt x="510" y="544"/>
                    </a:lnTo>
                    <a:lnTo>
                      <a:pt x="524" y="560"/>
                    </a:lnTo>
                    <a:lnTo>
                      <a:pt x="539" y="575"/>
                    </a:lnTo>
                    <a:lnTo>
                      <a:pt x="556" y="589"/>
                    </a:lnTo>
                    <a:lnTo>
                      <a:pt x="573" y="600"/>
                    </a:lnTo>
                    <a:lnTo>
                      <a:pt x="592" y="608"/>
                    </a:lnTo>
                    <a:lnTo>
                      <a:pt x="611" y="612"/>
                    </a:lnTo>
                    <a:lnTo>
                      <a:pt x="633" y="611"/>
                    </a:lnTo>
                    <a:lnTo>
                      <a:pt x="637" y="607"/>
                    </a:lnTo>
                    <a:lnTo>
                      <a:pt x="641" y="604"/>
                    </a:lnTo>
                    <a:lnTo>
                      <a:pt x="646" y="602"/>
                    </a:lnTo>
                    <a:lnTo>
                      <a:pt x="649" y="598"/>
                    </a:lnTo>
                    <a:lnTo>
                      <a:pt x="645" y="593"/>
                    </a:lnTo>
                    <a:lnTo>
                      <a:pt x="639" y="591"/>
                    </a:lnTo>
                    <a:lnTo>
                      <a:pt x="634" y="589"/>
                    </a:lnTo>
                    <a:lnTo>
                      <a:pt x="633" y="583"/>
                    </a:lnTo>
                    <a:lnTo>
                      <a:pt x="640" y="578"/>
                    </a:lnTo>
                    <a:lnTo>
                      <a:pt x="647" y="576"/>
                    </a:lnTo>
                    <a:lnTo>
                      <a:pt x="656" y="575"/>
                    </a:lnTo>
                    <a:lnTo>
                      <a:pt x="664" y="577"/>
                    </a:lnTo>
                    <a:lnTo>
                      <a:pt x="671" y="584"/>
                    </a:lnTo>
                    <a:lnTo>
                      <a:pt x="675" y="592"/>
                    </a:lnTo>
                    <a:lnTo>
                      <a:pt x="676" y="600"/>
                    </a:lnTo>
                    <a:lnTo>
                      <a:pt x="675" y="608"/>
                    </a:lnTo>
                    <a:lnTo>
                      <a:pt x="674" y="619"/>
                    </a:lnTo>
                    <a:lnTo>
                      <a:pt x="668" y="628"/>
                    </a:lnTo>
                    <a:lnTo>
                      <a:pt x="657" y="636"/>
                    </a:lnTo>
                    <a:lnTo>
                      <a:pt x="645" y="643"/>
                    </a:lnTo>
                    <a:lnTo>
                      <a:pt x="630" y="644"/>
                    </a:lnTo>
                    <a:lnTo>
                      <a:pt x="616" y="643"/>
                    </a:lnTo>
                    <a:lnTo>
                      <a:pt x="602" y="641"/>
                    </a:lnTo>
                    <a:lnTo>
                      <a:pt x="590" y="637"/>
                    </a:lnTo>
                    <a:lnTo>
                      <a:pt x="577" y="631"/>
                    </a:lnTo>
                    <a:lnTo>
                      <a:pt x="565" y="627"/>
                    </a:lnTo>
                    <a:lnTo>
                      <a:pt x="556" y="620"/>
                    </a:lnTo>
                    <a:lnTo>
                      <a:pt x="547" y="614"/>
                    </a:lnTo>
                    <a:lnTo>
                      <a:pt x="554" y="636"/>
                    </a:lnTo>
                    <a:lnTo>
                      <a:pt x="562" y="658"/>
                    </a:lnTo>
                    <a:lnTo>
                      <a:pt x="571" y="679"/>
                    </a:lnTo>
                    <a:lnTo>
                      <a:pt x="581" y="701"/>
                    </a:lnTo>
                    <a:lnTo>
                      <a:pt x="593" y="721"/>
                    </a:lnTo>
                    <a:lnTo>
                      <a:pt x="605" y="743"/>
                    </a:lnTo>
                    <a:lnTo>
                      <a:pt x="617" y="764"/>
                    </a:lnTo>
                    <a:lnTo>
                      <a:pt x="631" y="784"/>
                    </a:lnTo>
                    <a:lnTo>
                      <a:pt x="615" y="831"/>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3" name="Freeform 653"/>
              <p:cNvSpPr/>
              <p:nvPr/>
            </p:nvSpPr>
            <p:spPr bwMode="auto">
              <a:xfrm>
                <a:off x="3516" y="2583"/>
                <a:ext cx="130" cy="250"/>
              </a:xfrm>
              <a:custGeom>
                <a:avLst/>
                <a:gdLst>
                  <a:gd name="T0" fmla="*/ 1 w 260"/>
                  <a:gd name="T1" fmla="*/ 0 h 501"/>
                  <a:gd name="T2" fmla="*/ 1 w 260"/>
                  <a:gd name="T3" fmla="*/ 0 h 501"/>
                  <a:gd name="T4" fmla="*/ 1 w 260"/>
                  <a:gd name="T5" fmla="*/ 0 h 501"/>
                  <a:gd name="T6" fmla="*/ 1 w 260"/>
                  <a:gd name="T7" fmla="*/ 0 h 501"/>
                  <a:gd name="T8" fmla="*/ 1 w 260"/>
                  <a:gd name="T9" fmla="*/ 0 h 501"/>
                  <a:gd name="T10" fmla="*/ 1 w 260"/>
                  <a:gd name="T11" fmla="*/ 0 h 501"/>
                  <a:gd name="T12" fmla="*/ 1 w 260"/>
                  <a:gd name="T13" fmla="*/ 0 h 501"/>
                  <a:gd name="T14" fmla="*/ 1 w 260"/>
                  <a:gd name="T15" fmla="*/ 0 h 501"/>
                  <a:gd name="T16" fmla="*/ 1 w 260"/>
                  <a:gd name="T17" fmla="*/ 0 h 501"/>
                  <a:gd name="T18" fmla="*/ 1 w 260"/>
                  <a:gd name="T19" fmla="*/ 0 h 501"/>
                  <a:gd name="T20" fmla="*/ 1 w 260"/>
                  <a:gd name="T21" fmla="*/ 0 h 501"/>
                  <a:gd name="T22" fmla="*/ 1 w 260"/>
                  <a:gd name="T23" fmla="*/ 0 h 501"/>
                  <a:gd name="T24" fmla="*/ 1 w 260"/>
                  <a:gd name="T25" fmla="*/ 0 h 501"/>
                  <a:gd name="T26" fmla="*/ 1 w 260"/>
                  <a:gd name="T27" fmla="*/ 0 h 501"/>
                  <a:gd name="T28" fmla="*/ 1 w 260"/>
                  <a:gd name="T29" fmla="*/ 0 h 501"/>
                  <a:gd name="T30" fmla="*/ 1 w 260"/>
                  <a:gd name="T31" fmla="*/ 0 h 501"/>
                  <a:gd name="T32" fmla="*/ 1 w 260"/>
                  <a:gd name="T33" fmla="*/ 0 h 501"/>
                  <a:gd name="T34" fmla="*/ 1 w 260"/>
                  <a:gd name="T35" fmla="*/ 0 h 501"/>
                  <a:gd name="T36" fmla="*/ 1 w 260"/>
                  <a:gd name="T37" fmla="*/ 0 h 501"/>
                  <a:gd name="T38" fmla="*/ 1 w 260"/>
                  <a:gd name="T39" fmla="*/ 0 h 501"/>
                  <a:gd name="T40" fmla="*/ 1 w 260"/>
                  <a:gd name="T41" fmla="*/ 0 h 501"/>
                  <a:gd name="T42" fmla="*/ 1 w 260"/>
                  <a:gd name="T43" fmla="*/ 0 h 501"/>
                  <a:gd name="T44" fmla="*/ 1 w 260"/>
                  <a:gd name="T45" fmla="*/ 0 h 501"/>
                  <a:gd name="T46" fmla="*/ 1 w 260"/>
                  <a:gd name="T47" fmla="*/ 0 h 501"/>
                  <a:gd name="T48" fmla="*/ 1 w 260"/>
                  <a:gd name="T49" fmla="*/ 0 h 501"/>
                  <a:gd name="T50" fmla="*/ 1 w 260"/>
                  <a:gd name="T51" fmla="*/ 0 h 501"/>
                  <a:gd name="T52" fmla="*/ 1 w 260"/>
                  <a:gd name="T53" fmla="*/ 0 h 501"/>
                  <a:gd name="T54" fmla="*/ 1 w 260"/>
                  <a:gd name="T55" fmla="*/ 0 h 501"/>
                  <a:gd name="T56" fmla="*/ 1 w 260"/>
                  <a:gd name="T57" fmla="*/ 0 h 501"/>
                  <a:gd name="T58" fmla="*/ 1 w 260"/>
                  <a:gd name="T59" fmla="*/ 0 h 501"/>
                  <a:gd name="T60" fmla="*/ 1 w 260"/>
                  <a:gd name="T61" fmla="*/ 0 h 501"/>
                  <a:gd name="T62" fmla="*/ 1 w 260"/>
                  <a:gd name="T63" fmla="*/ 0 h 5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0"/>
                  <a:gd name="T97" fmla="*/ 0 h 501"/>
                  <a:gd name="T98" fmla="*/ 260 w 260"/>
                  <a:gd name="T99" fmla="*/ 501 h 5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0" h="501">
                    <a:moveTo>
                      <a:pt x="232" y="111"/>
                    </a:moveTo>
                    <a:lnTo>
                      <a:pt x="248" y="153"/>
                    </a:lnTo>
                    <a:lnTo>
                      <a:pt x="257" y="198"/>
                    </a:lnTo>
                    <a:lnTo>
                      <a:pt x="260" y="246"/>
                    </a:lnTo>
                    <a:lnTo>
                      <a:pt x="258" y="293"/>
                    </a:lnTo>
                    <a:lnTo>
                      <a:pt x="249" y="339"/>
                    </a:lnTo>
                    <a:lnTo>
                      <a:pt x="234" y="384"/>
                    </a:lnTo>
                    <a:lnTo>
                      <a:pt x="213" y="424"/>
                    </a:lnTo>
                    <a:lnTo>
                      <a:pt x="186" y="461"/>
                    </a:lnTo>
                    <a:lnTo>
                      <a:pt x="175" y="470"/>
                    </a:lnTo>
                    <a:lnTo>
                      <a:pt x="160" y="478"/>
                    </a:lnTo>
                    <a:lnTo>
                      <a:pt x="144" y="486"/>
                    </a:lnTo>
                    <a:lnTo>
                      <a:pt x="127" y="493"/>
                    </a:lnTo>
                    <a:lnTo>
                      <a:pt x="111" y="498"/>
                    </a:lnTo>
                    <a:lnTo>
                      <a:pt x="97" y="501"/>
                    </a:lnTo>
                    <a:lnTo>
                      <a:pt x="87" y="501"/>
                    </a:lnTo>
                    <a:lnTo>
                      <a:pt x="82" y="499"/>
                    </a:lnTo>
                    <a:lnTo>
                      <a:pt x="87" y="493"/>
                    </a:lnTo>
                    <a:lnTo>
                      <a:pt x="96" y="485"/>
                    </a:lnTo>
                    <a:lnTo>
                      <a:pt x="108" y="475"/>
                    </a:lnTo>
                    <a:lnTo>
                      <a:pt x="123" y="464"/>
                    </a:lnTo>
                    <a:lnTo>
                      <a:pt x="140" y="453"/>
                    </a:lnTo>
                    <a:lnTo>
                      <a:pt x="154" y="441"/>
                    </a:lnTo>
                    <a:lnTo>
                      <a:pt x="167" y="430"/>
                    </a:lnTo>
                    <a:lnTo>
                      <a:pt x="175" y="421"/>
                    </a:lnTo>
                    <a:lnTo>
                      <a:pt x="188" y="388"/>
                    </a:lnTo>
                    <a:lnTo>
                      <a:pt x="198" y="355"/>
                    </a:lnTo>
                    <a:lnTo>
                      <a:pt x="205" y="319"/>
                    </a:lnTo>
                    <a:lnTo>
                      <a:pt x="210" y="284"/>
                    </a:lnTo>
                    <a:lnTo>
                      <a:pt x="212" y="247"/>
                    </a:lnTo>
                    <a:lnTo>
                      <a:pt x="210" y="210"/>
                    </a:lnTo>
                    <a:lnTo>
                      <a:pt x="206" y="174"/>
                    </a:lnTo>
                    <a:lnTo>
                      <a:pt x="198" y="140"/>
                    </a:lnTo>
                    <a:lnTo>
                      <a:pt x="196" y="130"/>
                    </a:lnTo>
                    <a:lnTo>
                      <a:pt x="194" y="120"/>
                    </a:lnTo>
                    <a:lnTo>
                      <a:pt x="190" y="111"/>
                    </a:lnTo>
                    <a:lnTo>
                      <a:pt x="186" y="103"/>
                    </a:lnTo>
                    <a:lnTo>
                      <a:pt x="181" y="93"/>
                    </a:lnTo>
                    <a:lnTo>
                      <a:pt x="175" y="85"/>
                    </a:lnTo>
                    <a:lnTo>
                      <a:pt x="169" y="78"/>
                    </a:lnTo>
                    <a:lnTo>
                      <a:pt x="163" y="70"/>
                    </a:lnTo>
                    <a:lnTo>
                      <a:pt x="140" y="53"/>
                    </a:lnTo>
                    <a:lnTo>
                      <a:pt x="114" y="40"/>
                    </a:lnTo>
                    <a:lnTo>
                      <a:pt x="87" y="32"/>
                    </a:lnTo>
                    <a:lnTo>
                      <a:pt x="61" y="27"/>
                    </a:lnTo>
                    <a:lnTo>
                      <a:pt x="37" y="24"/>
                    </a:lnTo>
                    <a:lnTo>
                      <a:pt x="17" y="24"/>
                    </a:lnTo>
                    <a:lnTo>
                      <a:pt x="5" y="24"/>
                    </a:lnTo>
                    <a:lnTo>
                      <a:pt x="0" y="24"/>
                    </a:lnTo>
                    <a:lnTo>
                      <a:pt x="16" y="13"/>
                    </a:lnTo>
                    <a:lnTo>
                      <a:pt x="34" y="6"/>
                    </a:lnTo>
                    <a:lnTo>
                      <a:pt x="53" y="1"/>
                    </a:lnTo>
                    <a:lnTo>
                      <a:pt x="73" y="0"/>
                    </a:lnTo>
                    <a:lnTo>
                      <a:pt x="92" y="2"/>
                    </a:lnTo>
                    <a:lnTo>
                      <a:pt x="112" y="6"/>
                    </a:lnTo>
                    <a:lnTo>
                      <a:pt x="130" y="12"/>
                    </a:lnTo>
                    <a:lnTo>
                      <a:pt x="148" y="19"/>
                    </a:lnTo>
                    <a:lnTo>
                      <a:pt x="160" y="28"/>
                    </a:lnTo>
                    <a:lnTo>
                      <a:pt x="173" y="37"/>
                    </a:lnTo>
                    <a:lnTo>
                      <a:pt x="184" y="47"/>
                    </a:lnTo>
                    <a:lnTo>
                      <a:pt x="196" y="59"/>
                    </a:lnTo>
                    <a:lnTo>
                      <a:pt x="206" y="72"/>
                    </a:lnTo>
                    <a:lnTo>
                      <a:pt x="216" y="84"/>
                    </a:lnTo>
                    <a:lnTo>
                      <a:pt x="225" y="97"/>
                    </a:lnTo>
                    <a:lnTo>
                      <a:pt x="232" y="111"/>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4" name="Freeform 654"/>
              <p:cNvSpPr/>
              <p:nvPr/>
            </p:nvSpPr>
            <p:spPr bwMode="auto">
              <a:xfrm>
                <a:off x="3461" y="2608"/>
                <a:ext cx="117" cy="218"/>
              </a:xfrm>
              <a:custGeom>
                <a:avLst/>
                <a:gdLst>
                  <a:gd name="T0" fmla="*/ 1 w 233"/>
                  <a:gd name="T1" fmla="*/ 1 h 434"/>
                  <a:gd name="T2" fmla="*/ 1 w 233"/>
                  <a:gd name="T3" fmla="*/ 1 h 434"/>
                  <a:gd name="T4" fmla="*/ 1 w 233"/>
                  <a:gd name="T5" fmla="*/ 1 h 434"/>
                  <a:gd name="T6" fmla="*/ 1 w 233"/>
                  <a:gd name="T7" fmla="*/ 1 h 434"/>
                  <a:gd name="T8" fmla="*/ 1 w 233"/>
                  <a:gd name="T9" fmla="*/ 1 h 434"/>
                  <a:gd name="T10" fmla="*/ 1 w 233"/>
                  <a:gd name="T11" fmla="*/ 1 h 434"/>
                  <a:gd name="T12" fmla="*/ 1 w 233"/>
                  <a:gd name="T13" fmla="*/ 1 h 434"/>
                  <a:gd name="T14" fmla="*/ 1 w 233"/>
                  <a:gd name="T15" fmla="*/ 1 h 434"/>
                  <a:gd name="T16" fmla="*/ 1 w 233"/>
                  <a:gd name="T17" fmla="*/ 1 h 434"/>
                  <a:gd name="T18" fmla="*/ 1 w 233"/>
                  <a:gd name="T19" fmla="*/ 1 h 434"/>
                  <a:gd name="T20" fmla="*/ 1 w 233"/>
                  <a:gd name="T21" fmla="*/ 1 h 434"/>
                  <a:gd name="T22" fmla="*/ 1 w 233"/>
                  <a:gd name="T23" fmla="*/ 1 h 434"/>
                  <a:gd name="T24" fmla="*/ 1 w 233"/>
                  <a:gd name="T25" fmla="*/ 1 h 434"/>
                  <a:gd name="T26" fmla="*/ 1 w 233"/>
                  <a:gd name="T27" fmla="*/ 1 h 434"/>
                  <a:gd name="T28" fmla="*/ 1 w 233"/>
                  <a:gd name="T29" fmla="*/ 1 h 434"/>
                  <a:gd name="T30" fmla="*/ 1 w 233"/>
                  <a:gd name="T31" fmla="*/ 1 h 434"/>
                  <a:gd name="T32" fmla="*/ 1 w 233"/>
                  <a:gd name="T33" fmla="*/ 1 h 434"/>
                  <a:gd name="T34" fmla="*/ 1 w 233"/>
                  <a:gd name="T35" fmla="*/ 1 h 434"/>
                  <a:gd name="T36" fmla="*/ 1 w 233"/>
                  <a:gd name="T37" fmla="*/ 1 h 434"/>
                  <a:gd name="T38" fmla="*/ 1 w 233"/>
                  <a:gd name="T39" fmla="*/ 1 h 434"/>
                  <a:gd name="T40" fmla="*/ 1 w 233"/>
                  <a:gd name="T41" fmla="*/ 1 h 434"/>
                  <a:gd name="T42" fmla="*/ 1 w 233"/>
                  <a:gd name="T43" fmla="*/ 1 h 434"/>
                  <a:gd name="T44" fmla="*/ 1 w 233"/>
                  <a:gd name="T45" fmla="*/ 1 h 434"/>
                  <a:gd name="T46" fmla="*/ 1 w 233"/>
                  <a:gd name="T47" fmla="*/ 1 h 434"/>
                  <a:gd name="T48" fmla="*/ 1 w 233"/>
                  <a:gd name="T49" fmla="*/ 1 h 434"/>
                  <a:gd name="T50" fmla="*/ 1 w 233"/>
                  <a:gd name="T51" fmla="*/ 1 h 434"/>
                  <a:gd name="T52" fmla="*/ 1 w 233"/>
                  <a:gd name="T53" fmla="*/ 1 h 434"/>
                  <a:gd name="T54" fmla="*/ 1 w 233"/>
                  <a:gd name="T55" fmla="*/ 1 h 434"/>
                  <a:gd name="T56" fmla="*/ 1 w 233"/>
                  <a:gd name="T57" fmla="*/ 1 h 434"/>
                  <a:gd name="T58" fmla="*/ 1 w 233"/>
                  <a:gd name="T59" fmla="*/ 1 h 434"/>
                  <a:gd name="T60" fmla="*/ 1 w 233"/>
                  <a:gd name="T61" fmla="*/ 1 h 434"/>
                  <a:gd name="T62" fmla="*/ 1 w 233"/>
                  <a:gd name="T63" fmla="*/ 1 h 434"/>
                  <a:gd name="T64" fmla="*/ 1 w 233"/>
                  <a:gd name="T65" fmla="*/ 1 h 434"/>
                  <a:gd name="T66" fmla="*/ 1 w 233"/>
                  <a:gd name="T67" fmla="*/ 1 h 434"/>
                  <a:gd name="T68" fmla="*/ 1 w 233"/>
                  <a:gd name="T69" fmla="*/ 1 h 434"/>
                  <a:gd name="T70" fmla="*/ 1 w 233"/>
                  <a:gd name="T71" fmla="*/ 1 h 434"/>
                  <a:gd name="T72" fmla="*/ 1 w 233"/>
                  <a:gd name="T73" fmla="*/ 1 h 434"/>
                  <a:gd name="T74" fmla="*/ 1 w 233"/>
                  <a:gd name="T75" fmla="*/ 1 h 434"/>
                  <a:gd name="T76" fmla="*/ 1 w 233"/>
                  <a:gd name="T77" fmla="*/ 1 h 434"/>
                  <a:gd name="T78" fmla="*/ 1 w 233"/>
                  <a:gd name="T79" fmla="*/ 1 h 434"/>
                  <a:gd name="T80" fmla="*/ 1 w 233"/>
                  <a:gd name="T81" fmla="*/ 1 h 434"/>
                  <a:gd name="T82" fmla="*/ 1 w 233"/>
                  <a:gd name="T83" fmla="*/ 1 h 434"/>
                  <a:gd name="T84" fmla="*/ 1 w 233"/>
                  <a:gd name="T85" fmla="*/ 1 h 4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3"/>
                  <a:gd name="T130" fmla="*/ 0 h 434"/>
                  <a:gd name="T131" fmla="*/ 233 w 233"/>
                  <a:gd name="T132" fmla="*/ 434 h 43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3" h="434">
                    <a:moveTo>
                      <a:pt x="133" y="147"/>
                    </a:moveTo>
                    <a:lnTo>
                      <a:pt x="137" y="164"/>
                    </a:lnTo>
                    <a:lnTo>
                      <a:pt x="137" y="180"/>
                    </a:lnTo>
                    <a:lnTo>
                      <a:pt x="135" y="196"/>
                    </a:lnTo>
                    <a:lnTo>
                      <a:pt x="130" y="211"/>
                    </a:lnTo>
                    <a:lnTo>
                      <a:pt x="122" y="226"/>
                    </a:lnTo>
                    <a:lnTo>
                      <a:pt x="114" y="240"/>
                    </a:lnTo>
                    <a:lnTo>
                      <a:pt x="104" y="253"/>
                    </a:lnTo>
                    <a:lnTo>
                      <a:pt x="92" y="266"/>
                    </a:lnTo>
                    <a:lnTo>
                      <a:pt x="86" y="270"/>
                    </a:lnTo>
                    <a:lnTo>
                      <a:pt x="79" y="272"/>
                    </a:lnTo>
                    <a:lnTo>
                      <a:pt x="74" y="274"/>
                    </a:lnTo>
                    <a:lnTo>
                      <a:pt x="67" y="275"/>
                    </a:lnTo>
                    <a:lnTo>
                      <a:pt x="60" y="275"/>
                    </a:lnTo>
                    <a:lnTo>
                      <a:pt x="52" y="275"/>
                    </a:lnTo>
                    <a:lnTo>
                      <a:pt x="41" y="275"/>
                    </a:lnTo>
                    <a:lnTo>
                      <a:pt x="31" y="273"/>
                    </a:lnTo>
                    <a:lnTo>
                      <a:pt x="36" y="279"/>
                    </a:lnTo>
                    <a:lnTo>
                      <a:pt x="40" y="283"/>
                    </a:lnTo>
                    <a:lnTo>
                      <a:pt x="46" y="288"/>
                    </a:lnTo>
                    <a:lnTo>
                      <a:pt x="52" y="291"/>
                    </a:lnTo>
                    <a:lnTo>
                      <a:pt x="59" y="295"/>
                    </a:lnTo>
                    <a:lnTo>
                      <a:pt x="66" y="297"/>
                    </a:lnTo>
                    <a:lnTo>
                      <a:pt x="72" y="298"/>
                    </a:lnTo>
                    <a:lnTo>
                      <a:pt x="79" y="300"/>
                    </a:lnTo>
                    <a:lnTo>
                      <a:pt x="87" y="298"/>
                    </a:lnTo>
                    <a:lnTo>
                      <a:pt x="97" y="296"/>
                    </a:lnTo>
                    <a:lnTo>
                      <a:pt x="107" y="295"/>
                    </a:lnTo>
                    <a:lnTo>
                      <a:pt x="117" y="295"/>
                    </a:lnTo>
                    <a:lnTo>
                      <a:pt x="128" y="295"/>
                    </a:lnTo>
                    <a:lnTo>
                      <a:pt x="136" y="295"/>
                    </a:lnTo>
                    <a:lnTo>
                      <a:pt x="143" y="297"/>
                    </a:lnTo>
                    <a:lnTo>
                      <a:pt x="146" y="300"/>
                    </a:lnTo>
                    <a:lnTo>
                      <a:pt x="146" y="316"/>
                    </a:lnTo>
                    <a:lnTo>
                      <a:pt x="144" y="329"/>
                    </a:lnTo>
                    <a:lnTo>
                      <a:pt x="139" y="343"/>
                    </a:lnTo>
                    <a:lnTo>
                      <a:pt x="131" y="356"/>
                    </a:lnTo>
                    <a:lnTo>
                      <a:pt x="122" y="369"/>
                    </a:lnTo>
                    <a:lnTo>
                      <a:pt x="112" y="379"/>
                    </a:lnTo>
                    <a:lnTo>
                      <a:pt x="101" y="388"/>
                    </a:lnTo>
                    <a:lnTo>
                      <a:pt x="90" y="396"/>
                    </a:lnTo>
                    <a:lnTo>
                      <a:pt x="99" y="400"/>
                    </a:lnTo>
                    <a:lnTo>
                      <a:pt x="109" y="401"/>
                    </a:lnTo>
                    <a:lnTo>
                      <a:pt x="120" y="401"/>
                    </a:lnTo>
                    <a:lnTo>
                      <a:pt x="129" y="400"/>
                    </a:lnTo>
                    <a:lnTo>
                      <a:pt x="139" y="397"/>
                    </a:lnTo>
                    <a:lnTo>
                      <a:pt x="148" y="394"/>
                    </a:lnTo>
                    <a:lnTo>
                      <a:pt x="158" y="389"/>
                    </a:lnTo>
                    <a:lnTo>
                      <a:pt x="166" y="385"/>
                    </a:lnTo>
                    <a:lnTo>
                      <a:pt x="174" y="379"/>
                    </a:lnTo>
                    <a:lnTo>
                      <a:pt x="180" y="372"/>
                    </a:lnTo>
                    <a:lnTo>
                      <a:pt x="186" y="364"/>
                    </a:lnTo>
                    <a:lnTo>
                      <a:pt x="192" y="356"/>
                    </a:lnTo>
                    <a:lnTo>
                      <a:pt x="199" y="348"/>
                    </a:lnTo>
                    <a:lnTo>
                      <a:pt x="206" y="340"/>
                    </a:lnTo>
                    <a:lnTo>
                      <a:pt x="214" y="334"/>
                    </a:lnTo>
                    <a:lnTo>
                      <a:pt x="224" y="329"/>
                    </a:lnTo>
                    <a:lnTo>
                      <a:pt x="229" y="339"/>
                    </a:lnTo>
                    <a:lnTo>
                      <a:pt x="233" y="349"/>
                    </a:lnTo>
                    <a:lnTo>
                      <a:pt x="233" y="358"/>
                    </a:lnTo>
                    <a:lnTo>
                      <a:pt x="230" y="369"/>
                    </a:lnTo>
                    <a:lnTo>
                      <a:pt x="220" y="385"/>
                    </a:lnTo>
                    <a:lnTo>
                      <a:pt x="207" y="397"/>
                    </a:lnTo>
                    <a:lnTo>
                      <a:pt x="193" y="408"/>
                    </a:lnTo>
                    <a:lnTo>
                      <a:pt x="178" y="416"/>
                    </a:lnTo>
                    <a:lnTo>
                      <a:pt x="161" y="423"/>
                    </a:lnTo>
                    <a:lnTo>
                      <a:pt x="144" y="427"/>
                    </a:lnTo>
                    <a:lnTo>
                      <a:pt x="127" y="431"/>
                    </a:lnTo>
                    <a:lnTo>
                      <a:pt x="109" y="434"/>
                    </a:lnTo>
                    <a:lnTo>
                      <a:pt x="101" y="431"/>
                    </a:lnTo>
                    <a:lnTo>
                      <a:pt x="93" y="427"/>
                    </a:lnTo>
                    <a:lnTo>
                      <a:pt x="85" y="424"/>
                    </a:lnTo>
                    <a:lnTo>
                      <a:pt x="76" y="420"/>
                    </a:lnTo>
                    <a:lnTo>
                      <a:pt x="68" y="417"/>
                    </a:lnTo>
                    <a:lnTo>
                      <a:pt x="60" y="411"/>
                    </a:lnTo>
                    <a:lnTo>
                      <a:pt x="53" y="406"/>
                    </a:lnTo>
                    <a:lnTo>
                      <a:pt x="46" y="397"/>
                    </a:lnTo>
                    <a:lnTo>
                      <a:pt x="48" y="393"/>
                    </a:lnTo>
                    <a:lnTo>
                      <a:pt x="52" y="391"/>
                    </a:lnTo>
                    <a:lnTo>
                      <a:pt x="56" y="388"/>
                    </a:lnTo>
                    <a:lnTo>
                      <a:pt x="61" y="387"/>
                    </a:lnTo>
                    <a:lnTo>
                      <a:pt x="67" y="386"/>
                    </a:lnTo>
                    <a:lnTo>
                      <a:pt x="72" y="385"/>
                    </a:lnTo>
                    <a:lnTo>
                      <a:pt x="77" y="384"/>
                    </a:lnTo>
                    <a:lnTo>
                      <a:pt x="82" y="381"/>
                    </a:lnTo>
                    <a:lnTo>
                      <a:pt x="93" y="370"/>
                    </a:lnTo>
                    <a:lnTo>
                      <a:pt x="104" y="358"/>
                    </a:lnTo>
                    <a:lnTo>
                      <a:pt x="112" y="346"/>
                    </a:lnTo>
                    <a:lnTo>
                      <a:pt x="115" y="332"/>
                    </a:lnTo>
                    <a:lnTo>
                      <a:pt x="104" y="335"/>
                    </a:lnTo>
                    <a:lnTo>
                      <a:pt x="91" y="335"/>
                    </a:lnTo>
                    <a:lnTo>
                      <a:pt x="79" y="334"/>
                    </a:lnTo>
                    <a:lnTo>
                      <a:pt x="68" y="329"/>
                    </a:lnTo>
                    <a:lnTo>
                      <a:pt x="56" y="325"/>
                    </a:lnTo>
                    <a:lnTo>
                      <a:pt x="45" y="318"/>
                    </a:lnTo>
                    <a:lnTo>
                      <a:pt x="34" y="310"/>
                    </a:lnTo>
                    <a:lnTo>
                      <a:pt x="24" y="301"/>
                    </a:lnTo>
                    <a:lnTo>
                      <a:pt x="10" y="282"/>
                    </a:lnTo>
                    <a:lnTo>
                      <a:pt x="2" y="260"/>
                    </a:lnTo>
                    <a:lnTo>
                      <a:pt x="0" y="237"/>
                    </a:lnTo>
                    <a:lnTo>
                      <a:pt x="6" y="215"/>
                    </a:lnTo>
                    <a:lnTo>
                      <a:pt x="13" y="218"/>
                    </a:lnTo>
                    <a:lnTo>
                      <a:pt x="16" y="223"/>
                    </a:lnTo>
                    <a:lnTo>
                      <a:pt x="18" y="230"/>
                    </a:lnTo>
                    <a:lnTo>
                      <a:pt x="21" y="238"/>
                    </a:lnTo>
                    <a:lnTo>
                      <a:pt x="23" y="245"/>
                    </a:lnTo>
                    <a:lnTo>
                      <a:pt x="28" y="252"/>
                    </a:lnTo>
                    <a:lnTo>
                      <a:pt x="33" y="256"/>
                    </a:lnTo>
                    <a:lnTo>
                      <a:pt x="44" y="257"/>
                    </a:lnTo>
                    <a:lnTo>
                      <a:pt x="48" y="257"/>
                    </a:lnTo>
                    <a:lnTo>
                      <a:pt x="53" y="257"/>
                    </a:lnTo>
                    <a:lnTo>
                      <a:pt x="57" y="257"/>
                    </a:lnTo>
                    <a:lnTo>
                      <a:pt x="63" y="257"/>
                    </a:lnTo>
                    <a:lnTo>
                      <a:pt x="68" y="256"/>
                    </a:lnTo>
                    <a:lnTo>
                      <a:pt x="74" y="253"/>
                    </a:lnTo>
                    <a:lnTo>
                      <a:pt x="78" y="251"/>
                    </a:lnTo>
                    <a:lnTo>
                      <a:pt x="82" y="248"/>
                    </a:lnTo>
                    <a:lnTo>
                      <a:pt x="97" y="215"/>
                    </a:lnTo>
                    <a:lnTo>
                      <a:pt x="97" y="182"/>
                    </a:lnTo>
                    <a:lnTo>
                      <a:pt x="87" y="149"/>
                    </a:lnTo>
                    <a:lnTo>
                      <a:pt x="75" y="114"/>
                    </a:lnTo>
                    <a:lnTo>
                      <a:pt x="66" y="82"/>
                    </a:lnTo>
                    <a:lnTo>
                      <a:pt x="66" y="51"/>
                    </a:lnTo>
                    <a:lnTo>
                      <a:pt x="79" y="23"/>
                    </a:lnTo>
                    <a:lnTo>
                      <a:pt x="115" y="0"/>
                    </a:lnTo>
                    <a:lnTo>
                      <a:pt x="117" y="16"/>
                    </a:lnTo>
                    <a:lnTo>
                      <a:pt x="122" y="56"/>
                    </a:lnTo>
                    <a:lnTo>
                      <a:pt x="128" y="105"/>
                    </a:lnTo>
                    <a:lnTo>
                      <a:pt x="133" y="147"/>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28" name="Freeform 655"/>
            <p:cNvSpPr/>
            <p:nvPr/>
          </p:nvSpPr>
          <p:spPr bwMode="auto">
            <a:xfrm rot="462940">
              <a:off x="3540" y="2688"/>
              <a:ext cx="48" cy="240"/>
            </a:xfrm>
            <a:custGeom>
              <a:avLst/>
              <a:gdLst>
                <a:gd name="T0" fmla="*/ 0 w 144"/>
                <a:gd name="T1" fmla="*/ 0 h 624"/>
                <a:gd name="T2" fmla="*/ 0 w 144"/>
                <a:gd name="T3" fmla="*/ 0 h 624"/>
                <a:gd name="T4" fmla="*/ 0 w 144"/>
                <a:gd name="T5" fmla="*/ 0 h 624"/>
                <a:gd name="T6" fmla="*/ 0 w 144"/>
                <a:gd name="T7" fmla="*/ 0 h 624"/>
                <a:gd name="T8" fmla="*/ 0 w 144"/>
                <a:gd name="T9" fmla="*/ 0 h 624"/>
                <a:gd name="T10" fmla="*/ 0 w 144"/>
                <a:gd name="T11" fmla="*/ 0 h 624"/>
                <a:gd name="T12" fmla="*/ 0 w 144"/>
                <a:gd name="T13" fmla="*/ 0 h 624"/>
                <a:gd name="T14" fmla="*/ 0 w 144"/>
                <a:gd name="T15" fmla="*/ 0 h 624"/>
                <a:gd name="T16" fmla="*/ 0 w 144"/>
                <a:gd name="T17" fmla="*/ 0 h 624"/>
                <a:gd name="T18" fmla="*/ 0 w 144"/>
                <a:gd name="T19" fmla="*/ 0 h 6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624"/>
                <a:gd name="T32" fmla="*/ 144 w 144"/>
                <a:gd name="T33" fmla="*/ 624 h 6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624">
                  <a:moveTo>
                    <a:pt x="48" y="48"/>
                  </a:moveTo>
                  <a:lnTo>
                    <a:pt x="96" y="144"/>
                  </a:lnTo>
                  <a:lnTo>
                    <a:pt x="144" y="288"/>
                  </a:lnTo>
                  <a:lnTo>
                    <a:pt x="144" y="480"/>
                  </a:lnTo>
                  <a:lnTo>
                    <a:pt x="96" y="624"/>
                  </a:lnTo>
                  <a:lnTo>
                    <a:pt x="0" y="576"/>
                  </a:lnTo>
                  <a:lnTo>
                    <a:pt x="48" y="432"/>
                  </a:lnTo>
                  <a:lnTo>
                    <a:pt x="48" y="240"/>
                  </a:lnTo>
                  <a:lnTo>
                    <a:pt x="0" y="0"/>
                  </a:lnTo>
                  <a:lnTo>
                    <a:pt x="48" y="48"/>
                  </a:lnTo>
                  <a:close/>
                </a:path>
              </a:pathLst>
            </a:custGeom>
            <a:solidFill>
              <a:schemeClr val="tx1"/>
            </a:solidFill>
            <a:ln w="38100">
              <a:solidFill>
                <a:schemeClr val="tx1"/>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35" name="Text Box 73"/>
          <p:cNvSpPr txBox="1">
            <a:spLocks noChangeArrowheads="1"/>
          </p:cNvSpPr>
          <p:nvPr/>
        </p:nvSpPr>
        <p:spPr bwMode="auto">
          <a:xfrm>
            <a:off x="7371142" y="2543176"/>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sp>
        <p:nvSpPr>
          <p:cNvPr id="136" name="Text Box 73"/>
          <p:cNvSpPr txBox="1">
            <a:spLocks noChangeArrowheads="1"/>
          </p:cNvSpPr>
          <p:nvPr/>
        </p:nvSpPr>
        <p:spPr bwMode="auto">
          <a:xfrm>
            <a:off x="6887759" y="1425891"/>
            <a:ext cx="1598295"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传递的信息</a:t>
            </a:r>
          </a:p>
        </p:txBody>
      </p:sp>
      <p:sp>
        <p:nvSpPr>
          <p:cNvPr id="138" name="Text Box 68"/>
          <p:cNvSpPr txBox="1">
            <a:spLocks noChangeArrowheads="1"/>
          </p:cNvSpPr>
          <p:nvPr/>
        </p:nvSpPr>
        <p:spPr bwMode="auto">
          <a:xfrm>
            <a:off x="10700703" y="3386455"/>
            <a:ext cx="44640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39" name="Text Box 69"/>
          <p:cNvSpPr txBox="1">
            <a:spLocks noChangeArrowheads="1"/>
          </p:cNvSpPr>
          <p:nvPr/>
        </p:nvSpPr>
        <p:spPr bwMode="auto">
          <a:xfrm>
            <a:off x="10755948" y="4695825"/>
            <a:ext cx="33591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41" name="Text Box 89"/>
          <p:cNvSpPr txBox="1">
            <a:spLocks noChangeArrowheads="1"/>
          </p:cNvSpPr>
          <p:nvPr/>
        </p:nvSpPr>
        <p:spPr bwMode="auto">
          <a:xfrm>
            <a:off x="9876155" y="1548765"/>
            <a:ext cx="1463675" cy="553085"/>
          </a:xfrm>
          <a:prstGeom prst="rect">
            <a:avLst/>
          </a:prstGeom>
          <a:solidFill>
            <a:srgbClr val="7CC43A"/>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B</a:t>
            </a:r>
          </a:p>
        </p:txBody>
      </p:sp>
      <p:grpSp>
        <p:nvGrpSpPr>
          <p:cNvPr id="142" name="Group 642"/>
          <p:cNvGrpSpPr>
            <a:grpSpLocks noChangeAspect="1"/>
          </p:cNvGrpSpPr>
          <p:nvPr/>
        </p:nvGrpSpPr>
        <p:grpSpPr bwMode="auto">
          <a:xfrm flipH="1">
            <a:off x="11432540" y="1421130"/>
            <a:ext cx="358140" cy="386715"/>
            <a:chOff x="2925" y="527"/>
            <a:chExt cx="113" cy="147"/>
          </a:xfrm>
        </p:grpSpPr>
        <p:sp>
          <p:nvSpPr>
            <p:cNvPr id="143" name="Freeform 643"/>
            <p:cNvSpPr/>
            <p:nvPr/>
          </p:nvSpPr>
          <p:spPr bwMode="auto">
            <a:xfrm>
              <a:off x="2944" y="546"/>
              <a:ext cx="94" cy="128"/>
            </a:xfrm>
            <a:custGeom>
              <a:avLst/>
              <a:gdLst>
                <a:gd name="T0" fmla="*/ 16 w 111"/>
                <a:gd name="T1" fmla="*/ 3 h 149"/>
                <a:gd name="T2" fmla="*/ 16 w 111"/>
                <a:gd name="T3" fmla="*/ 8 h 149"/>
                <a:gd name="T4" fmla="*/ 16 w 111"/>
                <a:gd name="T5" fmla="*/ 9 h 149"/>
                <a:gd name="T6" fmla="*/ 18 w 111"/>
                <a:gd name="T7" fmla="*/ 13 h 149"/>
                <a:gd name="T8" fmla="*/ 18 w 111"/>
                <a:gd name="T9" fmla="*/ 14 h 149"/>
                <a:gd name="T10" fmla="*/ 16 w 111"/>
                <a:gd name="T11" fmla="*/ 14 h 149"/>
                <a:gd name="T12" fmla="*/ 16 w 111"/>
                <a:gd name="T13" fmla="*/ 16 h 149"/>
                <a:gd name="T14" fmla="*/ 15 w 111"/>
                <a:gd name="T15" fmla="*/ 16 h 149"/>
                <a:gd name="T16" fmla="*/ 15 w 111"/>
                <a:gd name="T17" fmla="*/ 17 h 149"/>
                <a:gd name="T18" fmla="*/ 15 w 111"/>
                <a:gd name="T19" fmla="*/ 17 h 149"/>
                <a:gd name="T20" fmla="*/ 15 w 111"/>
                <a:gd name="T21" fmla="*/ 20 h 149"/>
                <a:gd name="T22" fmla="*/ 15 w 111"/>
                <a:gd name="T23" fmla="*/ 21 h 149"/>
                <a:gd name="T24" fmla="*/ 14 w 111"/>
                <a:gd name="T25" fmla="*/ 21 h 149"/>
                <a:gd name="T26" fmla="*/ 12 w 111"/>
                <a:gd name="T27" fmla="*/ 21 h 149"/>
                <a:gd name="T28" fmla="*/ 10 w 111"/>
                <a:gd name="T29" fmla="*/ 25 h 149"/>
                <a:gd name="T30" fmla="*/ 8 w 111"/>
                <a:gd name="T31" fmla="*/ 29 h 149"/>
                <a:gd name="T32" fmla="*/ 0 w 111"/>
                <a:gd name="T33" fmla="*/ 20 h 149"/>
                <a:gd name="T34" fmla="*/ 4 w 111"/>
                <a:gd name="T35" fmla="*/ 0 h 149"/>
                <a:gd name="T36" fmla="*/ 16 w 111"/>
                <a:gd name="T37" fmla="*/ 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1"/>
                <a:gd name="T58" fmla="*/ 0 h 149"/>
                <a:gd name="T59" fmla="*/ 111 w 111"/>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4" name="Freeform 644"/>
            <p:cNvSpPr/>
            <p:nvPr/>
          </p:nvSpPr>
          <p:spPr bwMode="auto">
            <a:xfrm>
              <a:off x="2944" y="546"/>
              <a:ext cx="94" cy="128"/>
            </a:xfrm>
            <a:custGeom>
              <a:avLst/>
              <a:gdLst>
                <a:gd name="T0" fmla="*/ 16 w 111"/>
                <a:gd name="T1" fmla="*/ 3 h 149"/>
                <a:gd name="T2" fmla="*/ 16 w 111"/>
                <a:gd name="T3" fmla="*/ 8 h 149"/>
                <a:gd name="T4" fmla="*/ 16 w 111"/>
                <a:gd name="T5" fmla="*/ 9 h 149"/>
                <a:gd name="T6" fmla="*/ 18 w 111"/>
                <a:gd name="T7" fmla="*/ 13 h 149"/>
                <a:gd name="T8" fmla="*/ 18 w 111"/>
                <a:gd name="T9" fmla="*/ 14 h 149"/>
                <a:gd name="T10" fmla="*/ 16 w 111"/>
                <a:gd name="T11" fmla="*/ 14 h 149"/>
                <a:gd name="T12" fmla="*/ 16 w 111"/>
                <a:gd name="T13" fmla="*/ 16 h 149"/>
                <a:gd name="T14" fmla="*/ 15 w 111"/>
                <a:gd name="T15" fmla="*/ 16 h 149"/>
                <a:gd name="T16" fmla="*/ 15 w 111"/>
                <a:gd name="T17" fmla="*/ 17 h 149"/>
                <a:gd name="T18" fmla="*/ 15 w 111"/>
                <a:gd name="T19" fmla="*/ 20 h 149"/>
                <a:gd name="T20" fmla="*/ 15 w 111"/>
                <a:gd name="T21" fmla="*/ 21 h 149"/>
                <a:gd name="T22" fmla="*/ 14 w 111"/>
                <a:gd name="T23" fmla="*/ 21 h 149"/>
                <a:gd name="T24" fmla="*/ 12 w 111"/>
                <a:gd name="T25" fmla="*/ 21 h 149"/>
                <a:gd name="T26" fmla="*/ 10 w 111"/>
                <a:gd name="T27" fmla="*/ 25 h 149"/>
                <a:gd name="T28" fmla="*/ 8 w 111"/>
                <a:gd name="T29" fmla="*/ 29 h 149"/>
                <a:gd name="T30" fmla="*/ 0 w 111"/>
                <a:gd name="T31" fmla="*/ 20 h 149"/>
                <a:gd name="T32" fmla="*/ 4 w 111"/>
                <a:gd name="T33" fmla="*/ 0 h 149"/>
                <a:gd name="T34" fmla="*/ 16 w 111"/>
                <a:gd name="T35" fmla="*/ 3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1"/>
                <a:gd name="T55" fmla="*/ 0 h 149"/>
                <a:gd name="T56" fmla="*/ 111 w 111"/>
                <a:gd name="T57" fmla="*/ 149 h 1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w="4763">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5" name="Freeform 645"/>
            <p:cNvSpPr/>
            <p:nvPr/>
          </p:nvSpPr>
          <p:spPr bwMode="auto">
            <a:xfrm>
              <a:off x="2925" y="527"/>
              <a:ext cx="113" cy="106"/>
            </a:xfrm>
            <a:custGeom>
              <a:avLst/>
              <a:gdLst>
                <a:gd name="T0" fmla="*/ 13 w 133"/>
                <a:gd name="T1" fmla="*/ 15 h 124"/>
                <a:gd name="T2" fmla="*/ 11 w 133"/>
                <a:gd name="T3" fmla="*/ 17 h 124"/>
                <a:gd name="T4" fmla="*/ 9 w 133"/>
                <a:gd name="T5" fmla="*/ 21 h 124"/>
                <a:gd name="T6" fmla="*/ 5 w 133"/>
                <a:gd name="T7" fmla="*/ 23 h 124"/>
                <a:gd name="T8" fmla="*/ 3 w 133"/>
                <a:gd name="T9" fmla="*/ 21 h 124"/>
                <a:gd name="T10" fmla="*/ 0 w 133"/>
                <a:gd name="T11" fmla="*/ 11 h 124"/>
                <a:gd name="T12" fmla="*/ 0 w 133"/>
                <a:gd name="T13" fmla="*/ 8 h 124"/>
                <a:gd name="T14" fmla="*/ 3 w 133"/>
                <a:gd name="T15" fmla="*/ 3 h 124"/>
                <a:gd name="T16" fmla="*/ 6 w 133"/>
                <a:gd name="T17" fmla="*/ 0 h 124"/>
                <a:gd name="T18" fmla="*/ 12 w 133"/>
                <a:gd name="T19" fmla="*/ 0 h 124"/>
                <a:gd name="T20" fmla="*/ 18 w 133"/>
                <a:gd name="T21" fmla="*/ 3 h 124"/>
                <a:gd name="T22" fmla="*/ 19 w 133"/>
                <a:gd name="T23" fmla="*/ 3 h 124"/>
                <a:gd name="T24" fmla="*/ 22 w 133"/>
                <a:gd name="T25" fmla="*/ 6 h 124"/>
                <a:gd name="T26" fmla="*/ 22 w 133"/>
                <a:gd name="T27" fmla="*/ 8 h 124"/>
                <a:gd name="T28" fmla="*/ 20 w 133"/>
                <a:gd name="T29" fmla="*/ 9 h 124"/>
                <a:gd name="T30" fmla="*/ 18 w 133"/>
                <a:gd name="T31" fmla="*/ 9 h 124"/>
                <a:gd name="T32" fmla="*/ 16 w 133"/>
                <a:gd name="T33" fmla="*/ 11 h 124"/>
                <a:gd name="T34" fmla="*/ 16 w 133"/>
                <a:gd name="T35" fmla="*/ 15 h 124"/>
                <a:gd name="T36" fmla="*/ 14 w 133"/>
                <a:gd name="T37" fmla="*/ 17 h 124"/>
                <a:gd name="T38" fmla="*/ 13 w 133"/>
                <a:gd name="T39" fmla="*/ 15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24"/>
                <a:gd name="T62" fmla="*/ 133 w 133"/>
                <a:gd name="T63" fmla="*/ 124 h 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rgbClr val="8F5B1A"/>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6" name="Freeform 646"/>
            <p:cNvSpPr/>
            <p:nvPr/>
          </p:nvSpPr>
          <p:spPr bwMode="auto">
            <a:xfrm>
              <a:off x="2925" y="527"/>
              <a:ext cx="113" cy="106"/>
            </a:xfrm>
            <a:custGeom>
              <a:avLst/>
              <a:gdLst>
                <a:gd name="T0" fmla="*/ 13 w 133"/>
                <a:gd name="T1" fmla="*/ 15 h 124"/>
                <a:gd name="T2" fmla="*/ 11 w 133"/>
                <a:gd name="T3" fmla="*/ 17 h 124"/>
                <a:gd name="T4" fmla="*/ 9 w 133"/>
                <a:gd name="T5" fmla="*/ 21 h 124"/>
                <a:gd name="T6" fmla="*/ 5 w 133"/>
                <a:gd name="T7" fmla="*/ 23 h 124"/>
                <a:gd name="T8" fmla="*/ 3 w 133"/>
                <a:gd name="T9" fmla="*/ 21 h 124"/>
                <a:gd name="T10" fmla="*/ 0 w 133"/>
                <a:gd name="T11" fmla="*/ 11 h 124"/>
                <a:gd name="T12" fmla="*/ 0 w 133"/>
                <a:gd name="T13" fmla="*/ 8 h 124"/>
                <a:gd name="T14" fmla="*/ 3 w 133"/>
                <a:gd name="T15" fmla="*/ 3 h 124"/>
                <a:gd name="T16" fmla="*/ 6 w 133"/>
                <a:gd name="T17" fmla="*/ 0 h 124"/>
                <a:gd name="T18" fmla="*/ 12 w 133"/>
                <a:gd name="T19" fmla="*/ 0 h 124"/>
                <a:gd name="T20" fmla="*/ 18 w 133"/>
                <a:gd name="T21" fmla="*/ 3 h 124"/>
                <a:gd name="T22" fmla="*/ 19 w 133"/>
                <a:gd name="T23" fmla="*/ 3 h 124"/>
                <a:gd name="T24" fmla="*/ 22 w 133"/>
                <a:gd name="T25" fmla="*/ 6 h 124"/>
                <a:gd name="T26" fmla="*/ 22 w 133"/>
                <a:gd name="T27" fmla="*/ 8 h 124"/>
                <a:gd name="T28" fmla="*/ 20 w 133"/>
                <a:gd name="T29" fmla="*/ 9 h 124"/>
                <a:gd name="T30" fmla="*/ 18 w 133"/>
                <a:gd name="T31" fmla="*/ 9 h 124"/>
                <a:gd name="T32" fmla="*/ 16 w 133"/>
                <a:gd name="T33" fmla="*/ 11 h 124"/>
                <a:gd name="T34" fmla="*/ 16 w 133"/>
                <a:gd name="T35" fmla="*/ 15 h 124"/>
                <a:gd name="T36" fmla="*/ 14 w 133"/>
                <a:gd name="T37" fmla="*/ 17 h 124"/>
                <a:gd name="T38" fmla="*/ 13 w 133"/>
                <a:gd name="T39" fmla="*/ 15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24"/>
                <a:gd name="T62" fmla="*/ 133 w 133"/>
                <a:gd name="T63" fmla="*/ 124 h 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chemeClr val="tx1"/>
            </a:solidFill>
            <a:ln w="4763">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47" name="Line 60"/>
          <p:cNvSpPr>
            <a:spLocks noChangeShapeType="1"/>
          </p:cNvSpPr>
          <p:nvPr/>
        </p:nvSpPr>
        <p:spPr bwMode="auto">
          <a:xfrm flipV="1">
            <a:off x="8355965" y="4608195"/>
            <a:ext cx="635" cy="65976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grpSp>
        <p:nvGrpSpPr>
          <p:cNvPr id="9" name="组合 8">
            <a:extLst>
              <a:ext uri="{FF2B5EF4-FFF2-40B4-BE49-F238E27FC236}">
                <a16:creationId xmlns:a16="http://schemas.microsoft.com/office/drawing/2014/main" id="{513A9952-1912-2144-8409-A7EEA5192488}"/>
              </a:ext>
            </a:extLst>
          </p:cNvPr>
          <p:cNvGrpSpPr/>
          <p:nvPr/>
        </p:nvGrpSpPr>
        <p:grpSpPr>
          <a:xfrm>
            <a:off x="4006276" y="1619216"/>
            <a:ext cx="1811020" cy="4335490"/>
            <a:chOff x="3931285" y="1607475"/>
            <a:chExt cx="1811020" cy="4335490"/>
          </a:xfrm>
        </p:grpSpPr>
        <p:sp>
          <p:nvSpPr>
            <p:cNvPr id="140" name="Text Box 54"/>
            <p:cNvSpPr txBox="1">
              <a:spLocks noChangeArrowheads="1"/>
            </p:cNvSpPr>
            <p:nvPr/>
          </p:nvSpPr>
          <p:spPr bwMode="auto">
            <a:xfrm>
              <a:off x="3989705" y="1607475"/>
              <a:ext cx="1694815" cy="468000"/>
            </a:xfrm>
            <a:prstGeom prst="rect">
              <a:avLst/>
            </a:prstGeom>
            <a:solidFill>
              <a:srgbClr val="7CC43A"/>
            </a:solidFill>
            <a:ln>
              <a:noFill/>
            </a:ln>
            <a:effec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6" name="矩形 5"/>
            <p:cNvSpPr/>
            <p:nvPr/>
          </p:nvSpPr>
          <p:spPr>
            <a:xfrm>
              <a:off x="3989705" y="2772410"/>
              <a:ext cx="1752600" cy="506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邮局</a:t>
              </a:r>
            </a:p>
          </p:txBody>
        </p:sp>
        <p:sp>
          <p:nvSpPr>
            <p:cNvPr id="84" name="矩形 83"/>
            <p:cNvSpPr/>
            <p:nvPr/>
          </p:nvSpPr>
          <p:spPr>
            <a:xfrm>
              <a:off x="3931285" y="4055745"/>
              <a:ext cx="1752600"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运送部门</a:t>
              </a:r>
            </a:p>
          </p:txBody>
        </p:sp>
        <p:sp>
          <p:nvSpPr>
            <p:cNvPr id="85" name="矩形 84"/>
            <p:cNvSpPr/>
            <p:nvPr/>
          </p:nvSpPr>
          <p:spPr>
            <a:xfrm>
              <a:off x="3970655" y="5436870"/>
              <a:ext cx="1752600" cy="50609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铁路部门</a:t>
              </a:r>
            </a:p>
          </p:txBody>
        </p:sp>
        <p:sp>
          <p:nvSpPr>
            <p:cNvPr id="99" name="Line 56"/>
            <p:cNvSpPr>
              <a:spLocks noChangeShapeType="1"/>
            </p:cNvSpPr>
            <p:nvPr/>
          </p:nvSpPr>
          <p:spPr bwMode="auto">
            <a:xfrm>
              <a:off x="4864096" y="2150405"/>
              <a:ext cx="3" cy="635975"/>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0" name="Line 57"/>
            <p:cNvSpPr>
              <a:spLocks noChangeShapeType="1"/>
            </p:cNvSpPr>
            <p:nvPr/>
          </p:nvSpPr>
          <p:spPr bwMode="auto">
            <a:xfrm>
              <a:off x="4868545" y="3353435"/>
              <a:ext cx="635" cy="663575"/>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1" name="Line 58"/>
            <p:cNvSpPr>
              <a:spLocks noChangeShapeType="1"/>
            </p:cNvSpPr>
            <p:nvPr/>
          </p:nvSpPr>
          <p:spPr bwMode="auto">
            <a:xfrm>
              <a:off x="4843771" y="4701624"/>
              <a:ext cx="24773" cy="718736"/>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7" name="Text Box 68"/>
            <p:cNvSpPr txBox="1">
              <a:spLocks noChangeArrowheads="1"/>
            </p:cNvSpPr>
            <p:nvPr/>
          </p:nvSpPr>
          <p:spPr bwMode="auto">
            <a:xfrm>
              <a:off x="4356100" y="3324860"/>
              <a:ext cx="44640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08" name="Text Box 69"/>
            <p:cNvSpPr txBox="1">
              <a:spLocks noChangeArrowheads="1"/>
            </p:cNvSpPr>
            <p:nvPr/>
          </p:nvSpPr>
          <p:spPr bwMode="auto">
            <a:xfrm>
              <a:off x="4411345" y="4608830"/>
              <a:ext cx="33591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06" name="Text Box 67"/>
            <p:cNvSpPr txBox="1">
              <a:spLocks noChangeArrowheads="1"/>
            </p:cNvSpPr>
            <p:nvPr/>
          </p:nvSpPr>
          <p:spPr bwMode="auto">
            <a:xfrm>
              <a:off x="4315460" y="2085975"/>
              <a:ext cx="528320"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grpSp>
      <p:sp>
        <p:nvSpPr>
          <p:cNvPr id="137" name="Text Box 67"/>
          <p:cNvSpPr txBox="1">
            <a:spLocks noChangeArrowheads="1"/>
          </p:cNvSpPr>
          <p:nvPr/>
        </p:nvSpPr>
        <p:spPr bwMode="auto">
          <a:xfrm>
            <a:off x="10659745" y="2059305"/>
            <a:ext cx="528320"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sp>
        <p:nvSpPr>
          <p:cNvPr id="7" name="Line 62"/>
          <p:cNvSpPr>
            <a:spLocks noChangeShapeType="1"/>
          </p:cNvSpPr>
          <p:nvPr/>
        </p:nvSpPr>
        <p:spPr bwMode="auto">
          <a:xfrm>
            <a:off x="10605135" y="2071370"/>
            <a:ext cx="10795" cy="67246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8" name="Line 61"/>
          <p:cNvSpPr>
            <a:spLocks noChangeShapeType="1"/>
          </p:cNvSpPr>
          <p:nvPr/>
        </p:nvSpPr>
        <p:spPr bwMode="auto">
          <a:xfrm>
            <a:off x="10625455" y="3270885"/>
            <a:ext cx="6350" cy="80708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 name="灯片编号占位符 3">
            <a:extLst>
              <a:ext uri="{FF2B5EF4-FFF2-40B4-BE49-F238E27FC236}">
                <a16:creationId xmlns:a16="http://schemas.microsoft.com/office/drawing/2014/main" id="{2224554D-674C-42A1-955E-E25B208800F7}"/>
              </a:ext>
            </a:extLst>
          </p:cNvPr>
          <p:cNvSpPr>
            <a:spLocks noGrp="1"/>
          </p:cNvSpPr>
          <p:nvPr>
            <p:ph type="sldNum" sz="quarter" idx="12"/>
          </p:nvPr>
        </p:nvSpPr>
        <p:spPr/>
        <p:txBody>
          <a:bodyPr/>
          <a:lstStyle/>
          <a:p>
            <a:fld id="{C8BB1146-E542-4D4E-B8E9-6919A11DDD48}" type="slidenum">
              <a:rPr lang="en-US" smtClean="0"/>
              <a:t>73</a:t>
            </a:fld>
            <a:endParaRPr lang="en-US"/>
          </a:p>
        </p:txBody>
      </p:sp>
    </p:spTree>
    <p:extLst>
      <p:ext uri="{BB962C8B-B14F-4D97-AF65-F5344CB8AC3E}">
        <p14:creationId xmlns:p14="http://schemas.microsoft.com/office/powerpoint/2010/main" val="5319476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cs typeface="微软雅黑" panose="020B0503020204020204" pitchFamily="34" charset="-122"/>
                <a:sym typeface="+mn-ea"/>
              </a:rPr>
              <a:t>网络协议的层次结构</a:t>
            </a:r>
            <a:endParaRPr lang="zh-CN" altLang="en-US" sz="3200" dirty="0"/>
          </a:p>
        </p:txBody>
      </p:sp>
      <p:sp>
        <p:nvSpPr>
          <p:cNvPr id="9" name="灯片编号占位符 8">
            <a:extLst>
              <a:ext uri="{FF2B5EF4-FFF2-40B4-BE49-F238E27FC236}">
                <a16:creationId xmlns:a16="http://schemas.microsoft.com/office/drawing/2014/main" id="{A82E6745-FFBA-48B8-AA97-1E691F9D1311}"/>
              </a:ext>
            </a:extLst>
          </p:cNvPr>
          <p:cNvSpPr>
            <a:spLocks noGrp="1"/>
          </p:cNvSpPr>
          <p:nvPr>
            <p:ph type="sldNum" sz="quarter" idx="12"/>
          </p:nvPr>
        </p:nvSpPr>
        <p:spPr/>
        <p:txBody>
          <a:bodyPr/>
          <a:lstStyle/>
          <a:p>
            <a:fld id="{C8BB1146-E542-4D4E-B8E9-6919A11DDD48}" type="slidenum">
              <a:rPr lang="en-US" smtClean="0"/>
              <a:t>74</a:t>
            </a:fld>
            <a:endParaRPr lang="en-US"/>
          </a:p>
        </p:txBody>
      </p:sp>
      <p:grpSp>
        <p:nvGrpSpPr>
          <p:cNvPr id="37" name="组合 36"/>
          <p:cNvGrpSpPr/>
          <p:nvPr/>
        </p:nvGrpSpPr>
        <p:grpSpPr>
          <a:xfrm>
            <a:off x="6274943" y="1308827"/>
            <a:ext cx="5047615" cy="4249420"/>
            <a:chOff x="10939" y="2042"/>
            <a:chExt cx="7949" cy="6692"/>
          </a:xfrm>
        </p:grpSpPr>
        <p:grpSp>
          <p:nvGrpSpPr>
            <p:cNvPr id="29" name="组合 28"/>
            <p:cNvGrpSpPr/>
            <p:nvPr/>
          </p:nvGrpSpPr>
          <p:grpSpPr>
            <a:xfrm>
              <a:off x="13626" y="2670"/>
              <a:ext cx="5262" cy="6064"/>
              <a:chOff x="13302" y="2670"/>
              <a:chExt cx="5262" cy="6064"/>
            </a:xfrm>
          </p:grpSpPr>
          <p:sp>
            <p:nvSpPr>
              <p:cNvPr id="5" name="矩形 4"/>
              <p:cNvSpPr/>
              <p:nvPr/>
            </p:nvSpPr>
            <p:spPr>
              <a:xfrm>
                <a:off x="1332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第五层</a:t>
                </a:r>
              </a:p>
            </p:txBody>
          </p:sp>
          <p:sp>
            <p:nvSpPr>
              <p:cNvPr id="6" name="矩形 5"/>
              <p:cNvSpPr/>
              <p:nvPr/>
            </p:nvSpPr>
            <p:spPr>
              <a:xfrm>
                <a:off x="1332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第四层</a:t>
                </a:r>
              </a:p>
            </p:txBody>
          </p:sp>
          <p:sp>
            <p:nvSpPr>
              <p:cNvPr id="7" name="矩形 6"/>
              <p:cNvSpPr/>
              <p:nvPr/>
            </p:nvSpPr>
            <p:spPr>
              <a:xfrm>
                <a:off x="1332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第三层</a:t>
                </a:r>
              </a:p>
            </p:txBody>
          </p:sp>
          <p:sp>
            <p:nvSpPr>
              <p:cNvPr id="8" name="矩形 7"/>
              <p:cNvSpPr/>
              <p:nvPr/>
            </p:nvSpPr>
            <p:spPr>
              <a:xfrm>
                <a:off x="1332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第二层</a:t>
                </a:r>
              </a:p>
            </p:txBody>
          </p:sp>
          <p:sp>
            <p:nvSpPr>
              <p:cNvPr id="12" name="矩形 11"/>
              <p:cNvSpPr/>
              <p:nvPr/>
            </p:nvSpPr>
            <p:spPr>
              <a:xfrm>
                <a:off x="1332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第一层</a:t>
                </a:r>
              </a:p>
            </p:txBody>
          </p:sp>
          <p:sp>
            <p:nvSpPr>
              <p:cNvPr id="13" name="矩形 12"/>
              <p:cNvSpPr/>
              <p:nvPr/>
            </p:nvSpPr>
            <p:spPr>
              <a:xfrm>
                <a:off x="13302" y="8113"/>
                <a:ext cx="5262"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物理介质</a:t>
                </a:r>
              </a:p>
            </p:txBody>
          </p:sp>
          <p:cxnSp>
            <p:nvCxnSpPr>
              <p:cNvPr id="14" name="直接箭头连接符 13"/>
              <p:cNvCxnSpPr>
                <a:stCxn id="5" idx="2"/>
                <a:endCxn id="6" idx="0"/>
              </p:cNvCxnSpPr>
              <p:nvPr/>
            </p:nvCxnSpPr>
            <p:spPr>
              <a:xfrm>
                <a:off x="1409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411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4110" y="5667"/>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411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694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第五层</a:t>
                </a:r>
              </a:p>
            </p:txBody>
          </p:sp>
          <p:sp>
            <p:nvSpPr>
              <p:cNvPr id="20" name="矩形 19"/>
              <p:cNvSpPr/>
              <p:nvPr/>
            </p:nvSpPr>
            <p:spPr>
              <a:xfrm>
                <a:off x="1694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第四层</a:t>
                </a:r>
              </a:p>
            </p:txBody>
          </p:sp>
          <p:sp>
            <p:nvSpPr>
              <p:cNvPr id="21" name="矩形 20"/>
              <p:cNvSpPr/>
              <p:nvPr/>
            </p:nvSpPr>
            <p:spPr>
              <a:xfrm>
                <a:off x="1694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第三层</a:t>
                </a:r>
              </a:p>
            </p:txBody>
          </p:sp>
          <p:sp>
            <p:nvSpPr>
              <p:cNvPr id="22" name="矩形 21"/>
              <p:cNvSpPr/>
              <p:nvPr/>
            </p:nvSpPr>
            <p:spPr>
              <a:xfrm>
                <a:off x="1694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第二层</a:t>
                </a:r>
              </a:p>
            </p:txBody>
          </p:sp>
          <p:sp>
            <p:nvSpPr>
              <p:cNvPr id="23" name="矩形 22"/>
              <p:cNvSpPr/>
              <p:nvPr/>
            </p:nvSpPr>
            <p:spPr>
              <a:xfrm>
                <a:off x="1694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第一层</a:t>
                </a:r>
              </a:p>
            </p:txBody>
          </p:sp>
          <p:cxnSp>
            <p:nvCxnSpPr>
              <p:cNvPr id="24" name="直接箭头连接符 23"/>
              <p:cNvCxnSpPr>
                <a:stCxn id="19" idx="2"/>
                <a:endCxn id="20" idx="0"/>
              </p:cNvCxnSpPr>
              <p:nvPr/>
            </p:nvCxnSpPr>
            <p:spPr>
              <a:xfrm>
                <a:off x="1771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773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7730" y="5685"/>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773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13752" y="2042"/>
              <a:ext cx="1466"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31" name="文本框 30"/>
            <p:cNvSpPr txBox="1"/>
            <p:nvPr/>
          </p:nvSpPr>
          <p:spPr>
            <a:xfrm>
              <a:off x="17372" y="2042"/>
              <a:ext cx="1466"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B</a:t>
              </a:r>
            </a:p>
          </p:txBody>
        </p:sp>
        <p:sp>
          <p:nvSpPr>
            <p:cNvPr id="33" name="文本框 32"/>
            <p:cNvSpPr txBox="1"/>
            <p:nvPr/>
          </p:nvSpPr>
          <p:spPr>
            <a:xfrm>
              <a:off x="10939" y="3270"/>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第四</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五层接口</a:t>
              </a:r>
            </a:p>
          </p:txBody>
        </p:sp>
        <p:sp>
          <p:nvSpPr>
            <p:cNvPr id="34" name="文本框 33"/>
            <p:cNvSpPr txBox="1"/>
            <p:nvPr/>
          </p:nvSpPr>
          <p:spPr>
            <a:xfrm>
              <a:off x="10939" y="4452"/>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第三</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四层接口</a:t>
              </a:r>
            </a:p>
          </p:txBody>
        </p:sp>
        <p:sp>
          <p:nvSpPr>
            <p:cNvPr id="35" name="文本框 34"/>
            <p:cNvSpPr txBox="1"/>
            <p:nvPr/>
          </p:nvSpPr>
          <p:spPr>
            <a:xfrm>
              <a:off x="10939" y="5623"/>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第二</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三层接口</a:t>
              </a:r>
            </a:p>
          </p:txBody>
        </p:sp>
        <p:sp>
          <p:nvSpPr>
            <p:cNvPr id="36" name="文本框 35"/>
            <p:cNvSpPr txBox="1"/>
            <p:nvPr/>
          </p:nvSpPr>
          <p:spPr>
            <a:xfrm>
              <a:off x="10939" y="6862"/>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第一</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二层接口</a:t>
              </a:r>
            </a:p>
          </p:txBody>
        </p:sp>
      </p:grpSp>
      <p:sp>
        <p:nvSpPr>
          <p:cNvPr id="38" name="Line 49">
            <a:extLst>
              <a:ext uri="{FF2B5EF4-FFF2-40B4-BE49-F238E27FC236}">
                <a16:creationId xmlns:a16="http://schemas.microsoft.com/office/drawing/2014/main" id="{6387FBA4-11A2-A64A-83A3-9EE26C9ABBA1}"/>
              </a:ext>
            </a:extLst>
          </p:cNvPr>
          <p:cNvSpPr>
            <a:spLocks noChangeShapeType="1"/>
          </p:cNvSpPr>
          <p:nvPr/>
        </p:nvSpPr>
        <p:spPr bwMode="auto">
          <a:xfrm flipV="1">
            <a:off x="9086088" y="271156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39" name="Text Box 73">
            <a:extLst>
              <a:ext uri="{FF2B5EF4-FFF2-40B4-BE49-F238E27FC236}">
                <a16:creationId xmlns:a16="http://schemas.microsoft.com/office/drawing/2014/main" id="{6CDD2DE5-E797-0644-BF41-45E092885904}"/>
              </a:ext>
            </a:extLst>
          </p:cNvPr>
          <p:cNvSpPr txBox="1">
            <a:spLocks noChangeArrowheads="1"/>
          </p:cNvSpPr>
          <p:nvPr/>
        </p:nvSpPr>
        <p:spPr bwMode="auto">
          <a:xfrm>
            <a:off x="9140701" y="2256925"/>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0" name="Line 49">
            <a:extLst>
              <a:ext uri="{FF2B5EF4-FFF2-40B4-BE49-F238E27FC236}">
                <a16:creationId xmlns:a16="http://schemas.microsoft.com/office/drawing/2014/main" id="{12B5DA02-EC5D-B047-A7DA-E2ECDB4E85DF}"/>
              </a:ext>
            </a:extLst>
          </p:cNvPr>
          <p:cNvSpPr>
            <a:spLocks noChangeShapeType="1"/>
          </p:cNvSpPr>
          <p:nvPr/>
        </p:nvSpPr>
        <p:spPr bwMode="auto">
          <a:xfrm flipV="1">
            <a:off x="9086088" y="3476736"/>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1" name="Text Box 73">
            <a:extLst>
              <a:ext uri="{FF2B5EF4-FFF2-40B4-BE49-F238E27FC236}">
                <a16:creationId xmlns:a16="http://schemas.microsoft.com/office/drawing/2014/main" id="{C03D22A5-2DDE-2043-BEEA-2D41475A90AA}"/>
              </a:ext>
            </a:extLst>
          </p:cNvPr>
          <p:cNvSpPr txBox="1">
            <a:spLocks noChangeArrowheads="1"/>
          </p:cNvSpPr>
          <p:nvPr/>
        </p:nvSpPr>
        <p:spPr bwMode="auto">
          <a:xfrm>
            <a:off x="9140701" y="3022101"/>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2" name="Line 49">
            <a:extLst>
              <a:ext uri="{FF2B5EF4-FFF2-40B4-BE49-F238E27FC236}">
                <a16:creationId xmlns:a16="http://schemas.microsoft.com/office/drawing/2014/main" id="{E598DBC3-7CEC-C849-A9C2-771AF06363B6}"/>
              </a:ext>
            </a:extLst>
          </p:cNvPr>
          <p:cNvSpPr>
            <a:spLocks noChangeShapeType="1"/>
          </p:cNvSpPr>
          <p:nvPr/>
        </p:nvSpPr>
        <p:spPr bwMode="auto">
          <a:xfrm flipV="1">
            <a:off x="9086088" y="4274548"/>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3" name="Text Box 73">
            <a:extLst>
              <a:ext uri="{FF2B5EF4-FFF2-40B4-BE49-F238E27FC236}">
                <a16:creationId xmlns:a16="http://schemas.microsoft.com/office/drawing/2014/main" id="{DB70096B-4149-CF47-9B28-55FE3E3A5AF6}"/>
              </a:ext>
            </a:extLst>
          </p:cNvPr>
          <p:cNvSpPr txBox="1">
            <a:spLocks noChangeArrowheads="1"/>
          </p:cNvSpPr>
          <p:nvPr/>
        </p:nvSpPr>
        <p:spPr bwMode="auto">
          <a:xfrm>
            <a:off x="9140701" y="3819913"/>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4" name="Line 49">
            <a:extLst>
              <a:ext uri="{FF2B5EF4-FFF2-40B4-BE49-F238E27FC236}">
                <a16:creationId xmlns:a16="http://schemas.microsoft.com/office/drawing/2014/main" id="{A5E2BC77-B774-794F-AE26-BD829DADA16F}"/>
              </a:ext>
            </a:extLst>
          </p:cNvPr>
          <p:cNvSpPr>
            <a:spLocks noChangeShapeType="1"/>
          </p:cNvSpPr>
          <p:nvPr/>
        </p:nvSpPr>
        <p:spPr bwMode="auto">
          <a:xfrm flipV="1">
            <a:off x="9086088" y="5000717"/>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5" name="Text Box 73">
            <a:extLst>
              <a:ext uri="{FF2B5EF4-FFF2-40B4-BE49-F238E27FC236}">
                <a16:creationId xmlns:a16="http://schemas.microsoft.com/office/drawing/2014/main" id="{B134CF54-2139-CE4C-A42D-DE83E4C0E38C}"/>
              </a:ext>
            </a:extLst>
          </p:cNvPr>
          <p:cNvSpPr txBox="1">
            <a:spLocks noChangeArrowheads="1"/>
          </p:cNvSpPr>
          <p:nvPr/>
        </p:nvSpPr>
        <p:spPr bwMode="auto">
          <a:xfrm>
            <a:off x="9140701" y="4546082"/>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6" name="Line 49">
            <a:extLst>
              <a:ext uri="{FF2B5EF4-FFF2-40B4-BE49-F238E27FC236}">
                <a16:creationId xmlns:a16="http://schemas.microsoft.com/office/drawing/2014/main" id="{E029BF18-7AB1-F741-AEC5-2C3ADB7A72E5}"/>
              </a:ext>
            </a:extLst>
          </p:cNvPr>
          <p:cNvSpPr>
            <a:spLocks noChangeShapeType="1"/>
          </p:cNvSpPr>
          <p:nvPr/>
        </p:nvSpPr>
        <p:spPr bwMode="auto">
          <a:xfrm flipV="1">
            <a:off x="9082369" y="188374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7" name="Text Box 73">
            <a:extLst>
              <a:ext uri="{FF2B5EF4-FFF2-40B4-BE49-F238E27FC236}">
                <a16:creationId xmlns:a16="http://schemas.microsoft.com/office/drawing/2014/main" id="{52B8CDBB-CA99-0640-910B-0E7EE6763628}"/>
              </a:ext>
            </a:extLst>
          </p:cNvPr>
          <p:cNvSpPr txBox="1">
            <a:spLocks noChangeArrowheads="1"/>
          </p:cNvSpPr>
          <p:nvPr/>
        </p:nvSpPr>
        <p:spPr bwMode="auto">
          <a:xfrm>
            <a:off x="9136982" y="1429105"/>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8" name="内容占位符 2">
            <a:extLst>
              <a:ext uri="{FF2B5EF4-FFF2-40B4-BE49-F238E27FC236}">
                <a16:creationId xmlns:a16="http://schemas.microsoft.com/office/drawing/2014/main" id="{93DCF29E-4E52-42BB-B433-7382E57240E9}"/>
              </a:ext>
            </a:extLst>
          </p:cNvPr>
          <p:cNvSpPr txBox="1">
            <a:spLocks/>
          </p:cNvSpPr>
          <p:nvPr/>
        </p:nvSpPr>
        <p:spPr>
          <a:xfrm>
            <a:off x="666751" y="5619150"/>
            <a:ext cx="10858500" cy="874953"/>
          </a:xfrm>
          <a:prstGeom prst="rect">
            <a:avLst/>
          </a:prstGeom>
          <a:solidFill>
            <a:schemeClr val="bg2">
              <a:lumMod val="90000"/>
              <a:alpha val="54000"/>
            </a:schemeClr>
          </a:solidFill>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70C0"/>
              </a:buClr>
              <a:buNone/>
            </a:pPr>
            <a:r>
              <a:rPr lang="en-US" altLang="zh-CN" dirty="0">
                <a:solidFill>
                  <a:srgbClr val="C00000"/>
                </a:solidFill>
              </a:rPr>
              <a:t>ARPANET </a:t>
            </a:r>
            <a:r>
              <a:rPr lang="zh-CN" altLang="zh-CN" dirty="0">
                <a:solidFill>
                  <a:srgbClr val="C00000"/>
                </a:solidFill>
              </a:rPr>
              <a:t>的研制经验表明</a:t>
            </a:r>
            <a:r>
              <a:rPr lang="zh-CN" altLang="en-US" dirty="0">
                <a:solidFill>
                  <a:srgbClr val="C00000"/>
                </a:solidFill>
              </a:rPr>
              <a:t>：</a:t>
            </a:r>
            <a:r>
              <a:rPr lang="zh-CN" altLang="zh-CN" dirty="0">
                <a:solidFill>
                  <a:srgbClr val="C00000"/>
                </a:solidFill>
              </a:rPr>
              <a:t>对于复杂的计算机网络协议，</a:t>
            </a:r>
            <a:r>
              <a:rPr lang="zh-CN" altLang="en-US" dirty="0">
                <a:solidFill>
                  <a:srgbClr val="C00000"/>
                </a:solidFill>
              </a:rPr>
              <a:t>采用层次式结构，可以使通信双方的交互过程变得简单、有序、清晰。</a:t>
            </a:r>
          </a:p>
        </p:txBody>
      </p:sp>
      <p:sp>
        <p:nvSpPr>
          <p:cNvPr id="11" name="内容占位符 10">
            <a:extLst>
              <a:ext uri="{FF2B5EF4-FFF2-40B4-BE49-F238E27FC236}">
                <a16:creationId xmlns:a16="http://schemas.microsoft.com/office/drawing/2014/main" id="{2CBFAA24-F875-4690-83E4-124BDF5EB5FA}"/>
              </a:ext>
            </a:extLst>
          </p:cNvPr>
          <p:cNvSpPr>
            <a:spLocks noGrp="1"/>
          </p:cNvSpPr>
          <p:nvPr>
            <p:ph idx="1"/>
          </p:nvPr>
        </p:nvSpPr>
        <p:spPr>
          <a:xfrm>
            <a:off x="660400" y="1125539"/>
            <a:ext cx="5614539" cy="4562197"/>
          </a:xfrm>
        </p:spPr>
        <p:txBody>
          <a:bodyPr>
            <a:normAutofit fontScale="92500" lnSpcReduction="20000"/>
          </a:bodyPr>
          <a:lstStyle/>
          <a:p>
            <a:r>
              <a:rPr lang="zh-CN" altLang="en-US" dirty="0"/>
              <a:t>层次栈</a:t>
            </a:r>
          </a:p>
          <a:p>
            <a:pPr lvl="1"/>
            <a:r>
              <a:rPr lang="zh-CN" altLang="en-US" dirty="0"/>
              <a:t>为了降低网络协议设计的复杂性，将网络协议设计成一个层次栈，每一层都建立在其下一层的基础上</a:t>
            </a:r>
          </a:p>
          <a:p>
            <a:r>
              <a:rPr lang="zh-CN" altLang="en-US" dirty="0"/>
              <a:t>对等实体</a:t>
            </a:r>
          </a:p>
          <a:p>
            <a:pPr lvl="1"/>
            <a:r>
              <a:rPr lang="zh-CN" altLang="en-US" dirty="0"/>
              <a:t>不同机器上构成相应层次的实体成为对等实体</a:t>
            </a:r>
          </a:p>
          <a:p>
            <a:r>
              <a:rPr lang="zh-CN" altLang="en-US" dirty="0"/>
              <a:t>接口</a:t>
            </a:r>
          </a:p>
          <a:p>
            <a:pPr lvl="1"/>
            <a:r>
              <a:rPr lang="zh-CN" altLang="en-US" dirty="0"/>
              <a:t>在每一对相邻层次之间的是接口；接口定义了下层向上层提供哪些原语操作与服务</a:t>
            </a:r>
          </a:p>
          <a:p>
            <a:r>
              <a:rPr lang="zh-CN" altLang="en-US" dirty="0"/>
              <a:t>网络体系结构</a:t>
            </a:r>
          </a:p>
          <a:p>
            <a:pPr lvl="1"/>
            <a:r>
              <a:rPr lang="zh-CN" altLang="en-US" dirty="0"/>
              <a:t>层和协议的集合为网络体系结构，即每层制定相应的协议，集合在一起称为协议栈</a:t>
            </a:r>
          </a:p>
          <a:p>
            <a:endParaRPr lang="zh-CN" altLang="en-US" dirty="0"/>
          </a:p>
        </p:txBody>
      </p:sp>
    </p:spTree>
    <p:extLst>
      <p:ext uri="{BB962C8B-B14F-4D97-AF65-F5344CB8AC3E}">
        <p14:creationId xmlns:p14="http://schemas.microsoft.com/office/powerpoint/2010/main" val="3132241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3">
            <a:extLst>
              <a:ext uri="{FF2B5EF4-FFF2-40B4-BE49-F238E27FC236}">
                <a16:creationId xmlns:a16="http://schemas.microsoft.com/office/drawing/2014/main" id="{2CA006D4-E06F-42F1-B056-2331F717791F}"/>
              </a:ext>
            </a:extLst>
          </p:cNvPr>
          <p:cNvSpPr/>
          <p:nvPr/>
        </p:nvSpPr>
        <p:spPr>
          <a:xfrm>
            <a:off x="6511963" y="2165754"/>
            <a:ext cx="4621402" cy="3147372"/>
          </a:xfrm>
          <a:prstGeom prst="roundRect">
            <a:avLst>
              <a:gd name="adj" fmla="val 6983"/>
            </a:avLst>
          </a:prstGeom>
          <a:solidFill>
            <a:schemeClr val="bg2">
              <a:lumMod val="90000"/>
              <a:alpha val="56000"/>
            </a:schemeClr>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1"/>
              </a:solidFill>
            </a:endParaRPr>
          </a:p>
        </p:txBody>
      </p:sp>
      <p:sp>
        <p:nvSpPr>
          <p:cNvPr id="2" name="标题 1"/>
          <p:cNvSpPr>
            <a:spLocks noGrp="1"/>
          </p:cNvSpPr>
          <p:nvPr>
            <p:ph type="title"/>
          </p:nvPr>
        </p:nvSpPr>
        <p:spPr/>
        <p:txBody>
          <a:bodyPr>
            <a:normAutofit/>
          </a:bodyPr>
          <a:lstStyle/>
          <a:p>
            <a:r>
              <a:rPr lang="zh-CN" altLang="en-US" sz="3100" dirty="0"/>
              <a:t>网络协议分层的优缺点</a:t>
            </a:r>
            <a:endParaRPr lang="zh-CN" altLang="en-US"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 name="灯片编号占位符 3">
            <a:extLst>
              <a:ext uri="{FF2B5EF4-FFF2-40B4-BE49-F238E27FC236}">
                <a16:creationId xmlns:a16="http://schemas.microsoft.com/office/drawing/2014/main" id="{AC5CD50E-7FD1-450D-B138-097DE2E9BD2A}"/>
              </a:ext>
            </a:extLst>
          </p:cNvPr>
          <p:cNvSpPr>
            <a:spLocks noGrp="1"/>
          </p:cNvSpPr>
          <p:nvPr>
            <p:ph type="sldNum" sz="quarter" idx="12"/>
          </p:nvPr>
        </p:nvSpPr>
        <p:spPr/>
        <p:txBody>
          <a:bodyPr/>
          <a:lstStyle/>
          <a:p>
            <a:fld id="{C8BB1146-E542-4D4E-B8E9-6919A11DDD48}" type="slidenum">
              <a:rPr lang="en-US" smtClean="0"/>
              <a:t>75</a:t>
            </a:fld>
            <a:endParaRPr lang="en-US"/>
          </a:p>
        </p:txBody>
      </p:sp>
      <p:sp>
        <p:nvSpPr>
          <p:cNvPr id="8" name="圆角矩形 3">
            <a:extLst>
              <a:ext uri="{FF2B5EF4-FFF2-40B4-BE49-F238E27FC236}">
                <a16:creationId xmlns:a16="http://schemas.microsoft.com/office/drawing/2014/main" id="{AD98AD7D-6442-483D-AC1E-892DD32C238C}"/>
              </a:ext>
            </a:extLst>
          </p:cNvPr>
          <p:cNvSpPr/>
          <p:nvPr/>
        </p:nvSpPr>
        <p:spPr>
          <a:xfrm>
            <a:off x="1058635" y="2165754"/>
            <a:ext cx="4621401" cy="3147372"/>
          </a:xfrm>
          <a:prstGeom prst="roundRect">
            <a:avLst>
              <a:gd name="adj" fmla="val 7588"/>
            </a:avLst>
          </a:prstGeom>
          <a:solidFill>
            <a:schemeClr val="bg2">
              <a:lumMod val="90000"/>
              <a:alpha val="56000"/>
            </a:schemeClr>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1"/>
              </a:solidFill>
            </a:endParaRPr>
          </a:p>
        </p:txBody>
      </p:sp>
      <p:sp>
        <p:nvSpPr>
          <p:cNvPr id="10" name="矩形 5">
            <a:extLst>
              <a:ext uri="{FF2B5EF4-FFF2-40B4-BE49-F238E27FC236}">
                <a16:creationId xmlns:a16="http://schemas.microsoft.com/office/drawing/2014/main" id="{D654781B-EE12-443E-8024-77AEABBFA64F}"/>
              </a:ext>
            </a:extLst>
          </p:cNvPr>
          <p:cNvSpPr>
            <a:spLocks noChangeArrowheads="1"/>
          </p:cNvSpPr>
          <p:nvPr/>
        </p:nvSpPr>
        <p:spPr bwMode="auto">
          <a:xfrm>
            <a:off x="2321857" y="1675644"/>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协议分层优点</a:t>
            </a:r>
          </a:p>
        </p:txBody>
      </p:sp>
      <p:sp>
        <p:nvSpPr>
          <p:cNvPr id="11" name="矩形 6">
            <a:extLst>
              <a:ext uri="{FF2B5EF4-FFF2-40B4-BE49-F238E27FC236}">
                <a16:creationId xmlns:a16="http://schemas.microsoft.com/office/drawing/2014/main" id="{C1518D1E-F20F-41FD-A4D3-E35A7C2412DE}"/>
              </a:ext>
            </a:extLst>
          </p:cNvPr>
          <p:cNvSpPr>
            <a:spLocks noChangeArrowheads="1"/>
          </p:cNvSpPr>
          <p:nvPr/>
        </p:nvSpPr>
        <p:spPr bwMode="auto">
          <a:xfrm>
            <a:off x="1238121" y="2403002"/>
            <a:ext cx="3843289" cy="242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各层之间是独立的。</a:t>
            </a:r>
          </a:p>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灵活性好。</a:t>
            </a:r>
          </a:p>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结构上可分割开。</a:t>
            </a:r>
          </a:p>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易于实现和维护。</a:t>
            </a:r>
          </a:p>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能促进标准化工作。  </a:t>
            </a:r>
          </a:p>
        </p:txBody>
      </p:sp>
      <p:sp>
        <p:nvSpPr>
          <p:cNvPr id="12" name="矩形 7">
            <a:extLst>
              <a:ext uri="{FF2B5EF4-FFF2-40B4-BE49-F238E27FC236}">
                <a16:creationId xmlns:a16="http://schemas.microsoft.com/office/drawing/2014/main" id="{E0475401-638E-4641-A668-A304D9CD045A}"/>
              </a:ext>
            </a:extLst>
          </p:cNvPr>
          <p:cNvSpPr>
            <a:spLocks noChangeArrowheads="1"/>
          </p:cNvSpPr>
          <p:nvPr/>
        </p:nvSpPr>
        <p:spPr bwMode="auto">
          <a:xfrm>
            <a:off x="7605852" y="1675643"/>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协议分层缺点</a:t>
            </a:r>
          </a:p>
        </p:txBody>
      </p:sp>
      <p:sp>
        <p:nvSpPr>
          <p:cNvPr id="13" name="矩形 8">
            <a:extLst>
              <a:ext uri="{FF2B5EF4-FFF2-40B4-BE49-F238E27FC236}">
                <a16:creationId xmlns:a16="http://schemas.microsoft.com/office/drawing/2014/main" id="{8FBF473A-117F-4DBA-8DAB-E5E19AFE0B8A}"/>
              </a:ext>
            </a:extLst>
          </p:cNvPr>
          <p:cNvSpPr>
            <a:spLocks noChangeArrowheads="1"/>
          </p:cNvSpPr>
          <p:nvPr/>
        </p:nvSpPr>
        <p:spPr bwMode="auto">
          <a:xfrm>
            <a:off x="6691452" y="2403002"/>
            <a:ext cx="4067326" cy="178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ts val="3200"/>
              </a:lnSpc>
              <a:spcBef>
                <a:spcPts val="600"/>
              </a:spcBef>
              <a:buClr>
                <a:schemeClr val="tx1"/>
              </a:buClr>
              <a:buFont typeface="Wingdings" panose="05000000000000000000" pitchFamily="2" charset="2"/>
              <a:buChar char="Ø"/>
            </a:pPr>
            <a:r>
              <a:rPr lang="zh-CN" altLang="en-US" sz="2400" dirty="0">
                <a:solidFill>
                  <a:schemeClr val="accent1"/>
                </a:solidFill>
                <a:latin typeface="微软雅黑" panose="020B0503020204020204" pitchFamily="34" charset="-122"/>
                <a:ea typeface="微软雅黑" panose="020B0503020204020204" pitchFamily="34" charset="-122"/>
              </a:rPr>
              <a:t>降低效率。</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342900" indent="-342900">
              <a:lnSpc>
                <a:spcPts val="3200"/>
              </a:lnSpc>
              <a:spcBef>
                <a:spcPts val="600"/>
              </a:spcBef>
              <a:buClr>
                <a:schemeClr val="tx1"/>
              </a:buClr>
              <a:buFont typeface="Wingdings" panose="05000000000000000000" pitchFamily="2" charset="2"/>
              <a:buChar char="Ø"/>
            </a:pPr>
            <a:r>
              <a:rPr lang="zh-CN" altLang="zh-CN" sz="2400" dirty="0">
                <a:solidFill>
                  <a:schemeClr val="accent1"/>
                </a:solidFill>
                <a:latin typeface="微软雅黑" panose="020B0503020204020204" pitchFamily="34" charset="-122"/>
                <a:ea typeface="微软雅黑" panose="020B0503020204020204" pitchFamily="34" charset="-122"/>
              </a:rPr>
              <a:t>有些功能会在不同的层次中重复出现，因而产生了额外开销</a:t>
            </a:r>
            <a:r>
              <a:rPr lang="zh-CN" altLang="en-US" sz="2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303201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2F73C-35D2-4388-98F5-E7E7535239D3}"/>
              </a:ext>
            </a:extLst>
          </p:cNvPr>
          <p:cNvSpPr>
            <a:spLocks noGrp="1"/>
          </p:cNvSpPr>
          <p:nvPr>
            <p:ph type="title"/>
          </p:nvPr>
        </p:nvSpPr>
        <p:spPr/>
        <p:txBody>
          <a:bodyPr/>
          <a:lstStyle/>
          <a:p>
            <a:r>
              <a:rPr lang="zh-CN" altLang="en-US" dirty="0"/>
              <a:t>网络协议分层原则</a:t>
            </a:r>
          </a:p>
        </p:txBody>
      </p:sp>
      <p:sp>
        <p:nvSpPr>
          <p:cNvPr id="3" name="内容占位符 2">
            <a:extLst>
              <a:ext uri="{FF2B5EF4-FFF2-40B4-BE49-F238E27FC236}">
                <a16:creationId xmlns:a16="http://schemas.microsoft.com/office/drawing/2014/main" id="{70BD8778-66B8-450F-83CD-2AD062BDA502}"/>
              </a:ext>
            </a:extLst>
          </p:cNvPr>
          <p:cNvSpPr>
            <a:spLocks noGrp="1"/>
          </p:cNvSpPr>
          <p:nvPr>
            <p:ph idx="1"/>
          </p:nvPr>
        </p:nvSpPr>
        <p:spPr/>
        <p:txBody>
          <a:bodyPr/>
          <a:lstStyle/>
          <a:p>
            <a:r>
              <a:rPr lang="zh-CN" altLang="en-US" dirty="0"/>
              <a:t>不同等级的抽象建立一层</a:t>
            </a:r>
          </a:p>
          <a:p>
            <a:r>
              <a:rPr lang="zh-CN" altLang="en-US" dirty="0"/>
              <a:t>功能相近的分在一层</a:t>
            </a:r>
          </a:p>
          <a:p>
            <a:r>
              <a:rPr lang="zh-CN" altLang="en-US" dirty="0"/>
              <a:t>每层的功能明确</a:t>
            </a:r>
          </a:p>
          <a:p>
            <a:r>
              <a:rPr lang="zh-CN" altLang="en-US" dirty="0"/>
              <a:t>边界信息要尽量少</a:t>
            </a:r>
          </a:p>
          <a:p>
            <a:r>
              <a:rPr lang="zh-CN" altLang="en-US" dirty="0"/>
              <a:t>层次数量应适当</a:t>
            </a:r>
          </a:p>
          <a:p>
            <a:pPr lvl="1"/>
            <a:r>
              <a:rPr lang="zh-CN" altLang="en-US" dirty="0"/>
              <a:t>层数太少，就会使每一层的协议太复杂。</a:t>
            </a:r>
          </a:p>
          <a:p>
            <a:pPr lvl="1"/>
            <a:r>
              <a:rPr lang="zh-CN" altLang="en-US" dirty="0"/>
              <a:t>层数太多，又会在描述和综合各层功能的系统工程任务时遇到较多的困难。 </a:t>
            </a:r>
          </a:p>
          <a:p>
            <a:endParaRPr lang="zh-CN" altLang="en-US" dirty="0"/>
          </a:p>
        </p:txBody>
      </p:sp>
      <p:sp>
        <p:nvSpPr>
          <p:cNvPr id="5" name="灯片编号占位符 4">
            <a:extLst>
              <a:ext uri="{FF2B5EF4-FFF2-40B4-BE49-F238E27FC236}">
                <a16:creationId xmlns:a16="http://schemas.microsoft.com/office/drawing/2014/main" id="{11FC2304-AD9D-4BA5-A462-310EE2A78259}"/>
              </a:ext>
            </a:extLst>
          </p:cNvPr>
          <p:cNvSpPr>
            <a:spLocks noGrp="1"/>
          </p:cNvSpPr>
          <p:nvPr>
            <p:ph type="sldNum" sz="quarter" idx="12"/>
          </p:nvPr>
        </p:nvSpPr>
        <p:spPr/>
        <p:txBody>
          <a:bodyPr/>
          <a:lstStyle/>
          <a:p>
            <a:fld id="{C8BB1146-E542-4D4E-B8E9-6919A11DDD48}" type="slidenum">
              <a:rPr lang="en-US" smtClean="0"/>
              <a:t>76</a:t>
            </a:fld>
            <a:endParaRPr lang="en-US"/>
          </a:p>
        </p:txBody>
      </p:sp>
    </p:spTree>
    <p:extLst>
      <p:ext uri="{BB962C8B-B14F-4D97-AF65-F5344CB8AC3E}">
        <p14:creationId xmlns:p14="http://schemas.microsoft.com/office/powerpoint/2010/main" val="12245203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1470"/>
          </a:xfrm>
        </p:spPr>
        <p:txBody>
          <a:bodyPr>
            <a:normAutofit/>
          </a:bodyPr>
          <a:lstStyle/>
          <a:p>
            <a:r>
              <a:rPr lang="zh-CN" altLang="en-US" sz="3200" dirty="0">
                <a:sym typeface="+mn-ea"/>
              </a:rPr>
              <a:t>服务原语</a:t>
            </a:r>
            <a:endParaRPr lang="zh-CN" altLang="en-US" sz="3200" dirty="0"/>
          </a:p>
        </p:txBody>
      </p:sp>
      <p:sp>
        <p:nvSpPr>
          <p:cNvPr id="3" name="内容占位符 2"/>
          <p:cNvSpPr>
            <a:spLocks noGrp="1"/>
          </p:cNvSpPr>
          <p:nvPr>
            <p:ph idx="1"/>
          </p:nvPr>
        </p:nvSpPr>
        <p:spPr>
          <a:xfrm>
            <a:off x="201592" y="1430065"/>
            <a:ext cx="6187623" cy="4982116"/>
          </a:xfrm>
        </p:spPr>
        <p:txBody>
          <a:bodyPr>
            <a:normAutofit/>
          </a:bodyPr>
          <a:lstStyle/>
          <a:p>
            <a:pPr lvl="1">
              <a:buFont typeface="Wingdings" panose="05000000000000000000" pitchFamily="2" charset="2"/>
              <a:buChar char="Ø"/>
            </a:pPr>
            <a:r>
              <a:rPr lang="zh-CN" altLang="en-US" sz="2000" dirty="0">
                <a:solidFill>
                  <a:srgbClr val="C00000"/>
                </a:solidFill>
              </a:rPr>
              <a:t>面向连接</a:t>
            </a:r>
            <a:r>
              <a:rPr lang="zh-CN" altLang="en-US" sz="2000" dirty="0"/>
              <a:t>：按照电话系统模型建立的，如</a:t>
            </a:r>
            <a:r>
              <a:rPr lang="en-US" altLang="zh-CN" sz="2000" dirty="0"/>
              <a:t>;</a:t>
            </a:r>
            <a:endParaRPr lang="zh-CN" altLang="en-US" sz="2000" dirty="0"/>
          </a:p>
          <a:p>
            <a:pPr lvl="2"/>
            <a:r>
              <a:rPr lang="zh-CN" altLang="en-US" sz="1800" dirty="0"/>
              <a:t>拨姑姑家的电话号码。</a:t>
            </a:r>
          </a:p>
          <a:p>
            <a:pPr lvl="2"/>
            <a:r>
              <a:rPr lang="zh-CN" altLang="en-US" sz="1800" dirty="0"/>
              <a:t>她家的电话铃响了。</a:t>
            </a:r>
          </a:p>
          <a:p>
            <a:pPr lvl="2"/>
            <a:r>
              <a:rPr lang="zh-CN" altLang="en-US" sz="1800" dirty="0"/>
              <a:t>她拿起电话。</a:t>
            </a:r>
          </a:p>
          <a:p>
            <a:pPr lvl="2"/>
            <a:r>
              <a:rPr lang="zh-CN" altLang="en-US" sz="1800" dirty="0"/>
              <a:t>你听到响铃停止。</a:t>
            </a:r>
          </a:p>
          <a:p>
            <a:pPr lvl="2"/>
            <a:r>
              <a:rPr lang="zh-CN" altLang="en-US" sz="1800" dirty="0"/>
              <a:t>你邀请她来喝茶。</a:t>
            </a:r>
          </a:p>
          <a:p>
            <a:pPr lvl="2"/>
            <a:r>
              <a:rPr lang="zh-CN" altLang="en-US" sz="1800" dirty="0"/>
              <a:t>她听到了你的邀请。</a:t>
            </a:r>
          </a:p>
          <a:p>
            <a:pPr lvl="2"/>
            <a:r>
              <a:rPr lang="zh-CN" altLang="en-US" sz="1800" dirty="0"/>
              <a:t>她说她很高兴来。</a:t>
            </a:r>
          </a:p>
          <a:p>
            <a:pPr lvl="2"/>
            <a:r>
              <a:rPr lang="zh-CN" altLang="en-US" sz="1800" dirty="0"/>
              <a:t>你听到她接受邀请。</a:t>
            </a:r>
          </a:p>
          <a:p>
            <a:pPr lvl="2"/>
            <a:r>
              <a:rPr lang="zh-CN" altLang="en-US" sz="1800" dirty="0"/>
              <a:t>你挂断电话。</a:t>
            </a:r>
          </a:p>
          <a:p>
            <a:pPr lvl="2"/>
            <a:r>
              <a:rPr lang="zh-CN" altLang="en-US" sz="1800" dirty="0"/>
              <a:t>她听到了，也挂断电话。</a:t>
            </a:r>
          </a:p>
          <a:p>
            <a:pPr marL="914400" lvl="2" indent="0">
              <a:buNone/>
            </a:pPr>
            <a:endParaRPr lang="zh-CN" altLang="en-US" sz="1200" dirty="0"/>
          </a:p>
        </p:txBody>
      </p:sp>
      <p:sp>
        <p:nvSpPr>
          <p:cNvPr id="6" name="矩形 5"/>
          <p:cNvSpPr/>
          <p:nvPr/>
        </p:nvSpPr>
        <p:spPr>
          <a:xfrm>
            <a:off x="1023116" y="5820201"/>
            <a:ext cx="4241227" cy="830997"/>
          </a:xfrm>
          <a:prstGeom prst="rect">
            <a:avLst/>
          </a:prstGeom>
          <a:ln>
            <a:solidFill>
              <a:srgbClr val="7030A0"/>
            </a:solidFill>
          </a:ln>
        </p:spPr>
        <p:txBody>
          <a:bodyPr wrap="square">
            <a:spAutoFit/>
          </a:bodyPr>
          <a:lstStyle/>
          <a:p>
            <a:pPr algn="ctr"/>
            <a:r>
              <a:rPr kumimoji="1" lang="zh-CN" altLang="en-US" sz="1600" dirty="0">
                <a:solidFill>
                  <a:prstClr val="black"/>
                </a:solidFill>
                <a:latin typeface="微软雅黑" panose="020B0503020204020204" pitchFamily="34" charset="-122"/>
                <a:ea typeface="微软雅黑" panose="020B0503020204020204" pitchFamily="34" charset="-122"/>
              </a:rPr>
              <a:t>面向连接的服务</a:t>
            </a:r>
            <a:endParaRPr kumimoji="1" lang="en-US" altLang="zh-CN" sz="1600" dirty="0">
              <a:solidFill>
                <a:prstClr val="black"/>
              </a:solidFill>
              <a:latin typeface="微软雅黑" panose="020B0503020204020204" pitchFamily="34" charset="-122"/>
              <a:ea typeface="微软雅黑" panose="020B0503020204020204" pitchFamily="34" charset="-122"/>
            </a:endParaRPr>
          </a:p>
          <a:p>
            <a:pPr algn="l"/>
            <a:r>
              <a:rPr kumimoji="1" lang="zh-CN" altLang="en-US" sz="1600" dirty="0">
                <a:solidFill>
                  <a:prstClr val="black"/>
                </a:solidFill>
                <a:latin typeface="微软雅黑" panose="020B0503020204020204" pitchFamily="34" charset="-122"/>
                <a:ea typeface="微软雅黑" panose="020B0503020204020204" pitchFamily="34" charset="-122"/>
              </a:rPr>
              <a:t>每个“请求”或“响应”后，都在对方产生一个“指示”或“确认”动作</a:t>
            </a:r>
          </a:p>
        </p:txBody>
      </p:sp>
      <p:sp>
        <p:nvSpPr>
          <p:cNvPr id="7" name="右中括号 6">
            <a:extLst>
              <a:ext uri="{FF2B5EF4-FFF2-40B4-BE49-F238E27FC236}">
                <a16:creationId xmlns:a16="http://schemas.microsoft.com/office/drawing/2014/main" id="{1759AD1F-D7C0-2B4E-85C6-3CA923A1AAF2}"/>
              </a:ext>
            </a:extLst>
          </p:cNvPr>
          <p:cNvSpPr/>
          <p:nvPr/>
        </p:nvSpPr>
        <p:spPr>
          <a:xfrm flipH="1">
            <a:off x="1067186" y="1992442"/>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右中括号 12">
            <a:extLst>
              <a:ext uri="{FF2B5EF4-FFF2-40B4-BE49-F238E27FC236}">
                <a16:creationId xmlns:a16="http://schemas.microsoft.com/office/drawing/2014/main" id="{543A7F0D-5952-584C-BC3F-81B406FFEAC5}"/>
              </a:ext>
            </a:extLst>
          </p:cNvPr>
          <p:cNvSpPr/>
          <p:nvPr/>
        </p:nvSpPr>
        <p:spPr>
          <a:xfrm flipH="1">
            <a:off x="1067186" y="2743899"/>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右中括号 13">
            <a:extLst>
              <a:ext uri="{FF2B5EF4-FFF2-40B4-BE49-F238E27FC236}">
                <a16:creationId xmlns:a16="http://schemas.microsoft.com/office/drawing/2014/main" id="{C8CDD241-282A-3F4A-8342-AF066ECFC196}"/>
              </a:ext>
            </a:extLst>
          </p:cNvPr>
          <p:cNvSpPr/>
          <p:nvPr/>
        </p:nvSpPr>
        <p:spPr>
          <a:xfrm flipH="1">
            <a:off x="1067186" y="3495356"/>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右中括号 14">
            <a:extLst>
              <a:ext uri="{FF2B5EF4-FFF2-40B4-BE49-F238E27FC236}">
                <a16:creationId xmlns:a16="http://schemas.microsoft.com/office/drawing/2014/main" id="{B42D5BC8-9B56-0C4C-9577-FC0EAE86A3C2}"/>
              </a:ext>
            </a:extLst>
          </p:cNvPr>
          <p:cNvSpPr/>
          <p:nvPr/>
        </p:nvSpPr>
        <p:spPr>
          <a:xfrm flipH="1">
            <a:off x="1067186" y="4281538"/>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右中括号 15">
            <a:extLst>
              <a:ext uri="{FF2B5EF4-FFF2-40B4-BE49-F238E27FC236}">
                <a16:creationId xmlns:a16="http://schemas.microsoft.com/office/drawing/2014/main" id="{BF1F1D8F-B7DF-B94E-BE58-349F28185649}"/>
              </a:ext>
            </a:extLst>
          </p:cNvPr>
          <p:cNvSpPr/>
          <p:nvPr/>
        </p:nvSpPr>
        <p:spPr>
          <a:xfrm flipH="1">
            <a:off x="1067186" y="5067721"/>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内容占位符 2">
            <a:extLst>
              <a:ext uri="{FF2B5EF4-FFF2-40B4-BE49-F238E27FC236}">
                <a16:creationId xmlns:a16="http://schemas.microsoft.com/office/drawing/2014/main" id="{53A118AB-C6D7-43CD-AE30-0C22A5411E0B}"/>
              </a:ext>
            </a:extLst>
          </p:cNvPr>
          <p:cNvSpPr txBox="1">
            <a:spLocks/>
          </p:cNvSpPr>
          <p:nvPr/>
        </p:nvSpPr>
        <p:spPr>
          <a:xfrm>
            <a:off x="6596602" y="1552416"/>
            <a:ext cx="5306028" cy="40365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000" dirty="0">
                <a:solidFill>
                  <a:srgbClr val="C00000"/>
                </a:solidFill>
                <a:sym typeface="+mn-ea"/>
              </a:rPr>
              <a:t>无连接</a:t>
            </a:r>
            <a:r>
              <a:rPr lang="zh-CN" altLang="en-US" sz="2000" dirty="0">
                <a:sym typeface="+mn-ea"/>
              </a:rPr>
              <a:t>：按照邮政系统模型建立的，如：</a:t>
            </a:r>
            <a:endParaRPr lang="zh-CN" altLang="en-US" sz="2000" dirty="0"/>
          </a:p>
          <a:p>
            <a:pPr marL="450850" lvl="2" indent="-184150"/>
            <a:r>
              <a:rPr lang="zh-CN" altLang="en-US" sz="1800" dirty="0">
                <a:sym typeface="+mn-ea"/>
              </a:rPr>
              <a:t>有快递要发给朋友</a:t>
            </a:r>
            <a:endParaRPr lang="zh-CN" altLang="en-US" sz="1800" dirty="0"/>
          </a:p>
          <a:p>
            <a:pPr marL="450850" lvl="2" indent="-184150"/>
            <a:r>
              <a:rPr lang="zh-CN" altLang="en-US" sz="1800" dirty="0">
                <a:sym typeface="+mn-ea"/>
              </a:rPr>
              <a:t>快递员上门取件</a:t>
            </a:r>
            <a:endParaRPr lang="zh-CN" altLang="en-US" sz="1800" dirty="0"/>
          </a:p>
          <a:p>
            <a:pPr marL="450850" lvl="2" indent="-184150"/>
            <a:r>
              <a:rPr lang="zh-CN" altLang="en-US" sz="1800" dirty="0">
                <a:sym typeface="+mn-ea"/>
              </a:rPr>
              <a:t>快递进入区域集散中心</a:t>
            </a:r>
          </a:p>
          <a:p>
            <a:pPr marL="450850" lvl="2" indent="-184150"/>
            <a:r>
              <a:rPr lang="zh-CN" altLang="en-US" sz="1800" dirty="0">
                <a:sym typeface="+mn-ea"/>
              </a:rPr>
              <a:t>区域集散中心通过运输系统发到目的地</a:t>
            </a:r>
          </a:p>
          <a:p>
            <a:pPr marL="450850" lvl="2" indent="-184150"/>
            <a:r>
              <a:rPr lang="zh-CN" altLang="en-US" sz="1800" dirty="0"/>
              <a:t>区域集散中心分发给目的地快递员</a:t>
            </a:r>
          </a:p>
          <a:p>
            <a:pPr marL="450850" lvl="2" indent="-184150"/>
            <a:r>
              <a:rPr lang="zh-CN" altLang="en-US" sz="1800" dirty="0">
                <a:sym typeface="+mn-ea"/>
              </a:rPr>
              <a:t>快递员按照地址派送</a:t>
            </a:r>
            <a:endParaRPr lang="zh-CN" altLang="en-US" sz="1800" dirty="0"/>
          </a:p>
          <a:p>
            <a:endParaRPr lang="zh-CN" altLang="en-US" sz="2400" dirty="0"/>
          </a:p>
        </p:txBody>
      </p:sp>
      <p:sp>
        <p:nvSpPr>
          <p:cNvPr id="18" name="矩形 17">
            <a:extLst>
              <a:ext uri="{FF2B5EF4-FFF2-40B4-BE49-F238E27FC236}">
                <a16:creationId xmlns:a16="http://schemas.microsoft.com/office/drawing/2014/main" id="{1457C92E-5477-4D45-90D1-F9DC1389F2E8}"/>
              </a:ext>
            </a:extLst>
          </p:cNvPr>
          <p:cNvSpPr/>
          <p:nvPr/>
        </p:nvSpPr>
        <p:spPr>
          <a:xfrm>
            <a:off x="6988975" y="5788771"/>
            <a:ext cx="4495742" cy="830997"/>
          </a:xfrm>
          <a:prstGeom prst="rect">
            <a:avLst/>
          </a:prstGeom>
          <a:ln>
            <a:solidFill>
              <a:srgbClr val="7030A0"/>
            </a:solidFill>
          </a:ln>
        </p:spPr>
        <p:txBody>
          <a:bodyPr wrap="square">
            <a:spAutoFit/>
          </a:bodyPr>
          <a:lstStyle/>
          <a:p>
            <a:pPr algn="ctr"/>
            <a:r>
              <a:rPr kumimoji="1" lang="zh-CN" altLang="en-US" sz="1600" dirty="0">
                <a:solidFill>
                  <a:prstClr val="black"/>
                </a:solidFill>
                <a:latin typeface="微软雅黑" panose="020B0503020204020204" pitchFamily="34" charset="-122"/>
                <a:ea typeface="微软雅黑" panose="020B0503020204020204" pitchFamily="34" charset="-122"/>
              </a:rPr>
              <a:t>无连接的服务</a:t>
            </a:r>
            <a:endParaRPr kumimoji="1" lang="en-US" altLang="zh-CN" sz="1600" dirty="0">
              <a:solidFill>
                <a:prstClr val="black"/>
              </a:solidFill>
              <a:latin typeface="微软雅黑" panose="020B0503020204020204" pitchFamily="34" charset="-122"/>
              <a:ea typeface="微软雅黑" panose="020B0503020204020204" pitchFamily="34" charset="-122"/>
            </a:endParaRPr>
          </a:p>
          <a:p>
            <a:pPr algn="l"/>
            <a:r>
              <a:rPr kumimoji="1" lang="zh-CN" altLang="en-US" sz="1600" dirty="0">
                <a:solidFill>
                  <a:prstClr val="black"/>
                </a:solidFill>
                <a:latin typeface="微软雅黑" panose="020B0503020204020204" pitchFamily="34" charset="-122"/>
                <a:ea typeface="微软雅黑" panose="020B0503020204020204" pitchFamily="34" charset="-122"/>
              </a:rPr>
              <a:t>快递携带了完整的目标地址，快递过程中无需寄件人和收件人之间不断联络应答</a:t>
            </a:r>
          </a:p>
        </p:txBody>
      </p:sp>
      <p:cxnSp>
        <p:nvCxnSpPr>
          <p:cNvPr id="8" name="直接连接符 7">
            <a:extLst>
              <a:ext uri="{FF2B5EF4-FFF2-40B4-BE49-F238E27FC236}">
                <a16:creationId xmlns:a16="http://schemas.microsoft.com/office/drawing/2014/main" id="{33D9FB2D-137C-4BAB-A523-4E5CDE8D427D}"/>
              </a:ext>
            </a:extLst>
          </p:cNvPr>
          <p:cNvCxnSpPr>
            <a:cxnSpLocks/>
          </p:cNvCxnSpPr>
          <p:nvPr/>
        </p:nvCxnSpPr>
        <p:spPr>
          <a:xfrm>
            <a:off x="6258045" y="1552416"/>
            <a:ext cx="0" cy="522481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EC0EA69-9314-487D-B8C4-6EFAC1250326}"/>
              </a:ext>
            </a:extLst>
          </p:cNvPr>
          <p:cNvSpPr/>
          <p:nvPr/>
        </p:nvSpPr>
        <p:spPr>
          <a:xfrm>
            <a:off x="660400" y="1073876"/>
            <a:ext cx="7571303" cy="461665"/>
          </a:xfrm>
          <a:prstGeom prst="rect">
            <a:avLst/>
          </a:prstGeom>
        </p:spPr>
        <p:txBody>
          <a:bodyPr wrap="none">
            <a:spAutoFit/>
          </a:bodyPr>
          <a:lstStyle/>
          <a:p>
            <a:r>
              <a:rPr lang="zh-CN" altLang="en-US" sz="2400" dirty="0"/>
              <a:t>两种不同类型的服务：面向连接的服务和无连接的服务</a:t>
            </a:r>
          </a:p>
        </p:txBody>
      </p:sp>
      <p:sp>
        <p:nvSpPr>
          <p:cNvPr id="4" name="灯片编号占位符 3">
            <a:extLst>
              <a:ext uri="{FF2B5EF4-FFF2-40B4-BE49-F238E27FC236}">
                <a16:creationId xmlns:a16="http://schemas.microsoft.com/office/drawing/2014/main" id="{83D5C57E-7C3D-4CD4-A607-FF591C6598BE}"/>
              </a:ext>
            </a:extLst>
          </p:cNvPr>
          <p:cNvSpPr>
            <a:spLocks noGrp="1"/>
          </p:cNvSpPr>
          <p:nvPr>
            <p:ph type="sldNum" sz="quarter" idx="12"/>
          </p:nvPr>
        </p:nvSpPr>
        <p:spPr/>
        <p:txBody>
          <a:bodyPr/>
          <a:lstStyle/>
          <a:p>
            <a:fld id="{C8BB1146-E542-4D4E-B8E9-6919A11DDD48}" type="slidenum">
              <a:rPr lang="en-US" smtClean="0"/>
              <a:t>77</a:t>
            </a:fld>
            <a:endParaRPr lang="en-US"/>
          </a:p>
        </p:txBody>
      </p:sp>
    </p:spTree>
    <p:extLst>
      <p:ext uri="{BB962C8B-B14F-4D97-AF65-F5344CB8AC3E}">
        <p14:creationId xmlns:p14="http://schemas.microsoft.com/office/powerpoint/2010/main" val="410887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8"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699"/>
          </a:xfrm>
        </p:spPr>
        <p:txBody>
          <a:bodyPr>
            <a:normAutofit/>
          </a:bodyPr>
          <a:lstStyle/>
          <a:p>
            <a:r>
              <a:rPr lang="zh-CN" altLang="en-US" sz="3200" dirty="0">
                <a:sym typeface="+mn-ea"/>
              </a:rPr>
              <a:t>服务原语</a:t>
            </a:r>
            <a:endParaRPr lang="zh-CN" altLang="en-US" sz="3200" dirty="0"/>
          </a:p>
        </p:txBody>
      </p:sp>
      <p:sp>
        <p:nvSpPr>
          <p:cNvPr id="3" name="内容占位符 2"/>
          <p:cNvSpPr>
            <a:spLocks noGrp="1"/>
          </p:cNvSpPr>
          <p:nvPr>
            <p:ph idx="1"/>
          </p:nvPr>
        </p:nvSpPr>
        <p:spPr>
          <a:xfrm>
            <a:off x="660400" y="1149254"/>
            <a:ext cx="10858500" cy="2227349"/>
          </a:xfrm>
        </p:spPr>
        <p:txBody>
          <a:bodyPr>
            <a:normAutofit fontScale="92500" lnSpcReduction="10000"/>
          </a:bodyPr>
          <a:lstStyle/>
          <a:p>
            <a:pPr>
              <a:lnSpc>
                <a:spcPct val="140000"/>
              </a:lnSpc>
              <a:spcBef>
                <a:spcPts val="200"/>
              </a:spcBef>
              <a:buFont typeface="Wingdings" panose="05000000000000000000" pitchFamily="2" charset="2"/>
              <a:buChar char="Ø"/>
            </a:pPr>
            <a:r>
              <a:rPr lang="zh-CN" altLang="en-US" sz="2400" dirty="0">
                <a:solidFill>
                  <a:schemeClr val="accent1"/>
                </a:solidFill>
              </a:rPr>
              <a:t>服务</a:t>
            </a:r>
          </a:p>
          <a:p>
            <a:pPr lvl="1">
              <a:lnSpc>
                <a:spcPct val="140000"/>
              </a:lnSpc>
              <a:spcBef>
                <a:spcPts val="200"/>
              </a:spcBef>
            </a:pPr>
            <a:r>
              <a:rPr lang="zh-CN" altLang="en-US" sz="2000" dirty="0">
                <a:solidFill>
                  <a:schemeClr val="accent1"/>
                </a:solidFill>
              </a:rPr>
              <a:t>服务由一组可用于用户进程以访问服务的原语（操作）形式指定</a:t>
            </a:r>
          </a:p>
          <a:p>
            <a:pPr lvl="1">
              <a:lnSpc>
                <a:spcPct val="140000"/>
              </a:lnSpc>
              <a:spcBef>
                <a:spcPts val="200"/>
              </a:spcBef>
            </a:pPr>
            <a:r>
              <a:rPr lang="zh-CN" altLang="en-US" sz="2000" dirty="0">
                <a:solidFill>
                  <a:schemeClr val="accent1"/>
                </a:solidFill>
              </a:rPr>
              <a:t>原语告诉服务执行某些操作或报告对等实体所采取的操作</a:t>
            </a:r>
          </a:p>
          <a:p>
            <a:pPr lvl="1">
              <a:lnSpc>
                <a:spcPct val="140000"/>
              </a:lnSpc>
              <a:spcBef>
                <a:spcPts val="200"/>
              </a:spcBef>
            </a:pPr>
            <a:r>
              <a:rPr lang="zh-CN" altLang="en-US" sz="2000" dirty="0">
                <a:solidFill>
                  <a:schemeClr val="accent1"/>
                </a:solidFill>
              </a:rPr>
              <a:t>典型服务：面向连接传输服务，无连接传输服务</a:t>
            </a:r>
            <a:endParaRPr lang="en-US" altLang="zh-CN" sz="2000" dirty="0">
              <a:solidFill>
                <a:schemeClr val="accent1"/>
              </a:solidFill>
            </a:endParaRPr>
          </a:p>
          <a:p>
            <a:pPr marL="228600" lvl="0" indent="-228600">
              <a:lnSpc>
                <a:spcPct val="140000"/>
              </a:lnSpc>
              <a:spcBef>
                <a:spcPts val="600"/>
              </a:spcBef>
              <a:buFont typeface="Wingdings" panose="05000000000000000000" charset="0"/>
              <a:buChar char="Ø"/>
            </a:pPr>
            <a:r>
              <a:rPr lang="zh-CN" altLang="en-US" sz="2400" dirty="0">
                <a:solidFill>
                  <a:schemeClr val="accent1"/>
                </a:solidFill>
              </a:rPr>
              <a:t>六个核心服务原语（以面向连接服务为例）</a:t>
            </a:r>
          </a:p>
        </p:txBody>
      </p:sp>
      <p:grpSp>
        <p:nvGrpSpPr>
          <p:cNvPr id="6" name="组合 5">
            <a:extLst>
              <a:ext uri="{FF2B5EF4-FFF2-40B4-BE49-F238E27FC236}">
                <a16:creationId xmlns:a16="http://schemas.microsoft.com/office/drawing/2014/main" id="{9FFE4E97-3AC0-2844-A1EF-DD379318B73A}"/>
              </a:ext>
            </a:extLst>
          </p:cNvPr>
          <p:cNvGrpSpPr/>
          <p:nvPr/>
        </p:nvGrpSpPr>
        <p:grpSpPr>
          <a:xfrm>
            <a:off x="1437640" y="3709361"/>
            <a:ext cx="10169525" cy="3033394"/>
            <a:chOff x="2404" y="4153"/>
            <a:chExt cx="16015" cy="5449"/>
          </a:xfrm>
        </p:grpSpPr>
        <p:grpSp>
          <p:nvGrpSpPr>
            <p:cNvPr id="7" name="组合 6">
              <a:extLst>
                <a:ext uri="{FF2B5EF4-FFF2-40B4-BE49-F238E27FC236}">
                  <a16:creationId xmlns:a16="http://schemas.microsoft.com/office/drawing/2014/main" id="{0CFD999E-A43B-644C-912B-BEAE18FAF8F7}"/>
                </a:ext>
              </a:extLst>
            </p:cNvPr>
            <p:cNvGrpSpPr/>
            <p:nvPr/>
          </p:nvGrpSpPr>
          <p:grpSpPr>
            <a:xfrm>
              <a:off x="2419" y="4380"/>
              <a:ext cx="5314" cy="5222"/>
              <a:chOff x="2419" y="4380"/>
              <a:chExt cx="5314" cy="5222"/>
            </a:xfrm>
          </p:grpSpPr>
          <p:sp>
            <p:nvSpPr>
              <p:cNvPr id="34" name="矩形 33">
                <a:extLst>
                  <a:ext uri="{FF2B5EF4-FFF2-40B4-BE49-F238E27FC236}">
                    <a16:creationId xmlns:a16="http://schemas.microsoft.com/office/drawing/2014/main" id="{59C84980-15E5-714A-8D28-1F06EAAE3640}"/>
                  </a:ext>
                </a:extLst>
              </p:cNvPr>
              <p:cNvSpPr/>
              <p:nvPr/>
            </p:nvSpPr>
            <p:spPr>
              <a:xfrm>
                <a:off x="2419" y="4380"/>
                <a:ext cx="5314" cy="5222"/>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5E2E01B-EDF4-EA4D-B1F6-8D3756699CD2}"/>
                  </a:ext>
                </a:extLst>
              </p:cNvPr>
              <p:cNvSpPr/>
              <p:nvPr/>
            </p:nvSpPr>
            <p:spPr>
              <a:xfrm>
                <a:off x="4527" y="5527"/>
                <a:ext cx="1097" cy="114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1D8F001-6546-5840-ACD0-445E9AC7F15D}"/>
                  </a:ext>
                </a:extLst>
              </p:cNvPr>
              <p:cNvSpPr/>
              <p:nvPr/>
            </p:nvSpPr>
            <p:spPr>
              <a:xfrm>
                <a:off x="2419" y="8147"/>
                <a:ext cx="5314" cy="145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11">
                <a:extLst>
                  <a:ext uri="{FF2B5EF4-FFF2-40B4-BE49-F238E27FC236}">
                    <a16:creationId xmlns:a16="http://schemas.microsoft.com/office/drawing/2014/main" id="{76DE37F0-68CE-B14B-99F7-7D2C88DED714}"/>
                  </a:ext>
                </a:extLst>
              </p:cNvPr>
              <p:cNvCxnSpPr>
                <a:stCxn id="35" idx="4"/>
              </p:cNvCxnSpPr>
              <p:nvPr/>
            </p:nvCxnSpPr>
            <p:spPr>
              <a:xfrm>
                <a:off x="5076" y="6674"/>
                <a:ext cx="0" cy="1473"/>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直接连接符 12">
                <a:extLst>
                  <a:ext uri="{FF2B5EF4-FFF2-40B4-BE49-F238E27FC236}">
                    <a16:creationId xmlns:a16="http://schemas.microsoft.com/office/drawing/2014/main" id="{416A15AD-599A-B249-A55E-BD5971123400}"/>
                  </a:ext>
                </a:extLst>
              </p:cNvPr>
              <p:cNvCxnSpPr/>
              <p:nvPr/>
            </p:nvCxnSpPr>
            <p:spPr>
              <a:xfrm>
                <a:off x="4093" y="8147"/>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13">
                <a:extLst>
                  <a:ext uri="{FF2B5EF4-FFF2-40B4-BE49-F238E27FC236}">
                    <a16:creationId xmlns:a16="http://schemas.microsoft.com/office/drawing/2014/main" id="{3D90AA6D-6FB4-7848-86E9-AC873E11E1DD}"/>
                  </a:ext>
                </a:extLst>
              </p:cNvPr>
              <p:cNvCxnSpPr/>
              <p:nvPr/>
            </p:nvCxnSpPr>
            <p:spPr>
              <a:xfrm>
                <a:off x="6041" y="8147"/>
                <a:ext cx="0" cy="1436"/>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21E8618-8907-F645-9F24-F13574EEBA0B}"/>
                  </a:ext>
                </a:extLst>
              </p:cNvPr>
              <p:cNvSpPr txBox="1"/>
              <p:nvPr/>
            </p:nvSpPr>
            <p:spPr>
              <a:xfrm>
                <a:off x="5350" y="7097"/>
                <a:ext cx="2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系统调用</a:t>
                </a:r>
              </a:p>
            </p:txBody>
          </p:sp>
          <p:sp>
            <p:nvSpPr>
              <p:cNvPr id="41" name="文本框 40">
                <a:extLst>
                  <a:ext uri="{FF2B5EF4-FFF2-40B4-BE49-F238E27FC236}">
                    <a16:creationId xmlns:a16="http://schemas.microsoft.com/office/drawing/2014/main" id="{FCF14AAD-2885-8646-A2F9-F3815947AF31}"/>
                  </a:ext>
                </a:extLst>
              </p:cNvPr>
              <p:cNvSpPr txBox="1"/>
              <p:nvPr/>
            </p:nvSpPr>
            <p:spPr>
              <a:xfrm>
                <a:off x="2727" y="8561"/>
                <a:ext cx="1182"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内核</a:t>
                </a:r>
              </a:p>
            </p:txBody>
          </p:sp>
          <p:sp>
            <p:nvSpPr>
              <p:cNvPr id="42" name="文本框 41">
                <a:extLst>
                  <a:ext uri="{FF2B5EF4-FFF2-40B4-BE49-F238E27FC236}">
                    <a16:creationId xmlns:a16="http://schemas.microsoft.com/office/drawing/2014/main" id="{9CC43F73-58CD-EF44-AFC1-D419AB34C1F6}"/>
                  </a:ext>
                </a:extLst>
              </p:cNvPr>
              <p:cNvSpPr txBox="1"/>
              <p:nvPr/>
            </p:nvSpPr>
            <p:spPr>
              <a:xfrm>
                <a:off x="4322" y="8561"/>
                <a:ext cx="1507"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协议栈</a:t>
                </a:r>
              </a:p>
            </p:txBody>
          </p:sp>
          <p:sp>
            <p:nvSpPr>
              <p:cNvPr id="43" name="文本框 42">
                <a:extLst>
                  <a:ext uri="{FF2B5EF4-FFF2-40B4-BE49-F238E27FC236}">
                    <a16:creationId xmlns:a16="http://schemas.microsoft.com/office/drawing/2014/main" id="{7AD4909E-322E-6F47-915E-30392C2C7AA9}"/>
                  </a:ext>
                </a:extLst>
              </p:cNvPr>
              <p:cNvSpPr txBox="1"/>
              <p:nvPr/>
            </p:nvSpPr>
            <p:spPr>
              <a:xfrm>
                <a:off x="6188" y="8561"/>
                <a:ext cx="1545"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驱动器</a:t>
                </a:r>
              </a:p>
            </p:txBody>
          </p:sp>
        </p:grpSp>
        <p:grpSp>
          <p:nvGrpSpPr>
            <p:cNvPr id="8" name="组合 7">
              <a:extLst>
                <a:ext uri="{FF2B5EF4-FFF2-40B4-BE49-F238E27FC236}">
                  <a16:creationId xmlns:a16="http://schemas.microsoft.com/office/drawing/2014/main" id="{87DA2F71-3A7C-3A48-BBA1-3AAE808235D4}"/>
                </a:ext>
              </a:extLst>
            </p:cNvPr>
            <p:cNvGrpSpPr/>
            <p:nvPr/>
          </p:nvGrpSpPr>
          <p:grpSpPr>
            <a:xfrm>
              <a:off x="11991" y="4380"/>
              <a:ext cx="5314" cy="5222"/>
              <a:chOff x="2419" y="4380"/>
              <a:chExt cx="5314" cy="5222"/>
            </a:xfrm>
          </p:grpSpPr>
          <p:sp>
            <p:nvSpPr>
              <p:cNvPr id="24" name="矩形 23">
                <a:extLst>
                  <a:ext uri="{FF2B5EF4-FFF2-40B4-BE49-F238E27FC236}">
                    <a16:creationId xmlns:a16="http://schemas.microsoft.com/office/drawing/2014/main" id="{77F05FE3-7EAB-1E4F-9642-F81F844BB356}"/>
                  </a:ext>
                </a:extLst>
              </p:cNvPr>
              <p:cNvSpPr/>
              <p:nvPr/>
            </p:nvSpPr>
            <p:spPr>
              <a:xfrm>
                <a:off x="2419" y="4380"/>
                <a:ext cx="5314" cy="5222"/>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BD10751-FE4D-AA42-B6B3-660E41480B8A}"/>
                  </a:ext>
                </a:extLst>
              </p:cNvPr>
              <p:cNvSpPr/>
              <p:nvPr/>
            </p:nvSpPr>
            <p:spPr>
              <a:xfrm>
                <a:off x="4527" y="5527"/>
                <a:ext cx="1097" cy="114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ADC0616-0AA0-B748-9E85-C63C9C014C39}"/>
                  </a:ext>
                </a:extLst>
              </p:cNvPr>
              <p:cNvSpPr/>
              <p:nvPr/>
            </p:nvSpPr>
            <p:spPr>
              <a:xfrm>
                <a:off x="2419" y="8147"/>
                <a:ext cx="5314" cy="145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3">
                <a:extLst>
                  <a:ext uri="{FF2B5EF4-FFF2-40B4-BE49-F238E27FC236}">
                    <a16:creationId xmlns:a16="http://schemas.microsoft.com/office/drawing/2014/main" id="{00E2365E-0515-8D49-84E6-CB8F7BE87070}"/>
                  </a:ext>
                </a:extLst>
              </p:cNvPr>
              <p:cNvCxnSpPr>
                <a:stCxn id="25" idx="4"/>
              </p:cNvCxnSpPr>
              <p:nvPr/>
            </p:nvCxnSpPr>
            <p:spPr>
              <a:xfrm>
                <a:off x="5076" y="6674"/>
                <a:ext cx="0" cy="1473"/>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连接符 24">
                <a:extLst>
                  <a:ext uri="{FF2B5EF4-FFF2-40B4-BE49-F238E27FC236}">
                    <a16:creationId xmlns:a16="http://schemas.microsoft.com/office/drawing/2014/main" id="{CA87E4E1-5DBD-3A4D-8483-32147B2D710C}"/>
                  </a:ext>
                </a:extLst>
              </p:cNvPr>
              <p:cNvCxnSpPr/>
              <p:nvPr/>
            </p:nvCxnSpPr>
            <p:spPr>
              <a:xfrm>
                <a:off x="4093" y="8147"/>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5">
                <a:extLst>
                  <a:ext uri="{FF2B5EF4-FFF2-40B4-BE49-F238E27FC236}">
                    <a16:creationId xmlns:a16="http://schemas.microsoft.com/office/drawing/2014/main" id="{22CD65A3-0BB8-894F-9DEF-89D39C03C293}"/>
                  </a:ext>
                </a:extLst>
              </p:cNvPr>
              <p:cNvCxnSpPr/>
              <p:nvPr/>
            </p:nvCxnSpPr>
            <p:spPr>
              <a:xfrm>
                <a:off x="6041" y="8147"/>
                <a:ext cx="0" cy="1436"/>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C123303-9676-AD42-BED3-E2686BC6FC03}"/>
                  </a:ext>
                </a:extLst>
              </p:cNvPr>
              <p:cNvSpPr txBox="1"/>
              <p:nvPr/>
            </p:nvSpPr>
            <p:spPr>
              <a:xfrm>
                <a:off x="5350" y="7097"/>
                <a:ext cx="2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系统调用</a:t>
                </a:r>
              </a:p>
            </p:txBody>
          </p:sp>
          <p:sp>
            <p:nvSpPr>
              <p:cNvPr id="31" name="文本框 30">
                <a:extLst>
                  <a:ext uri="{FF2B5EF4-FFF2-40B4-BE49-F238E27FC236}">
                    <a16:creationId xmlns:a16="http://schemas.microsoft.com/office/drawing/2014/main" id="{B5E4851C-43EE-764B-8976-6CD295B11228}"/>
                  </a:ext>
                </a:extLst>
              </p:cNvPr>
              <p:cNvSpPr txBox="1"/>
              <p:nvPr/>
            </p:nvSpPr>
            <p:spPr>
              <a:xfrm>
                <a:off x="2727" y="8561"/>
                <a:ext cx="1182"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内核</a:t>
                </a:r>
              </a:p>
            </p:txBody>
          </p:sp>
          <p:sp>
            <p:nvSpPr>
              <p:cNvPr id="32" name="文本框 31">
                <a:extLst>
                  <a:ext uri="{FF2B5EF4-FFF2-40B4-BE49-F238E27FC236}">
                    <a16:creationId xmlns:a16="http://schemas.microsoft.com/office/drawing/2014/main" id="{B544AEB0-4CD7-A440-9F96-57D4629C3424}"/>
                  </a:ext>
                </a:extLst>
              </p:cNvPr>
              <p:cNvSpPr txBox="1"/>
              <p:nvPr/>
            </p:nvSpPr>
            <p:spPr>
              <a:xfrm>
                <a:off x="4322" y="8561"/>
                <a:ext cx="1507"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协议栈</a:t>
                </a:r>
              </a:p>
            </p:txBody>
          </p:sp>
          <p:sp>
            <p:nvSpPr>
              <p:cNvPr id="33" name="文本框 32">
                <a:extLst>
                  <a:ext uri="{FF2B5EF4-FFF2-40B4-BE49-F238E27FC236}">
                    <a16:creationId xmlns:a16="http://schemas.microsoft.com/office/drawing/2014/main" id="{24EC25CE-5020-AE45-AA8A-7D8230340DA1}"/>
                  </a:ext>
                </a:extLst>
              </p:cNvPr>
              <p:cNvSpPr txBox="1"/>
              <p:nvPr/>
            </p:nvSpPr>
            <p:spPr>
              <a:xfrm>
                <a:off x="6188" y="8561"/>
                <a:ext cx="1545"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驱动器</a:t>
                </a:r>
              </a:p>
            </p:txBody>
          </p:sp>
        </p:grpSp>
        <p:cxnSp>
          <p:nvCxnSpPr>
            <p:cNvPr id="9" name="直接箭头连接符 30">
              <a:extLst>
                <a:ext uri="{FF2B5EF4-FFF2-40B4-BE49-F238E27FC236}">
                  <a16:creationId xmlns:a16="http://schemas.microsoft.com/office/drawing/2014/main" id="{EBC7496E-8FA2-F242-B365-0E05D930F033}"/>
                </a:ext>
              </a:extLst>
            </p:cNvPr>
            <p:cNvCxnSpPr/>
            <p:nvPr/>
          </p:nvCxnSpPr>
          <p:spPr>
            <a:xfrm>
              <a:off x="7752" y="4781"/>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31">
              <a:extLst>
                <a:ext uri="{FF2B5EF4-FFF2-40B4-BE49-F238E27FC236}">
                  <a16:creationId xmlns:a16="http://schemas.microsoft.com/office/drawing/2014/main" id="{AC4F6CEF-EC4B-4543-8529-ABDEBC634F59}"/>
                </a:ext>
              </a:extLst>
            </p:cNvPr>
            <p:cNvCxnSpPr/>
            <p:nvPr/>
          </p:nvCxnSpPr>
          <p:spPr>
            <a:xfrm>
              <a:off x="7752" y="6487"/>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32">
              <a:extLst>
                <a:ext uri="{FF2B5EF4-FFF2-40B4-BE49-F238E27FC236}">
                  <a16:creationId xmlns:a16="http://schemas.microsoft.com/office/drawing/2014/main" id="{89AF845B-2F96-2B41-ADF4-FB712E9AB143}"/>
                </a:ext>
              </a:extLst>
            </p:cNvPr>
            <p:cNvCxnSpPr/>
            <p:nvPr/>
          </p:nvCxnSpPr>
          <p:spPr>
            <a:xfrm>
              <a:off x="7733" y="8193"/>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33">
              <a:extLst>
                <a:ext uri="{FF2B5EF4-FFF2-40B4-BE49-F238E27FC236}">
                  <a16:creationId xmlns:a16="http://schemas.microsoft.com/office/drawing/2014/main" id="{64B90745-17D2-EB48-806F-23095D394C77}"/>
                </a:ext>
              </a:extLst>
            </p:cNvPr>
            <p:cNvCxnSpPr/>
            <p:nvPr/>
          </p:nvCxnSpPr>
          <p:spPr>
            <a:xfrm flipH="1" flipV="1">
              <a:off x="7733" y="5625"/>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34">
              <a:extLst>
                <a:ext uri="{FF2B5EF4-FFF2-40B4-BE49-F238E27FC236}">
                  <a16:creationId xmlns:a16="http://schemas.microsoft.com/office/drawing/2014/main" id="{907AC033-FD73-684C-B016-23D9D54ADA02}"/>
                </a:ext>
              </a:extLst>
            </p:cNvPr>
            <p:cNvCxnSpPr/>
            <p:nvPr/>
          </p:nvCxnSpPr>
          <p:spPr>
            <a:xfrm flipH="1" flipV="1">
              <a:off x="7733" y="7331"/>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35">
              <a:extLst>
                <a:ext uri="{FF2B5EF4-FFF2-40B4-BE49-F238E27FC236}">
                  <a16:creationId xmlns:a16="http://schemas.microsoft.com/office/drawing/2014/main" id="{BC376C4C-0514-234B-BF87-BC67565CE2EB}"/>
                </a:ext>
              </a:extLst>
            </p:cNvPr>
            <p:cNvCxnSpPr/>
            <p:nvPr/>
          </p:nvCxnSpPr>
          <p:spPr>
            <a:xfrm flipH="1" flipV="1">
              <a:off x="7760" y="9037"/>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CDE73AE-83F6-254B-97E5-44EB8B0FA6DB}"/>
                </a:ext>
              </a:extLst>
            </p:cNvPr>
            <p:cNvSpPr txBox="1"/>
            <p:nvPr/>
          </p:nvSpPr>
          <p:spPr>
            <a:xfrm>
              <a:off x="8317" y="4153"/>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）连接请求</a:t>
              </a:r>
            </a:p>
          </p:txBody>
        </p:sp>
        <p:sp>
          <p:nvSpPr>
            <p:cNvPr id="17" name="文本框 16">
              <a:extLst>
                <a:ext uri="{FF2B5EF4-FFF2-40B4-BE49-F238E27FC236}">
                  <a16:creationId xmlns:a16="http://schemas.microsoft.com/office/drawing/2014/main" id="{E6E6DEA3-D7ED-AF46-93B1-9AEE79350E58}"/>
                </a:ext>
              </a:extLst>
            </p:cNvPr>
            <p:cNvSpPr txBox="1"/>
            <p:nvPr/>
          </p:nvSpPr>
          <p:spPr>
            <a:xfrm>
              <a:off x="8343" y="4899"/>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）接受响应</a:t>
              </a:r>
            </a:p>
          </p:txBody>
        </p:sp>
        <p:sp>
          <p:nvSpPr>
            <p:cNvPr id="18" name="文本框 17">
              <a:extLst>
                <a:ext uri="{FF2B5EF4-FFF2-40B4-BE49-F238E27FC236}">
                  <a16:creationId xmlns:a16="http://schemas.microsoft.com/office/drawing/2014/main" id="{329F1E13-7479-AF44-B6CD-B6BC1D02E844}"/>
                </a:ext>
              </a:extLst>
            </p:cNvPr>
            <p:cNvSpPr txBox="1"/>
            <p:nvPr/>
          </p:nvSpPr>
          <p:spPr>
            <a:xfrm>
              <a:off x="8363" y="5787"/>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）请求数据</a:t>
              </a:r>
            </a:p>
          </p:txBody>
        </p:sp>
        <p:sp>
          <p:nvSpPr>
            <p:cNvPr id="19" name="文本框 18">
              <a:extLst>
                <a:ext uri="{FF2B5EF4-FFF2-40B4-BE49-F238E27FC236}">
                  <a16:creationId xmlns:a16="http://schemas.microsoft.com/office/drawing/2014/main" id="{30DC6CA1-7224-8543-859D-DACDB64C1C26}"/>
                </a:ext>
              </a:extLst>
            </p:cNvPr>
            <p:cNvSpPr txBox="1"/>
            <p:nvPr/>
          </p:nvSpPr>
          <p:spPr>
            <a:xfrm>
              <a:off x="8363" y="6674"/>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）应答</a:t>
              </a:r>
            </a:p>
          </p:txBody>
        </p:sp>
        <p:sp>
          <p:nvSpPr>
            <p:cNvPr id="20" name="文本框 19">
              <a:extLst>
                <a:ext uri="{FF2B5EF4-FFF2-40B4-BE49-F238E27FC236}">
                  <a16:creationId xmlns:a16="http://schemas.microsoft.com/office/drawing/2014/main" id="{995677CA-285C-B94D-86B8-EED9FB192925}"/>
                </a:ext>
              </a:extLst>
            </p:cNvPr>
            <p:cNvSpPr txBox="1"/>
            <p:nvPr/>
          </p:nvSpPr>
          <p:spPr>
            <a:xfrm>
              <a:off x="8363" y="7519"/>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）请求断开</a:t>
              </a:r>
            </a:p>
          </p:txBody>
        </p:sp>
        <p:sp>
          <p:nvSpPr>
            <p:cNvPr id="21" name="文本框 20">
              <a:extLst>
                <a:ext uri="{FF2B5EF4-FFF2-40B4-BE49-F238E27FC236}">
                  <a16:creationId xmlns:a16="http://schemas.microsoft.com/office/drawing/2014/main" id="{7CB117F7-5E34-5F42-8518-31C9591A1511}"/>
                </a:ext>
              </a:extLst>
            </p:cNvPr>
            <p:cNvSpPr txBox="1"/>
            <p:nvPr/>
          </p:nvSpPr>
          <p:spPr>
            <a:xfrm>
              <a:off x="8363" y="8409"/>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）断开连接</a:t>
              </a:r>
            </a:p>
          </p:txBody>
        </p:sp>
        <p:sp>
          <p:nvSpPr>
            <p:cNvPr id="22" name="文本框 21">
              <a:extLst>
                <a:ext uri="{FF2B5EF4-FFF2-40B4-BE49-F238E27FC236}">
                  <a16:creationId xmlns:a16="http://schemas.microsoft.com/office/drawing/2014/main" id="{C4764BB4-0983-8349-BA12-0971FBB04CAF}"/>
                </a:ext>
              </a:extLst>
            </p:cNvPr>
            <p:cNvSpPr txBox="1"/>
            <p:nvPr/>
          </p:nvSpPr>
          <p:spPr>
            <a:xfrm>
              <a:off x="15401" y="4997"/>
              <a:ext cx="3018" cy="628"/>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服务进程</a:t>
              </a:r>
            </a:p>
          </p:txBody>
        </p:sp>
        <p:sp>
          <p:nvSpPr>
            <p:cNvPr id="23" name="文本框 22">
              <a:extLst>
                <a:ext uri="{FF2B5EF4-FFF2-40B4-BE49-F238E27FC236}">
                  <a16:creationId xmlns:a16="http://schemas.microsoft.com/office/drawing/2014/main" id="{4490DDC8-7FBD-EE41-982B-F07D6EB35F6A}"/>
                </a:ext>
              </a:extLst>
            </p:cNvPr>
            <p:cNvSpPr txBox="1"/>
            <p:nvPr/>
          </p:nvSpPr>
          <p:spPr>
            <a:xfrm>
              <a:off x="2404" y="4997"/>
              <a:ext cx="3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客户进程</a:t>
              </a:r>
            </a:p>
          </p:txBody>
        </p:sp>
      </p:grpSp>
      <p:sp>
        <p:nvSpPr>
          <p:cNvPr id="44" name="文本框 43">
            <a:extLst>
              <a:ext uri="{FF2B5EF4-FFF2-40B4-BE49-F238E27FC236}">
                <a16:creationId xmlns:a16="http://schemas.microsoft.com/office/drawing/2014/main" id="{083FA384-191C-794E-9592-DEB016D6755B}"/>
              </a:ext>
            </a:extLst>
          </p:cNvPr>
          <p:cNvSpPr txBox="1"/>
          <p:nvPr/>
        </p:nvSpPr>
        <p:spPr>
          <a:xfrm>
            <a:off x="2653665" y="3417260"/>
            <a:ext cx="958850"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客户机</a:t>
            </a:r>
          </a:p>
        </p:txBody>
      </p:sp>
      <p:sp>
        <p:nvSpPr>
          <p:cNvPr id="45" name="文本框 44">
            <a:extLst>
              <a:ext uri="{FF2B5EF4-FFF2-40B4-BE49-F238E27FC236}">
                <a16:creationId xmlns:a16="http://schemas.microsoft.com/office/drawing/2014/main" id="{65353FAF-170B-E949-BF0A-A4E3DF5AB3EB}"/>
              </a:ext>
            </a:extLst>
          </p:cNvPr>
          <p:cNvSpPr txBox="1"/>
          <p:nvPr/>
        </p:nvSpPr>
        <p:spPr>
          <a:xfrm>
            <a:off x="8731885" y="3417260"/>
            <a:ext cx="958850"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服务器</a:t>
            </a:r>
          </a:p>
        </p:txBody>
      </p:sp>
      <p:sp>
        <p:nvSpPr>
          <p:cNvPr id="4" name="灯片编号占位符 3">
            <a:extLst>
              <a:ext uri="{FF2B5EF4-FFF2-40B4-BE49-F238E27FC236}">
                <a16:creationId xmlns:a16="http://schemas.microsoft.com/office/drawing/2014/main" id="{C3E1BD3B-C982-4006-9BE7-19867AD150C5}"/>
              </a:ext>
            </a:extLst>
          </p:cNvPr>
          <p:cNvSpPr>
            <a:spLocks noGrp="1"/>
          </p:cNvSpPr>
          <p:nvPr>
            <p:ph type="sldNum" sz="quarter" idx="12"/>
          </p:nvPr>
        </p:nvSpPr>
        <p:spPr/>
        <p:txBody>
          <a:bodyPr/>
          <a:lstStyle/>
          <a:p>
            <a:fld id="{C8BB1146-E542-4D4E-B8E9-6919A11DDD48}" type="slidenum">
              <a:rPr lang="en-US" smtClean="0"/>
              <a:t>78</a:t>
            </a:fld>
            <a:endParaRPr lang="en-US"/>
          </a:p>
        </p:txBody>
      </p:sp>
    </p:spTree>
    <p:extLst>
      <p:ext uri="{BB962C8B-B14F-4D97-AF65-F5344CB8AC3E}">
        <p14:creationId xmlns:p14="http://schemas.microsoft.com/office/powerpoint/2010/main" val="624798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699"/>
          </a:xfrm>
        </p:spPr>
        <p:txBody>
          <a:bodyPr>
            <a:normAutofit/>
          </a:bodyPr>
          <a:lstStyle/>
          <a:p>
            <a:r>
              <a:rPr lang="zh-CN" altLang="en-US" sz="3200" dirty="0">
                <a:sym typeface="+mn-ea"/>
              </a:rPr>
              <a:t>服务与协议的关系</a:t>
            </a:r>
            <a:endParaRPr lang="zh-CN" altLang="en-US" sz="3200" dirty="0"/>
          </a:p>
        </p:txBody>
      </p:sp>
      <p:sp>
        <p:nvSpPr>
          <p:cNvPr id="3" name="内容占位符 2"/>
          <p:cNvSpPr>
            <a:spLocks noGrp="1"/>
          </p:cNvSpPr>
          <p:nvPr>
            <p:ph idx="1"/>
          </p:nvPr>
        </p:nvSpPr>
        <p:spPr>
          <a:xfrm>
            <a:off x="660399" y="1125538"/>
            <a:ext cx="10858499" cy="1932556"/>
          </a:xfrm>
        </p:spPr>
        <p:txBody>
          <a:bodyPr>
            <a:normAutofit fontScale="95000"/>
          </a:bodyPr>
          <a:lstStyle/>
          <a:p>
            <a:pPr>
              <a:lnSpc>
                <a:spcPct val="110000"/>
              </a:lnSpc>
              <a:buFont typeface="Wingdings" panose="05000000000000000000" charset="0"/>
              <a:buChar char="Ø"/>
            </a:pPr>
            <a:r>
              <a:rPr lang="zh-CN" altLang="en-US" sz="2400" dirty="0">
                <a:solidFill>
                  <a:schemeClr val="accent1"/>
                </a:solidFill>
              </a:rPr>
              <a:t>协议是</a:t>
            </a:r>
            <a:r>
              <a:rPr lang="en-US" altLang="zh-CN" sz="2400" dirty="0">
                <a:solidFill>
                  <a:schemeClr val="accent1"/>
                </a:solidFill>
              </a:rPr>
              <a:t>“</a:t>
            </a:r>
            <a:r>
              <a:rPr lang="zh-CN" altLang="en-US" sz="2400" dirty="0">
                <a:solidFill>
                  <a:schemeClr val="accent1"/>
                </a:solidFill>
              </a:rPr>
              <a:t>水平</a:t>
            </a:r>
            <a:r>
              <a:rPr lang="en-US" altLang="zh-CN" sz="2400" dirty="0">
                <a:solidFill>
                  <a:schemeClr val="accent1"/>
                </a:solidFill>
              </a:rPr>
              <a:t>”</a:t>
            </a:r>
            <a:r>
              <a:rPr lang="zh-CN" altLang="en-US" sz="2400" dirty="0">
                <a:solidFill>
                  <a:schemeClr val="accent1"/>
                </a:solidFill>
              </a:rPr>
              <a:t>的，服务是</a:t>
            </a:r>
            <a:r>
              <a:rPr lang="en-US" altLang="zh-CN" sz="2400" dirty="0">
                <a:solidFill>
                  <a:schemeClr val="accent1"/>
                </a:solidFill>
              </a:rPr>
              <a:t>“</a:t>
            </a:r>
            <a:r>
              <a:rPr lang="zh-CN" altLang="en-US" sz="2400" dirty="0">
                <a:solidFill>
                  <a:schemeClr val="accent1"/>
                </a:solidFill>
              </a:rPr>
              <a:t>垂直</a:t>
            </a:r>
            <a:r>
              <a:rPr lang="en-US" altLang="zh-CN" sz="2400" dirty="0">
                <a:solidFill>
                  <a:schemeClr val="accent1"/>
                </a:solidFill>
              </a:rPr>
              <a:t>”</a:t>
            </a:r>
            <a:r>
              <a:rPr lang="zh-CN" altLang="en-US" sz="2400" dirty="0">
                <a:solidFill>
                  <a:schemeClr val="accent1"/>
                </a:solidFill>
              </a:rPr>
              <a:t>的</a:t>
            </a:r>
            <a:endParaRPr lang="en-US" altLang="zh-CN" sz="2400" dirty="0">
              <a:solidFill>
                <a:schemeClr val="accent1"/>
              </a:solidFill>
            </a:endParaRPr>
          </a:p>
          <a:p>
            <a:pPr>
              <a:lnSpc>
                <a:spcPct val="110000"/>
              </a:lnSpc>
              <a:buFont typeface="Wingdings" panose="05000000000000000000" charset="0"/>
              <a:buChar char="Ø"/>
            </a:pPr>
            <a:r>
              <a:rPr lang="zh-CN" altLang="en-US" sz="2400" dirty="0">
                <a:solidFill>
                  <a:schemeClr val="accent1"/>
                </a:solidFill>
              </a:rPr>
              <a:t>实体使用协议来实现其定义的服务</a:t>
            </a:r>
            <a:endParaRPr lang="en-US" altLang="zh-CN" sz="2400" dirty="0">
              <a:solidFill>
                <a:schemeClr val="accent1"/>
              </a:solidFill>
            </a:endParaRPr>
          </a:p>
          <a:p>
            <a:pPr>
              <a:lnSpc>
                <a:spcPct val="110000"/>
              </a:lnSpc>
              <a:buFont typeface="Wingdings" panose="05000000000000000000" charset="0"/>
              <a:buChar char="Ø"/>
            </a:pPr>
            <a:r>
              <a:rPr lang="zh-CN" altLang="en-US" sz="2400" dirty="0">
                <a:solidFill>
                  <a:schemeClr val="accent1"/>
                </a:solidFill>
              </a:rPr>
              <a:t>上层实体通过接口使用下层实体的服务</a:t>
            </a:r>
          </a:p>
        </p:txBody>
      </p:sp>
      <p:sp>
        <p:nvSpPr>
          <p:cNvPr id="9" name="Rectangle 35"/>
          <p:cNvSpPr>
            <a:spLocks noChangeArrowheads="1"/>
          </p:cNvSpPr>
          <p:nvPr/>
        </p:nvSpPr>
        <p:spPr bwMode="auto">
          <a:xfrm>
            <a:off x="2377701" y="4943350"/>
            <a:ext cx="8001000" cy="990600"/>
          </a:xfrm>
          <a:prstGeom prst="rect">
            <a:avLst/>
          </a:prstGeom>
          <a:solidFill>
            <a:schemeClr val="accent4"/>
          </a:solidFill>
          <a:ln w="12700">
            <a:solidFill>
              <a:schemeClr val="tx1"/>
            </a:solidFill>
            <a:prstDash val="dash"/>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5" name="Rectangle 36"/>
          <p:cNvSpPr>
            <a:spLocks noChangeArrowheads="1"/>
          </p:cNvSpPr>
          <p:nvPr/>
        </p:nvSpPr>
        <p:spPr bwMode="auto">
          <a:xfrm>
            <a:off x="3711201" y="4909853"/>
            <a:ext cx="233363" cy="254000"/>
          </a:xfrm>
          <a:prstGeom prst="rect">
            <a:avLst/>
          </a:prstGeom>
          <a:solidFill>
            <a:srgbClr val="C00000"/>
          </a:solidFill>
          <a:ln w="19050">
            <a:solidFill>
              <a:srgbClr val="CC0000"/>
            </a:solidFill>
            <a:miter lim="800000"/>
          </a:ln>
          <a:effec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37"/>
          <p:cNvSpPr>
            <a:spLocks noChangeShapeType="1"/>
          </p:cNvSpPr>
          <p:nvPr/>
        </p:nvSpPr>
        <p:spPr bwMode="auto">
          <a:xfrm>
            <a:off x="4762128" y="3162015"/>
            <a:ext cx="3038474" cy="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j-ea"/>
              <a:ea typeface="+mj-ea"/>
            </a:endParaRPr>
          </a:p>
        </p:txBody>
      </p:sp>
      <p:sp>
        <p:nvSpPr>
          <p:cNvPr id="12" name="Text Box 38"/>
          <p:cNvSpPr txBox="1">
            <a:spLocks noChangeArrowheads="1"/>
          </p:cNvSpPr>
          <p:nvPr/>
        </p:nvSpPr>
        <p:spPr bwMode="auto">
          <a:xfrm>
            <a:off x="5352678" y="2950846"/>
            <a:ext cx="1600199" cy="400110"/>
          </a:xfrm>
          <a:prstGeom prst="rect">
            <a:avLst/>
          </a:prstGeom>
          <a:solidFill>
            <a:schemeClr val="bg1"/>
          </a:solidFill>
          <a:ln>
            <a:noFill/>
          </a:ln>
          <a:effectLst/>
        </p:spPr>
        <p:txBody>
          <a:bodyPr wrap="squar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协议</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13" name="Text Box 39"/>
          <p:cNvSpPr txBox="1">
            <a:spLocks noChangeArrowheads="1"/>
          </p:cNvSpPr>
          <p:nvPr/>
        </p:nvSpPr>
        <p:spPr bwMode="auto">
          <a:xfrm>
            <a:off x="4064502" y="450974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接口</a:t>
            </a:r>
          </a:p>
        </p:txBody>
      </p:sp>
      <p:sp>
        <p:nvSpPr>
          <p:cNvPr id="14" name="Text Box 40"/>
          <p:cNvSpPr txBox="1">
            <a:spLocks noChangeArrowheads="1"/>
          </p:cNvSpPr>
          <p:nvPr/>
        </p:nvSpPr>
        <p:spPr bwMode="auto">
          <a:xfrm>
            <a:off x="7882436" y="454314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接口</a:t>
            </a:r>
          </a:p>
        </p:txBody>
      </p:sp>
      <p:sp>
        <p:nvSpPr>
          <p:cNvPr id="15" name="Text Box 41"/>
          <p:cNvSpPr txBox="1">
            <a:spLocks noChangeArrowheads="1"/>
          </p:cNvSpPr>
          <p:nvPr/>
        </p:nvSpPr>
        <p:spPr bwMode="auto">
          <a:xfrm>
            <a:off x="4016219" y="3546737"/>
            <a:ext cx="1210588" cy="40011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交换信息</a:t>
            </a:r>
          </a:p>
        </p:txBody>
      </p:sp>
      <p:sp>
        <p:nvSpPr>
          <p:cNvPr id="16" name="AutoShape 42"/>
          <p:cNvSpPr>
            <a:spLocks noChangeArrowheads="1"/>
          </p:cNvSpPr>
          <p:nvPr/>
        </p:nvSpPr>
        <p:spPr bwMode="auto">
          <a:xfrm>
            <a:off x="3752476" y="3458878"/>
            <a:ext cx="158750" cy="1430337"/>
          </a:xfrm>
          <a:prstGeom prst="upDownArrow">
            <a:avLst>
              <a:gd name="adj1" fmla="val 50000"/>
              <a:gd name="adj2" fmla="val 180200"/>
            </a:avLst>
          </a:prstGeom>
          <a:solidFill>
            <a:srgbClr val="FF000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panose="020B0503020204020204" pitchFamily="34" charset="-122"/>
              <a:ea typeface="微软雅黑" panose="020B0503020204020204" pitchFamily="34" charset="-122"/>
            </a:endParaRPr>
          </a:p>
        </p:txBody>
      </p:sp>
      <p:sp>
        <p:nvSpPr>
          <p:cNvPr id="17" name="Rectangle 43"/>
          <p:cNvSpPr>
            <a:spLocks noChangeArrowheads="1"/>
          </p:cNvSpPr>
          <p:nvPr/>
        </p:nvSpPr>
        <p:spPr bwMode="auto">
          <a:xfrm>
            <a:off x="8580063" y="4890009"/>
            <a:ext cx="236538" cy="254000"/>
          </a:xfrm>
          <a:prstGeom prst="rect">
            <a:avLst/>
          </a:prstGeom>
          <a:solidFill>
            <a:srgbClr val="C00000"/>
          </a:solidFill>
          <a:ln w="19050">
            <a:solidFill>
              <a:srgbClr val="CC0000"/>
            </a:solidFill>
            <a:miter lim="800000"/>
          </a:ln>
          <a:effec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8" name="AutoShape 44"/>
          <p:cNvSpPr>
            <a:spLocks noChangeArrowheads="1"/>
          </p:cNvSpPr>
          <p:nvPr/>
        </p:nvSpPr>
        <p:spPr bwMode="auto">
          <a:xfrm>
            <a:off x="8619751" y="3439034"/>
            <a:ext cx="158750" cy="1430337"/>
          </a:xfrm>
          <a:prstGeom prst="upDownArrow">
            <a:avLst>
              <a:gd name="adj1" fmla="val 50000"/>
              <a:gd name="adj2" fmla="val 180200"/>
            </a:avLst>
          </a:prstGeom>
          <a:solidFill>
            <a:srgbClr val="FF000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panose="020B0503020204020204" pitchFamily="34" charset="-122"/>
              <a:ea typeface="微软雅黑" panose="020B0503020204020204" pitchFamily="34" charset="-122"/>
            </a:endParaRPr>
          </a:p>
        </p:txBody>
      </p:sp>
      <p:sp>
        <p:nvSpPr>
          <p:cNvPr id="19" name="Text Box 45"/>
          <p:cNvSpPr txBox="1">
            <a:spLocks noChangeArrowheads="1"/>
          </p:cNvSpPr>
          <p:nvPr/>
        </p:nvSpPr>
        <p:spPr bwMode="auto">
          <a:xfrm>
            <a:off x="7441362" y="3525096"/>
            <a:ext cx="121058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交换信息</a:t>
            </a:r>
          </a:p>
        </p:txBody>
      </p:sp>
      <p:sp>
        <p:nvSpPr>
          <p:cNvPr id="20" name="Rectangle 46"/>
          <p:cNvSpPr>
            <a:spLocks noChangeArrowheads="1"/>
          </p:cNvSpPr>
          <p:nvPr/>
        </p:nvSpPr>
        <p:spPr bwMode="auto">
          <a:xfrm>
            <a:off x="2949202" y="2930240"/>
            <a:ext cx="1791166" cy="525463"/>
          </a:xfrm>
          <a:prstGeom prst="rect">
            <a:avLst/>
          </a:prstGeom>
          <a:solidFill>
            <a:schemeClr val="accent6"/>
          </a:solidFill>
          <a:ln w="12700">
            <a:noFill/>
            <a:miter lim="800000"/>
          </a:ln>
          <a:effectLst>
            <a:outerShdw dist="45791" dir="2021404" algn="ctr" rotWithShape="0">
              <a:schemeClr val="bg2"/>
            </a:outerShdw>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21" name="Text Box 47"/>
          <p:cNvSpPr txBox="1">
            <a:spLocks noChangeArrowheads="1"/>
          </p:cNvSpPr>
          <p:nvPr/>
        </p:nvSpPr>
        <p:spPr bwMode="auto">
          <a:xfrm>
            <a:off x="3212958" y="2979391"/>
            <a:ext cx="1518364"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22" name="Text Box 48"/>
          <p:cNvSpPr txBox="1">
            <a:spLocks noChangeArrowheads="1"/>
          </p:cNvSpPr>
          <p:nvPr/>
        </p:nvSpPr>
        <p:spPr bwMode="auto">
          <a:xfrm>
            <a:off x="844777" y="521938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服务提供者</a:t>
            </a:r>
          </a:p>
        </p:txBody>
      </p:sp>
      <p:sp>
        <p:nvSpPr>
          <p:cNvPr id="24" name="Text Box 50"/>
          <p:cNvSpPr txBox="1">
            <a:spLocks noChangeArrowheads="1"/>
          </p:cNvSpPr>
          <p:nvPr/>
        </p:nvSpPr>
        <p:spPr bwMode="auto">
          <a:xfrm>
            <a:off x="10466721" y="5198778"/>
            <a:ext cx="1007007" cy="400110"/>
          </a:xfrm>
          <a:prstGeom prst="rect">
            <a:avLst/>
          </a:prstGeom>
          <a:noFill/>
          <a:ln>
            <a:noFill/>
          </a:ln>
          <a:effectLst/>
        </p:spPr>
        <p:txBody>
          <a:bodyPr wrap="non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 </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 </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25" name="Text Box 51"/>
          <p:cNvSpPr txBox="1">
            <a:spLocks noChangeArrowheads="1"/>
          </p:cNvSpPr>
          <p:nvPr/>
        </p:nvSpPr>
        <p:spPr bwMode="auto">
          <a:xfrm>
            <a:off x="10170452" y="2989363"/>
            <a:ext cx="1348446" cy="40011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 </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n+1 </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26" name="Rectangle 52"/>
          <p:cNvSpPr>
            <a:spLocks noChangeArrowheads="1"/>
          </p:cNvSpPr>
          <p:nvPr/>
        </p:nvSpPr>
        <p:spPr bwMode="auto">
          <a:xfrm>
            <a:off x="7752977" y="2930240"/>
            <a:ext cx="1825623" cy="525463"/>
          </a:xfrm>
          <a:prstGeom prst="rect">
            <a:avLst/>
          </a:prstGeom>
          <a:solidFill>
            <a:schemeClr val="accent6"/>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27" name="Text Box 53"/>
          <p:cNvSpPr txBox="1">
            <a:spLocks noChangeArrowheads="1"/>
          </p:cNvSpPr>
          <p:nvPr/>
        </p:nvSpPr>
        <p:spPr bwMode="auto">
          <a:xfrm>
            <a:off x="7963610" y="3001678"/>
            <a:ext cx="1614990" cy="400110"/>
          </a:xfrm>
          <a:prstGeom prst="rect">
            <a:avLst/>
          </a:prstGeom>
          <a:noFill/>
          <a:ln>
            <a:noFill/>
          </a:ln>
          <a:effectLst/>
        </p:spPr>
        <p:txBody>
          <a:bodyPr wrap="squar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28" name="Text Box 55"/>
          <p:cNvSpPr txBox="1">
            <a:spLocks noChangeArrowheads="1"/>
          </p:cNvSpPr>
          <p:nvPr/>
        </p:nvSpPr>
        <p:spPr bwMode="auto">
          <a:xfrm>
            <a:off x="844777" y="298936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服务的用户</a:t>
            </a:r>
          </a:p>
        </p:txBody>
      </p:sp>
      <p:sp>
        <p:nvSpPr>
          <p:cNvPr id="29" name="Rectangle 56"/>
          <p:cNvSpPr>
            <a:spLocks noChangeArrowheads="1"/>
          </p:cNvSpPr>
          <p:nvPr/>
        </p:nvSpPr>
        <p:spPr bwMode="auto">
          <a:xfrm>
            <a:off x="2949202" y="5157503"/>
            <a:ext cx="1791165" cy="523875"/>
          </a:xfrm>
          <a:prstGeom prst="rect">
            <a:avLst/>
          </a:prstGeom>
          <a:solidFill>
            <a:schemeClr val="accent1"/>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30" name="Rectangle 57"/>
          <p:cNvSpPr>
            <a:spLocks noChangeArrowheads="1"/>
          </p:cNvSpPr>
          <p:nvPr/>
        </p:nvSpPr>
        <p:spPr bwMode="auto">
          <a:xfrm>
            <a:off x="7725989" y="5157503"/>
            <a:ext cx="1852611" cy="523875"/>
          </a:xfrm>
          <a:prstGeom prst="rect">
            <a:avLst/>
          </a:prstGeom>
          <a:solidFill>
            <a:schemeClr val="accent1"/>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31" name="Text Box 58"/>
          <p:cNvSpPr txBox="1">
            <a:spLocks noChangeArrowheads="1"/>
          </p:cNvSpPr>
          <p:nvPr/>
        </p:nvSpPr>
        <p:spPr bwMode="auto">
          <a:xfrm>
            <a:off x="3464017" y="5198778"/>
            <a:ext cx="1026243"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32" name="Text Box 59"/>
          <p:cNvSpPr txBox="1">
            <a:spLocks noChangeArrowheads="1"/>
          </p:cNvSpPr>
          <p:nvPr/>
        </p:nvSpPr>
        <p:spPr bwMode="auto">
          <a:xfrm>
            <a:off x="8201233" y="5235259"/>
            <a:ext cx="1026243"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33" name="Line 60"/>
          <p:cNvSpPr>
            <a:spLocks noChangeShapeType="1"/>
          </p:cNvSpPr>
          <p:nvPr/>
        </p:nvSpPr>
        <p:spPr bwMode="auto">
          <a:xfrm>
            <a:off x="4762129" y="5398833"/>
            <a:ext cx="3019424" cy="632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j-ea"/>
              <a:ea typeface="+mj-ea"/>
            </a:endParaRPr>
          </a:p>
        </p:txBody>
      </p:sp>
      <p:sp>
        <p:nvSpPr>
          <p:cNvPr id="34" name="Text Box 61"/>
          <p:cNvSpPr txBox="1">
            <a:spLocks noChangeArrowheads="1"/>
          </p:cNvSpPr>
          <p:nvPr/>
        </p:nvSpPr>
        <p:spPr bwMode="auto">
          <a:xfrm>
            <a:off x="5352678" y="5208331"/>
            <a:ext cx="1482723" cy="400110"/>
          </a:xfrm>
          <a:prstGeom prst="rect">
            <a:avLst/>
          </a:prstGeom>
          <a:solidFill>
            <a:schemeClr val="bg1"/>
          </a:solidFill>
          <a:ln>
            <a:noFill/>
          </a:ln>
          <a:effectLst/>
        </p:spPr>
        <p:txBody>
          <a:bodyPr wrap="square">
            <a:spAutoFit/>
          </a:bodyPr>
          <a:lstStyle/>
          <a:p>
            <a:pPr algn="ct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协议</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23" name="Line 49"/>
          <p:cNvSpPr>
            <a:spLocks noChangeShapeType="1"/>
          </p:cNvSpPr>
          <p:nvPr/>
        </p:nvSpPr>
        <p:spPr bwMode="auto">
          <a:xfrm flipV="1">
            <a:off x="660400" y="4188177"/>
            <a:ext cx="10858500" cy="0"/>
          </a:xfrm>
          <a:prstGeom prst="line">
            <a:avLst/>
          </a:prstGeom>
          <a:noFill/>
          <a:ln w="12700">
            <a:solidFill>
              <a:schemeClr val="tx1"/>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灯片编号占位符 3">
            <a:extLst>
              <a:ext uri="{FF2B5EF4-FFF2-40B4-BE49-F238E27FC236}">
                <a16:creationId xmlns:a16="http://schemas.microsoft.com/office/drawing/2014/main" id="{D692DEB0-DD89-46F7-B2E6-15127DBB30B6}"/>
              </a:ext>
            </a:extLst>
          </p:cNvPr>
          <p:cNvSpPr>
            <a:spLocks noGrp="1"/>
          </p:cNvSpPr>
          <p:nvPr>
            <p:ph type="sldNum" sz="quarter" idx="12"/>
          </p:nvPr>
        </p:nvSpPr>
        <p:spPr/>
        <p:txBody>
          <a:bodyPr/>
          <a:lstStyle/>
          <a:p>
            <a:fld id="{C8BB1146-E542-4D4E-B8E9-6919A11DDD48}" type="slidenum">
              <a:rPr lang="en-US" smtClean="0"/>
              <a:t>79</a:t>
            </a:fld>
            <a:endParaRPr lang="en-US"/>
          </a:p>
        </p:txBody>
      </p:sp>
    </p:spTree>
    <p:extLst>
      <p:ext uri="{BB962C8B-B14F-4D97-AF65-F5344CB8AC3E}">
        <p14:creationId xmlns:p14="http://schemas.microsoft.com/office/powerpoint/2010/main" val="2895646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4881A-AC10-422E-A104-DF5C633A1510}"/>
              </a:ext>
            </a:extLst>
          </p:cNvPr>
          <p:cNvSpPr>
            <a:spLocks noGrp="1"/>
          </p:cNvSpPr>
          <p:nvPr>
            <p:ph type="title"/>
          </p:nvPr>
        </p:nvSpPr>
        <p:spPr/>
        <p:txBody>
          <a:bodyPr/>
          <a:lstStyle/>
          <a:p>
            <a:r>
              <a:rPr lang="zh-CN" altLang="en-US" dirty="0"/>
              <a:t>深入理解计算机网络的内涵</a:t>
            </a:r>
          </a:p>
        </p:txBody>
      </p:sp>
      <p:sp>
        <p:nvSpPr>
          <p:cNvPr id="3" name="内容占位符 2">
            <a:extLst>
              <a:ext uri="{FF2B5EF4-FFF2-40B4-BE49-F238E27FC236}">
                <a16:creationId xmlns:a16="http://schemas.microsoft.com/office/drawing/2014/main" id="{F659DEA3-AE63-4B17-B2DD-0F4169E2B09E}"/>
              </a:ext>
            </a:extLst>
          </p:cNvPr>
          <p:cNvSpPr>
            <a:spLocks noGrp="1"/>
          </p:cNvSpPr>
          <p:nvPr>
            <p:ph idx="1"/>
          </p:nvPr>
        </p:nvSpPr>
        <p:spPr/>
        <p:txBody>
          <a:bodyPr/>
          <a:lstStyle/>
          <a:p>
            <a:pPr marL="0" indent="0">
              <a:buNone/>
            </a:pPr>
            <a:r>
              <a:rPr lang="zh-CN" altLang="en-US" dirty="0"/>
              <a:t>现在的网络的“</a:t>
            </a:r>
            <a:r>
              <a:rPr lang="zh-CN" altLang="en-US" dirty="0">
                <a:solidFill>
                  <a:srgbClr val="C00000"/>
                </a:solidFill>
              </a:rPr>
              <a:t>内涵</a:t>
            </a:r>
            <a:r>
              <a:rPr lang="zh-CN" altLang="en-US" dirty="0"/>
              <a:t>”发生了“</a:t>
            </a:r>
            <a:r>
              <a:rPr lang="zh-CN" altLang="en-US" dirty="0">
                <a:solidFill>
                  <a:srgbClr val="C00000"/>
                </a:solidFill>
              </a:rPr>
              <a:t>质</a:t>
            </a:r>
            <a:r>
              <a:rPr lang="zh-CN" altLang="en-US" dirty="0"/>
              <a:t>”的变化，主要意指以下两方面：</a:t>
            </a:r>
          </a:p>
          <a:p>
            <a:r>
              <a:rPr lang="zh-CN" altLang="en-US" dirty="0"/>
              <a:t>如何构建一个可满足商业用途的网络？</a:t>
            </a:r>
          </a:p>
          <a:p>
            <a:pPr lvl="1"/>
            <a:r>
              <a:rPr lang="zh-CN" altLang="en-US" dirty="0"/>
              <a:t>将交换机、路由器、防火墙等专用的网络设备通过传输链路连接成一张可以覆盖某个地域的网络</a:t>
            </a:r>
            <a:endParaRPr lang="en-US" altLang="zh-CN" dirty="0"/>
          </a:p>
          <a:p>
            <a:pPr lvl="1"/>
            <a:r>
              <a:rPr lang="zh-CN" altLang="en-US" dirty="0"/>
              <a:t>网络设备间以功能完善的网络软件（包括网络协议、信息交换及网络操作系统等）互联成功能、性能都能满足商业用途的网络。</a:t>
            </a:r>
          </a:p>
          <a:p>
            <a:r>
              <a:rPr lang="zh-CN" altLang="en-US" dirty="0"/>
              <a:t>各种终端如何接入到网络？</a:t>
            </a:r>
          </a:p>
          <a:p>
            <a:pPr lvl="1"/>
            <a:r>
              <a:rPr lang="zh-CN" altLang="en-US" dirty="0"/>
              <a:t>处于不同地理位置、具有独立功能、遵循网络通信协议的计算机或其它业务终端可以就近接入到这张网络中</a:t>
            </a:r>
            <a:endParaRPr lang="en-US" altLang="zh-CN" dirty="0"/>
          </a:p>
          <a:p>
            <a:pPr lvl="1"/>
            <a:r>
              <a:rPr lang="zh-CN" altLang="en-US" dirty="0"/>
              <a:t>网络为它们提供数据传输服务，使计算机或终端能够实现各种网络应用</a:t>
            </a:r>
          </a:p>
          <a:p>
            <a:endParaRPr lang="zh-CN" altLang="en-US" dirty="0"/>
          </a:p>
        </p:txBody>
      </p:sp>
      <p:sp>
        <p:nvSpPr>
          <p:cNvPr id="6" name="灯片编号占位符 5">
            <a:extLst>
              <a:ext uri="{FF2B5EF4-FFF2-40B4-BE49-F238E27FC236}">
                <a16:creationId xmlns:a16="http://schemas.microsoft.com/office/drawing/2014/main" id="{C246ED81-2CEC-4C21-951D-558B46D695CD}"/>
              </a:ext>
            </a:extLst>
          </p:cNvPr>
          <p:cNvSpPr>
            <a:spLocks noGrp="1"/>
          </p:cNvSpPr>
          <p:nvPr>
            <p:ph type="sldNum" sz="quarter" idx="12"/>
          </p:nvPr>
        </p:nvSpPr>
        <p:spPr/>
        <p:txBody>
          <a:bodyPr/>
          <a:lstStyle/>
          <a:p>
            <a:fld id="{C8BB1146-E542-4D4E-B8E9-6919A11DDD48}" type="slidenum">
              <a:rPr lang="en-US" smtClean="0"/>
              <a:t>8</a:t>
            </a:fld>
            <a:endParaRPr lang="en-US"/>
          </a:p>
        </p:txBody>
      </p:sp>
    </p:spTree>
    <p:extLst>
      <p:ext uri="{BB962C8B-B14F-4D97-AF65-F5344CB8AC3E}">
        <p14:creationId xmlns:p14="http://schemas.microsoft.com/office/powerpoint/2010/main" val="1668214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C3B7F-65F7-43DE-ADB7-5CECF5D828CF}"/>
              </a:ext>
            </a:extLst>
          </p:cNvPr>
          <p:cNvSpPr>
            <a:spLocks noGrp="1"/>
          </p:cNvSpPr>
          <p:nvPr>
            <p:ph type="title"/>
          </p:nvPr>
        </p:nvSpPr>
        <p:spPr/>
        <p:txBody>
          <a:bodyPr>
            <a:normAutofit/>
          </a:bodyPr>
          <a:lstStyle/>
          <a:p>
            <a:r>
              <a:rPr lang="zh-CN" altLang="zh-CN" dirty="0"/>
              <a:t>计算机网络体系结构的形成</a:t>
            </a:r>
            <a:endParaRPr lang="zh-CN" altLang="en-US" dirty="0"/>
          </a:p>
        </p:txBody>
      </p:sp>
      <p:sp>
        <p:nvSpPr>
          <p:cNvPr id="3" name="内容占位符 2">
            <a:extLst>
              <a:ext uri="{FF2B5EF4-FFF2-40B4-BE49-F238E27FC236}">
                <a16:creationId xmlns:a16="http://schemas.microsoft.com/office/drawing/2014/main" id="{B8745AF1-DE2D-4D70-84F0-36DAFD968AC6}"/>
              </a:ext>
            </a:extLst>
          </p:cNvPr>
          <p:cNvSpPr>
            <a:spLocks noGrp="1"/>
          </p:cNvSpPr>
          <p:nvPr>
            <p:ph idx="1"/>
          </p:nvPr>
        </p:nvSpPr>
        <p:spPr/>
        <p:txBody>
          <a:bodyPr/>
          <a:lstStyle/>
          <a:p>
            <a:r>
              <a:rPr lang="en-US" altLang="zh-CN" dirty="0"/>
              <a:t>1974 </a:t>
            </a:r>
            <a:r>
              <a:rPr lang="zh-CN" altLang="en-US" dirty="0"/>
              <a:t>年，美国的 </a:t>
            </a:r>
            <a:r>
              <a:rPr lang="en-US" altLang="zh-CN" dirty="0"/>
              <a:t>IBM </a:t>
            </a:r>
            <a:r>
              <a:rPr lang="zh-CN" altLang="en-US" dirty="0"/>
              <a:t>公司宣布了系统网络体系结构</a:t>
            </a:r>
            <a:r>
              <a:rPr lang="en-US" altLang="zh-CN" dirty="0"/>
              <a:t>SNA (System Network Architecture)</a:t>
            </a:r>
            <a:r>
              <a:rPr lang="zh-CN" altLang="en-US" dirty="0"/>
              <a:t>。这个著名的网络标准就是按照分层的方法制定的。</a:t>
            </a:r>
          </a:p>
          <a:p>
            <a:r>
              <a:rPr lang="zh-CN" altLang="en-US" dirty="0"/>
              <a:t>不久后，其他一些公司也相继推出自己公司的具有不同名称的体系结构。</a:t>
            </a:r>
          </a:p>
          <a:p>
            <a:r>
              <a:rPr lang="zh-CN" altLang="en-US" dirty="0"/>
              <a:t>由于网络体系结构的不同，不同公司的设备很难互相连通。需要有大家公认的、统一的、标准的协议</a:t>
            </a:r>
          </a:p>
          <a:p>
            <a:endParaRPr lang="zh-CN" altLang="en-US" dirty="0"/>
          </a:p>
        </p:txBody>
      </p:sp>
      <p:sp>
        <p:nvSpPr>
          <p:cNvPr id="4" name="灯片编号占位符 3">
            <a:extLst>
              <a:ext uri="{FF2B5EF4-FFF2-40B4-BE49-F238E27FC236}">
                <a16:creationId xmlns:a16="http://schemas.microsoft.com/office/drawing/2014/main" id="{94FA395E-8E9A-475E-97C5-3A7425404FD0}"/>
              </a:ext>
            </a:extLst>
          </p:cNvPr>
          <p:cNvSpPr>
            <a:spLocks noGrp="1"/>
          </p:cNvSpPr>
          <p:nvPr>
            <p:ph type="sldNum" sz="quarter" idx="12"/>
          </p:nvPr>
        </p:nvSpPr>
        <p:spPr/>
        <p:txBody>
          <a:bodyPr/>
          <a:lstStyle/>
          <a:p>
            <a:fld id="{C8BB1146-E542-4D4E-B8E9-6919A11DDD48}" type="slidenum">
              <a:rPr lang="en-US" smtClean="0"/>
              <a:t>80</a:t>
            </a:fld>
            <a:endParaRPr lang="en-US"/>
          </a:p>
        </p:txBody>
      </p:sp>
    </p:spTree>
    <p:extLst>
      <p:ext uri="{BB962C8B-B14F-4D97-AF65-F5344CB8AC3E}">
        <p14:creationId xmlns:p14="http://schemas.microsoft.com/office/powerpoint/2010/main" val="1661995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1"/>
            <a:ext cx="10858500" cy="1028700"/>
          </a:xfrm>
        </p:spPr>
        <p:txBody>
          <a:bodyPr>
            <a:normAutofit/>
          </a:bodyPr>
          <a:lstStyle/>
          <a:p>
            <a:r>
              <a:rPr lang="en-US" altLang="zh-CN" sz="3200" dirty="0">
                <a:latin typeface="+mn-ea"/>
                <a:ea typeface="+mn-ea"/>
              </a:rPr>
              <a:t>OSI</a:t>
            </a:r>
            <a:r>
              <a:rPr lang="zh-CN" altLang="en-US" sz="3200" dirty="0">
                <a:latin typeface="+mn-ea"/>
                <a:ea typeface="+mn-ea"/>
              </a:rPr>
              <a:t>参考模型</a:t>
            </a:r>
            <a:r>
              <a:rPr lang="en-US" altLang="zh-CN" sz="3200" dirty="0">
                <a:latin typeface="+mn-ea"/>
                <a:ea typeface="+mn-ea"/>
              </a:rPr>
              <a:t>(</a:t>
            </a:r>
            <a:r>
              <a:rPr kumimoji="1" lang="en-US" altLang="zh-CN" sz="3200" dirty="0"/>
              <a:t>Open Systems Interconnection)</a:t>
            </a:r>
            <a:endParaRPr lang="zh-CN" altLang="en-US" sz="3200" dirty="0">
              <a:latin typeface="+mn-ea"/>
              <a:ea typeface="+mn-ea"/>
            </a:endParaRPr>
          </a:p>
        </p:txBody>
      </p:sp>
      <p:sp>
        <p:nvSpPr>
          <p:cNvPr id="6" name="Rectangle 4">
            <a:extLst>
              <a:ext uri="{FF2B5EF4-FFF2-40B4-BE49-F238E27FC236}">
                <a16:creationId xmlns:a16="http://schemas.microsoft.com/office/drawing/2014/main" id="{C2FD7219-508C-4EA4-9D93-8F3721ECE193}"/>
              </a:ext>
            </a:extLst>
          </p:cNvPr>
          <p:cNvSpPr>
            <a:spLocks noChangeArrowheads="1"/>
          </p:cNvSpPr>
          <p:nvPr/>
        </p:nvSpPr>
        <p:spPr bwMode="auto">
          <a:xfrm>
            <a:off x="8328026" y="4419601"/>
            <a:ext cx="1584325" cy="549275"/>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Data Link</a:t>
            </a:r>
          </a:p>
        </p:txBody>
      </p:sp>
      <p:sp>
        <p:nvSpPr>
          <p:cNvPr id="7" name="Rectangle 5">
            <a:extLst>
              <a:ext uri="{FF2B5EF4-FFF2-40B4-BE49-F238E27FC236}">
                <a16:creationId xmlns:a16="http://schemas.microsoft.com/office/drawing/2014/main" id="{FA6779E2-D4D2-46AF-BA93-C498E2603D56}"/>
              </a:ext>
            </a:extLst>
          </p:cNvPr>
          <p:cNvSpPr>
            <a:spLocks noChangeArrowheads="1"/>
          </p:cNvSpPr>
          <p:nvPr/>
        </p:nvSpPr>
        <p:spPr bwMode="auto">
          <a:xfrm>
            <a:off x="8328026" y="5070475"/>
            <a:ext cx="1584325" cy="547688"/>
          </a:xfrm>
          <a:prstGeom prst="rect">
            <a:avLst/>
          </a:prstGeom>
          <a:solidFill>
            <a:srgbClr val="00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Physical</a:t>
            </a:r>
          </a:p>
        </p:txBody>
      </p:sp>
      <p:sp>
        <p:nvSpPr>
          <p:cNvPr id="8" name="Rectangle 6">
            <a:extLst>
              <a:ext uri="{FF2B5EF4-FFF2-40B4-BE49-F238E27FC236}">
                <a16:creationId xmlns:a16="http://schemas.microsoft.com/office/drawing/2014/main" id="{24DD25E8-038E-4A54-AA08-19E59BDFDFD3}"/>
              </a:ext>
            </a:extLst>
          </p:cNvPr>
          <p:cNvSpPr>
            <a:spLocks noChangeArrowheads="1"/>
          </p:cNvSpPr>
          <p:nvPr/>
        </p:nvSpPr>
        <p:spPr bwMode="auto">
          <a:xfrm>
            <a:off x="8328026" y="3773489"/>
            <a:ext cx="1584325" cy="549275"/>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Network</a:t>
            </a:r>
          </a:p>
        </p:txBody>
      </p:sp>
      <p:sp>
        <p:nvSpPr>
          <p:cNvPr id="9" name="Rectangle 7">
            <a:extLst>
              <a:ext uri="{FF2B5EF4-FFF2-40B4-BE49-F238E27FC236}">
                <a16:creationId xmlns:a16="http://schemas.microsoft.com/office/drawing/2014/main" id="{C921B327-C89D-4E1D-AEAC-D20197151C84}"/>
              </a:ext>
            </a:extLst>
          </p:cNvPr>
          <p:cNvSpPr>
            <a:spLocks noChangeArrowheads="1"/>
          </p:cNvSpPr>
          <p:nvPr/>
        </p:nvSpPr>
        <p:spPr bwMode="auto">
          <a:xfrm>
            <a:off x="8328026" y="3124200"/>
            <a:ext cx="1584325" cy="547688"/>
          </a:xfrm>
          <a:prstGeom prst="rect">
            <a:avLst/>
          </a:prstGeom>
          <a:solidFill>
            <a:srgbClr val="66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传输层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Transport</a:t>
            </a:r>
          </a:p>
        </p:txBody>
      </p:sp>
      <p:sp>
        <p:nvSpPr>
          <p:cNvPr id="10" name="Rectangle 8">
            <a:extLst>
              <a:ext uri="{FF2B5EF4-FFF2-40B4-BE49-F238E27FC236}">
                <a16:creationId xmlns:a16="http://schemas.microsoft.com/office/drawing/2014/main" id="{1BCF4B3D-67EC-4488-8963-1C6B93C2BD32}"/>
              </a:ext>
            </a:extLst>
          </p:cNvPr>
          <p:cNvSpPr>
            <a:spLocks noChangeArrowheads="1"/>
          </p:cNvSpPr>
          <p:nvPr/>
        </p:nvSpPr>
        <p:spPr bwMode="auto">
          <a:xfrm>
            <a:off x="8328026" y="2459039"/>
            <a:ext cx="1584325" cy="547687"/>
          </a:xfrm>
          <a:prstGeom prst="rect">
            <a:avLst/>
          </a:prstGeom>
          <a:solidFill>
            <a:srgbClr val="99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会话层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Session</a:t>
            </a:r>
          </a:p>
        </p:txBody>
      </p:sp>
      <p:sp>
        <p:nvSpPr>
          <p:cNvPr id="11" name="Rectangle 9">
            <a:extLst>
              <a:ext uri="{FF2B5EF4-FFF2-40B4-BE49-F238E27FC236}">
                <a16:creationId xmlns:a16="http://schemas.microsoft.com/office/drawing/2014/main" id="{CAB30019-6053-4982-94ED-F02D89CA6731}"/>
              </a:ext>
            </a:extLst>
          </p:cNvPr>
          <p:cNvSpPr>
            <a:spLocks noChangeArrowheads="1"/>
          </p:cNvSpPr>
          <p:nvPr/>
        </p:nvSpPr>
        <p:spPr bwMode="auto">
          <a:xfrm>
            <a:off x="8328026" y="1806575"/>
            <a:ext cx="1584325" cy="547688"/>
          </a:xfrm>
          <a:prstGeom prst="rect">
            <a:avLst/>
          </a:prstGeom>
          <a:solidFill>
            <a:srgbClr val="CC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表示层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Presentation</a:t>
            </a:r>
          </a:p>
        </p:txBody>
      </p:sp>
      <p:sp>
        <p:nvSpPr>
          <p:cNvPr id="12" name="Rectangle 10">
            <a:extLst>
              <a:ext uri="{FF2B5EF4-FFF2-40B4-BE49-F238E27FC236}">
                <a16:creationId xmlns:a16="http://schemas.microsoft.com/office/drawing/2014/main" id="{B6A4020E-6B16-4989-BA5C-E133A726CFEA}"/>
              </a:ext>
            </a:extLst>
          </p:cNvPr>
          <p:cNvSpPr>
            <a:spLocks noChangeArrowheads="1"/>
          </p:cNvSpPr>
          <p:nvPr/>
        </p:nvSpPr>
        <p:spPr bwMode="auto">
          <a:xfrm>
            <a:off x="8328026" y="1154114"/>
            <a:ext cx="1584325" cy="547687"/>
          </a:xfrm>
          <a:prstGeom prst="rect">
            <a:avLst/>
          </a:prstGeom>
          <a:solidFill>
            <a:srgbClr val="CC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应用层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Application</a:t>
            </a:r>
          </a:p>
        </p:txBody>
      </p:sp>
      <p:sp>
        <p:nvSpPr>
          <p:cNvPr id="13" name="Rectangle 11">
            <a:extLst>
              <a:ext uri="{FF2B5EF4-FFF2-40B4-BE49-F238E27FC236}">
                <a16:creationId xmlns:a16="http://schemas.microsoft.com/office/drawing/2014/main" id="{BBAE1EF5-3158-45E4-BFB6-F58079E288AD}"/>
              </a:ext>
            </a:extLst>
          </p:cNvPr>
          <p:cNvSpPr>
            <a:spLocks noChangeArrowheads="1"/>
          </p:cNvSpPr>
          <p:nvPr/>
        </p:nvSpPr>
        <p:spPr bwMode="auto">
          <a:xfrm>
            <a:off x="2279651" y="4419601"/>
            <a:ext cx="1584325" cy="54927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Data Link</a:t>
            </a:r>
          </a:p>
        </p:txBody>
      </p:sp>
      <p:sp>
        <p:nvSpPr>
          <p:cNvPr id="14" name="Rectangle 12">
            <a:extLst>
              <a:ext uri="{FF2B5EF4-FFF2-40B4-BE49-F238E27FC236}">
                <a16:creationId xmlns:a16="http://schemas.microsoft.com/office/drawing/2014/main" id="{77975B0B-2EA6-4BA0-8D09-1C4981BF8DAD}"/>
              </a:ext>
            </a:extLst>
          </p:cNvPr>
          <p:cNvSpPr>
            <a:spLocks noChangeArrowheads="1"/>
          </p:cNvSpPr>
          <p:nvPr/>
        </p:nvSpPr>
        <p:spPr bwMode="auto">
          <a:xfrm>
            <a:off x="2279651" y="5070475"/>
            <a:ext cx="1584325" cy="547688"/>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Physical</a:t>
            </a:r>
          </a:p>
        </p:txBody>
      </p:sp>
      <p:sp>
        <p:nvSpPr>
          <p:cNvPr id="15" name="Rectangle 13">
            <a:extLst>
              <a:ext uri="{FF2B5EF4-FFF2-40B4-BE49-F238E27FC236}">
                <a16:creationId xmlns:a16="http://schemas.microsoft.com/office/drawing/2014/main" id="{BA8CEF87-8BFB-4AC7-8F5B-6BDA47EC919A}"/>
              </a:ext>
            </a:extLst>
          </p:cNvPr>
          <p:cNvSpPr>
            <a:spLocks noChangeArrowheads="1"/>
          </p:cNvSpPr>
          <p:nvPr/>
        </p:nvSpPr>
        <p:spPr bwMode="auto">
          <a:xfrm>
            <a:off x="2279651" y="3773489"/>
            <a:ext cx="1584325" cy="549275"/>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Network</a:t>
            </a:r>
          </a:p>
        </p:txBody>
      </p:sp>
      <p:sp>
        <p:nvSpPr>
          <p:cNvPr id="16" name="Rectangle 14">
            <a:extLst>
              <a:ext uri="{FF2B5EF4-FFF2-40B4-BE49-F238E27FC236}">
                <a16:creationId xmlns:a16="http://schemas.microsoft.com/office/drawing/2014/main" id="{0C28FAFB-C893-4B72-9371-28142782B8FC}"/>
              </a:ext>
            </a:extLst>
          </p:cNvPr>
          <p:cNvSpPr>
            <a:spLocks noChangeArrowheads="1"/>
          </p:cNvSpPr>
          <p:nvPr/>
        </p:nvSpPr>
        <p:spPr bwMode="auto">
          <a:xfrm>
            <a:off x="2279651" y="3124200"/>
            <a:ext cx="1584325" cy="547688"/>
          </a:xfrm>
          <a:prstGeom prst="rect">
            <a:avLst/>
          </a:prstGeom>
          <a:solidFill>
            <a:srgbClr val="66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传输层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Transport</a:t>
            </a:r>
          </a:p>
        </p:txBody>
      </p:sp>
      <p:sp>
        <p:nvSpPr>
          <p:cNvPr id="17" name="Rectangle 15">
            <a:extLst>
              <a:ext uri="{FF2B5EF4-FFF2-40B4-BE49-F238E27FC236}">
                <a16:creationId xmlns:a16="http://schemas.microsoft.com/office/drawing/2014/main" id="{DB761EFA-4166-4F87-839F-5D7B6272B8B4}"/>
              </a:ext>
            </a:extLst>
          </p:cNvPr>
          <p:cNvSpPr>
            <a:spLocks noChangeArrowheads="1"/>
          </p:cNvSpPr>
          <p:nvPr/>
        </p:nvSpPr>
        <p:spPr bwMode="auto">
          <a:xfrm>
            <a:off x="2279651" y="2459039"/>
            <a:ext cx="1584325" cy="547687"/>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会话层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Session</a:t>
            </a:r>
          </a:p>
        </p:txBody>
      </p:sp>
      <p:sp>
        <p:nvSpPr>
          <p:cNvPr id="18" name="Rectangle 16">
            <a:extLst>
              <a:ext uri="{FF2B5EF4-FFF2-40B4-BE49-F238E27FC236}">
                <a16:creationId xmlns:a16="http://schemas.microsoft.com/office/drawing/2014/main" id="{F6316833-C0AE-4B34-8DCC-6F0EEE8FBCBC}"/>
              </a:ext>
            </a:extLst>
          </p:cNvPr>
          <p:cNvSpPr>
            <a:spLocks noChangeArrowheads="1"/>
          </p:cNvSpPr>
          <p:nvPr/>
        </p:nvSpPr>
        <p:spPr bwMode="auto">
          <a:xfrm>
            <a:off x="2279651" y="1806575"/>
            <a:ext cx="1584325" cy="547688"/>
          </a:xfrm>
          <a:prstGeom prst="rect">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Times New Roman"/>
                <a:ea typeface="微软雅黑"/>
                <a:cs typeface="+mn-cs"/>
              </a:rPr>
              <a:t>表示层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Times New Roman"/>
                <a:ea typeface="微软雅黑"/>
                <a:cs typeface="+mn-cs"/>
              </a:rPr>
              <a:t>Presentation</a:t>
            </a:r>
          </a:p>
        </p:txBody>
      </p:sp>
      <p:sp>
        <p:nvSpPr>
          <p:cNvPr id="19" name="Rectangle 17">
            <a:extLst>
              <a:ext uri="{FF2B5EF4-FFF2-40B4-BE49-F238E27FC236}">
                <a16:creationId xmlns:a16="http://schemas.microsoft.com/office/drawing/2014/main" id="{89C89BA6-DE77-416E-B4E3-BF227AA5FF95}"/>
              </a:ext>
            </a:extLst>
          </p:cNvPr>
          <p:cNvSpPr>
            <a:spLocks noChangeArrowheads="1"/>
          </p:cNvSpPr>
          <p:nvPr/>
        </p:nvSpPr>
        <p:spPr bwMode="auto">
          <a:xfrm>
            <a:off x="2279651" y="1154114"/>
            <a:ext cx="1584325" cy="547687"/>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Times New Roman"/>
                <a:ea typeface="微软雅黑"/>
                <a:cs typeface="+mn-cs"/>
              </a:rPr>
              <a:t>应用层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Times New Roman"/>
                <a:ea typeface="微软雅黑"/>
                <a:cs typeface="+mn-cs"/>
              </a:rPr>
              <a:t>Application</a:t>
            </a:r>
          </a:p>
        </p:txBody>
      </p:sp>
      <p:sp>
        <p:nvSpPr>
          <p:cNvPr id="20" name="Rectangle 18">
            <a:extLst>
              <a:ext uri="{FF2B5EF4-FFF2-40B4-BE49-F238E27FC236}">
                <a16:creationId xmlns:a16="http://schemas.microsoft.com/office/drawing/2014/main" id="{927276B1-3CB5-4381-BCDE-291CC30F09F6}"/>
              </a:ext>
            </a:extLst>
          </p:cNvPr>
          <p:cNvSpPr>
            <a:spLocks noChangeArrowheads="1"/>
          </p:cNvSpPr>
          <p:nvPr/>
        </p:nvSpPr>
        <p:spPr bwMode="auto">
          <a:xfrm>
            <a:off x="5303839" y="4419601"/>
            <a:ext cx="1584325" cy="549275"/>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数据链路层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Data Link</a:t>
            </a:r>
          </a:p>
        </p:txBody>
      </p:sp>
      <p:sp>
        <p:nvSpPr>
          <p:cNvPr id="21" name="Rectangle 19">
            <a:extLst>
              <a:ext uri="{FF2B5EF4-FFF2-40B4-BE49-F238E27FC236}">
                <a16:creationId xmlns:a16="http://schemas.microsoft.com/office/drawing/2014/main" id="{4E276282-EE0B-485B-97A5-88C6BDA0A351}"/>
              </a:ext>
            </a:extLst>
          </p:cNvPr>
          <p:cNvSpPr>
            <a:spLocks noChangeArrowheads="1"/>
          </p:cNvSpPr>
          <p:nvPr/>
        </p:nvSpPr>
        <p:spPr bwMode="auto">
          <a:xfrm>
            <a:off x="5303839" y="5070475"/>
            <a:ext cx="1584325" cy="547688"/>
          </a:xfrm>
          <a:prstGeom prst="rect">
            <a:avLst/>
          </a:prstGeom>
          <a:solidFill>
            <a:srgbClr val="00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物理层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Physical</a:t>
            </a:r>
          </a:p>
        </p:txBody>
      </p:sp>
      <p:sp>
        <p:nvSpPr>
          <p:cNvPr id="22" name="Rectangle 20">
            <a:extLst>
              <a:ext uri="{FF2B5EF4-FFF2-40B4-BE49-F238E27FC236}">
                <a16:creationId xmlns:a16="http://schemas.microsoft.com/office/drawing/2014/main" id="{EB914C80-EA3A-45E6-A4DC-7E5916CD2045}"/>
              </a:ext>
            </a:extLst>
          </p:cNvPr>
          <p:cNvSpPr>
            <a:spLocks noChangeArrowheads="1"/>
          </p:cNvSpPr>
          <p:nvPr/>
        </p:nvSpPr>
        <p:spPr bwMode="auto">
          <a:xfrm>
            <a:off x="5303839" y="3773489"/>
            <a:ext cx="1584325" cy="549275"/>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Times New Roman"/>
                <a:ea typeface="微软雅黑"/>
                <a:cs typeface="+mn-cs"/>
              </a:rPr>
              <a:t>网络层</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Times New Roman"/>
                <a:ea typeface="微软雅黑"/>
                <a:cs typeface="+mn-cs"/>
              </a:rPr>
              <a:t>Network</a:t>
            </a:r>
          </a:p>
        </p:txBody>
      </p:sp>
      <p:sp>
        <p:nvSpPr>
          <p:cNvPr id="23" name="Line 21">
            <a:extLst>
              <a:ext uri="{FF2B5EF4-FFF2-40B4-BE49-F238E27FC236}">
                <a16:creationId xmlns:a16="http://schemas.microsoft.com/office/drawing/2014/main" id="{E199CAAF-ACCD-49B5-A607-F0D857EA8996}"/>
              </a:ext>
            </a:extLst>
          </p:cNvPr>
          <p:cNvSpPr>
            <a:spLocks noChangeShapeType="1"/>
          </p:cNvSpPr>
          <p:nvPr/>
        </p:nvSpPr>
        <p:spPr bwMode="auto">
          <a:xfrm>
            <a:off x="3863976" y="1428750"/>
            <a:ext cx="4392613" cy="0"/>
          </a:xfrm>
          <a:prstGeom prst="line">
            <a:avLst/>
          </a:prstGeom>
          <a:noFill/>
          <a:ln w="38100">
            <a:solidFill>
              <a:srgbClr val="CC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4" name="Line 22">
            <a:extLst>
              <a:ext uri="{FF2B5EF4-FFF2-40B4-BE49-F238E27FC236}">
                <a16:creationId xmlns:a16="http://schemas.microsoft.com/office/drawing/2014/main" id="{6B84F2F2-673B-450A-A2CA-EE4F434C032C}"/>
              </a:ext>
            </a:extLst>
          </p:cNvPr>
          <p:cNvSpPr>
            <a:spLocks noChangeShapeType="1"/>
          </p:cNvSpPr>
          <p:nvPr/>
        </p:nvSpPr>
        <p:spPr bwMode="auto">
          <a:xfrm>
            <a:off x="3863976" y="2081213"/>
            <a:ext cx="4392613" cy="0"/>
          </a:xfrm>
          <a:prstGeom prst="line">
            <a:avLst/>
          </a:prstGeom>
          <a:noFill/>
          <a:ln w="38100">
            <a:solidFill>
              <a:srgbClr val="CCCC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5" name="Line 23">
            <a:extLst>
              <a:ext uri="{FF2B5EF4-FFF2-40B4-BE49-F238E27FC236}">
                <a16:creationId xmlns:a16="http://schemas.microsoft.com/office/drawing/2014/main" id="{20A55A21-E1DF-4929-9714-A2361C9D51DB}"/>
              </a:ext>
            </a:extLst>
          </p:cNvPr>
          <p:cNvSpPr>
            <a:spLocks noChangeShapeType="1"/>
          </p:cNvSpPr>
          <p:nvPr/>
        </p:nvSpPr>
        <p:spPr bwMode="auto">
          <a:xfrm>
            <a:off x="3863976" y="2733675"/>
            <a:ext cx="4392613" cy="0"/>
          </a:xfrm>
          <a:prstGeom prst="line">
            <a:avLst/>
          </a:prstGeom>
          <a:noFill/>
          <a:ln w="38100">
            <a:solidFill>
              <a:srgbClr val="99CC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6" name="Line 24">
            <a:extLst>
              <a:ext uri="{FF2B5EF4-FFF2-40B4-BE49-F238E27FC236}">
                <a16:creationId xmlns:a16="http://schemas.microsoft.com/office/drawing/2014/main" id="{AD2D40E8-7B6E-4429-B396-CBF2B3FE7748}"/>
              </a:ext>
            </a:extLst>
          </p:cNvPr>
          <p:cNvSpPr>
            <a:spLocks noChangeShapeType="1"/>
          </p:cNvSpPr>
          <p:nvPr/>
        </p:nvSpPr>
        <p:spPr bwMode="auto">
          <a:xfrm>
            <a:off x="3863976" y="3398838"/>
            <a:ext cx="4392613" cy="0"/>
          </a:xfrm>
          <a:prstGeom prst="line">
            <a:avLst/>
          </a:prstGeom>
          <a:noFill/>
          <a:ln w="38100">
            <a:solidFill>
              <a:srgbClr val="66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7" name="Line 25">
            <a:extLst>
              <a:ext uri="{FF2B5EF4-FFF2-40B4-BE49-F238E27FC236}">
                <a16:creationId xmlns:a16="http://schemas.microsoft.com/office/drawing/2014/main" id="{20052F34-7506-4996-A27B-CF72A8FED231}"/>
              </a:ext>
            </a:extLst>
          </p:cNvPr>
          <p:cNvSpPr>
            <a:spLocks noChangeShapeType="1"/>
          </p:cNvSpPr>
          <p:nvPr/>
        </p:nvSpPr>
        <p:spPr bwMode="auto">
          <a:xfrm>
            <a:off x="3863976" y="4049713"/>
            <a:ext cx="1368425" cy="0"/>
          </a:xfrm>
          <a:prstGeom prst="line">
            <a:avLst/>
          </a:prstGeom>
          <a:noFill/>
          <a:ln w="38100">
            <a:solidFill>
              <a:srgbClr val="00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8" name="Line 26">
            <a:extLst>
              <a:ext uri="{FF2B5EF4-FFF2-40B4-BE49-F238E27FC236}">
                <a16:creationId xmlns:a16="http://schemas.microsoft.com/office/drawing/2014/main" id="{A413CA71-A460-43D3-AC0F-AB1875E13FD2}"/>
              </a:ext>
            </a:extLst>
          </p:cNvPr>
          <p:cNvSpPr>
            <a:spLocks noChangeShapeType="1"/>
          </p:cNvSpPr>
          <p:nvPr/>
        </p:nvSpPr>
        <p:spPr bwMode="auto">
          <a:xfrm>
            <a:off x="3863976" y="4694238"/>
            <a:ext cx="136842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29" name="Line 27">
            <a:extLst>
              <a:ext uri="{FF2B5EF4-FFF2-40B4-BE49-F238E27FC236}">
                <a16:creationId xmlns:a16="http://schemas.microsoft.com/office/drawing/2014/main" id="{5DAF3888-3543-4C43-BF47-71DE2E5D5D0F}"/>
              </a:ext>
            </a:extLst>
          </p:cNvPr>
          <p:cNvSpPr>
            <a:spLocks noChangeShapeType="1"/>
          </p:cNvSpPr>
          <p:nvPr/>
        </p:nvSpPr>
        <p:spPr bwMode="auto">
          <a:xfrm>
            <a:off x="3863976" y="5345113"/>
            <a:ext cx="1368425" cy="0"/>
          </a:xfrm>
          <a:prstGeom prst="line">
            <a:avLst/>
          </a:prstGeom>
          <a:noFill/>
          <a:ln w="38100">
            <a:solidFill>
              <a:srgbClr val="00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0" name="Line 28">
            <a:extLst>
              <a:ext uri="{FF2B5EF4-FFF2-40B4-BE49-F238E27FC236}">
                <a16:creationId xmlns:a16="http://schemas.microsoft.com/office/drawing/2014/main" id="{F3DC342C-F857-4E12-A8FB-C07EDCBF6B7C}"/>
              </a:ext>
            </a:extLst>
          </p:cNvPr>
          <p:cNvSpPr>
            <a:spLocks noChangeShapeType="1"/>
          </p:cNvSpPr>
          <p:nvPr/>
        </p:nvSpPr>
        <p:spPr bwMode="auto">
          <a:xfrm>
            <a:off x="6888164" y="4049713"/>
            <a:ext cx="1368425" cy="0"/>
          </a:xfrm>
          <a:prstGeom prst="line">
            <a:avLst/>
          </a:prstGeom>
          <a:noFill/>
          <a:ln w="38100">
            <a:solidFill>
              <a:srgbClr val="00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1" name="Line 29">
            <a:extLst>
              <a:ext uri="{FF2B5EF4-FFF2-40B4-BE49-F238E27FC236}">
                <a16:creationId xmlns:a16="http://schemas.microsoft.com/office/drawing/2014/main" id="{A8DF7893-9859-441D-8B8D-40F96D8BBB36}"/>
              </a:ext>
            </a:extLst>
          </p:cNvPr>
          <p:cNvSpPr>
            <a:spLocks noChangeShapeType="1"/>
          </p:cNvSpPr>
          <p:nvPr/>
        </p:nvSpPr>
        <p:spPr bwMode="auto">
          <a:xfrm>
            <a:off x="6888164" y="4694238"/>
            <a:ext cx="136842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2" name="Line 30">
            <a:extLst>
              <a:ext uri="{FF2B5EF4-FFF2-40B4-BE49-F238E27FC236}">
                <a16:creationId xmlns:a16="http://schemas.microsoft.com/office/drawing/2014/main" id="{0B10B073-E5A1-476F-9F5F-E1CD99672F42}"/>
              </a:ext>
            </a:extLst>
          </p:cNvPr>
          <p:cNvSpPr>
            <a:spLocks noChangeShapeType="1"/>
          </p:cNvSpPr>
          <p:nvPr/>
        </p:nvSpPr>
        <p:spPr bwMode="auto">
          <a:xfrm>
            <a:off x="6888164" y="5345113"/>
            <a:ext cx="1368425" cy="0"/>
          </a:xfrm>
          <a:prstGeom prst="line">
            <a:avLst/>
          </a:prstGeom>
          <a:noFill/>
          <a:ln w="38100">
            <a:solidFill>
              <a:srgbClr val="00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a:ln>
                <a:noFill/>
              </a:ln>
              <a:solidFill>
                <a:srgbClr val="000000"/>
              </a:solidFill>
              <a:effectLst/>
              <a:uLnTx/>
              <a:uFillTx/>
              <a:latin typeface="Times New Roman"/>
              <a:ea typeface="微软雅黑"/>
              <a:cs typeface="+mn-cs"/>
            </a:endParaRPr>
          </a:p>
        </p:txBody>
      </p:sp>
      <p:sp>
        <p:nvSpPr>
          <p:cNvPr id="33" name="Text Box 31">
            <a:extLst>
              <a:ext uri="{FF2B5EF4-FFF2-40B4-BE49-F238E27FC236}">
                <a16:creationId xmlns:a16="http://schemas.microsoft.com/office/drawing/2014/main" id="{8F88DDE9-5615-4737-BEA2-E633C21AB371}"/>
              </a:ext>
            </a:extLst>
          </p:cNvPr>
          <p:cNvSpPr txBox="1">
            <a:spLocks noChangeArrowheads="1"/>
          </p:cNvSpPr>
          <p:nvPr/>
        </p:nvSpPr>
        <p:spPr bwMode="auto">
          <a:xfrm>
            <a:off x="2619375" y="5772151"/>
            <a:ext cx="8130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主机</a:t>
            </a:r>
            <a:r>
              <a:rPr kumimoji="0" lang="en-US" altLang="zh-CN" sz="18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A</a:t>
            </a:r>
          </a:p>
        </p:txBody>
      </p:sp>
      <p:sp>
        <p:nvSpPr>
          <p:cNvPr id="34" name="Text Box 32">
            <a:extLst>
              <a:ext uri="{FF2B5EF4-FFF2-40B4-BE49-F238E27FC236}">
                <a16:creationId xmlns:a16="http://schemas.microsoft.com/office/drawing/2014/main" id="{AB0986B8-8505-4E56-8EBF-0C6942D4DD0C}"/>
              </a:ext>
            </a:extLst>
          </p:cNvPr>
          <p:cNvSpPr txBox="1">
            <a:spLocks noChangeArrowheads="1"/>
          </p:cNvSpPr>
          <p:nvPr/>
        </p:nvSpPr>
        <p:spPr bwMode="auto">
          <a:xfrm>
            <a:off x="5589588" y="5767389"/>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中间节点</a:t>
            </a:r>
          </a:p>
        </p:txBody>
      </p:sp>
      <p:sp>
        <p:nvSpPr>
          <p:cNvPr id="35" name="Text Box 33">
            <a:extLst>
              <a:ext uri="{FF2B5EF4-FFF2-40B4-BE49-F238E27FC236}">
                <a16:creationId xmlns:a16="http://schemas.microsoft.com/office/drawing/2014/main" id="{F7619920-2782-49A4-9BED-7ED9F2A56BB1}"/>
              </a:ext>
            </a:extLst>
          </p:cNvPr>
          <p:cNvSpPr txBox="1">
            <a:spLocks noChangeArrowheads="1"/>
          </p:cNvSpPr>
          <p:nvPr/>
        </p:nvSpPr>
        <p:spPr bwMode="auto">
          <a:xfrm>
            <a:off x="8758238" y="5770564"/>
            <a:ext cx="8002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主机</a:t>
            </a:r>
            <a:r>
              <a:rPr kumimoji="0" lang="en-US" altLang="zh-CN" sz="1800" b="0" i="0" u="none" strike="noStrike" kern="1200" cap="none" spc="0" normalizeH="0" baseline="0" noProof="0">
                <a:ln>
                  <a:noFill/>
                </a:ln>
                <a:solidFill>
                  <a:srgbClr val="000000"/>
                </a:solidFill>
                <a:effectLst/>
                <a:uLnTx/>
                <a:uFillTx/>
                <a:latin typeface="Times New Roman"/>
                <a:ea typeface="黑体" panose="02010609060101010101" pitchFamily="49" charset="-122"/>
                <a:cs typeface="+mn-cs"/>
              </a:rPr>
              <a:t>B</a:t>
            </a:r>
          </a:p>
        </p:txBody>
      </p:sp>
      <p:sp>
        <p:nvSpPr>
          <p:cNvPr id="2" name="灯片编号占位符 1">
            <a:extLst>
              <a:ext uri="{FF2B5EF4-FFF2-40B4-BE49-F238E27FC236}">
                <a16:creationId xmlns:a16="http://schemas.microsoft.com/office/drawing/2014/main" id="{5C148B90-CC4D-46A3-B68A-1F5FE4BA315B}"/>
              </a:ext>
            </a:extLst>
          </p:cNvPr>
          <p:cNvSpPr>
            <a:spLocks noGrp="1"/>
          </p:cNvSpPr>
          <p:nvPr>
            <p:ph type="sldNum" sz="quarter" idx="12"/>
          </p:nvPr>
        </p:nvSpPr>
        <p:spPr/>
        <p:txBody>
          <a:bodyPr/>
          <a:lstStyle/>
          <a:p>
            <a:fld id="{C8BB1146-E542-4D4E-B8E9-6919A11DDD48}" type="slidenum">
              <a:rPr lang="en-US" smtClean="0"/>
              <a:t>81</a:t>
            </a:fld>
            <a:endParaRPr lang="en-US"/>
          </a:p>
        </p:txBody>
      </p:sp>
    </p:spTree>
    <p:extLst>
      <p:ext uri="{BB962C8B-B14F-4D97-AF65-F5344CB8AC3E}">
        <p14:creationId xmlns:p14="http://schemas.microsoft.com/office/powerpoint/2010/main" val="9273182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399" y="0"/>
            <a:ext cx="10858501" cy="1028700"/>
          </a:xfrm>
        </p:spPr>
        <p:txBody>
          <a:bodyPr>
            <a:normAutofit/>
          </a:bodyPr>
          <a:lstStyle/>
          <a:p>
            <a:r>
              <a:rPr lang="en-US" altLang="zh-CN" sz="3200" dirty="0">
                <a:latin typeface="+mn-ea"/>
                <a:ea typeface="+mn-ea"/>
              </a:rPr>
              <a:t>OSI </a:t>
            </a:r>
            <a:r>
              <a:rPr lang="zh-CN" altLang="en-US" sz="3200" dirty="0">
                <a:latin typeface="+mn-ea"/>
                <a:ea typeface="+mn-ea"/>
              </a:rPr>
              <a:t>参考模型</a:t>
            </a:r>
            <a:r>
              <a:rPr lang="en-US" altLang="zh-CN" sz="3200" dirty="0">
                <a:latin typeface="+mn-ea"/>
                <a:ea typeface="+mn-ea"/>
              </a:rPr>
              <a:t>—7</a:t>
            </a:r>
            <a:r>
              <a:rPr lang="zh-CN" altLang="en-US" sz="3200" dirty="0">
                <a:latin typeface="+mn-ea"/>
                <a:ea typeface="+mn-ea"/>
              </a:rPr>
              <a:t>层模型</a:t>
            </a:r>
          </a:p>
        </p:txBody>
      </p:sp>
      <p:sp>
        <p:nvSpPr>
          <p:cNvPr id="3" name="标题 1">
            <a:extLst>
              <a:ext uri="{FF2B5EF4-FFF2-40B4-BE49-F238E27FC236}">
                <a16:creationId xmlns:a16="http://schemas.microsoft.com/office/drawing/2014/main" id="{E58CC22E-168E-488B-81A3-39D4A18B6F64}"/>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graphicFrame>
        <p:nvGraphicFramePr>
          <p:cNvPr id="6" name="Group 221">
            <a:extLst>
              <a:ext uri="{FF2B5EF4-FFF2-40B4-BE49-F238E27FC236}">
                <a16:creationId xmlns:a16="http://schemas.microsoft.com/office/drawing/2014/main" id="{EB97D42A-B737-4D51-BB22-2BE67001E1EE}"/>
              </a:ext>
            </a:extLst>
          </p:cNvPr>
          <p:cNvGraphicFramePr>
            <a:graphicFrameLocks/>
          </p:cNvGraphicFramePr>
          <p:nvPr>
            <p:extLst/>
          </p:nvPr>
        </p:nvGraphicFramePr>
        <p:xfrm>
          <a:off x="1052285" y="1449851"/>
          <a:ext cx="10305142" cy="4180947"/>
        </p:xfrm>
        <a:graphic>
          <a:graphicData uri="http://schemas.openxmlformats.org/drawingml/2006/table">
            <a:tbl>
              <a:tblPr/>
              <a:tblGrid>
                <a:gridCol w="1088851">
                  <a:extLst>
                    <a:ext uri="{9D8B030D-6E8A-4147-A177-3AD203B41FA5}">
                      <a16:colId xmlns:a16="http://schemas.microsoft.com/office/drawing/2014/main" val="20000"/>
                    </a:ext>
                  </a:extLst>
                </a:gridCol>
                <a:gridCol w="1548641">
                  <a:extLst>
                    <a:ext uri="{9D8B030D-6E8A-4147-A177-3AD203B41FA5}">
                      <a16:colId xmlns:a16="http://schemas.microsoft.com/office/drawing/2014/main" val="20001"/>
                    </a:ext>
                  </a:extLst>
                </a:gridCol>
                <a:gridCol w="3572301">
                  <a:extLst>
                    <a:ext uri="{9D8B030D-6E8A-4147-A177-3AD203B41FA5}">
                      <a16:colId xmlns:a16="http://schemas.microsoft.com/office/drawing/2014/main" val="20002"/>
                    </a:ext>
                  </a:extLst>
                </a:gridCol>
                <a:gridCol w="4095349">
                  <a:extLst>
                    <a:ext uri="{9D8B030D-6E8A-4147-A177-3AD203B41FA5}">
                      <a16:colId xmlns:a16="http://schemas.microsoft.com/office/drawing/2014/main" val="20003"/>
                    </a:ext>
                  </a:extLst>
                </a:gridCol>
              </a:tblGrid>
              <a:tr h="556453">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7</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应用层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应用程序的网络业务</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通过网络做什么</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778">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6</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表示层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数据表达</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对方看起来像什么</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6304">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会话层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主机间通信</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该谁讲话，从哪讲起</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4222">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传输层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端到端的连接可靠性</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一方邮寄快递，对方收到快递，不管快递是如何邮递过去的</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0098">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网络层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地址和最佳路径</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走那条路可以到达对方</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38">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数据链路层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访问介质</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每一步该怎么走</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3024">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物理层</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二进制传输</a:t>
                      </a: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导线、连接器、电压速率等</a:t>
                      </a: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怎样利用物理媒体</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灯片编号占位符 1">
            <a:extLst>
              <a:ext uri="{FF2B5EF4-FFF2-40B4-BE49-F238E27FC236}">
                <a16:creationId xmlns:a16="http://schemas.microsoft.com/office/drawing/2014/main" id="{5FEFC034-9873-4E52-8609-387051470C45}"/>
              </a:ext>
            </a:extLst>
          </p:cNvPr>
          <p:cNvSpPr>
            <a:spLocks noGrp="1"/>
          </p:cNvSpPr>
          <p:nvPr>
            <p:ph type="sldNum" sz="quarter" idx="12"/>
          </p:nvPr>
        </p:nvSpPr>
        <p:spPr/>
        <p:txBody>
          <a:bodyPr/>
          <a:lstStyle/>
          <a:p>
            <a:fld id="{C8BB1146-E542-4D4E-B8E9-6919A11DDD48}" type="slidenum">
              <a:rPr lang="en-US" smtClean="0"/>
              <a:t>82</a:t>
            </a:fld>
            <a:endParaRPr lang="en-US"/>
          </a:p>
        </p:txBody>
      </p:sp>
    </p:spTree>
    <p:extLst>
      <p:ext uri="{BB962C8B-B14F-4D97-AF65-F5344CB8AC3E}">
        <p14:creationId xmlns:p14="http://schemas.microsoft.com/office/powerpoint/2010/main" val="34346811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0"/>
            <a:ext cx="10372363" cy="1028700"/>
          </a:xfrm>
        </p:spPr>
        <p:txBody>
          <a:bodyPr>
            <a:normAutofit/>
          </a:bodyPr>
          <a:lstStyle/>
          <a:p>
            <a:r>
              <a:rPr kumimoji="1" lang="zh-CN" altLang="en-US" sz="3200" dirty="0"/>
              <a:t>物理层（</a:t>
            </a:r>
            <a:r>
              <a:rPr kumimoji="1" lang="en-US" altLang="zh-CN" sz="3200" dirty="0"/>
              <a:t>Physical Layer</a:t>
            </a:r>
            <a:r>
              <a:rPr kumimoji="1" lang="zh-CN" altLang="en-US" sz="3200" dirty="0"/>
              <a:t>）</a:t>
            </a:r>
          </a:p>
        </p:txBody>
      </p:sp>
      <p:sp>
        <p:nvSpPr>
          <p:cNvPr id="3" name="内容占位符 2"/>
          <p:cNvSpPr>
            <a:spLocks noGrp="1"/>
          </p:cNvSpPr>
          <p:nvPr>
            <p:ph idx="1"/>
          </p:nvPr>
        </p:nvSpPr>
        <p:spPr>
          <a:xfrm>
            <a:off x="660399" y="1125539"/>
            <a:ext cx="8120744" cy="4831654"/>
          </a:xfrm>
        </p:spPr>
        <p:txBody>
          <a:bodyPr>
            <a:normAutofit/>
          </a:bodyPr>
          <a:lstStyle/>
          <a:p>
            <a:pPr marL="0" indent="0">
              <a:buNone/>
            </a:pPr>
            <a:r>
              <a:rPr kumimoji="1" lang="zh-CN" altLang="en-US" sz="2600" dirty="0">
                <a:solidFill>
                  <a:srgbClr val="C00000"/>
                </a:solidFill>
              </a:rPr>
              <a:t>物理层定义如何在信道上传输0、1，Bits on the wire，包括：</a:t>
            </a:r>
            <a:endParaRPr kumimoji="1" lang="zh-CN" altLang="en-US" sz="2600" dirty="0"/>
          </a:p>
          <a:p>
            <a:pPr>
              <a:buFont typeface="Wingdings" panose="05000000000000000000" pitchFamily="2" charset="2"/>
              <a:buChar char="Ø"/>
            </a:pPr>
            <a:r>
              <a:rPr kumimoji="1" lang="zh-CN" altLang="en-US" sz="2200" dirty="0"/>
              <a:t>机械特性（</a:t>
            </a:r>
            <a:r>
              <a:rPr kumimoji="1" lang="en-US" altLang="zh-CN" sz="2200" dirty="0"/>
              <a:t>Mechanical</a:t>
            </a:r>
            <a:r>
              <a:rPr kumimoji="1" lang="zh-CN" altLang="en-US" sz="2200" dirty="0"/>
              <a:t>）：网线接口大小形状、线缆排列、</a:t>
            </a:r>
            <a:r>
              <a:rPr lang="zh-CN" altLang="en-US" sz="2200" dirty="0"/>
              <a:t>机械尺寸、通信媒体</a:t>
            </a:r>
            <a:r>
              <a:rPr kumimoji="1" lang="zh-CN" altLang="en-US" sz="2200" dirty="0"/>
              <a:t>等</a:t>
            </a:r>
          </a:p>
          <a:p>
            <a:pPr>
              <a:buFont typeface="Wingdings" panose="05000000000000000000" pitchFamily="2" charset="2"/>
              <a:buChar char="Ø"/>
            </a:pPr>
            <a:r>
              <a:rPr kumimoji="1" lang="zh-CN" altLang="en-US" sz="2200" dirty="0"/>
              <a:t>电气特性（</a:t>
            </a:r>
            <a:r>
              <a:rPr kumimoji="1" lang="en-US" altLang="zh-CN" sz="2200" dirty="0"/>
              <a:t>E</a:t>
            </a:r>
            <a:r>
              <a:rPr kumimoji="1" lang="zh-CN" altLang="en-US" sz="2200" dirty="0"/>
              <a:t>lectronic）：电压、电流，</a:t>
            </a:r>
            <a:r>
              <a:rPr lang="zh-CN" altLang="en-US" sz="2200" dirty="0"/>
              <a:t>信号电平、编码、数据传输率</a:t>
            </a:r>
            <a:r>
              <a:rPr kumimoji="1" lang="zh-CN" altLang="en-US" sz="2200" dirty="0"/>
              <a:t>等</a:t>
            </a:r>
          </a:p>
          <a:p>
            <a:pPr>
              <a:buFont typeface="Wingdings" panose="05000000000000000000" pitchFamily="2" charset="2"/>
              <a:buChar char="Ø"/>
            </a:pPr>
            <a:r>
              <a:rPr kumimoji="1" lang="zh-CN" altLang="en-US" sz="2200" dirty="0"/>
              <a:t>时序接口（</a:t>
            </a:r>
            <a:r>
              <a:rPr kumimoji="1" lang="en-US" altLang="zh-CN" sz="2200" dirty="0"/>
              <a:t>Timing</a:t>
            </a:r>
            <a:r>
              <a:rPr kumimoji="1" lang="zh-CN" altLang="en-US" sz="2200" dirty="0"/>
              <a:t>）：采样频率、波特率、比特率等</a:t>
            </a:r>
          </a:p>
          <a:p>
            <a:pPr>
              <a:buFont typeface="Wingdings" panose="05000000000000000000" pitchFamily="2" charset="2"/>
              <a:buChar char="Ø"/>
            </a:pPr>
            <a:r>
              <a:rPr lang="zh-CN" altLang="en-US" sz="2200" dirty="0"/>
              <a:t>功能特性：信号之间的关系、数据线、控制线等</a:t>
            </a:r>
          </a:p>
          <a:p>
            <a:pPr>
              <a:buFont typeface="Wingdings" panose="05000000000000000000" pitchFamily="2" charset="2"/>
              <a:buChar char="Ø"/>
            </a:pPr>
            <a:r>
              <a:rPr kumimoji="1" lang="zh-CN" altLang="en-US" sz="2200" dirty="0"/>
              <a:t>介质（</a:t>
            </a:r>
            <a:r>
              <a:rPr kumimoji="1" lang="en-US" altLang="zh-CN" sz="2200" dirty="0"/>
              <a:t>M</a:t>
            </a:r>
            <a:r>
              <a:rPr kumimoji="1" lang="zh-CN" altLang="en-US" sz="2200" dirty="0"/>
              <a:t>edium）：各种线缆、无线频谱等</a:t>
            </a:r>
            <a:endParaRPr kumimoji="1" lang="en-US" altLang="zh-CN" sz="2200" dirty="0"/>
          </a:p>
        </p:txBody>
      </p:sp>
      <p:graphicFrame>
        <p:nvGraphicFramePr>
          <p:cNvPr id="6" name="表格 5"/>
          <p:cNvGraphicFramePr/>
          <p:nvPr>
            <p:extLst/>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p>
                    <a:p>
                      <a:pPr algn="ctr">
                        <a:buNone/>
                      </a:pPr>
                      <a:r>
                        <a:rPr lang="en-US" altLang="zh-CN" sz="2000" b="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p>
                    <a:p>
                      <a:pPr algn="ctr">
                        <a:buNone/>
                      </a:pPr>
                      <a:r>
                        <a:rPr lang="en-US" altLang="zh-CN" sz="2000" b="0">
                          <a:latin typeface="Microsoft YaHei" panose="020B0503020204020204" pitchFamily="34" charset="-122"/>
                          <a:ea typeface="Microsoft YaHei" panose="020B0503020204020204" pitchFamily="34" charset="-122"/>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Physical Layer</a:t>
                      </a:r>
                    </a:p>
                  </a:txBody>
                  <a:tcPr anchor="ctr">
                    <a:noFill/>
                  </a:tcPr>
                </a:tc>
                <a:extLst>
                  <a:ext uri="{0D108BD9-81ED-4DB2-BD59-A6C34878D82A}">
                    <a16:rowId xmlns:a16="http://schemas.microsoft.com/office/drawing/2014/main" val="10006"/>
                  </a:ext>
                </a:extLst>
              </a:tr>
            </a:tbl>
          </a:graphicData>
        </a:graphic>
      </p:graphicFrame>
      <p:sp>
        <p:nvSpPr>
          <p:cNvPr id="4" name="灯片编号占位符 3">
            <a:extLst>
              <a:ext uri="{FF2B5EF4-FFF2-40B4-BE49-F238E27FC236}">
                <a16:creationId xmlns:a16="http://schemas.microsoft.com/office/drawing/2014/main" id="{7612C8E9-EFE2-4498-905A-35A45D0C6CCF}"/>
              </a:ext>
            </a:extLst>
          </p:cNvPr>
          <p:cNvSpPr>
            <a:spLocks noGrp="1"/>
          </p:cNvSpPr>
          <p:nvPr>
            <p:ph type="sldNum" sz="quarter" idx="12"/>
          </p:nvPr>
        </p:nvSpPr>
        <p:spPr/>
        <p:txBody>
          <a:bodyPr/>
          <a:lstStyle/>
          <a:p>
            <a:fld id="{C8BB1146-E542-4D4E-B8E9-6919A11DDD48}" type="slidenum">
              <a:rPr lang="en-US" smtClean="0"/>
              <a:t>83</a:t>
            </a:fld>
            <a:endParaRPr lang="en-US"/>
          </a:p>
        </p:txBody>
      </p:sp>
    </p:spTree>
    <p:extLst>
      <p:ext uri="{BB962C8B-B14F-4D97-AF65-F5344CB8AC3E}">
        <p14:creationId xmlns:p14="http://schemas.microsoft.com/office/powerpoint/2010/main" val="5775434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0"/>
            <a:ext cx="10858501" cy="1028699"/>
          </a:xfrm>
        </p:spPr>
        <p:txBody>
          <a:bodyPr>
            <a:normAutofit/>
          </a:bodyPr>
          <a:lstStyle/>
          <a:p>
            <a:r>
              <a:rPr kumimoji="1" lang="zh-CN" altLang="en-US" sz="3200" dirty="0">
                <a:latin typeface="+mn-ea"/>
                <a:ea typeface="+mn-ea"/>
              </a:rPr>
              <a:t>数据链路层 </a:t>
            </a:r>
            <a:r>
              <a:rPr kumimoji="1" lang="en-US" altLang="zh-CN" sz="3200" dirty="0">
                <a:latin typeface="+mn-ea"/>
                <a:ea typeface="+mn-ea"/>
              </a:rPr>
              <a:t>(Data Link Layer)</a:t>
            </a:r>
            <a:endParaRPr kumimoji="1" lang="zh-CN" altLang="en-US" sz="3200" dirty="0">
              <a:latin typeface="+mn-ea"/>
              <a:ea typeface="+mn-ea"/>
            </a:endParaRPr>
          </a:p>
        </p:txBody>
      </p:sp>
      <p:sp>
        <p:nvSpPr>
          <p:cNvPr id="3" name="内容占位符 2"/>
          <p:cNvSpPr>
            <a:spLocks noGrp="1"/>
          </p:cNvSpPr>
          <p:nvPr>
            <p:ph idx="1"/>
          </p:nvPr>
        </p:nvSpPr>
        <p:spPr>
          <a:xfrm>
            <a:off x="660399" y="1125538"/>
            <a:ext cx="7708097" cy="5146810"/>
          </a:xfrm>
        </p:spPr>
        <p:txBody>
          <a:bodyPr>
            <a:noAutofit/>
          </a:bodyPr>
          <a:lstStyle/>
          <a:p>
            <a:pPr marL="0" indent="0">
              <a:buNone/>
            </a:pPr>
            <a:r>
              <a:rPr lang="zh-CN" altLang="en-US" sz="2000" dirty="0"/>
              <a:t>处理相邻节点的数据传输：</a:t>
            </a:r>
            <a:endParaRPr kumimoji="1" lang="zh-CN" altLang="en-US" sz="2000" dirty="0"/>
          </a:p>
          <a:p>
            <a:pPr>
              <a:buFont typeface="Wingdings" panose="05000000000000000000" pitchFamily="2" charset="2"/>
              <a:buChar char="Ø"/>
            </a:pPr>
            <a:r>
              <a:rPr kumimoji="1" lang="zh-CN" altLang="en-US" sz="2000" dirty="0">
                <a:solidFill>
                  <a:srgbClr val="C00000"/>
                </a:solidFill>
              </a:rPr>
              <a:t>实现相邻（</a:t>
            </a:r>
            <a:r>
              <a:rPr lang="en-US" altLang="en-US" sz="2000" noProof="0" dirty="0">
                <a:ln>
                  <a:noFill/>
                </a:ln>
                <a:solidFill>
                  <a:srgbClr val="C00000"/>
                </a:solidFill>
                <a:effectLst/>
                <a:uLnTx/>
                <a:uFillTx/>
                <a:sym typeface="+mn-ea"/>
              </a:rPr>
              <a:t>Neighboring</a:t>
            </a:r>
            <a:r>
              <a:rPr kumimoji="1" lang="zh-CN" altLang="en-US" sz="2000" dirty="0">
                <a:solidFill>
                  <a:srgbClr val="C00000"/>
                </a:solidFill>
              </a:rPr>
              <a:t>）网络实体间的数据传输</a:t>
            </a:r>
            <a:endParaRPr kumimoji="1" lang="zh-CN" altLang="en-US" sz="2000" dirty="0"/>
          </a:p>
          <a:p>
            <a:pPr>
              <a:buFont typeface="Wingdings" panose="05000000000000000000" pitchFamily="2" charset="2"/>
              <a:buChar char="Ø"/>
            </a:pPr>
            <a:r>
              <a:rPr kumimoji="1" lang="zh-CN" altLang="en-US" sz="2000" dirty="0">
                <a:solidFill>
                  <a:srgbClr val="C00000"/>
                </a:solidFill>
              </a:rPr>
              <a:t>成帧</a:t>
            </a:r>
            <a:r>
              <a:rPr kumimoji="1" lang="zh-CN" altLang="en-US" sz="2000" dirty="0"/>
              <a:t>（</a:t>
            </a:r>
            <a:r>
              <a:rPr kumimoji="1" lang="en-US" altLang="zh-CN" sz="2000" dirty="0"/>
              <a:t>Framing</a:t>
            </a:r>
            <a:r>
              <a:rPr kumimoji="1" lang="zh-CN" altLang="en-US" sz="2000" dirty="0"/>
              <a:t>）：</a:t>
            </a:r>
            <a:r>
              <a:rPr lang="zh-CN" altLang="zh-CN" sz="2000" dirty="0"/>
              <a:t>从物理层的比特流中提取出完整的帧 </a:t>
            </a:r>
            <a:endParaRPr kumimoji="1" lang="zh-CN" altLang="en-US" sz="2000" dirty="0"/>
          </a:p>
          <a:p>
            <a:pPr>
              <a:buFont typeface="Wingdings" panose="05000000000000000000" pitchFamily="2" charset="2"/>
              <a:buChar char="Ø"/>
            </a:pPr>
            <a:r>
              <a:rPr kumimoji="1" lang="zh-CN" altLang="en-US" sz="2000" dirty="0"/>
              <a:t>错误检测与纠正：为提供可靠数据通信提供可能</a:t>
            </a:r>
          </a:p>
          <a:p>
            <a:pPr>
              <a:buFont typeface="Wingdings" panose="05000000000000000000" pitchFamily="2" charset="2"/>
              <a:buChar char="Ø"/>
            </a:pPr>
            <a:r>
              <a:rPr kumimoji="1" lang="zh-CN" altLang="en-US" sz="2000" dirty="0"/>
              <a:t>物理地址（</a:t>
            </a:r>
            <a:r>
              <a:rPr kumimoji="1" lang="en-US" altLang="zh-CN" sz="2000" dirty="0"/>
              <a:t>MAC address</a:t>
            </a:r>
            <a:r>
              <a:rPr kumimoji="1" lang="zh-CN" altLang="en-US" sz="2000" dirty="0"/>
              <a:t>）：</a:t>
            </a:r>
            <a:r>
              <a:rPr kumimoji="1" lang="en-US" altLang="zh-CN" sz="2000" dirty="0"/>
              <a:t>48</a:t>
            </a:r>
            <a:r>
              <a:rPr kumimoji="1" lang="zh-CN" altLang="en-US" sz="2000" dirty="0"/>
              <a:t>位，理论上唯一网络标识，烧录在网卡，不便更改</a:t>
            </a:r>
          </a:p>
          <a:p>
            <a:pPr>
              <a:buFont typeface="Wingdings" panose="05000000000000000000" pitchFamily="2" charset="2"/>
              <a:buChar char="Ø"/>
            </a:pPr>
            <a:r>
              <a:rPr kumimoji="1" lang="zh-CN" altLang="en-US" sz="2000" dirty="0"/>
              <a:t>流量控制，避免</a:t>
            </a:r>
            <a:r>
              <a:rPr kumimoji="1" lang="en-US" altLang="zh-CN" sz="2000" dirty="0"/>
              <a:t>“</a:t>
            </a:r>
            <a:r>
              <a:rPr kumimoji="1" lang="zh-CN" altLang="en-US" sz="2000" dirty="0"/>
              <a:t>淹没</a:t>
            </a:r>
            <a:r>
              <a:rPr kumimoji="1" lang="en-US" altLang="zh-CN" sz="2000" dirty="0"/>
              <a:t>”</a:t>
            </a:r>
            <a:r>
              <a:rPr kumimoji="1" lang="zh-CN" altLang="en-US" sz="2000" dirty="0"/>
              <a:t>（</a:t>
            </a:r>
            <a:r>
              <a:rPr kumimoji="1" lang="en-US" altLang="zh-CN" sz="2000" dirty="0"/>
              <a:t>overwhelming</a:t>
            </a:r>
            <a:r>
              <a:rPr kumimoji="1" lang="zh-CN" altLang="en-US" sz="2000" dirty="0"/>
              <a:t>）</a:t>
            </a:r>
            <a:r>
              <a:rPr kumimoji="1" lang="en-US" altLang="zh-CN" sz="2000" dirty="0"/>
              <a:t>:</a:t>
            </a:r>
            <a:r>
              <a:rPr kumimoji="1" lang="zh-CN" altLang="en-US" sz="2000" dirty="0"/>
              <a:t>当快速的发送端遇上慢速的接收端，接收端缓存溢出</a:t>
            </a:r>
          </a:p>
          <a:p>
            <a:pPr>
              <a:buFont typeface="Wingdings" panose="05000000000000000000" pitchFamily="2" charset="2"/>
              <a:buChar char="Ø"/>
            </a:pPr>
            <a:r>
              <a:rPr kumimoji="1" lang="zh-CN" altLang="en-US" sz="2000" dirty="0"/>
              <a:t>共享信道上的访问控制（</a:t>
            </a:r>
            <a:r>
              <a:rPr kumimoji="1" lang="en-US" altLang="zh-CN" sz="2000" dirty="0"/>
              <a:t>MAC</a:t>
            </a:r>
            <a:r>
              <a:rPr kumimoji="1" lang="zh-CN" altLang="en-US" sz="2000" dirty="0"/>
              <a:t>）：同一个信道，同时传输信号。如同：同一间教室内，多人同时发言，需要纪律来控制。</a:t>
            </a:r>
            <a:endParaRPr kumimoji="1" lang="en-US" altLang="zh-CN" sz="2000" dirty="0"/>
          </a:p>
        </p:txBody>
      </p:sp>
      <p:graphicFrame>
        <p:nvGraphicFramePr>
          <p:cNvPr id="5" name="表格 4">
            <a:extLst>
              <a:ext uri="{FF2B5EF4-FFF2-40B4-BE49-F238E27FC236}">
                <a16:creationId xmlns:a16="http://schemas.microsoft.com/office/drawing/2014/main" id="{BEA72ACE-041A-4F32-A10E-A9F4601B43A8}"/>
              </a:ext>
            </a:extLst>
          </p:cNvPr>
          <p:cNvGraphicFramePr/>
          <p:nvPr>
            <p:extLst/>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传输层</a:t>
                      </a:r>
                    </a:p>
                    <a:p>
                      <a:pPr algn="ctr">
                        <a:buNone/>
                      </a:pPr>
                      <a:r>
                        <a:rPr lang="en-US" altLang="zh-CN" sz="2000" b="0" dirty="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rgbClr val="C00000"/>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rgbClr val="C00000"/>
                          </a:solidFill>
                          <a:latin typeface="Microsoft YaHei" panose="020B0503020204020204" pitchFamily="34" charset="-122"/>
                          <a:ea typeface="Microsoft YaHei" panose="020B0503020204020204" pitchFamily="34" charset="-122"/>
                          <a:cs typeface="+mn-cs"/>
                        </a:rPr>
                        <a:t>Data Link Layer</a:t>
                      </a:r>
                    </a:p>
                  </a:txBody>
                  <a:tcPr anchor="ctr">
                    <a:no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4" name="灯片编号占位符 3">
            <a:extLst>
              <a:ext uri="{FF2B5EF4-FFF2-40B4-BE49-F238E27FC236}">
                <a16:creationId xmlns:a16="http://schemas.microsoft.com/office/drawing/2014/main" id="{E8558031-C68B-4079-89F3-A1AC219AD306}"/>
              </a:ext>
            </a:extLst>
          </p:cNvPr>
          <p:cNvSpPr>
            <a:spLocks noGrp="1"/>
          </p:cNvSpPr>
          <p:nvPr>
            <p:ph type="sldNum" sz="quarter" idx="12"/>
          </p:nvPr>
        </p:nvSpPr>
        <p:spPr/>
        <p:txBody>
          <a:bodyPr/>
          <a:lstStyle/>
          <a:p>
            <a:fld id="{C8BB1146-E542-4D4E-B8E9-6919A11DDD48}" type="slidenum">
              <a:rPr lang="en-US" smtClean="0"/>
              <a:t>84</a:t>
            </a:fld>
            <a:endParaRPr lang="en-US"/>
          </a:p>
        </p:txBody>
      </p:sp>
    </p:spTree>
    <p:extLst>
      <p:ext uri="{BB962C8B-B14F-4D97-AF65-F5344CB8AC3E}">
        <p14:creationId xmlns:p14="http://schemas.microsoft.com/office/powerpoint/2010/main" val="27573009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latin typeface="+mn-ea"/>
                <a:ea typeface="+mn-ea"/>
              </a:rPr>
              <a:t>网络层 </a:t>
            </a:r>
            <a:r>
              <a:rPr kumimoji="1" lang="en-US" altLang="zh-CN" sz="3200" dirty="0">
                <a:latin typeface="+mn-ea"/>
                <a:ea typeface="+mn-ea"/>
              </a:rPr>
              <a:t>(Network Layer)</a:t>
            </a:r>
            <a:endParaRPr kumimoji="1" lang="zh-CN" altLang="en-US" sz="3200" dirty="0">
              <a:latin typeface="+mn-ea"/>
              <a:ea typeface="+mn-ea"/>
            </a:endParaRPr>
          </a:p>
        </p:txBody>
      </p:sp>
      <p:sp>
        <p:nvSpPr>
          <p:cNvPr id="3" name="内容占位符 2"/>
          <p:cNvSpPr>
            <a:spLocks noGrp="1"/>
          </p:cNvSpPr>
          <p:nvPr>
            <p:ph idx="1"/>
          </p:nvPr>
        </p:nvSpPr>
        <p:spPr>
          <a:xfrm>
            <a:off x="660400" y="1125538"/>
            <a:ext cx="7910286" cy="4353605"/>
          </a:xfrm>
        </p:spPr>
        <p:txBody>
          <a:bodyPr>
            <a:noAutofit/>
          </a:bodyPr>
          <a:lstStyle/>
          <a:p>
            <a:pPr marL="0" indent="0">
              <a:buNone/>
            </a:pPr>
            <a:r>
              <a:rPr lang="zh-CN" altLang="en-US" sz="2400" dirty="0"/>
              <a:t>网络层负责处理任意节点间的数据传输，</a:t>
            </a:r>
            <a:r>
              <a:rPr kumimoji="1" lang="zh-CN" altLang="en-US" sz="2400" dirty="0">
                <a:solidFill>
                  <a:srgbClr val="C00000"/>
                </a:solidFill>
              </a:rPr>
              <a:t>将数据包跨越网络</a:t>
            </a:r>
            <a:r>
              <a:rPr kumimoji="1" lang="zh-CN" altLang="en-US" sz="2400" dirty="0">
                <a:solidFill>
                  <a:srgbClr val="C00000"/>
                </a:solidFill>
                <a:sym typeface="+mn-ea"/>
              </a:rPr>
              <a:t>从源设备发送到目的设备（</a:t>
            </a:r>
            <a:r>
              <a:rPr kumimoji="1" lang="en-US" altLang="zh-CN" sz="2400" dirty="0">
                <a:solidFill>
                  <a:srgbClr val="C00000"/>
                </a:solidFill>
                <a:sym typeface="+mn-ea"/>
              </a:rPr>
              <a:t>host to host</a:t>
            </a:r>
            <a:r>
              <a:rPr kumimoji="1" lang="zh-CN" altLang="en-US" sz="2400" dirty="0">
                <a:solidFill>
                  <a:srgbClr val="C00000"/>
                </a:solidFill>
                <a:sym typeface="+mn-ea"/>
              </a:rPr>
              <a:t>）：</a:t>
            </a:r>
            <a:endParaRPr kumimoji="1" lang="zh-CN" altLang="en-US" sz="2400" dirty="0"/>
          </a:p>
          <a:p>
            <a:pPr>
              <a:buFont typeface="Wingdings" panose="05000000000000000000" pitchFamily="2" charset="2"/>
              <a:buChar char="Ø"/>
            </a:pPr>
            <a:r>
              <a:rPr kumimoji="1" lang="zh-CN" altLang="en-US" sz="2000" dirty="0">
                <a:solidFill>
                  <a:srgbClr val="C00000"/>
                </a:solidFill>
              </a:rPr>
              <a:t>路由</a:t>
            </a:r>
            <a:r>
              <a:rPr kumimoji="1" lang="zh-CN" altLang="en-US" sz="2000" dirty="0"/>
              <a:t>（</a:t>
            </a:r>
            <a:r>
              <a:rPr kumimoji="1" lang="en-US" altLang="zh-CN" sz="2000" dirty="0"/>
              <a:t>Routing</a:t>
            </a:r>
            <a:r>
              <a:rPr kumimoji="1" lang="zh-CN" altLang="en-US" sz="2000" dirty="0"/>
              <a:t>）：在网络中选取从源端到目的端转发路径，常常会根据网络可达性动态选取最佳路径，也可以使用静态路由</a:t>
            </a:r>
            <a:endParaRPr kumimoji="1" lang="en-US" altLang="zh-CN" sz="2000" dirty="0"/>
          </a:p>
          <a:p>
            <a:pPr>
              <a:buFont typeface="Wingdings" panose="05000000000000000000" pitchFamily="2" charset="2"/>
              <a:buChar char="Ø"/>
            </a:pPr>
            <a:r>
              <a:rPr kumimoji="1" lang="zh-CN" altLang="en-US" sz="2000" dirty="0"/>
              <a:t>路由协议：路由器之间交互路由信息所遵循的协议规范，使得单个路由器能够获取网络的可达性等信息</a:t>
            </a:r>
            <a:endParaRPr kumimoji="1" lang="en-US" altLang="zh-CN" sz="2000" dirty="0"/>
          </a:p>
          <a:p>
            <a:pPr>
              <a:buFont typeface="Wingdings" panose="05000000000000000000" pitchFamily="2" charset="2"/>
              <a:buChar char="Ø"/>
            </a:pPr>
            <a:r>
              <a:rPr kumimoji="1" lang="zh-CN" altLang="en-US" sz="2000" dirty="0"/>
              <a:t>服务质量（</a:t>
            </a:r>
            <a:r>
              <a:rPr kumimoji="1" lang="en-US" altLang="zh-CN" sz="2000" dirty="0"/>
              <a:t>QoS</a:t>
            </a:r>
            <a:r>
              <a:rPr kumimoji="1" lang="zh-CN" altLang="en-US" sz="2000" dirty="0"/>
              <a:t>）控制：处理网络拥塞、负载均衡、准入控制、保障延迟</a:t>
            </a:r>
          </a:p>
          <a:p>
            <a:pPr>
              <a:buFont typeface="Wingdings" panose="05000000000000000000" pitchFamily="2" charset="2"/>
              <a:buChar char="Ø"/>
            </a:pPr>
            <a:r>
              <a:rPr kumimoji="1" lang="zh-CN" altLang="en-US" sz="2000" dirty="0"/>
              <a:t>异构网络互联：在异构编址和异构网络中路由寻址和转发</a:t>
            </a:r>
          </a:p>
        </p:txBody>
      </p:sp>
      <p:sp>
        <p:nvSpPr>
          <p:cNvPr id="5" name="矩形 4">
            <a:extLst>
              <a:ext uri="{FF2B5EF4-FFF2-40B4-BE49-F238E27FC236}">
                <a16:creationId xmlns:a16="http://schemas.microsoft.com/office/drawing/2014/main" id="{142C8AFF-4AFE-3F43-9CF3-11326F908E04}"/>
              </a:ext>
            </a:extLst>
          </p:cNvPr>
          <p:cNvSpPr/>
          <p:nvPr/>
        </p:nvSpPr>
        <p:spPr>
          <a:xfrm>
            <a:off x="660400" y="5650663"/>
            <a:ext cx="7977501" cy="461665"/>
          </a:xfrm>
          <a:prstGeom prst="rect">
            <a:avLst/>
          </a:prstGeom>
          <a:ln>
            <a:solidFill>
              <a:srgbClr val="C00000"/>
            </a:solidFill>
          </a:ln>
        </p:spPr>
        <p:txBody>
          <a:bodyPr wrap="square">
            <a:spAutoFit/>
          </a:bodyPr>
          <a:lstStyle/>
          <a:p>
            <a:r>
              <a:rPr kumimoji="1" lang="zh-CN" altLang="en-US" sz="2400" dirty="0">
                <a:solidFill>
                  <a:prstClr val="black"/>
                </a:solidFill>
                <a:latin typeface="Microsoft YaHei" panose="020B0503020204020204" pitchFamily="34" charset="-122"/>
                <a:ea typeface="Microsoft YaHei" panose="020B0503020204020204" pitchFamily="34" charset="-122"/>
              </a:rPr>
              <a:t>思考：为何在唯一的</a:t>
            </a:r>
            <a:r>
              <a:rPr kumimoji="1" lang="en-US" altLang="zh-CN" sz="2400" dirty="0">
                <a:solidFill>
                  <a:prstClr val="black"/>
                </a:solidFill>
                <a:latin typeface="Microsoft YaHei" panose="020B0503020204020204" pitchFamily="34" charset="-122"/>
                <a:ea typeface="Microsoft YaHei" panose="020B0503020204020204" pitchFamily="34" charset="-122"/>
              </a:rPr>
              <a:t>MAC</a:t>
            </a:r>
            <a:r>
              <a:rPr kumimoji="1" lang="zh-CN" altLang="en-US" sz="2400" dirty="0">
                <a:solidFill>
                  <a:prstClr val="black"/>
                </a:solidFill>
                <a:latin typeface="Microsoft YaHei" panose="020B0503020204020204" pitchFamily="34" charset="-122"/>
                <a:ea typeface="Microsoft YaHei" panose="020B0503020204020204" pitchFamily="34" charset="-122"/>
              </a:rPr>
              <a:t>地址之外，还需要唯一的</a:t>
            </a:r>
            <a:r>
              <a:rPr kumimoji="1" lang="en-US" altLang="zh-CN" sz="2400" dirty="0">
                <a:solidFill>
                  <a:prstClr val="black"/>
                </a:solidFill>
                <a:latin typeface="Microsoft YaHei" panose="020B0503020204020204" pitchFamily="34" charset="-122"/>
                <a:ea typeface="Microsoft YaHei" panose="020B0503020204020204" pitchFamily="34" charset="-122"/>
              </a:rPr>
              <a:t>IP</a:t>
            </a:r>
            <a:r>
              <a:rPr kumimoji="1" lang="zh-CN" altLang="en-US" sz="2400" dirty="0">
                <a:solidFill>
                  <a:prstClr val="black"/>
                </a:solidFill>
                <a:latin typeface="Microsoft YaHei" panose="020B0503020204020204" pitchFamily="34" charset="-122"/>
                <a:ea typeface="Microsoft YaHei" panose="020B0503020204020204" pitchFamily="34" charset="-122"/>
              </a:rPr>
              <a:t>地址？</a:t>
            </a:r>
            <a:endParaRPr lang="zh-CN" altLang="en-US" sz="2000" dirty="0"/>
          </a:p>
        </p:txBody>
      </p:sp>
      <p:graphicFrame>
        <p:nvGraphicFramePr>
          <p:cNvPr id="7" name="表格 6">
            <a:extLst>
              <a:ext uri="{FF2B5EF4-FFF2-40B4-BE49-F238E27FC236}">
                <a16:creationId xmlns:a16="http://schemas.microsoft.com/office/drawing/2014/main" id="{723763DF-E5DD-463C-8586-2B6C9D278A34}"/>
              </a:ext>
            </a:extLst>
          </p:cNvPr>
          <p:cNvGraphicFramePr/>
          <p:nvPr>
            <p:extLst/>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会话层</a:t>
                      </a:r>
                    </a:p>
                    <a:p>
                      <a:pPr algn="ctr">
                        <a:buNone/>
                      </a:pPr>
                      <a:r>
                        <a:rPr lang="en-US" altLang="zh-CN" sz="2000" b="0" dirty="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传输层</a:t>
                      </a:r>
                    </a:p>
                    <a:p>
                      <a:pPr algn="ctr">
                        <a:buNone/>
                      </a:pPr>
                      <a:r>
                        <a:rPr lang="en-US" altLang="zh-CN" sz="2000" b="0" dirty="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网络层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Network Layer</a:t>
                      </a:r>
                    </a:p>
                  </a:txBody>
                  <a:tcPr anchor="ctr">
                    <a:no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chemeClr val="tx1"/>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4" name="灯片编号占位符 3">
            <a:extLst>
              <a:ext uri="{FF2B5EF4-FFF2-40B4-BE49-F238E27FC236}">
                <a16:creationId xmlns:a16="http://schemas.microsoft.com/office/drawing/2014/main" id="{2A578EB0-B8EB-4DA5-8F52-8780EEEBAF29}"/>
              </a:ext>
            </a:extLst>
          </p:cNvPr>
          <p:cNvSpPr>
            <a:spLocks noGrp="1"/>
          </p:cNvSpPr>
          <p:nvPr>
            <p:ph type="sldNum" sz="quarter" idx="12"/>
          </p:nvPr>
        </p:nvSpPr>
        <p:spPr/>
        <p:txBody>
          <a:bodyPr/>
          <a:lstStyle/>
          <a:p>
            <a:fld id="{C8BB1146-E542-4D4E-B8E9-6919A11DDD48}" type="slidenum">
              <a:rPr lang="en-US" smtClean="0"/>
              <a:t>85</a:t>
            </a:fld>
            <a:endParaRPr lang="en-US"/>
          </a:p>
        </p:txBody>
      </p:sp>
    </p:spTree>
    <p:extLst>
      <p:ext uri="{BB962C8B-B14F-4D97-AF65-F5344CB8AC3E}">
        <p14:creationId xmlns:p14="http://schemas.microsoft.com/office/powerpoint/2010/main" val="2758580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700"/>
          </a:xfrm>
        </p:spPr>
        <p:txBody>
          <a:bodyPr>
            <a:normAutofit/>
          </a:bodyPr>
          <a:lstStyle/>
          <a:p>
            <a:r>
              <a:rPr kumimoji="1" lang="zh-CN" altLang="en-US" sz="3200" dirty="0">
                <a:latin typeface="+mn-ea"/>
                <a:ea typeface="+mn-ea"/>
              </a:rPr>
              <a:t>传输层 </a:t>
            </a:r>
            <a:r>
              <a:rPr kumimoji="1" lang="en-US" altLang="zh-CN" sz="3200" dirty="0">
                <a:latin typeface="+mn-ea"/>
                <a:ea typeface="+mn-ea"/>
              </a:rPr>
              <a:t>(Transport Layer)</a:t>
            </a:r>
            <a:endParaRPr kumimoji="1" lang="zh-CN" altLang="en-US" sz="3200" dirty="0">
              <a:latin typeface="+mn-ea"/>
              <a:ea typeface="+mn-ea"/>
            </a:endParaRPr>
          </a:p>
        </p:txBody>
      </p:sp>
      <p:sp>
        <p:nvSpPr>
          <p:cNvPr id="3" name="内容占位符 2"/>
          <p:cNvSpPr>
            <a:spLocks noGrp="1"/>
          </p:cNvSpPr>
          <p:nvPr>
            <p:ph idx="1"/>
          </p:nvPr>
        </p:nvSpPr>
        <p:spPr>
          <a:xfrm>
            <a:off x="660400" y="1125539"/>
            <a:ext cx="7572447" cy="4948690"/>
          </a:xfrm>
        </p:spPr>
        <p:txBody>
          <a:bodyPr>
            <a:normAutofit fontScale="77500" lnSpcReduction="20000"/>
          </a:bodyPr>
          <a:lstStyle/>
          <a:p>
            <a:pPr marL="0" indent="0">
              <a:buNone/>
            </a:pPr>
            <a:r>
              <a:rPr kumimoji="1" lang="zh-CN" altLang="en-US" sz="2400" dirty="0"/>
              <a:t>传输层 </a:t>
            </a:r>
            <a:r>
              <a:rPr kumimoji="1" lang="en-US" altLang="zh-CN" sz="2400" dirty="0"/>
              <a:t>(Transport Layer)</a:t>
            </a:r>
            <a:r>
              <a:rPr lang="zh-CN" altLang="en-US" sz="2400" dirty="0"/>
              <a:t>把数据可靠地从一端用户进程送到另一端用户进程：</a:t>
            </a:r>
            <a:endParaRPr kumimoji="1" lang="zh-CN" altLang="en-US" sz="2400" dirty="0"/>
          </a:p>
          <a:p>
            <a:pPr marL="0" indent="-284163"/>
            <a:r>
              <a:rPr kumimoji="1" lang="zh-CN" altLang="en-US" sz="2400" dirty="0">
                <a:solidFill>
                  <a:srgbClr val="C00000"/>
                </a:solidFill>
              </a:rPr>
              <a:t>将数据从源端口发送到目的端口（</a:t>
            </a:r>
            <a:r>
              <a:rPr kumimoji="1" lang="zh-CN" altLang="en-US" sz="2400" b="1" dirty="0">
                <a:solidFill>
                  <a:srgbClr val="C00000"/>
                </a:solidFill>
              </a:rPr>
              <a:t>进程到进程</a:t>
            </a:r>
            <a:r>
              <a:rPr kumimoji="1" lang="zh-CN" altLang="en-US" sz="2400" dirty="0">
                <a:solidFill>
                  <a:srgbClr val="C00000"/>
                </a:solidFill>
              </a:rPr>
              <a:t>），过程中实现流量控制、差错控制</a:t>
            </a:r>
            <a:endParaRPr kumimoji="1" lang="zh-CN" altLang="en-US" sz="2400" dirty="0"/>
          </a:p>
          <a:p>
            <a:pPr marL="0" indent="-284163"/>
            <a:r>
              <a:rPr kumimoji="1" lang="zh-CN" altLang="en-US" sz="2400" dirty="0"/>
              <a:t>网络层定位到一台主机（</a:t>
            </a:r>
            <a:r>
              <a:rPr kumimoji="1" lang="en-US" altLang="zh-CN" sz="2400" dirty="0"/>
              <a:t>host</a:t>
            </a:r>
            <a:r>
              <a:rPr kumimoji="1" lang="zh-CN" altLang="en-US" sz="2400" dirty="0"/>
              <a:t>），传输层的作用域具体到主机上的某一个进程</a:t>
            </a:r>
          </a:p>
          <a:p>
            <a:pPr marL="0" indent="-284163"/>
            <a:r>
              <a:rPr kumimoji="1" lang="zh-CN" altLang="en-US" sz="2400" dirty="0"/>
              <a:t>网络层的控制主要面向运营商，传输层为</a:t>
            </a:r>
            <a:r>
              <a:rPr kumimoji="1" lang="zh-CN" altLang="en-US" sz="2400" dirty="0">
                <a:solidFill>
                  <a:srgbClr val="C00000"/>
                </a:solidFill>
              </a:rPr>
              <a:t>终端用户</a:t>
            </a:r>
            <a:r>
              <a:rPr kumimoji="1" lang="zh-CN" altLang="en-US" sz="2400" dirty="0"/>
              <a:t>提供端到端的数据传输控制</a:t>
            </a:r>
            <a:endParaRPr kumimoji="1" lang="en-US" altLang="zh-CN" sz="2400" dirty="0"/>
          </a:p>
          <a:p>
            <a:pPr marL="0" indent="-284163"/>
            <a:r>
              <a:rPr kumimoji="1" lang="zh-CN" altLang="en-US" sz="2400" dirty="0"/>
              <a:t>两类模式：可靠的传输模式，或不可靠传输模式</a:t>
            </a:r>
          </a:p>
          <a:p>
            <a:pPr marL="0" indent="-284163"/>
            <a:r>
              <a:rPr kumimoji="1" lang="zh-CN" altLang="en-US" sz="2400" dirty="0"/>
              <a:t>可靠传输：可靠的端到端数据传输，适合于对通信质量有要求的应用场景，如文件传输等</a:t>
            </a:r>
            <a:endParaRPr kumimoji="1" lang="en-US" altLang="zh-CN" sz="2400" dirty="0"/>
          </a:p>
          <a:p>
            <a:pPr marL="0" indent="-284163"/>
            <a:r>
              <a:rPr kumimoji="1" lang="zh-CN" altLang="en-US" sz="2400" dirty="0"/>
              <a:t>不可靠传输：更快捷、更轻量的端到端数据传输，适合于对通信质量要求不高，对通信响应速度要求高的应用场景，如语音对话、视频会议等</a:t>
            </a:r>
          </a:p>
        </p:txBody>
      </p:sp>
      <p:graphicFrame>
        <p:nvGraphicFramePr>
          <p:cNvPr id="5" name="表格 4">
            <a:extLst>
              <a:ext uri="{FF2B5EF4-FFF2-40B4-BE49-F238E27FC236}">
                <a16:creationId xmlns:a16="http://schemas.microsoft.com/office/drawing/2014/main" id="{3377B50B-94E7-46F3-9FA8-ED8090B918B5}"/>
              </a:ext>
            </a:extLst>
          </p:cNvPr>
          <p:cNvGraphicFramePr/>
          <p:nvPr>
            <p:extLst/>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会话层</a:t>
                      </a:r>
                    </a:p>
                    <a:p>
                      <a:pPr algn="ctr">
                        <a:buNone/>
                      </a:pPr>
                      <a:r>
                        <a:rPr lang="en-US" altLang="zh-CN" sz="2000" b="0" dirty="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传输层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Transport Layer</a:t>
                      </a:r>
                    </a:p>
                  </a:txBody>
                  <a:tcPr anchor="ctr">
                    <a:no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chemeClr val="tx1"/>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4" name="灯片编号占位符 3">
            <a:extLst>
              <a:ext uri="{FF2B5EF4-FFF2-40B4-BE49-F238E27FC236}">
                <a16:creationId xmlns:a16="http://schemas.microsoft.com/office/drawing/2014/main" id="{88BDD417-D8A2-47F8-A4AF-0A63D1D23215}"/>
              </a:ext>
            </a:extLst>
          </p:cNvPr>
          <p:cNvSpPr>
            <a:spLocks noGrp="1"/>
          </p:cNvSpPr>
          <p:nvPr>
            <p:ph type="sldNum" sz="quarter" idx="12"/>
          </p:nvPr>
        </p:nvSpPr>
        <p:spPr/>
        <p:txBody>
          <a:bodyPr/>
          <a:lstStyle/>
          <a:p>
            <a:fld id="{C8BB1146-E542-4D4E-B8E9-6919A11DDD48}" type="slidenum">
              <a:rPr lang="en-US" smtClean="0"/>
              <a:t>86</a:t>
            </a:fld>
            <a:endParaRPr lang="en-US"/>
          </a:p>
        </p:txBody>
      </p:sp>
    </p:spTree>
    <p:extLst>
      <p:ext uri="{BB962C8B-B14F-4D97-AF65-F5344CB8AC3E}">
        <p14:creationId xmlns:p14="http://schemas.microsoft.com/office/powerpoint/2010/main" val="9049677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10858500" cy="1028699"/>
          </a:xfrm>
        </p:spPr>
        <p:txBody>
          <a:bodyPr/>
          <a:lstStyle/>
          <a:p>
            <a:r>
              <a:rPr kumimoji="1" lang="zh-CN" altLang="en-US" sz="3200" dirty="0">
                <a:latin typeface="+mn-ea"/>
                <a:ea typeface="+mn-ea"/>
              </a:rPr>
              <a:t>会话层</a:t>
            </a:r>
            <a:r>
              <a:rPr kumimoji="1" lang="zh-CN" altLang="en-US" dirty="0"/>
              <a:t>、表示层及应用层</a:t>
            </a:r>
          </a:p>
        </p:txBody>
      </p:sp>
      <p:sp>
        <p:nvSpPr>
          <p:cNvPr id="3" name="内容占位符 2"/>
          <p:cNvSpPr>
            <a:spLocks noGrp="1"/>
          </p:cNvSpPr>
          <p:nvPr>
            <p:ph idx="1"/>
          </p:nvPr>
        </p:nvSpPr>
        <p:spPr>
          <a:xfrm>
            <a:off x="660401" y="1125538"/>
            <a:ext cx="7302982" cy="5198627"/>
          </a:xfrm>
        </p:spPr>
        <p:txBody>
          <a:bodyPr>
            <a:normAutofit/>
          </a:bodyPr>
          <a:lstStyle/>
          <a:p>
            <a:pPr fontAlgn="auto">
              <a:lnSpc>
                <a:spcPct val="120000"/>
              </a:lnSpc>
              <a:buFont typeface="Wingdings" panose="05000000000000000000" pitchFamily="2" charset="2"/>
              <a:buChar char="Ø"/>
            </a:pPr>
            <a:r>
              <a:rPr kumimoji="1" lang="zh-CN" altLang="en-US" sz="2400" dirty="0"/>
              <a:t>会话层 </a:t>
            </a:r>
            <a:r>
              <a:rPr kumimoji="1" lang="en-US" altLang="zh-CN" sz="2400" dirty="0"/>
              <a:t>(Session Layer)</a:t>
            </a:r>
            <a:endParaRPr kumimoji="1" lang="zh-CN" altLang="en-US" sz="2400" dirty="0"/>
          </a:p>
          <a:p>
            <a:pPr marL="0" lvl="1" indent="0" fontAlgn="auto">
              <a:lnSpc>
                <a:spcPct val="120000"/>
              </a:lnSpc>
              <a:buNone/>
            </a:pPr>
            <a:r>
              <a:rPr kumimoji="1" lang="zh-CN" altLang="en-US" sz="2000" dirty="0"/>
              <a:t>利用传输层提供的服务，在应用程序之间建立和维持连接，并能协商会话细节，使会话连接获得同步</a:t>
            </a:r>
          </a:p>
          <a:p>
            <a:pPr lvl="0" fontAlgn="auto">
              <a:lnSpc>
                <a:spcPct val="120000"/>
              </a:lnSpc>
              <a:spcBef>
                <a:spcPts val="1200"/>
              </a:spcBef>
              <a:buFont typeface="Wingdings" panose="05000000000000000000" pitchFamily="2" charset="2"/>
              <a:buChar char="Ø"/>
            </a:pPr>
            <a:r>
              <a:rPr kumimoji="1" lang="zh-CN" altLang="en-US" sz="2400" dirty="0"/>
              <a:t>表示层（</a:t>
            </a:r>
            <a:r>
              <a:rPr kumimoji="1" lang="en-US" altLang="zh-CN" sz="2400" dirty="0"/>
              <a:t>Presentation Layer</a:t>
            </a:r>
            <a:r>
              <a:rPr kumimoji="1" lang="zh-CN" altLang="en-US" sz="2400" dirty="0"/>
              <a:t>）</a:t>
            </a:r>
          </a:p>
          <a:p>
            <a:pPr marL="0" lvl="1" indent="0">
              <a:buNone/>
            </a:pPr>
            <a:r>
              <a:rPr kumimoji="1" lang="zh-CN" altLang="en-US" sz="2000" dirty="0"/>
              <a:t>关注所传递信息的语法和语义，管理数据的表示方法，传输的数据结构，</a:t>
            </a:r>
            <a:r>
              <a:rPr lang="zh-CN" altLang="en-US" sz="2000" dirty="0"/>
              <a:t>对用户数据进行翻译、编码和交换</a:t>
            </a:r>
          </a:p>
          <a:p>
            <a:pPr lvl="0" fontAlgn="auto">
              <a:lnSpc>
                <a:spcPct val="120000"/>
              </a:lnSpc>
              <a:spcBef>
                <a:spcPts val="1200"/>
              </a:spcBef>
              <a:buFont typeface="Wingdings" panose="05000000000000000000" pitchFamily="2" charset="2"/>
              <a:buChar char="Ø"/>
            </a:pPr>
            <a:r>
              <a:rPr kumimoji="1" lang="zh-CN" altLang="en-US" sz="2400" dirty="0"/>
              <a:t>应用层</a:t>
            </a:r>
            <a:r>
              <a:rPr kumimoji="1" lang="zh-CN" altLang="en-US" sz="2400" dirty="0">
                <a:sym typeface="+mn-ea"/>
              </a:rPr>
              <a:t>（</a:t>
            </a:r>
            <a:r>
              <a:rPr kumimoji="1" lang="en-US" altLang="zh-CN" sz="2400" dirty="0">
                <a:sym typeface="+mn-ea"/>
              </a:rPr>
              <a:t>Application Layer</a:t>
            </a:r>
            <a:r>
              <a:rPr kumimoji="1" lang="zh-CN" altLang="en-US" sz="2400" dirty="0">
                <a:sym typeface="+mn-ea"/>
              </a:rPr>
              <a:t>）</a:t>
            </a:r>
          </a:p>
          <a:p>
            <a:pPr marL="0" indent="0">
              <a:buNone/>
            </a:pPr>
            <a:r>
              <a:rPr kumimoji="1" lang="zh-CN" altLang="en-US" sz="2100" dirty="0"/>
              <a:t>处理用户的数据和信息，完成用户所希望的实际任务。</a:t>
            </a:r>
            <a:r>
              <a:rPr kumimoji="1" lang="zh-CN" altLang="en-US" sz="2000" dirty="0"/>
              <a:t>通过应用层协议，提供应用程序便捷的网络服务调用</a:t>
            </a:r>
          </a:p>
        </p:txBody>
      </p:sp>
      <p:graphicFrame>
        <p:nvGraphicFramePr>
          <p:cNvPr id="5" name="表格 4">
            <a:extLst>
              <a:ext uri="{FF2B5EF4-FFF2-40B4-BE49-F238E27FC236}">
                <a16:creationId xmlns:a16="http://schemas.microsoft.com/office/drawing/2014/main" id="{0CAA4172-A6D7-4C7D-8DB2-FFFFE226EE9F}"/>
              </a:ext>
            </a:extLst>
          </p:cNvPr>
          <p:cNvGraphicFramePr/>
          <p:nvPr>
            <p:extLst/>
          </p:nvPr>
        </p:nvGraphicFramePr>
        <p:xfrm>
          <a:off x="9055735" y="1125539"/>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应用层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Application Layer</a:t>
                      </a:r>
                    </a:p>
                  </a:txBody>
                  <a:tcPr anchor="ctr">
                    <a:noFill/>
                  </a:tcPr>
                </a:tc>
                <a:extLst>
                  <a:ext uri="{0D108BD9-81ED-4DB2-BD59-A6C34878D82A}">
                    <a16:rowId xmlns:a16="http://schemas.microsoft.com/office/drawing/2014/main" val="10000"/>
                  </a:ext>
                </a:extLst>
              </a:tr>
              <a:tr h="701040">
                <a:tc>
                  <a:txBody>
                    <a:bodyPr/>
                    <a:lstStyle/>
                    <a:p>
                      <a:pPr algn="ctr">
                        <a:buNone/>
                      </a:pPr>
                      <a:r>
                        <a:rPr lang="zh-CN" altLang="en-US" sz="2000" b="0">
                          <a:solidFill>
                            <a:srgbClr val="C00000"/>
                          </a:solidFill>
                          <a:latin typeface="Microsoft YaHei" panose="020B0503020204020204" pitchFamily="34" charset="-122"/>
                          <a:ea typeface="Microsoft YaHei" panose="020B0503020204020204" pitchFamily="34" charset="-122"/>
                        </a:rPr>
                        <a:t>表示层</a:t>
                      </a:r>
                    </a:p>
                    <a:p>
                      <a:pPr algn="ctr">
                        <a:buNone/>
                      </a:pPr>
                      <a:r>
                        <a:rPr lang="en-US" altLang="zh-CN" sz="2000" b="0">
                          <a:solidFill>
                            <a:srgbClr val="C00000"/>
                          </a:solidFill>
                          <a:latin typeface="Microsoft YaHei" panose="020B0503020204020204" pitchFamily="34" charset="-122"/>
                          <a:ea typeface="Microsoft YaHei" panose="020B0503020204020204" pitchFamily="34" charset="-122"/>
                        </a:rPr>
                        <a:t>Presentation Layer</a:t>
                      </a:r>
                    </a:p>
                  </a:txBody>
                  <a:tcPr anchor="ctr">
                    <a:noFill/>
                  </a:tcPr>
                </a:tc>
                <a:extLst>
                  <a:ext uri="{0D108BD9-81ED-4DB2-BD59-A6C34878D82A}">
                    <a16:rowId xmlns:a16="http://schemas.microsoft.com/office/drawing/2014/main" val="10001"/>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会话层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Session Layer</a:t>
                      </a:r>
                    </a:p>
                  </a:txBody>
                  <a:tcPr anchor="ctr">
                    <a:noFill/>
                  </a:tcPr>
                </a:tc>
                <a:extLst>
                  <a:ext uri="{0D108BD9-81ED-4DB2-BD59-A6C34878D82A}">
                    <a16:rowId xmlns:a16="http://schemas.microsoft.com/office/drawing/2014/main" val="10002"/>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传输层</a:t>
                      </a:r>
                    </a:p>
                    <a:p>
                      <a:pPr algn="ctr">
                        <a:buNone/>
                      </a:pPr>
                      <a:r>
                        <a:rPr lang="en-US" altLang="zh-CN" sz="2000" b="0" dirty="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网络层</a:t>
                      </a:r>
                    </a:p>
                    <a:p>
                      <a:pPr algn="ctr">
                        <a:buNone/>
                      </a:pPr>
                      <a:r>
                        <a:rPr lang="en-US" altLang="zh-CN" sz="2000" b="0" dirty="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marL="0" algn="ctr" defTabSz="914400" rtl="0" eaLnBrk="1" latinLnBrk="0" hangingPunct="1">
                        <a:buNone/>
                      </a:pPr>
                      <a:r>
                        <a:rPr lang="zh-CN" altLang="en-US" sz="2000" b="0" kern="1200" dirty="0">
                          <a:solidFill>
                            <a:schemeClr val="tx1"/>
                          </a:solidFill>
                          <a:latin typeface="Microsoft YaHei" panose="020B0503020204020204" pitchFamily="34" charset="-122"/>
                          <a:ea typeface="Microsoft YaHei" panose="020B0503020204020204" pitchFamily="34" charset="-122"/>
                          <a:cs typeface="+mn-cs"/>
                        </a:rPr>
                        <a:t>数据链路层</a:t>
                      </a:r>
                    </a:p>
                    <a:p>
                      <a:pPr marL="0" algn="ctr" defTabSz="914400" rtl="0" eaLnBrk="1" latinLnBrk="0" hangingPunct="1">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chemeClr val="tx1"/>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chemeClr val="tx1"/>
                          </a:solidFill>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4" name="灯片编号占位符 3">
            <a:extLst>
              <a:ext uri="{FF2B5EF4-FFF2-40B4-BE49-F238E27FC236}">
                <a16:creationId xmlns:a16="http://schemas.microsoft.com/office/drawing/2014/main" id="{B2A5F62E-36A2-4BDE-856D-3EEF5489CB07}"/>
              </a:ext>
            </a:extLst>
          </p:cNvPr>
          <p:cNvSpPr>
            <a:spLocks noGrp="1"/>
          </p:cNvSpPr>
          <p:nvPr>
            <p:ph type="sldNum" sz="quarter" idx="12"/>
          </p:nvPr>
        </p:nvSpPr>
        <p:spPr/>
        <p:txBody>
          <a:bodyPr/>
          <a:lstStyle/>
          <a:p>
            <a:fld id="{C8BB1146-E542-4D4E-B8E9-6919A11DDD48}" type="slidenum">
              <a:rPr lang="en-US" smtClean="0"/>
              <a:t>87</a:t>
            </a:fld>
            <a:endParaRPr lang="en-US"/>
          </a:p>
        </p:txBody>
      </p:sp>
    </p:spTree>
    <p:extLst>
      <p:ext uri="{BB962C8B-B14F-4D97-AF65-F5344CB8AC3E}">
        <p14:creationId xmlns:p14="http://schemas.microsoft.com/office/powerpoint/2010/main" val="25396312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B34A7-52AD-473B-B7DC-21C8FD869CF5}"/>
              </a:ext>
            </a:extLst>
          </p:cNvPr>
          <p:cNvSpPr>
            <a:spLocks noGrp="1"/>
          </p:cNvSpPr>
          <p:nvPr>
            <p:ph type="title"/>
          </p:nvPr>
        </p:nvSpPr>
        <p:spPr/>
        <p:txBody>
          <a:bodyPr/>
          <a:lstStyle/>
          <a:p>
            <a:r>
              <a:rPr kumimoji="1" lang="zh-CN" altLang="en-US" dirty="0">
                <a:latin typeface="+mn-ea"/>
              </a:rPr>
              <a:t>实体、协议与服务</a:t>
            </a:r>
            <a:endParaRPr lang="zh-CN" altLang="en-US" dirty="0"/>
          </a:p>
        </p:txBody>
      </p:sp>
      <p:sp>
        <p:nvSpPr>
          <p:cNvPr id="3" name="内容占位符 2">
            <a:extLst>
              <a:ext uri="{FF2B5EF4-FFF2-40B4-BE49-F238E27FC236}">
                <a16:creationId xmlns:a16="http://schemas.microsoft.com/office/drawing/2014/main" id="{755D6D3A-F140-47C9-AFEC-532DDF18424F}"/>
              </a:ext>
            </a:extLst>
          </p:cNvPr>
          <p:cNvSpPr>
            <a:spLocks noGrp="1"/>
          </p:cNvSpPr>
          <p:nvPr>
            <p:ph idx="1"/>
          </p:nvPr>
        </p:nvSpPr>
        <p:spPr/>
        <p:txBody>
          <a:bodyPr/>
          <a:lstStyle/>
          <a:p>
            <a:r>
              <a:rPr lang="zh-CN" altLang="en-US" dirty="0"/>
              <a:t>实体</a:t>
            </a:r>
            <a:r>
              <a:rPr lang="en-US" altLang="zh-CN" dirty="0"/>
              <a:t>(entity) </a:t>
            </a:r>
          </a:p>
          <a:p>
            <a:pPr lvl="1"/>
            <a:r>
              <a:rPr lang="zh-CN" altLang="en-US" dirty="0"/>
              <a:t>表示任何可发送或接收信息的硬件或软件进程。 </a:t>
            </a:r>
          </a:p>
          <a:p>
            <a:r>
              <a:rPr lang="zh-CN" altLang="en-US" dirty="0"/>
              <a:t>协议</a:t>
            </a:r>
            <a:endParaRPr lang="en-US" altLang="zh-CN" dirty="0"/>
          </a:p>
          <a:p>
            <a:pPr lvl="1"/>
            <a:r>
              <a:rPr lang="zh-CN" altLang="en-US" dirty="0"/>
              <a:t>控制两个对等实体进行通信的规则的集合。 </a:t>
            </a:r>
          </a:p>
          <a:p>
            <a:r>
              <a:rPr lang="zh-CN" altLang="en-US" dirty="0"/>
              <a:t>在协议的控制下，两个对等实体间的通信使得本层能够向上一层提供服务。</a:t>
            </a:r>
          </a:p>
          <a:p>
            <a:r>
              <a:rPr lang="zh-CN" altLang="en-US" dirty="0"/>
              <a:t>要实现本层协议，还需要使用下层所提供的服务。</a:t>
            </a:r>
          </a:p>
          <a:p>
            <a:endParaRPr lang="zh-CN" altLang="en-US" dirty="0"/>
          </a:p>
        </p:txBody>
      </p:sp>
      <p:sp>
        <p:nvSpPr>
          <p:cNvPr id="4" name="灯片编号占位符 3">
            <a:extLst>
              <a:ext uri="{FF2B5EF4-FFF2-40B4-BE49-F238E27FC236}">
                <a16:creationId xmlns:a16="http://schemas.microsoft.com/office/drawing/2014/main" id="{614349A3-F1B2-4EE1-B795-C910E3FAC681}"/>
              </a:ext>
            </a:extLst>
          </p:cNvPr>
          <p:cNvSpPr>
            <a:spLocks noGrp="1"/>
          </p:cNvSpPr>
          <p:nvPr>
            <p:ph type="sldNum" sz="quarter" idx="12"/>
          </p:nvPr>
        </p:nvSpPr>
        <p:spPr/>
        <p:txBody>
          <a:bodyPr/>
          <a:lstStyle/>
          <a:p>
            <a:fld id="{C8BB1146-E542-4D4E-B8E9-6919A11DDD48}" type="slidenum">
              <a:rPr lang="en-US" smtClean="0"/>
              <a:t>88</a:t>
            </a:fld>
            <a:endParaRPr lang="en-US"/>
          </a:p>
        </p:txBody>
      </p:sp>
    </p:spTree>
    <p:extLst>
      <p:ext uri="{BB962C8B-B14F-4D97-AF65-F5344CB8AC3E}">
        <p14:creationId xmlns:p14="http://schemas.microsoft.com/office/powerpoint/2010/main" val="30469362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676DE-692A-4EAF-93E7-36C782B7EBEA}"/>
              </a:ext>
            </a:extLst>
          </p:cNvPr>
          <p:cNvSpPr>
            <a:spLocks noGrp="1"/>
          </p:cNvSpPr>
          <p:nvPr>
            <p:ph type="title"/>
          </p:nvPr>
        </p:nvSpPr>
        <p:spPr/>
        <p:txBody>
          <a:bodyPr/>
          <a:lstStyle/>
          <a:p>
            <a:r>
              <a:rPr kumimoji="1" lang="zh-CN" altLang="en-US" dirty="0"/>
              <a:t>实体间通信与服务</a:t>
            </a:r>
            <a:endParaRPr lang="zh-CN" altLang="en-US" dirty="0"/>
          </a:p>
        </p:txBody>
      </p:sp>
      <p:sp>
        <p:nvSpPr>
          <p:cNvPr id="3" name="内容占位符 2">
            <a:extLst>
              <a:ext uri="{FF2B5EF4-FFF2-40B4-BE49-F238E27FC236}">
                <a16:creationId xmlns:a16="http://schemas.microsoft.com/office/drawing/2014/main" id="{D15AB1F6-35C9-40D0-A7C0-AEECF9A27940}"/>
              </a:ext>
            </a:extLst>
          </p:cNvPr>
          <p:cNvSpPr>
            <a:spLocks noGrp="1"/>
          </p:cNvSpPr>
          <p:nvPr>
            <p:ph idx="1"/>
          </p:nvPr>
        </p:nvSpPr>
        <p:spPr/>
        <p:txBody>
          <a:bodyPr/>
          <a:lstStyle/>
          <a:p>
            <a:r>
              <a:rPr lang="zh-CN" altLang="en-US" dirty="0"/>
              <a:t>在计算机网络中，每层的功能由该层的实体来实现</a:t>
            </a:r>
          </a:p>
          <a:p>
            <a:pPr lvl="1"/>
            <a:r>
              <a:rPr lang="zh-CN" altLang="en-US" dirty="0"/>
              <a:t>下层实体为上层实体提供服务</a:t>
            </a:r>
          </a:p>
          <a:p>
            <a:pPr lvl="1"/>
            <a:r>
              <a:rPr lang="zh-CN" altLang="en-US" dirty="0"/>
              <a:t>上层通过下层的服务完成自己的功能</a:t>
            </a:r>
          </a:p>
          <a:p>
            <a:endParaRPr lang="zh-CN" altLang="en-US" dirty="0"/>
          </a:p>
        </p:txBody>
      </p:sp>
      <p:sp>
        <p:nvSpPr>
          <p:cNvPr id="4" name="灯片编号占位符 3">
            <a:extLst>
              <a:ext uri="{FF2B5EF4-FFF2-40B4-BE49-F238E27FC236}">
                <a16:creationId xmlns:a16="http://schemas.microsoft.com/office/drawing/2014/main" id="{644BD83A-8816-4772-8310-C7D63D89B292}"/>
              </a:ext>
            </a:extLst>
          </p:cNvPr>
          <p:cNvSpPr>
            <a:spLocks noGrp="1"/>
          </p:cNvSpPr>
          <p:nvPr>
            <p:ph type="sldNum" sz="quarter" idx="12"/>
          </p:nvPr>
        </p:nvSpPr>
        <p:spPr/>
        <p:txBody>
          <a:bodyPr/>
          <a:lstStyle/>
          <a:p>
            <a:fld id="{C8BB1146-E542-4D4E-B8E9-6919A11DDD48}" type="slidenum">
              <a:rPr lang="en-US" smtClean="0"/>
              <a:t>89</a:t>
            </a:fld>
            <a:endParaRPr lang="en-US"/>
          </a:p>
        </p:txBody>
      </p:sp>
    </p:spTree>
    <p:extLst>
      <p:ext uri="{BB962C8B-B14F-4D97-AF65-F5344CB8AC3E}">
        <p14:creationId xmlns:p14="http://schemas.microsoft.com/office/powerpoint/2010/main" val="280689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C5596-FA73-4499-9FF8-5DED3DB4EAD6}"/>
              </a:ext>
            </a:extLst>
          </p:cNvPr>
          <p:cNvSpPr>
            <a:spLocks noGrp="1"/>
          </p:cNvSpPr>
          <p:nvPr>
            <p:ph type="title"/>
          </p:nvPr>
        </p:nvSpPr>
        <p:spPr/>
        <p:txBody>
          <a:bodyPr/>
          <a:lstStyle/>
          <a:p>
            <a:r>
              <a:rPr lang="en-US" altLang="zh-CN" dirty="0"/>
              <a:t>《</a:t>
            </a:r>
            <a:r>
              <a:rPr lang="zh-CN" altLang="en-US" dirty="0"/>
              <a:t>计算机网络</a:t>
            </a:r>
            <a:r>
              <a:rPr lang="en-US" altLang="zh-CN" dirty="0"/>
              <a:t>》</a:t>
            </a:r>
            <a:r>
              <a:rPr lang="zh-CN" altLang="en-US" dirty="0"/>
              <a:t>的称呼还合适吗？</a:t>
            </a:r>
          </a:p>
        </p:txBody>
      </p:sp>
      <p:sp>
        <p:nvSpPr>
          <p:cNvPr id="3" name="内容占位符 2">
            <a:extLst>
              <a:ext uri="{FF2B5EF4-FFF2-40B4-BE49-F238E27FC236}">
                <a16:creationId xmlns:a16="http://schemas.microsoft.com/office/drawing/2014/main" id="{5ED54B97-C810-4345-BFAC-7EC7C37A4609}"/>
              </a:ext>
            </a:extLst>
          </p:cNvPr>
          <p:cNvSpPr>
            <a:spLocks noGrp="1"/>
          </p:cNvSpPr>
          <p:nvPr>
            <p:ph idx="1"/>
          </p:nvPr>
        </p:nvSpPr>
        <p:spPr/>
        <p:txBody>
          <a:bodyPr/>
          <a:lstStyle/>
          <a:p>
            <a:r>
              <a:rPr lang="zh-CN" altLang="en-US" dirty="0">
                <a:latin typeface="微软雅黑" pitchFamily="34" charset="-122"/>
                <a:ea typeface="微软雅黑" pitchFamily="34" charset="-122"/>
              </a:rPr>
              <a:t>更确切的网络定义</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现在的网络是一张基于</a:t>
            </a:r>
            <a:r>
              <a:rPr lang="en-US" altLang="zh-CN" dirty="0">
                <a:latin typeface="微软雅黑" pitchFamily="34" charset="-122"/>
                <a:ea typeface="微软雅黑" pitchFamily="34" charset="-122"/>
              </a:rPr>
              <a:t>IP</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 Internet Protocol </a:t>
            </a:r>
            <a:r>
              <a:rPr lang="zh-CN" altLang="en-US" dirty="0">
                <a:latin typeface="微软雅黑" pitchFamily="34" charset="-122"/>
                <a:ea typeface="微软雅黑" pitchFamily="34" charset="-122"/>
              </a:rPr>
              <a:t>）协议的数据报文传输网络</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可接入具有一定计算能力的计算机、服务器、以及其它各类业务终端</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为它们之间的信息数据交换提供高质量的信息数据传输服务</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最终为用户提供网路服务</a:t>
            </a:r>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更确切的课程名称</a:t>
            </a:r>
            <a:endParaRPr lang="en-US" altLang="zh-CN" dirty="0">
              <a:latin typeface="微软雅黑" pitchFamily="34" charset="-122"/>
              <a:ea typeface="微软雅黑" pitchFamily="34" charset="-122"/>
            </a:endParaRPr>
          </a:p>
          <a:p>
            <a:pPr lvl="1"/>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计算机网络</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的概念需要扩展，名称也应该修改</a:t>
            </a:r>
          </a:p>
          <a:p>
            <a:pPr lvl="1"/>
            <a:r>
              <a:rPr lang="zh-CN" altLang="en-US" dirty="0">
                <a:latin typeface="微软雅黑" pitchFamily="34" charset="-122"/>
                <a:ea typeface="微软雅黑" pitchFamily="34" charset="-122"/>
              </a:rPr>
              <a:t>从商业用途角度看，称为</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数据通信网络</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比较合适</a:t>
            </a:r>
          </a:p>
          <a:p>
            <a:pPr lvl="1"/>
            <a:r>
              <a:rPr lang="zh-CN" altLang="en-US" dirty="0">
                <a:latin typeface="微软雅黑" pitchFamily="34" charset="-122"/>
                <a:ea typeface="微软雅黑" pitchFamily="34" charset="-122"/>
              </a:rPr>
              <a:t>从技术角度看，称为</a:t>
            </a:r>
            <a:r>
              <a:rPr lang="en-US" altLang="zh-CN" dirty="0">
                <a:latin typeface="微软雅黑" pitchFamily="34" charset="-122"/>
                <a:ea typeface="微软雅黑" pitchFamily="34" charset="-122"/>
              </a:rPr>
              <a:t>《 IP </a:t>
            </a:r>
            <a:r>
              <a:rPr lang="zh-CN" altLang="en-US" dirty="0">
                <a:latin typeface="微软雅黑" pitchFamily="34" charset="-122"/>
                <a:ea typeface="微软雅黑" pitchFamily="34" charset="-122"/>
              </a:rPr>
              <a:t>网络</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比较合适</a:t>
            </a:r>
          </a:p>
          <a:p>
            <a:pPr lvl="1"/>
            <a:endParaRPr lang="en-US" altLang="zh-CN" dirty="0">
              <a:latin typeface="微软雅黑" pitchFamily="34" charset="-122"/>
              <a:ea typeface="微软雅黑" pitchFamily="34" charset="-122"/>
            </a:endParaRPr>
          </a:p>
          <a:p>
            <a:endParaRPr lang="zh-CN" altLang="en-US" dirty="0"/>
          </a:p>
        </p:txBody>
      </p:sp>
      <p:sp>
        <p:nvSpPr>
          <p:cNvPr id="6" name="灯片编号占位符 5">
            <a:extLst>
              <a:ext uri="{FF2B5EF4-FFF2-40B4-BE49-F238E27FC236}">
                <a16:creationId xmlns:a16="http://schemas.microsoft.com/office/drawing/2014/main" id="{FD93F5F3-18F1-4F6B-9F24-BEE6831A7D04}"/>
              </a:ext>
            </a:extLst>
          </p:cNvPr>
          <p:cNvSpPr>
            <a:spLocks noGrp="1"/>
          </p:cNvSpPr>
          <p:nvPr>
            <p:ph type="sldNum" sz="quarter" idx="12"/>
          </p:nvPr>
        </p:nvSpPr>
        <p:spPr/>
        <p:txBody>
          <a:bodyPr/>
          <a:lstStyle/>
          <a:p>
            <a:fld id="{C8BB1146-E542-4D4E-B8E9-6919A11DDD48}" type="slidenum">
              <a:rPr lang="en-US" smtClean="0"/>
              <a:t>9</a:t>
            </a:fld>
            <a:endParaRPr lang="en-US"/>
          </a:p>
        </p:txBody>
      </p:sp>
    </p:spTree>
    <p:extLst>
      <p:ext uri="{BB962C8B-B14F-4D97-AF65-F5344CB8AC3E}">
        <p14:creationId xmlns:p14="http://schemas.microsoft.com/office/powerpoint/2010/main" val="30371788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E652E-657F-42D2-839D-26686CDDF15E}"/>
              </a:ext>
            </a:extLst>
          </p:cNvPr>
          <p:cNvSpPr>
            <a:spLocks noGrp="1"/>
          </p:cNvSpPr>
          <p:nvPr>
            <p:ph type="title"/>
          </p:nvPr>
        </p:nvSpPr>
        <p:spPr/>
        <p:txBody>
          <a:bodyPr/>
          <a:lstStyle/>
          <a:p>
            <a:r>
              <a:rPr lang="zh-CN" altLang="en-US" dirty="0"/>
              <a:t>层间服务的透明性</a:t>
            </a:r>
          </a:p>
        </p:txBody>
      </p:sp>
      <p:sp>
        <p:nvSpPr>
          <p:cNvPr id="3" name="内容占位符 2">
            <a:extLst>
              <a:ext uri="{FF2B5EF4-FFF2-40B4-BE49-F238E27FC236}">
                <a16:creationId xmlns:a16="http://schemas.microsoft.com/office/drawing/2014/main" id="{7AEFF6DC-25DC-4A9D-B658-78A67FA2EB30}"/>
              </a:ext>
            </a:extLst>
          </p:cNvPr>
          <p:cNvSpPr>
            <a:spLocks noGrp="1"/>
          </p:cNvSpPr>
          <p:nvPr>
            <p:ph idx="1"/>
          </p:nvPr>
        </p:nvSpPr>
        <p:spPr/>
        <p:txBody>
          <a:bodyPr/>
          <a:lstStyle/>
          <a:p>
            <a:r>
              <a:rPr lang="zh-CN" altLang="en-US" dirty="0"/>
              <a:t>本层的服务用户只能看见服务而无法看见下面的协议。</a:t>
            </a:r>
          </a:p>
          <a:p>
            <a:pPr lvl="1"/>
            <a:r>
              <a:rPr lang="zh-CN" altLang="en-US" dirty="0"/>
              <a:t>下面的协议对上面的服务用户是</a:t>
            </a:r>
            <a:r>
              <a:rPr lang="zh-CN" altLang="en-US" dirty="0">
                <a:solidFill>
                  <a:srgbClr val="C00000"/>
                </a:solidFill>
              </a:rPr>
              <a:t>透明</a:t>
            </a:r>
            <a:r>
              <a:rPr lang="zh-CN" altLang="en-US" dirty="0"/>
              <a:t>的。 </a:t>
            </a:r>
          </a:p>
          <a:p>
            <a:pPr lvl="1"/>
            <a:r>
              <a:rPr lang="zh-CN" altLang="en-US" dirty="0"/>
              <a:t>协议是“</a:t>
            </a:r>
            <a:r>
              <a:rPr lang="zh-CN" altLang="en-US" dirty="0">
                <a:solidFill>
                  <a:srgbClr val="C00000"/>
                </a:solidFill>
              </a:rPr>
              <a:t>水平的</a:t>
            </a:r>
            <a:r>
              <a:rPr lang="zh-CN" altLang="en-US" dirty="0"/>
              <a:t>”，即协议是控制对等实体之间通信的规则。</a:t>
            </a:r>
          </a:p>
          <a:p>
            <a:pPr lvl="1"/>
            <a:r>
              <a:rPr lang="zh-CN" altLang="en-US" dirty="0"/>
              <a:t>服务是“</a:t>
            </a:r>
            <a:r>
              <a:rPr lang="zh-CN" altLang="en-US" dirty="0">
                <a:solidFill>
                  <a:srgbClr val="C00000"/>
                </a:solidFill>
              </a:rPr>
              <a:t>垂直的</a:t>
            </a:r>
            <a:r>
              <a:rPr lang="zh-CN" altLang="en-US" dirty="0"/>
              <a:t>”，即服务是由下层向上层通过层间接口提供的。</a:t>
            </a:r>
          </a:p>
          <a:p>
            <a:endParaRPr lang="zh-CN" altLang="en-US" dirty="0"/>
          </a:p>
        </p:txBody>
      </p:sp>
      <p:sp>
        <p:nvSpPr>
          <p:cNvPr id="4" name="灯片编号占位符 3">
            <a:extLst>
              <a:ext uri="{FF2B5EF4-FFF2-40B4-BE49-F238E27FC236}">
                <a16:creationId xmlns:a16="http://schemas.microsoft.com/office/drawing/2014/main" id="{A198F5F9-80E5-4BF2-866E-69E3B2359029}"/>
              </a:ext>
            </a:extLst>
          </p:cNvPr>
          <p:cNvSpPr>
            <a:spLocks noGrp="1"/>
          </p:cNvSpPr>
          <p:nvPr>
            <p:ph type="sldNum" sz="quarter" idx="12"/>
          </p:nvPr>
        </p:nvSpPr>
        <p:spPr/>
        <p:txBody>
          <a:bodyPr/>
          <a:lstStyle/>
          <a:p>
            <a:fld id="{C8BB1146-E542-4D4E-B8E9-6919A11DDD48}" type="slidenum">
              <a:rPr lang="en-US" smtClean="0"/>
              <a:t>90</a:t>
            </a:fld>
            <a:endParaRPr lang="en-US"/>
          </a:p>
        </p:txBody>
      </p:sp>
    </p:spTree>
    <p:extLst>
      <p:ext uri="{BB962C8B-B14F-4D97-AF65-F5344CB8AC3E}">
        <p14:creationId xmlns:p14="http://schemas.microsoft.com/office/powerpoint/2010/main" val="25633074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C06F-DC95-4F0A-9A5F-8F9327FB50C8}"/>
              </a:ext>
            </a:extLst>
          </p:cNvPr>
          <p:cNvSpPr>
            <a:spLocks noGrp="1"/>
          </p:cNvSpPr>
          <p:nvPr>
            <p:ph type="title"/>
          </p:nvPr>
        </p:nvSpPr>
        <p:spPr/>
        <p:txBody>
          <a:bodyPr/>
          <a:lstStyle/>
          <a:p>
            <a:r>
              <a:rPr lang="zh-CN" altLang="en-US" dirty="0">
                <a:latin typeface="+mn-ea"/>
              </a:rPr>
              <a:t>服务与数据单元</a:t>
            </a:r>
            <a:endParaRPr lang="zh-CN" altLang="en-US" dirty="0"/>
          </a:p>
        </p:txBody>
      </p:sp>
      <p:sp>
        <p:nvSpPr>
          <p:cNvPr id="3" name="内容占位符 2">
            <a:extLst>
              <a:ext uri="{FF2B5EF4-FFF2-40B4-BE49-F238E27FC236}">
                <a16:creationId xmlns:a16="http://schemas.microsoft.com/office/drawing/2014/main" id="{EE28EDBA-1579-43C1-82EE-9FD6EFFA41F8}"/>
              </a:ext>
            </a:extLst>
          </p:cNvPr>
          <p:cNvSpPr>
            <a:spLocks noGrp="1"/>
          </p:cNvSpPr>
          <p:nvPr>
            <p:ph idx="1"/>
          </p:nvPr>
        </p:nvSpPr>
        <p:spPr/>
        <p:txBody>
          <a:bodyPr/>
          <a:lstStyle/>
          <a:p>
            <a:r>
              <a:rPr lang="zh-CN" altLang="en-US" dirty="0"/>
              <a:t>数据在网络中各节点内是沿层次传送的。</a:t>
            </a:r>
          </a:p>
          <a:p>
            <a:r>
              <a:rPr lang="zh-CN" altLang="en-US" dirty="0"/>
              <a:t>每层为其上面各层提供专门的通信服务，即每层完成的功能是其上各层工作的基础。</a:t>
            </a:r>
          </a:p>
          <a:p>
            <a:r>
              <a:rPr lang="en-US" altLang="zh-CN" dirty="0"/>
              <a:t>N</a:t>
            </a:r>
            <a:r>
              <a:rPr lang="zh-CN" altLang="en-US" dirty="0"/>
              <a:t>层向</a:t>
            </a:r>
            <a:r>
              <a:rPr lang="en-US" altLang="zh-CN" dirty="0"/>
              <a:t>N+1</a:t>
            </a:r>
            <a:r>
              <a:rPr lang="zh-CN" altLang="en-US" dirty="0"/>
              <a:t>层提供服务。</a:t>
            </a:r>
            <a:r>
              <a:rPr lang="en-US" altLang="zh-CN" dirty="0"/>
              <a:t>N</a:t>
            </a:r>
            <a:r>
              <a:rPr lang="zh-CN" altLang="en-US" dirty="0"/>
              <a:t>层是服务提供者，</a:t>
            </a:r>
            <a:r>
              <a:rPr lang="en-US" altLang="zh-CN" dirty="0"/>
              <a:t>N+1</a:t>
            </a:r>
            <a:r>
              <a:rPr lang="zh-CN" altLang="en-US" dirty="0"/>
              <a:t>层是用户。</a:t>
            </a:r>
          </a:p>
          <a:p>
            <a:r>
              <a:rPr lang="zh-CN" altLang="en-US" dirty="0"/>
              <a:t>服务是通过一组服务原语来执行的。</a:t>
            </a:r>
          </a:p>
          <a:p>
            <a:endParaRPr lang="zh-CN" altLang="en-US" dirty="0"/>
          </a:p>
        </p:txBody>
      </p:sp>
      <p:sp>
        <p:nvSpPr>
          <p:cNvPr id="4" name="灯片编号占位符 3">
            <a:extLst>
              <a:ext uri="{FF2B5EF4-FFF2-40B4-BE49-F238E27FC236}">
                <a16:creationId xmlns:a16="http://schemas.microsoft.com/office/drawing/2014/main" id="{389CDE02-49FD-4664-949D-D8ED57BA9AD0}"/>
              </a:ext>
            </a:extLst>
          </p:cNvPr>
          <p:cNvSpPr>
            <a:spLocks noGrp="1"/>
          </p:cNvSpPr>
          <p:nvPr>
            <p:ph type="sldNum" sz="quarter" idx="12"/>
          </p:nvPr>
        </p:nvSpPr>
        <p:spPr/>
        <p:txBody>
          <a:bodyPr/>
          <a:lstStyle/>
          <a:p>
            <a:fld id="{C8BB1146-E542-4D4E-B8E9-6919A11DDD48}" type="slidenum">
              <a:rPr lang="en-US" smtClean="0"/>
              <a:t>91</a:t>
            </a:fld>
            <a:endParaRPr lang="en-US"/>
          </a:p>
        </p:txBody>
      </p:sp>
    </p:spTree>
    <p:extLst>
      <p:ext uri="{BB962C8B-B14F-4D97-AF65-F5344CB8AC3E}">
        <p14:creationId xmlns:p14="http://schemas.microsoft.com/office/powerpoint/2010/main" val="31493504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B98C2-C3AD-4A92-8DF2-9A59A16C55F1}"/>
              </a:ext>
            </a:extLst>
          </p:cNvPr>
          <p:cNvSpPr>
            <a:spLocks noGrp="1"/>
          </p:cNvSpPr>
          <p:nvPr>
            <p:ph type="title"/>
          </p:nvPr>
        </p:nvSpPr>
        <p:spPr/>
        <p:txBody>
          <a:bodyPr/>
          <a:lstStyle/>
          <a:p>
            <a:r>
              <a:rPr lang="zh-CN" altLang="en-US" dirty="0">
                <a:latin typeface="+mn-ea"/>
              </a:rPr>
              <a:t>面向连接和无连接的服务</a:t>
            </a:r>
            <a:endParaRPr lang="zh-CN" altLang="en-US" dirty="0"/>
          </a:p>
        </p:txBody>
      </p:sp>
      <p:sp>
        <p:nvSpPr>
          <p:cNvPr id="3" name="内容占位符 2">
            <a:extLst>
              <a:ext uri="{FF2B5EF4-FFF2-40B4-BE49-F238E27FC236}">
                <a16:creationId xmlns:a16="http://schemas.microsoft.com/office/drawing/2014/main" id="{BF17215B-6BAC-42BC-8A8E-9E6223CE081F}"/>
              </a:ext>
            </a:extLst>
          </p:cNvPr>
          <p:cNvSpPr>
            <a:spLocks noGrp="1"/>
          </p:cNvSpPr>
          <p:nvPr>
            <p:ph idx="1"/>
          </p:nvPr>
        </p:nvSpPr>
        <p:spPr/>
        <p:txBody>
          <a:bodyPr>
            <a:normAutofit/>
          </a:bodyPr>
          <a:lstStyle/>
          <a:p>
            <a:r>
              <a:rPr lang="en-US" altLang="zh-CN" dirty="0"/>
              <a:t>OSI</a:t>
            </a:r>
            <a:r>
              <a:rPr lang="zh-CN" altLang="en-US" dirty="0"/>
              <a:t>模型中，下层能为上层提供两种不同类型的服务</a:t>
            </a:r>
          </a:p>
          <a:p>
            <a:r>
              <a:rPr lang="zh-CN" altLang="en-US" dirty="0"/>
              <a:t>连接服务 </a:t>
            </a:r>
            <a:r>
              <a:rPr lang="zh-CN" altLang="en-US" dirty="0">
                <a:latin typeface="+mn-ea"/>
                <a:sym typeface="Symbol" panose="05050102010706020507" pitchFamily="18" charset="2"/>
              </a:rPr>
              <a:t></a:t>
            </a:r>
            <a:r>
              <a:rPr lang="zh-CN" altLang="en-US" dirty="0"/>
              <a:t> 电话系统</a:t>
            </a:r>
          </a:p>
          <a:p>
            <a:pPr lvl="1"/>
            <a:r>
              <a:rPr lang="zh-CN" altLang="en-US" dirty="0"/>
              <a:t>建立连接阶段</a:t>
            </a:r>
          </a:p>
          <a:p>
            <a:pPr lvl="1"/>
            <a:r>
              <a:rPr lang="zh-CN" altLang="en-US" dirty="0"/>
              <a:t>数据交换阶段</a:t>
            </a:r>
          </a:p>
          <a:p>
            <a:pPr lvl="1"/>
            <a:r>
              <a:rPr lang="zh-CN" altLang="en-US" dirty="0"/>
              <a:t>释放连接阶段</a:t>
            </a:r>
          </a:p>
          <a:p>
            <a:r>
              <a:rPr lang="zh-CN" altLang="en-US" dirty="0"/>
              <a:t>无连接服务 </a:t>
            </a:r>
            <a:r>
              <a:rPr lang="zh-CN" altLang="en-US" dirty="0">
                <a:latin typeface="+mn-ea"/>
                <a:sym typeface="Symbol" panose="05050102010706020507" pitchFamily="18" charset="2"/>
              </a:rPr>
              <a:t></a:t>
            </a:r>
            <a:r>
              <a:rPr lang="zh-CN" altLang="en-US" dirty="0"/>
              <a:t> 邮政系统</a:t>
            </a:r>
          </a:p>
          <a:p>
            <a:pPr lvl="1"/>
            <a:r>
              <a:rPr lang="zh-CN" altLang="en-US" dirty="0"/>
              <a:t>三种类型</a:t>
            </a:r>
          </a:p>
          <a:p>
            <a:pPr lvl="2"/>
            <a:r>
              <a:rPr lang="zh-CN" altLang="en-US" dirty="0"/>
              <a:t>数据报</a:t>
            </a:r>
          </a:p>
          <a:p>
            <a:pPr lvl="2"/>
            <a:r>
              <a:rPr lang="zh-CN" altLang="en-US" dirty="0"/>
              <a:t>证实交付（可靠的数据报）</a:t>
            </a:r>
          </a:p>
          <a:p>
            <a:pPr lvl="2"/>
            <a:r>
              <a:rPr lang="zh-CN" altLang="en-US" dirty="0"/>
              <a:t>请求</a:t>
            </a:r>
            <a:r>
              <a:rPr lang="en-US" altLang="zh-CN" dirty="0"/>
              <a:t>/</a:t>
            </a:r>
            <a:r>
              <a:rPr lang="zh-CN" altLang="en-US" dirty="0"/>
              <a:t>响应</a:t>
            </a:r>
          </a:p>
          <a:p>
            <a:endParaRPr lang="zh-CN" altLang="en-US" dirty="0"/>
          </a:p>
        </p:txBody>
      </p:sp>
      <p:sp>
        <p:nvSpPr>
          <p:cNvPr id="4" name="灯片编号占位符 3">
            <a:extLst>
              <a:ext uri="{FF2B5EF4-FFF2-40B4-BE49-F238E27FC236}">
                <a16:creationId xmlns:a16="http://schemas.microsoft.com/office/drawing/2014/main" id="{B32CFBEA-E8BC-4DB6-9C6F-3C684E5B9CC7}"/>
              </a:ext>
            </a:extLst>
          </p:cNvPr>
          <p:cNvSpPr>
            <a:spLocks noGrp="1"/>
          </p:cNvSpPr>
          <p:nvPr>
            <p:ph type="sldNum" sz="quarter" idx="12"/>
          </p:nvPr>
        </p:nvSpPr>
        <p:spPr/>
        <p:txBody>
          <a:bodyPr/>
          <a:lstStyle/>
          <a:p>
            <a:fld id="{C8BB1146-E542-4D4E-B8E9-6919A11DDD48}" type="slidenum">
              <a:rPr lang="en-US" smtClean="0"/>
              <a:t>92</a:t>
            </a:fld>
            <a:endParaRPr lang="en-US"/>
          </a:p>
        </p:txBody>
      </p:sp>
    </p:spTree>
    <p:extLst>
      <p:ext uri="{BB962C8B-B14F-4D97-AF65-F5344CB8AC3E}">
        <p14:creationId xmlns:p14="http://schemas.microsoft.com/office/powerpoint/2010/main" val="22978145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CD4DFA-E713-4878-869D-0EC593230FEC}"/>
              </a:ext>
            </a:extLst>
          </p:cNvPr>
          <p:cNvSpPr>
            <a:spLocks noGrp="1"/>
          </p:cNvSpPr>
          <p:nvPr>
            <p:ph type="title"/>
          </p:nvPr>
        </p:nvSpPr>
        <p:spPr>
          <a:xfrm>
            <a:off x="660400" y="0"/>
            <a:ext cx="10858500" cy="1028698"/>
          </a:xfrm>
        </p:spPr>
        <p:txBody>
          <a:bodyPr>
            <a:normAutofit/>
          </a:bodyPr>
          <a:lstStyle/>
          <a:p>
            <a:r>
              <a:rPr lang="en-US" altLang="zh-CN" sz="3200" dirty="0">
                <a:latin typeface="+mn-ea"/>
                <a:ea typeface="+mn-ea"/>
              </a:rPr>
              <a:t>OSI</a:t>
            </a:r>
            <a:r>
              <a:rPr lang="zh-CN" altLang="en-US" sz="3200" dirty="0">
                <a:latin typeface="+mn-ea"/>
                <a:ea typeface="+mn-ea"/>
              </a:rPr>
              <a:t>模型中的数据传输过程 </a:t>
            </a:r>
          </a:p>
        </p:txBody>
      </p:sp>
      <p:sp>
        <p:nvSpPr>
          <p:cNvPr id="3" name="标题 1">
            <a:extLst>
              <a:ext uri="{FF2B5EF4-FFF2-40B4-BE49-F238E27FC236}">
                <a16:creationId xmlns:a16="http://schemas.microsoft.com/office/drawing/2014/main" id="{60DFEA0B-C927-46B9-B3C4-E6CED52C78B6}"/>
              </a:ext>
            </a:extLst>
          </p:cNvPr>
          <p:cNvSpPr txBox="1">
            <a:spLocks/>
          </p:cNvSpPr>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sp>
        <p:nvSpPr>
          <p:cNvPr id="136" name="Rectangle 4">
            <a:extLst>
              <a:ext uri="{FF2B5EF4-FFF2-40B4-BE49-F238E27FC236}">
                <a16:creationId xmlns:a16="http://schemas.microsoft.com/office/drawing/2014/main" id="{4890AF52-88D1-4C7D-B819-7D69E0244E24}"/>
              </a:ext>
            </a:extLst>
          </p:cNvPr>
          <p:cNvSpPr>
            <a:spLocks noChangeArrowheads="1"/>
          </p:cNvSpPr>
          <p:nvPr/>
        </p:nvSpPr>
        <p:spPr bwMode="auto">
          <a:xfrm>
            <a:off x="4786423" y="42379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NH</a:t>
            </a:r>
          </a:p>
        </p:txBody>
      </p:sp>
      <p:sp>
        <p:nvSpPr>
          <p:cNvPr id="137" name="Rectangle 5">
            <a:extLst>
              <a:ext uri="{FF2B5EF4-FFF2-40B4-BE49-F238E27FC236}">
                <a16:creationId xmlns:a16="http://schemas.microsoft.com/office/drawing/2014/main" id="{D70DD5C0-3A0F-4908-906F-CF3C44F09C78}"/>
              </a:ext>
            </a:extLst>
          </p:cNvPr>
          <p:cNvSpPr>
            <a:spLocks noChangeArrowheads="1"/>
          </p:cNvSpPr>
          <p:nvPr/>
        </p:nvSpPr>
        <p:spPr bwMode="auto">
          <a:xfrm>
            <a:off x="5289662" y="3515679"/>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a:t>
            </a:r>
          </a:p>
        </p:txBody>
      </p:sp>
      <p:sp>
        <p:nvSpPr>
          <p:cNvPr id="138" name="Rectangle 6">
            <a:extLst>
              <a:ext uri="{FF2B5EF4-FFF2-40B4-BE49-F238E27FC236}">
                <a16:creationId xmlns:a16="http://schemas.microsoft.com/office/drawing/2014/main" id="{AD955A98-07ED-4DFF-A5E6-821CAA1F32BD}"/>
              </a:ext>
            </a:extLst>
          </p:cNvPr>
          <p:cNvSpPr>
            <a:spLocks noChangeArrowheads="1"/>
          </p:cNvSpPr>
          <p:nvPr/>
        </p:nvSpPr>
        <p:spPr bwMode="auto">
          <a:xfrm>
            <a:off x="5794487" y="28695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39" name="Rectangle 7">
            <a:extLst>
              <a:ext uri="{FF2B5EF4-FFF2-40B4-BE49-F238E27FC236}">
                <a16:creationId xmlns:a16="http://schemas.microsoft.com/office/drawing/2014/main" id="{D4D425FE-F90B-4F55-B893-3328574666B5}"/>
              </a:ext>
            </a:extLst>
          </p:cNvPr>
          <p:cNvSpPr>
            <a:spLocks noChangeArrowheads="1"/>
          </p:cNvSpPr>
          <p:nvPr/>
        </p:nvSpPr>
        <p:spPr bwMode="auto">
          <a:xfrm>
            <a:off x="6297723" y="2221865"/>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40" name="Rectangle 8">
            <a:extLst>
              <a:ext uri="{FF2B5EF4-FFF2-40B4-BE49-F238E27FC236}">
                <a16:creationId xmlns:a16="http://schemas.microsoft.com/office/drawing/2014/main" id="{F8B55002-AB17-458D-93A2-756CCE381A49}"/>
              </a:ext>
            </a:extLst>
          </p:cNvPr>
          <p:cNvSpPr>
            <a:spLocks noChangeArrowheads="1"/>
          </p:cNvSpPr>
          <p:nvPr/>
        </p:nvSpPr>
        <p:spPr bwMode="auto">
          <a:xfrm>
            <a:off x="6731112" y="15741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grpSp>
        <p:nvGrpSpPr>
          <p:cNvPr id="141" name="Group 9">
            <a:extLst>
              <a:ext uri="{FF2B5EF4-FFF2-40B4-BE49-F238E27FC236}">
                <a16:creationId xmlns:a16="http://schemas.microsoft.com/office/drawing/2014/main" id="{14DEC3FB-3A1A-427C-9139-7EEEAE91B21B}"/>
              </a:ext>
            </a:extLst>
          </p:cNvPr>
          <p:cNvGrpSpPr>
            <a:grpSpLocks/>
          </p:cNvGrpSpPr>
          <p:nvPr/>
        </p:nvGrpSpPr>
        <p:grpSpPr bwMode="auto">
          <a:xfrm>
            <a:off x="1905112" y="1501140"/>
            <a:ext cx="1584325" cy="4464050"/>
            <a:chOff x="249" y="845"/>
            <a:chExt cx="998" cy="2812"/>
          </a:xfrm>
        </p:grpSpPr>
        <p:sp>
          <p:nvSpPr>
            <p:cNvPr id="142" name="Rectangle 10">
              <a:extLst>
                <a:ext uri="{FF2B5EF4-FFF2-40B4-BE49-F238E27FC236}">
                  <a16:creationId xmlns:a16="http://schemas.microsoft.com/office/drawing/2014/main" id="{71AB9E1F-2998-4E99-8DD3-16A8DECB1402}"/>
                </a:ext>
              </a:extLst>
            </p:cNvPr>
            <p:cNvSpPr>
              <a:spLocks noChangeArrowheads="1"/>
            </p:cNvSpPr>
            <p:nvPr/>
          </p:nvSpPr>
          <p:spPr bwMode="auto">
            <a:xfrm>
              <a:off x="249" y="2931"/>
              <a:ext cx="998" cy="318"/>
            </a:xfrm>
            <a:prstGeom prst="rect">
              <a:avLst/>
            </a:prstGeom>
            <a:solidFill>
              <a:srgbClr val="0080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数据链路层</a:t>
              </a:r>
            </a:p>
            <a:p>
              <a:pPr algn="ctr" fontAlgn="base">
                <a:spcBef>
                  <a:spcPct val="0"/>
                </a:spcBef>
                <a:spcAft>
                  <a:spcPct val="0"/>
                </a:spcAft>
                <a:buClrTx/>
                <a:buSzTx/>
                <a:buFontTx/>
                <a:buNone/>
                <a:defRPr/>
              </a:pPr>
              <a:r>
                <a:rPr lang="en-US" altLang="zh-CN"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Data Link</a:t>
              </a:r>
            </a:p>
          </p:txBody>
        </p:sp>
        <p:sp>
          <p:nvSpPr>
            <p:cNvPr id="143" name="Rectangle 11">
              <a:extLst>
                <a:ext uri="{FF2B5EF4-FFF2-40B4-BE49-F238E27FC236}">
                  <a16:creationId xmlns:a16="http://schemas.microsoft.com/office/drawing/2014/main" id="{9E48290C-E97D-4B33-A7CA-B1E265CFC797}"/>
                </a:ext>
              </a:extLst>
            </p:cNvPr>
            <p:cNvSpPr>
              <a:spLocks noChangeArrowheads="1"/>
            </p:cNvSpPr>
            <p:nvPr/>
          </p:nvSpPr>
          <p:spPr bwMode="auto">
            <a:xfrm>
              <a:off x="249" y="3339"/>
              <a:ext cx="998" cy="318"/>
            </a:xfrm>
            <a:prstGeom prst="rect">
              <a:avLst/>
            </a:prstGeom>
            <a:solidFill>
              <a:srgbClr val="0066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物理层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Physical</a:t>
              </a:r>
            </a:p>
          </p:txBody>
        </p:sp>
        <p:sp>
          <p:nvSpPr>
            <p:cNvPr id="144" name="Rectangle 12">
              <a:extLst>
                <a:ext uri="{FF2B5EF4-FFF2-40B4-BE49-F238E27FC236}">
                  <a16:creationId xmlns:a16="http://schemas.microsoft.com/office/drawing/2014/main" id="{BED21D9F-08E9-40C4-9D9C-43EE1361BD26}"/>
                </a:ext>
              </a:extLst>
            </p:cNvPr>
            <p:cNvSpPr>
              <a:spLocks noChangeArrowheads="1"/>
            </p:cNvSpPr>
            <p:nvPr/>
          </p:nvSpPr>
          <p:spPr bwMode="auto">
            <a:xfrm>
              <a:off x="249" y="2522"/>
              <a:ext cx="998" cy="318"/>
            </a:xfrm>
            <a:prstGeom prst="rect">
              <a:avLst/>
            </a:prstGeom>
            <a:solidFill>
              <a:srgbClr val="00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网络层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Network</a:t>
              </a:r>
            </a:p>
          </p:txBody>
        </p:sp>
        <p:sp>
          <p:nvSpPr>
            <p:cNvPr id="145" name="Rectangle 13">
              <a:extLst>
                <a:ext uri="{FF2B5EF4-FFF2-40B4-BE49-F238E27FC236}">
                  <a16:creationId xmlns:a16="http://schemas.microsoft.com/office/drawing/2014/main" id="{36483A5C-BB28-46F6-A457-FCECE348B96A}"/>
                </a:ext>
              </a:extLst>
            </p:cNvPr>
            <p:cNvSpPr>
              <a:spLocks noChangeArrowheads="1"/>
            </p:cNvSpPr>
            <p:nvPr/>
          </p:nvSpPr>
          <p:spPr bwMode="auto">
            <a:xfrm>
              <a:off x="249" y="2069"/>
              <a:ext cx="998" cy="318"/>
            </a:xfrm>
            <a:prstGeom prst="rect">
              <a:avLst/>
            </a:prstGeom>
            <a:solidFill>
              <a:srgbClr val="66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传输层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Transport</a:t>
              </a:r>
            </a:p>
          </p:txBody>
        </p:sp>
        <p:sp>
          <p:nvSpPr>
            <p:cNvPr id="146" name="Rectangle 14">
              <a:extLst>
                <a:ext uri="{FF2B5EF4-FFF2-40B4-BE49-F238E27FC236}">
                  <a16:creationId xmlns:a16="http://schemas.microsoft.com/office/drawing/2014/main" id="{94D394E6-B59D-47A4-9939-D38B75DFD420}"/>
                </a:ext>
              </a:extLst>
            </p:cNvPr>
            <p:cNvSpPr>
              <a:spLocks noChangeArrowheads="1"/>
            </p:cNvSpPr>
            <p:nvPr/>
          </p:nvSpPr>
          <p:spPr bwMode="auto">
            <a:xfrm>
              <a:off x="249" y="1661"/>
              <a:ext cx="998" cy="318"/>
            </a:xfrm>
            <a:prstGeom prst="rect">
              <a:avLst/>
            </a:prstGeom>
            <a:solidFill>
              <a:srgbClr val="99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会话层</a:t>
              </a:r>
            </a:p>
            <a:p>
              <a:pPr algn="ctr" fontAlgn="base">
                <a:spcBef>
                  <a:spcPct val="0"/>
                </a:spcBef>
                <a:spcAft>
                  <a:spcPct val="0"/>
                </a:spcAft>
                <a:buClrTx/>
                <a:buSzTx/>
                <a:buFontTx/>
                <a:buNone/>
                <a:defRPr/>
              </a:pPr>
              <a:r>
                <a:rPr lang="en-US" altLang="zh-CN"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Session</a:t>
              </a:r>
            </a:p>
          </p:txBody>
        </p:sp>
        <p:sp>
          <p:nvSpPr>
            <p:cNvPr id="147" name="Rectangle 15">
              <a:extLst>
                <a:ext uri="{FF2B5EF4-FFF2-40B4-BE49-F238E27FC236}">
                  <a16:creationId xmlns:a16="http://schemas.microsoft.com/office/drawing/2014/main" id="{7731E79F-15E3-496A-A809-531D35E44016}"/>
                </a:ext>
              </a:extLst>
            </p:cNvPr>
            <p:cNvSpPr>
              <a:spLocks noChangeArrowheads="1"/>
            </p:cNvSpPr>
            <p:nvPr/>
          </p:nvSpPr>
          <p:spPr bwMode="auto">
            <a:xfrm>
              <a:off x="249" y="1253"/>
              <a:ext cx="998" cy="318"/>
            </a:xfrm>
            <a:prstGeom prst="rect">
              <a:avLst/>
            </a:prstGeom>
            <a:solidFill>
              <a:srgbClr val="CC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表示层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Presentation</a:t>
              </a:r>
            </a:p>
          </p:txBody>
        </p:sp>
        <p:sp>
          <p:nvSpPr>
            <p:cNvPr id="148" name="Rectangle 16">
              <a:extLst>
                <a:ext uri="{FF2B5EF4-FFF2-40B4-BE49-F238E27FC236}">
                  <a16:creationId xmlns:a16="http://schemas.microsoft.com/office/drawing/2014/main" id="{557C4374-4099-460E-A915-CA0179BE5B2C}"/>
                </a:ext>
              </a:extLst>
            </p:cNvPr>
            <p:cNvSpPr>
              <a:spLocks noChangeArrowheads="1"/>
            </p:cNvSpPr>
            <p:nvPr/>
          </p:nvSpPr>
          <p:spPr bwMode="auto">
            <a:xfrm>
              <a:off x="249" y="845"/>
              <a:ext cx="998" cy="318"/>
            </a:xfrm>
            <a:prstGeom prst="rect">
              <a:avLst/>
            </a:prstGeom>
            <a:solidFill>
              <a:srgbClr val="CC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应用层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Application</a:t>
              </a:r>
            </a:p>
          </p:txBody>
        </p:sp>
      </p:grpSp>
      <p:sp>
        <p:nvSpPr>
          <p:cNvPr id="149" name="Rectangle 17">
            <a:extLst>
              <a:ext uri="{FF2B5EF4-FFF2-40B4-BE49-F238E27FC236}">
                <a16:creationId xmlns:a16="http://schemas.microsoft.com/office/drawing/2014/main" id="{439DD013-9A78-4667-AA7E-7A6368F83B95}"/>
              </a:ext>
            </a:extLst>
          </p:cNvPr>
          <p:cNvSpPr>
            <a:spLocks noChangeArrowheads="1"/>
          </p:cNvSpPr>
          <p:nvPr/>
        </p:nvSpPr>
        <p:spPr bwMode="auto">
          <a:xfrm>
            <a:off x="7235937" y="48856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50" name="Rectangle 18">
            <a:extLst>
              <a:ext uri="{FF2B5EF4-FFF2-40B4-BE49-F238E27FC236}">
                <a16:creationId xmlns:a16="http://schemas.microsoft.com/office/drawing/2014/main" id="{7FEE601B-17E2-40C7-85F3-EEFEB64076AD}"/>
              </a:ext>
            </a:extLst>
          </p:cNvPr>
          <p:cNvSpPr>
            <a:spLocks noChangeArrowheads="1"/>
          </p:cNvSpPr>
          <p:nvPr/>
        </p:nvSpPr>
        <p:spPr bwMode="auto">
          <a:xfrm>
            <a:off x="6731112" y="48856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51" name="Rectangle 19">
            <a:extLst>
              <a:ext uri="{FF2B5EF4-FFF2-40B4-BE49-F238E27FC236}">
                <a16:creationId xmlns:a16="http://schemas.microsoft.com/office/drawing/2014/main" id="{65EA3FAF-B586-4158-A37F-6BF5E52E3F8C}"/>
              </a:ext>
            </a:extLst>
          </p:cNvPr>
          <p:cNvSpPr>
            <a:spLocks noChangeArrowheads="1"/>
          </p:cNvSpPr>
          <p:nvPr/>
        </p:nvSpPr>
        <p:spPr bwMode="auto">
          <a:xfrm>
            <a:off x="6227873" y="48856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52" name="Rectangle 20">
            <a:extLst>
              <a:ext uri="{FF2B5EF4-FFF2-40B4-BE49-F238E27FC236}">
                <a16:creationId xmlns:a16="http://schemas.microsoft.com/office/drawing/2014/main" id="{9500E7DF-F5CC-4E12-8D1E-ED010DDB5228}"/>
              </a:ext>
            </a:extLst>
          </p:cNvPr>
          <p:cNvSpPr>
            <a:spLocks noChangeArrowheads="1"/>
          </p:cNvSpPr>
          <p:nvPr/>
        </p:nvSpPr>
        <p:spPr bwMode="auto">
          <a:xfrm>
            <a:off x="5724637" y="48856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53" name="Rectangle 21">
            <a:extLst>
              <a:ext uri="{FF2B5EF4-FFF2-40B4-BE49-F238E27FC236}">
                <a16:creationId xmlns:a16="http://schemas.microsoft.com/office/drawing/2014/main" id="{183B79B1-E5F2-4551-8934-1E9528BFE5C0}"/>
              </a:ext>
            </a:extLst>
          </p:cNvPr>
          <p:cNvSpPr>
            <a:spLocks noChangeArrowheads="1"/>
          </p:cNvSpPr>
          <p:nvPr/>
        </p:nvSpPr>
        <p:spPr bwMode="auto">
          <a:xfrm>
            <a:off x="5219812" y="48856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a:t>
            </a:r>
          </a:p>
        </p:txBody>
      </p:sp>
      <p:sp>
        <p:nvSpPr>
          <p:cNvPr id="154" name="Rectangle 22">
            <a:extLst>
              <a:ext uri="{FF2B5EF4-FFF2-40B4-BE49-F238E27FC236}">
                <a16:creationId xmlns:a16="http://schemas.microsoft.com/office/drawing/2014/main" id="{C08CD893-7DA8-460D-9806-D22D3EC01EAA}"/>
              </a:ext>
            </a:extLst>
          </p:cNvPr>
          <p:cNvSpPr>
            <a:spLocks noChangeArrowheads="1"/>
          </p:cNvSpPr>
          <p:nvPr/>
        </p:nvSpPr>
        <p:spPr bwMode="auto">
          <a:xfrm>
            <a:off x="4716573" y="48856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NH</a:t>
            </a:r>
          </a:p>
        </p:txBody>
      </p:sp>
      <p:sp>
        <p:nvSpPr>
          <p:cNvPr id="155" name="Rectangle 23">
            <a:extLst>
              <a:ext uri="{FF2B5EF4-FFF2-40B4-BE49-F238E27FC236}">
                <a16:creationId xmlns:a16="http://schemas.microsoft.com/office/drawing/2014/main" id="{B31986DC-E993-4989-B88C-C6C802F0E8A0}"/>
              </a:ext>
            </a:extLst>
          </p:cNvPr>
          <p:cNvSpPr>
            <a:spLocks noChangeArrowheads="1"/>
          </p:cNvSpPr>
          <p:nvPr/>
        </p:nvSpPr>
        <p:spPr bwMode="auto">
          <a:xfrm>
            <a:off x="4211748" y="48856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DH</a:t>
            </a:r>
          </a:p>
        </p:txBody>
      </p:sp>
      <p:sp>
        <p:nvSpPr>
          <p:cNvPr id="156" name="Rectangle 24">
            <a:extLst>
              <a:ext uri="{FF2B5EF4-FFF2-40B4-BE49-F238E27FC236}">
                <a16:creationId xmlns:a16="http://schemas.microsoft.com/office/drawing/2014/main" id="{71F30988-3868-46D1-AC60-33A797D5EEDD}"/>
              </a:ext>
            </a:extLst>
          </p:cNvPr>
          <p:cNvSpPr>
            <a:spLocks noChangeArrowheads="1"/>
          </p:cNvSpPr>
          <p:nvPr/>
        </p:nvSpPr>
        <p:spPr bwMode="auto">
          <a:xfrm>
            <a:off x="7235937" y="42379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57" name="Rectangle 25">
            <a:extLst>
              <a:ext uri="{FF2B5EF4-FFF2-40B4-BE49-F238E27FC236}">
                <a16:creationId xmlns:a16="http://schemas.microsoft.com/office/drawing/2014/main" id="{26A16797-4E4B-4BE4-9A84-C352C4348C64}"/>
              </a:ext>
            </a:extLst>
          </p:cNvPr>
          <p:cNvSpPr>
            <a:spLocks noChangeArrowheads="1"/>
          </p:cNvSpPr>
          <p:nvPr/>
        </p:nvSpPr>
        <p:spPr bwMode="auto">
          <a:xfrm>
            <a:off x="6731112" y="42379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58" name="Rectangle 26">
            <a:extLst>
              <a:ext uri="{FF2B5EF4-FFF2-40B4-BE49-F238E27FC236}">
                <a16:creationId xmlns:a16="http://schemas.microsoft.com/office/drawing/2014/main" id="{04FD7153-AA43-442A-A1D8-FCD14E871CFC}"/>
              </a:ext>
            </a:extLst>
          </p:cNvPr>
          <p:cNvSpPr>
            <a:spLocks noChangeArrowheads="1"/>
          </p:cNvSpPr>
          <p:nvPr/>
        </p:nvSpPr>
        <p:spPr bwMode="auto">
          <a:xfrm>
            <a:off x="6226287" y="4237990"/>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59" name="Rectangle 27">
            <a:extLst>
              <a:ext uri="{FF2B5EF4-FFF2-40B4-BE49-F238E27FC236}">
                <a16:creationId xmlns:a16="http://schemas.microsoft.com/office/drawing/2014/main" id="{572889A2-4098-4B4B-972A-8BEA0FD73CBB}"/>
              </a:ext>
            </a:extLst>
          </p:cNvPr>
          <p:cNvSpPr>
            <a:spLocks noChangeArrowheads="1"/>
          </p:cNvSpPr>
          <p:nvPr/>
        </p:nvSpPr>
        <p:spPr bwMode="auto">
          <a:xfrm>
            <a:off x="5723048" y="42379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60" name="Rectangle 28">
            <a:extLst>
              <a:ext uri="{FF2B5EF4-FFF2-40B4-BE49-F238E27FC236}">
                <a16:creationId xmlns:a16="http://schemas.microsoft.com/office/drawing/2014/main" id="{19DC9957-42EB-4651-8728-314A45DD95CC}"/>
              </a:ext>
            </a:extLst>
          </p:cNvPr>
          <p:cNvSpPr>
            <a:spLocks noChangeArrowheads="1"/>
          </p:cNvSpPr>
          <p:nvPr/>
        </p:nvSpPr>
        <p:spPr bwMode="auto">
          <a:xfrm>
            <a:off x="5218223" y="4237990"/>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a:t>
            </a:r>
          </a:p>
        </p:txBody>
      </p:sp>
      <p:sp>
        <p:nvSpPr>
          <p:cNvPr id="161" name="Rectangle 29">
            <a:extLst>
              <a:ext uri="{FF2B5EF4-FFF2-40B4-BE49-F238E27FC236}">
                <a16:creationId xmlns:a16="http://schemas.microsoft.com/office/drawing/2014/main" id="{C194E433-E079-49DC-AE68-80EF24664393}"/>
              </a:ext>
            </a:extLst>
          </p:cNvPr>
          <p:cNvSpPr>
            <a:spLocks noChangeArrowheads="1"/>
          </p:cNvSpPr>
          <p:nvPr/>
        </p:nvSpPr>
        <p:spPr bwMode="auto">
          <a:xfrm>
            <a:off x="7235937" y="3515679"/>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62" name="Rectangle 30">
            <a:extLst>
              <a:ext uri="{FF2B5EF4-FFF2-40B4-BE49-F238E27FC236}">
                <a16:creationId xmlns:a16="http://schemas.microsoft.com/office/drawing/2014/main" id="{FF41DD93-830B-478D-9AD8-34862F9A2F5F}"/>
              </a:ext>
            </a:extLst>
          </p:cNvPr>
          <p:cNvSpPr>
            <a:spLocks noChangeArrowheads="1"/>
          </p:cNvSpPr>
          <p:nvPr/>
        </p:nvSpPr>
        <p:spPr bwMode="auto">
          <a:xfrm>
            <a:off x="6731112" y="3515679"/>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63" name="Rectangle 31">
            <a:extLst>
              <a:ext uri="{FF2B5EF4-FFF2-40B4-BE49-F238E27FC236}">
                <a16:creationId xmlns:a16="http://schemas.microsoft.com/office/drawing/2014/main" id="{41337722-AB2D-4E0D-A7A6-0CE77696ED77}"/>
              </a:ext>
            </a:extLst>
          </p:cNvPr>
          <p:cNvSpPr>
            <a:spLocks noChangeArrowheads="1"/>
          </p:cNvSpPr>
          <p:nvPr/>
        </p:nvSpPr>
        <p:spPr bwMode="auto">
          <a:xfrm>
            <a:off x="6226287" y="3515679"/>
            <a:ext cx="503237"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64" name="Rectangle 32">
            <a:extLst>
              <a:ext uri="{FF2B5EF4-FFF2-40B4-BE49-F238E27FC236}">
                <a16:creationId xmlns:a16="http://schemas.microsoft.com/office/drawing/2014/main" id="{4E93DE51-69B7-4966-B4B2-BDC3DDF07FEB}"/>
              </a:ext>
            </a:extLst>
          </p:cNvPr>
          <p:cNvSpPr>
            <a:spLocks noChangeArrowheads="1"/>
          </p:cNvSpPr>
          <p:nvPr/>
        </p:nvSpPr>
        <p:spPr bwMode="auto">
          <a:xfrm>
            <a:off x="5723048" y="3515679"/>
            <a:ext cx="503238"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SH</a:t>
            </a:r>
          </a:p>
        </p:txBody>
      </p:sp>
      <p:sp>
        <p:nvSpPr>
          <p:cNvPr id="165" name="Rectangle 33">
            <a:extLst>
              <a:ext uri="{FF2B5EF4-FFF2-40B4-BE49-F238E27FC236}">
                <a16:creationId xmlns:a16="http://schemas.microsoft.com/office/drawing/2014/main" id="{058AB5F6-BFF6-4013-BA38-47F92076288C}"/>
              </a:ext>
            </a:extLst>
          </p:cNvPr>
          <p:cNvSpPr>
            <a:spLocks noChangeArrowheads="1"/>
          </p:cNvSpPr>
          <p:nvPr/>
        </p:nvSpPr>
        <p:spPr bwMode="auto">
          <a:xfrm>
            <a:off x="7235937" y="28695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66" name="Rectangle 34">
            <a:extLst>
              <a:ext uri="{FF2B5EF4-FFF2-40B4-BE49-F238E27FC236}">
                <a16:creationId xmlns:a16="http://schemas.microsoft.com/office/drawing/2014/main" id="{5079FFF7-1C92-43F6-B5F3-4D074788A3B9}"/>
              </a:ext>
            </a:extLst>
          </p:cNvPr>
          <p:cNvSpPr>
            <a:spLocks noChangeArrowheads="1"/>
          </p:cNvSpPr>
          <p:nvPr/>
        </p:nvSpPr>
        <p:spPr bwMode="auto">
          <a:xfrm>
            <a:off x="6297723" y="2869565"/>
            <a:ext cx="503238"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a:t>
            </a:r>
          </a:p>
        </p:txBody>
      </p:sp>
      <p:sp>
        <p:nvSpPr>
          <p:cNvPr id="167" name="Rectangle 35">
            <a:extLst>
              <a:ext uri="{FF2B5EF4-FFF2-40B4-BE49-F238E27FC236}">
                <a16:creationId xmlns:a16="http://schemas.microsoft.com/office/drawing/2014/main" id="{AF0B8715-4A46-4B34-BF4D-5D0803371420}"/>
              </a:ext>
            </a:extLst>
          </p:cNvPr>
          <p:cNvSpPr>
            <a:spLocks noChangeArrowheads="1"/>
          </p:cNvSpPr>
          <p:nvPr/>
        </p:nvSpPr>
        <p:spPr bwMode="auto">
          <a:xfrm>
            <a:off x="7235937" y="22218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68" name="Rectangle 36">
            <a:extLst>
              <a:ext uri="{FF2B5EF4-FFF2-40B4-BE49-F238E27FC236}">
                <a16:creationId xmlns:a16="http://schemas.microsoft.com/office/drawing/2014/main" id="{28FC1422-B1E5-42FE-A4ED-6B1DE1CD1D2C}"/>
              </a:ext>
            </a:extLst>
          </p:cNvPr>
          <p:cNvSpPr>
            <a:spLocks noChangeArrowheads="1"/>
          </p:cNvSpPr>
          <p:nvPr/>
        </p:nvSpPr>
        <p:spPr bwMode="auto">
          <a:xfrm>
            <a:off x="6731112" y="22218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69" name="Rectangle 37">
            <a:extLst>
              <a:ext uri="{FF2B5EF4-FFF2-40B4-BE49-F238E27FC236}">
                <a16:creationId xmlns:a16="http://schemas.microsoft.com/office/drawing/2014/main" id="{3149610F-D44E-4D9C-9F84-9A174754B65B}"/>
              </a:ext>
            </a:extLst>
          </p:cNvPr>
          <p:cNvSpPr>
            <a:spLocks noChangeArrowheads="1"/>
          </p:cNvSpPr>
          <p:nvPr/>
        </p:nvSpPr>
        <p:spPr bwMode="auto">
          <a:xfrm>
            <a:off x="7235937" y="15741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170" name="Rectangle 38">
            <a:extLst>
              <a:ext uri="{FF2B5EF4-FFF2-40B4-BE49-F238E27FC236}">
                <a16:creationId xmlns:a16="http://schemas.microsoft.com/office/drawing/2014/main" id="{7EE43C64-BE12-4E1F-BB49-04509EED1197}"/>
              </a:ext>
            </a:extLst>
          </p:cNvPr>
          <p:cNvSpPr>
            <a:spLocks noChangeArrowheads="1"/>
          </p:cNvSpPr>
          <p:nvPr/>
        </p:nvSpPr>
        <p:spPr bwMode="auto">
          <a:xfrm>
            <a:off x="7235937" y="1147919"/>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a:t>
            </a:r>
          </a:p>
        </p:txBody>
      </p:sp>
      <p:grpSp>
        <p:nvGrpSpPr>
          <p:cNvPr id="171" name="Group 39">
            <a:extLst>
              <a:ext uri="{FF2B5EF4-FFF2-40B4-BE49-F238E27FC236}">
                <a16:creationId xmlns:a16="http://schemas.microsoft.com/office/drawing/2014/main" id="{81CB4CA2-AF5D-4A31-9F9E-FCF8E4FF9683}"/>
              </a:ext>
            </a:extLst>
          </p:cNvPr>
          <p:cNvGrpSpPr>
            <a:grpSpLocks/>
          </p:cNvGrpSpPr>
          <p:nvPr/>
        </p:nvGrpSpPr>
        <p:grpSpPr bwMode="auto">
          <a:xfrm>
            <a:off x="8674212" y="1501140"/>
            <a:ext cx="1584325" cy="4464050"/>
            <a:chOff x="249" y="845"/>
            <a:chExt cx="998" cy="2812"/>
          </a:xfrm>
        </p:grpSpPr>
        <p:sp>
          <p:nvSpPr>
            <p:cNvPr id="172" name="Rectangle 40">
              <a:extLst>
                <a:ext uri="{FF2B5EF4-FFF2-40B4-BE49-F238E27FC236}">
                  <a16:creationId xmlns:a16="http://schemas.microsoft.com/office/drawing/2014/main" id="{15C1F7C6-A574-4AAB-935F-98CBD6E51554}"/>
                </a:ext>
              </a:extLst>
            </p:cNvPr>
            <p:cNvSpPr>
              <a:spLocks noChangeArrowheads="1"/>
            </p:cNvSpPr>
            <p:nvPr/>
          </p:nvSpPr>
          <p:spPr bwMode="auto">
            <a:xfrm>
              <a:off x="249" y="2931"/>
              <a:ext cx="998" cy="318"/>
            </a:xfrm>
            <a:prstGeom prst="rect">
              <a:avLst/>
            </a:prstGeom>
            <a:solidFill>
              <a:srgbClr val="0080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数据链路层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Data Link</a:t>
              </a:r>
            </a:p>
          </p:txBody>
        </p:sp>
        <p:sp>
          <p:nvSpPr>
            <p:cNvPr id="173" name="Rectangle 41">
              <a:extLst>
                <a:ext uri="{FF2B5EF4-FFF2-40B4-BE49-F238E27FC236}">
                  <a16:creationId xmlns:a16="http://schemas.microsoft.com/office/drawing/2014/main" id="{D8577246-2E6A-4589-9B86-7BEC4CB923EB}"/>
                </a:ext>
              </a:extLst>
            </p:cNvPr>
            <p:cNvSpPr>
              <a:spLocks noChangeArrowheads="1"/>
            </p:cNvSpPr>
            <p:nvPr/>
          </p:nvSpPr>
          <p:spPr bwMode="auto">
            <a:xfrm>
              <a:off x="249" y="3339"/>
              <a:ext cx="998" cy="318"/>
            </a:xfrm>
            <a:prstGeom prst="rect">
              <a:avLst/>
            </a:prstGeom>
            <a:solidFill>
              <a:srgbClr val="0066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物理层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Physical</a:t>
              </a:r>
            </a:p>
          </p:txBody>
        </p:sp>
        <p:sp>
          <p:nvSpPr>
            <p:cNvPr id="174" name="Rectangle 42">
              <a:extLst>
                <a:ext uri="{FF2B5EF4-FFF2-40B4-BE49-F238E27FC236}">
                  <a16:creationId xmlns:a16="http://schemas.microsoft.com/office/drawing/2014/main" id="{D86FF911-89BE-4B09-B160-BC23EC830584}"/>
                </a:ext>
              </a:extLst>
            </p:cNvPr>
            <p:cNvSpPr>
              <a:spLocks noChangeArrowheads="1"/>
            </p:cNvSpPr>
            <p:nvPr/>
          </p:nvSpPr>
          <p:spPr bwMode="auto">
            <a:xfrm>
              <a:off x="249" y="2522"/>
              <a:ext cx="998" cy="318"/>
            </a:xfrm>
            <a:prstGeom prst="rect">
              <a:avLst/>
            </a:prstGeom>
            <a:solidFill>
              <a:srgbClr val="00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网络层</a:t>
              </a:r>
            </a:p>
            <a:p>
              <a:pPr algn="ctr" fontAlgn="base">
                <a:spcBef>
                  <a:spcPct val="0"/>
                </a:spcBef>
                <a:spcAft>
                  <a:spcPct val="0"/>
                </a:spcAft>
                <a:buClrTx/>
                <a:buSzTx/>
                <a:buFontTx/>
                <a:buNone/>
                <a:defRPr/>
              </a:pPr>
              <a:r>
                <a:rPr lang="en-US" altLang="zh-CN" sz="14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Network</a:t>
              </a:r>
            </a:p>
          </p:txBody>
        </p:sp>
        <p:sp>
          <p:nvSpPr>
            <p:cNvPr id="175" name="Rectangle 43">
              <a:extLst>
                <a:ext uri="{FF2B5EF4-FFF2-40B4-BE49-F238E27FC236}">
                  <a16:creationId xmlns:a16="http://schemas.microsoft.com/office/drawing/2014/main" id="{13C44312-EAC3-465D-81BA-8E71C4630D42}"/>
                </a:ext>
              </a:extLst>
            </p:cNvPr>
            <p:cNvSpPr>
              <a:spLocks noChangeArrowheads="1"/>
            </p:cNvSpPr>
            <p:nvPr/>
          </p:nvSpPr>
          <p:spPr bwMode="auto">
            <a:xfrm>
              <a:off x="249" y="2069"/>
              <a:ext cx="998" cy="318"/>
            </a:xfrm>
            <a:prstGeom prst="rect">
              <a:avLst/>
            </a:prstGeom>
            <a:solidFill>
              <a:srgbClr val="66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传输层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Transport</a:t>
              </a:r>
            </a:p>
          </p:txBody>
        </p:sp>
        <p:sp>
          <p:nvSpPr>
            <p:cNvPr id="176" name="Rectangle 44">
              <a:extLst>
                <a:ext uri="{FF2B5EF4-FFF2-40B4-BE49-F238E27FC236}">
                  <a16:creationId xmlns:a16="http://schemas.microsoft.com/office/drawing/2014/main" id="{E88F77F2-EA99-434E-BF9F-9B7663811047}"/>
                </a:ext>
              </a:extLst>
            </p:cNvPr>
            <p:cNvSpPr>
              <a:spLocks noChangeArrowheads="1"/>
            </p:cNvSpPr>
            <p:nvPr/>
          </p:nvSpPr>
          <p:spPr bwMode="auto">
            <a:xfrm>
              <a:off x="249" y="1661"/>
              <a:ext cx="998" cy="318"/>
            </a:xfrm>
            <a:prstGeom prst="rect">
              <a:avLst/>
            </a:prstGeom>
            <a:solidFill>
              <a:srgbClr val="99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会话层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Session</a:t>
              </a:r>
            </a:p>
          </p:txBody>
        </p:sp>
        <p:sp>
          <p:nvSpPr>
            <p:cNvPr id="177" name="Rectangle 45">
              <a:extLst>
                <a:ext uri="{FF2B5EF4-FFF2-40B4-BE49-F238E27FC236}">
                  <a16:creationId xmlns:a16="http://schemas.microsoft.com/office/drawing/2014/main" id="{3A0781D6-5D37-47AA-B5D2-ABEE444B7F9C}"/>
                </a:ext>
              </a:extLst>
            </p:cNvPr>
            <p:cNvSpPr>
              <a:spLocks noChangeArrowheads="1"/>
            </p:cNvSpPr>
            <p:nvPr/>
          </p:nvSpPr>
          <p:spPr bwMode="auto">
            <a:xfrm>
              <a:off x="249" y="1253"/>
              <a:ext cx="998" cy="318"/>
            </a:xfrm>
            <a:prstGeom prst="rect">
              <a:avLst/>
            </a:prstGeom>
            <a:solidFill>
              <a:srgbClr val="CCCC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表示层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Presentation</a:t>
              </a:r>
            </a:p>
          </p:txBody>
        </p:sp>
        <p:sp>
          <p:nvSpPr>
            <p:cNvPr id="178" name="Rectangle 46">
              <a:extLst>
                <a:ext uri="{FF2B5EF4-FFF2-40B4-BE49-F238E27FC236}">
                  <a16:creationId xmlns:a16="http://schemas.microsoft.com/office/drawing/2014/main" id="{C5A0CE5C-876E-40B4-90CE-3394AAAD4D86}"/>
                </a:ext>
              </a:extLst>
            </p:cNvPr>
            <p:cNvSpPr>
              <a:spLocks noChangeArrowheads="1"/>
            </p:cNvSpPr>
            <p:nvPr/>
          </p:nvSpPr>
          <p:spPr bwMode="auto">
            <a:xfrm>
              <a:off x="249" y="845"/>
              <a:ext cx="998" cy="318"/>
            </a:xfrm>
            <a:prstGeom prst="rect">
              <a:avLst/>
            </a:prstGeom>
            <a:solidFill>
              <a:srgbClr val="CC9900"/>
            </a:solidFill>
            <a:ln w="12700" algn="ctr">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defRPr/>
              </a:pPr>
              <a:r>
                <a:rPr lang="zh-CN" altLang="en-US"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应用层</a:t>
              </a:r>
            </a:p>
            <a:p>
              <a:pPr algn="ctr" fontAlgn="base">
                <a:spcBef>
                  <a:spcPct val="0"/>
                </a:spcBef>
                <a:spcAft>
                  <a:spcPct val="0"/>
                </a:spcAft>
                <a:buClrTx/>
                <a:buSzTx/>
                <a:buFontTx/>
                <a:buNone/>
                <a:defRPr/>
              </a:pPr>
              <a:r>
                <a:rPr lang="en-US" altLang="zh-CN" sz="140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Application</a:t>
              </a:r>
            </a:p>
          </p:txBody>
        </p:sp>
      </p:grpSp>
      <p:sp>
        <p:nvSpPr>
          <p:cNvPr id="179" name="Rectangle 47">
            <a:extLst>
              <a:ext uri="{FF2B5EF4-FFF2-40B4-BE49-F238E27FC236}">
                <a16:creationId xmlns:a16="http://schemas.microsoft.com/office/drawing/2014/main" id="{6932B521-052E-481B-8009-9000FDD86A3E}"/>
              </a:ext>
            </a:extLst>
          </p:cNvPr>
          <p:cNvSpPr>
            <a:spLocks noChangeArrowheads="1"/>
          </p:cNvSpPr>
          <p:nvPr/>
        </p:nvSpPr>
        <p:spPr bwMode="auto">
          <a:xfrm>
            <a:off x="4210162" y="5533390"/>
            <a:ext cx="40338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比特序列</a:t>
            </a:r>
          </a:p>
        </p:txBody>
      </p:sp>
      <p:sp>
        <p:nvSpPr>
          <p:cNvPr id="180" name="Rectangle 48">
            <a:extLst>
              <a:ext uri="{FF2B5EF4-FFF2-40B4-BE49-F238E27FC236}">
                <a16:creationId xmlns:a16="http://schemas.microsoft.com/office/drawing/2014/main" id="{EC988BBE-5183-4232-ACEF-074DBAEF459A}"/>
              </a:ext>
            </a:extLst>
          </p:cNvPr>
          <p:cNvSpPr>
            <a:spLocks noChangeArrowheads="1"/>
          </p:cNvSpPr>
          <p:nvPr/>
        </p:nvSpPr>
        <p:spPr bwMode="auto">
          <a:xfrm>
            <a:off x="6731112" y="2869565"/>
            <a:ext cx="503237" cy="287338"/>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AH</a:t>
            </a:r>
          </a:p>
        </p:txBody>
      </p:sp>
      <p:sp>
        <p:nvSpPr>
          <p:cNvPr id="181" name="Line 49">
            <a:extLst>
              <a:ext uri="{FF2B5EF4-FFF2-40B4-BE49-F238E27FC236}">
                <a16:creationId xmlns:a16="http://schemas.microsoft.com/office/drawing/2014/main" id="{A0E6C07F-68CD-439D-A86A-B9A61A2A40A8}"/>
              </a:ext>
            </a:extLst>
          </p:cNvPr>
          <p:cNvSpPr>
            <a:spLocks noChangeShapeType="1"/>
          </p:cNvSpPr>
          <p:nvPr/>
        </p:nvSpPr>
        <p:spPr bwMode="auto">
          <a:xfrm>
            <a:off x="3560873" y="5893753"/>
            <a:ext cx="5113338" cy="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2" name="Line 50">
            <a:extLst>
              <a:ext uri="{FF2B5EF4-FFF2-40B4-BE49-F238E27FC236}">
                <a16:creationId xmlns:a16="http://schemas.microsoft.com/office/drawing/2014/main" id="{52693282-3CBC-493A-A2CA-10BDCEFCCE3B}"/>
              </a:ext>
            </a:extLst>
          </p:cNvPr>
          <p:cNvSpPr>
            <a:spLocks noChangeShapeType="1"/>
          </p:cNvSpPr>
          <p:nvPr/>
        </p:nvSpPr>
        <p:spPr bwMode="auto">
          <a:xfrm>
            <a:off x="3560873" y="5028565"/>
            <a:ext cx="649288"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3" name="Line 51">
            <a:extLst>
              <a:ext uri="{FF2B5EF4-FFF2-40B4-BE49-F238E27FC236}">
                <a16:creationId xmlns:a16="http://schemas.microsoft.com/office/drawing/2014/main" id="{5E1E1E1F-B2C0-4869-A429-4871B180C374}"/>
              </a:ext>
            </a:extLst>
          </p:cNvPr>
          <p:cNvSpPr>
            <a:spLocks noChangeShapeType="1"/>
          </p:cNvSpPr>
          <p:nvPr/>
        </p:nvSpPr>
        <p:spPr bwMode="auto">
          <a:xfrm>
            <a:off x="3560874" y="4380865"/>
            <a:ext cx="1211263"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4" name="Line 52">
            <a:extLst>
              <a:ext uri="{FF2B5EF4-FFF2-40B4-BE49-F238E27FC236}">
                <a16:creationId xmlns:a16="http://schemas.microsoft.com/office/drawing/2014/main" id="{BB476EA8-E373-4F35-90D9-D31072C7C59B}"/>
              </a:ext>
            </a:extLst>
          </p:cNvPr>
          <p:cNvSpPr>
            <a:spLocks noChangeShapeType="1"/>
          </p:cNvSpPr>
          <p:nvPr/>
        </p:nvSpPr>
        <p:spPr bwMode="auto">
          <a:xfrm>
            <a:off x="3560874" y="3660140"/>
            <a:ext cx="1679575"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5" name="Line 53">
            <a:extLst>
              <a:ext uri="{FF2B5EF4-FFF2-40B4-BE49-F238E27FC236}">
                <a16:creationId xmlns:a16="http://schemas.microsoft.com/office/drawing/2014/main" id="{145907D1-DEF8-4D5E-83C6-EBA1360B043C}"/>
              </a:ext>
            </a:extLst>
          </p:cNvPr>
          <p:cNvSpPr>
            <a:spLocks noChangeShapeType="1"/>
          </p:cNvSpPr>
          <p:nvPr/>
        </p:nvSpPr>
        <p:spPr bwMode="auto">
          <a:xfrm>
            <a:off x="3560873" y="3012440"/>
            <a:ext cx="2217738"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6" name="Line 54">
            <a:extLst>
              <a:ext uri="{FF2B5EF4-FFF2-40B4-BE49-F238E27FC236}">
                <a16:creationId xmlns:a16="http://schemas.microsoft.com/office/drawing/2014/main" id="{6E8D418C-A2E3-4795-B114-F4286CDF0C20}"/>
              </a:ext>
            </a:extLst>
          </p:cNvPr>
          <p:cNvSpPr>
            <a:spLocks noChangeShapeType="1"/>
          </p:cNvSpPr>
          <p:nvPr/>
        </p:nvSpPr>
        <p:spPr bwMode="auto">
          <a:xfrm>
            <a:off x="3560874" y="2364740"/>
            <a:ext cx="2665413"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7" name="Line 55">
            <a:extLst>
              <a:ext uri="{FF2B5EF4-FFF2-40B4-BE49-F238E27FC236}">
                <a16:creationId xmlns:a16="http://schemas.microsoft.com/office/drawing/2014/main" id="{9DC96AD3-BE6F-4E5B-9B95-AAEBAC710C99}"/>
              </a:ext>
            </a:extLst>
          </p:cNvPr>
          <p:cNvSpPr>
            <a:spLocks noChangeShapeType="1"/>
          </p:cNvSpPr>
          <p:nvPr/>
        </p:nvSpPr>
        <p:spPr bwMode="auto">
          <a:xfrm>
            <a:off x="3560874" y="1717040"/>
            <a:ext cx="3097213"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88" name="Line 56">
            <a:extLst>
              <a:ext uri="{FF2B5EF4-FFF2-40B4-BE49-F238E27FC236}">
                <a16:creationId xmlns:a16="http://schemas.microsoft.com/office/drawing/2014/main" id="{46CE9B1E-7602-4542-A6FD-D0E64B167E54}"/>
              </a:ext>
            </a:extLst>
          </p:cNvPr>
          <p:cNvSpPr>
            <a:spLocks noChangeShapeType="1"/>
          </p:cNvSpPr>
          <p:nvPr/>
        </p:nvSpPr>
        <p:spPr bwMode="auto">
          <a:xfrm>
            <a:off x="8242411" y="5028565"/>
            <a:ext cx="431800"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grpSp>
        <p:nvGrpSpPr>
          <p:cNvPr id="189" name="Group 57">
            <a:extLst>
              <a:ext uri="{FF2B5EF4-FFF2-40B4-BE49-F238E27FC236}">
                <a16:creationId xmlns:a16="http://schemas.microsoft.com/office/drawing/2014/main" id="{D9B797F3-367E-49B6-886D-DCA65FB7B78A}"/>
              </a:ext>
            </a:extLst>
          </p:cNvPr>
          <p:cNvGrpSpPr>
            <a:grpSpLocks/>
          </p:cNvGrpSpPr>
          <p:nvPr/>
        </p:nvGrpSpPr>
        <p:grpSpPr bwMode="auto">
          <a:xfrm>
            <a:off x="7810611" y="1717041"/>
            <a:ext cx="863600" cy="2663825"/>
            <a:chOff x="4059" y="981"/>
            <a:chExt cx="454" cy="1678"/>
          </a:xfrm>
        </p:grpSpPr>
        <p:sp>
          <p:nvSpPr>
            <p:cNvPr id="190" name="Line 58">
              <a:extLst>
                <a:ext uri="{FF2B5EF4-FFF2-40B4-BE49-F238E27FC236}">
                  <a16:creationId xmlns:a16="http://schemas.microsoft.com/office/drawing/2014/main" id="{DB5A54D1-0636-4EEB-B311-42158369C044}"/>
                </a:ext>
              </a:extLst>
            </p:cNvPr>
            <p:cNvSpPr>
              <a:spLocks noChangeShapeType="1"/>
            </p:cNvSpPr>
            <p:nvPr/>
          </p:nvSpPr>
          <p:spPr bwMode="auto">
            <a:xfrm>
              <a:off x="4059" y="2659"/>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1" name="Line 59">
              <a:extLst>
                <a:ext uri="{FF2B5EF4-FFF2-40B4-BE49-F238E27FC236}">
                  <a16:creationId xmlns:a16="http://schemas.microsoft.com/office/drawing/2014/main" id="{9279E4B3-5D31-4AA7-B38C-84F41F6EFA65}"/>
                </a:ext>
              </a:extLst>
            </p:cNvPr>
            <p:cNvSpPr>
              <a:spLocks noChangeShapeType="1"/>
            </p:cNvSpPr>
            <p:nvPr/>
          </p:nvSpPr>
          <p:spPr bwMode="auto">
            <a:xfrm>
              <a:off x="4059" y="2205"/>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2" name="Line 60">
              <a:extLst>
                <a:ext uri="{FF2B5EF4-FFF2-40B4-BE49-F238E27FC236}">
                  <a16:creationId xmlns:a16="http://schemas.microsoft.com/office/drawing/2014/main" id="{6D281CBC-D455-4A8B-99CB-66B6C90697E1}"/>
                </a:ext>
              </a:extLst>
            </p:cNvPr>
            <p:cNvSpPr>
              <a:spLocks noChangeShapeType="1"/>
            </p:cNvSpPr>
            <p:nvPr/>
          </p:nvSpPr>
          <p:spPr bwMode="auto">
            <a:xfrm>
              <a:off x="4059" y="1797"/>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3" name="Line 61">
              <a:extLst>
                <a:ext uri="{FF2B5EF4-FFF2-40B4-BE49-F238E27FC236}">
                  <a16:creationId xmlns:a16="http://schemas.microsoft.com/office/drawing/2014/main" id="{D253FCC6-EB9A-472F-B48F-C2BF33849086}"/>
                </a:ext>
              </a:extLst>
            </p:cNvPr>
            <p:cNvSpPr>
              <a:spLocks noChangeShapeType="1"/>
            </p:cNvSpPr>
            <p:nvPr/>
          </p:nvSpPr>
          <p:spPr bwMode="auto">
            <a:xfrm>
              <a:off x="4059" y="1389"/>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94" name="Line 62">
              <a:extLst>
                <a:ext uri="{FF2B5EF4-FFF2-40B4-BE49-F238E27FC236}">
                  <a16:creationId xmlns:a16="http://schemas.microsoft.com/office/drawing/2014/main" id="{21688220-E448-4A3F-A7E6-008995CB7D48}"/>
                </a:ext>
              </a:extLst>
            </p:cNvPr>
            <p:cNvSpPr>
              <a:spLocks noChangeShapeType="1"/>
            </p:cNvSpPr>
            <p:nvPr/>
          </p:nvSpPr>
          <p:spPr bwMode="auto">
            <a:xfrm>
              <a:off x="4059" y="981"/>
              <a:ext cx="454" cy="0"/>
            </a:xfrm>
            <a:prstGeom prst="line">
              <a:avLst/>
            </a:prstGeom>
            <a:noFill/>
            <a:ln w="19050">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Times New Roman" panose="02020603050405020304" pitchFamily="18" charset="0"/>
                <a:cs typeface="Times New Roman" panose="02020603050405020304" pitchFamily="18" charset="0"/>
              </a:endParaRPr>
            </a:p>
          </p:txBody>
        </p:sp>
      </p:grpSp>
      <p:sp>
        <p:nvSpPr>
          <p:cNvPr id="195" name="Text Box 63">
            <a:extLst>
              <a:ext uri="{FF2B5EF4-FFF2-40B4-BE49-F238E27FC236}">
                <a16:creationId xmlns:a16="http://schemas.microsoft.com/office/drawing/2014/main" id="{DE6C650A-D954-448B-BE20-2F87C82A3441}"/>
              </a:ext>
            </a:extLst>
          </p:cNvPr>
          <p:cNvSpPr txBox="1">
            <a:spLocks noChangeArrowheads="1"/>
          </p:cNvSpPr>
          <p:nvPr/>
        </p:nvSpPr>
        <p:spPr bwMode="auto">
          <a:xfrm>
            <a:off x="2173398" y="604297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发送主机</a:t>
            </a:r>
          </a:p>
        </p:txBody>
      </p:sp>
      <p:sp>
        <p:nvSpPr>
          <p:cNvPr id="196" name="Text Box 64">
            <a:extLst>
              <a:ext uri="{FF2B5EF4-FFF2-40B4-BE49-F238E27FC236}">
                <a16:creationId xmlns:a16="http://schemas.microsoft.com/office/drawing/2014/main" id="{3D598CCE-96D7-4972-A8F4-D72A95623A13}"/>
              </a:ext>
            </a:extLst>
          </p:cNvPr>
          <p:cNvSpPr txBox="1">
            <a:spLocks noChangeArrowheads="1"/>
          </p:cNvSpPr>
          <p:nvPr/>
        </p:nvSpPr>
        <p:spPr bwMode="auto">
          <a:xfrm>
            <a:off x="8961548" y="603662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接收主机</a:t>
            </a:r>
          </a:p>
        </p:txBody>
      </p:sp>
      <p:sp>
        <p:nvSpPr>
          <p:cNvPr id="197" name="Text Box 65">
            <a:extLst>
              <a:ext uri="{FF2B5EF4-FFF2-40B4-BE49-F238E27FC236}">
                <a16:creationId xmlns:a16="http://schemas.microsoft.com/office/drawing/2014/main" id="{57F09B8A-11EA-480A-87D3-C0D3F24F36C8}"/>
              </a:ext>
            </a:extLst>
          </p:cNvPr>
          <p:cNvSpPr txBox="1">
            <a:spLocks noChangeArrowheads="1"/>
          </p:cNvSpPr>
          <p:nvPr/>
        </p:nvSpPr>
        <p:spPr bwMode="auto">
          <a:xfrm>
            <a:off x="2173398" y="115427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发送进程</a:t>
            </a:r>
          </a:p>
        </p:txBody>
      </p:sp>
      <p:sp>
        <p:nvSpPr>
          <p:cNvPr id="198" name="Text Box 66">
            <a:extLst>
              <a:ext uri="{FF2B5EF4-FFF2-40B4-BE49-F238E27FC236}">
                <a16:creationId xmlns:a16="http://schemas.microsoft.com/office/drawing/2014/main" id="{285400AC-DF0D-4DB5-BEC7-615558DF64A4}"/>
              </a:ext>
            </a:extLst>
          </p:cNvPr>
          <p:cNvSpPr txBox="1">
            <a:spLocks noChangeArrowheads="1"/>
          </p:cNvSpPr>
          <p:nvPr/>
        </p:nvSpPr>
        <p:spPr bwMode="auto">
          <a:xfrm>
            <a:off x="8961548" y="114792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接收进程</a:t>
            </a:r>
          </a:p>
        </p:txBody>
      </p:sp>
      <p:sp>
        <p:nvSpPr>
          <p:cNvPr id="199" name="Rectangle 67">
            <a:extLst>
              <a:ext uri="{FF2B5EF4-FFF2-40B4-BE49-F238E27FC236}">
                <a16:creationId xmlns:a16="http://schemas.microsoft.com/office/drawing/2014/main" id="{820B0DDD-8107-468C-88C2-D766A0C348A5}"/>
              </a:ext>
            </a:extLst>
          </p:cNvPr>
          <p:cNvSpPr>
            <a:spLocks noChangeArrowheads="1"/>
          </p:cNvSpPr>
          <p:nvPr/>
        </p:nvSpPr>
        <p:spPr bwMode="auto">
          <a:xfrm>
            <a:off x="7739173" y="4884104"/>
            <a:ext cx="503238" cy="287337"/>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DT</a:t>
            </a:r>
          </a:p>
        </p:txBody>
      </p:sp>
      <p:sp>
        <p:nvSpPr>
          <p:cNvPr id="2" name="灯片编号占位符 1">
            <a:extLst>
              <a:ext uri="{FF2B5EF4-FFF2-40B4-BE49-F238E27FC236}">
                <a16:creationId xmlns:a16="http://schemas.microsoft.com/office/drawing/2014/main" id="{9F7E636F-318D-466C-9030-A6976C639A10}"/>
              </a:ext>
            </a:extLst>
          </p:cNvPr>
          <p:cNvSpPr>
            <a:spLocks noGrp="1"/>
          </p:cNvSpPr>
          <p:nvPr>
            <p:ph type="sldNum" sz="quarter" idx="12"/>
          </p:nvPr>
        </p:nvSpPr>
        <p:spPr>
          <a:xfrm>
            <a:off x="10724707" y="6409690"/>
            <a:ext cx="806893" cy="274320"/>
          </a:xfrm>
        </p:spPr>
        <p:txBody>
          <a:bodyPr/>
          <a:lstStyle/>
          <a:p>
            <a:fld id="{C8BB1146-E542-4D4E-B8E9-6919A11DDD48}" type="slidenum">
              <a:rPr lang="en-US" smtClean="0"/>
              <a:t>93</a:t>
            </a:fld>
            <a:endParaRPr lang="en-US"/>
          </a:p>
        </p:txBody>
      </p:sp>
    </p:spTree>
    <p:extLst>
      <p:ext uri="{BB962C8B-B14F-4D97-AF65-F5344CB8AC3E}">
        <p14:creationId xmlns:p14="http://schemas.microsoft.com/office/powerpoint/2010/main" val="29219628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9173D-BC92-4796-BB9F-ACBA1C642523}"/>
              </a:ext>
            </a:extLst>
          </p:cNvPr>
          <p:cNvSpPr>
            <a:spLocks noGrp="1"/>
          </p:cNvSpPr>
          <p:nvPr>
            <p:ph type="title"/>
          </p:nvPr>
        </p:nvSpPr>
        <p:spPr/>
        <p:txBody>
          <a:bodyPr/>
          <a:lstStyle/>
          <a:p>
            <a:r>
              <a:rPr kumimoji="1" lang="en-US" altLang="zh-CN" dirty="0">
                <a:latin typeface="+mn-ea"/>
                <a:sym typeface="+mn-ea"/>
              </a:rPr>
              <a:t>OSI </a:t>
            </a:r>
            <a:r>
              <a:rPr kumimoji="1" lang="zh-CN" altLang="en-US" dirty="0">
                <a:latin typeface="+mn-ea"/>
                <a:sym typeface="+mn-ea"/>
              </a:rPr>
              <a:t>参考模型的必要性</a:t>
            </a:r>
            <a:endParaRPr lang="zh-CN" altLang="en-US" dirty="0"/>
          </a:p>
        </p:txBody>
      </p:sp>
      <p:sp>
        <p:nvSpPr>
          <p:cNvPr id="3" name="内容占位符 2">
            <a:extLst>
              <a:ext uri="{FF2B5EF4-FFF2-40B4-BE49-F238E27FC236}">
                <a16:creationId xmlns:a16="http://schemas.microsoft.com/office/drawing/2014/main" id="{A864B86A-0012-489E-B553-395B681D5F07}"/>
              </a:ext>
            </a:extLst>
          </p:cNvPr>
          <p:cNvSpPr>
            <a:spLocks noGrp="1"/>
          </p:cNvSpPr>
          <p:nvPr>
            <p:ph idx="1"/>
          </p:nvPr>
        </p:nvSpPr>
        <p:spPr/>
        <p:txBody>
          <a:bodyPr>
            <a:normAutofit/>
          </a:bodyPr>
          <a:lstStyle/>
          <a:p>
            <a:pPr marL="0" indent="0">
              <a:buNone/>
            </a:pPr>
            <a:r>
              <a:rPr lang="zh-CN" altLang="en-US" dirty="0"/>
              <a:t>互联网大厂</a:t>
            </a:r>
            <a:r>
              <a:rPr lang="en-US" altLang="zh-CN" dirty="0"/>
              <a:t>X</a:t>
            </a:r>
            <a:r>
              <a:rPr lang="zh-CN" altLang="en-US" dirty="0"/>
              <a:t>讯与</a:t>
            </a:r>
            <a:r>
              <a:rPr lang="en-US" altLang="zh-CN" dirty="0"/>
              <a:t>X</a:t>
            </a:r>
            <a:r>
              <a:rPr lang="zh-CN" altLang="en-US" dirty="0"/>
              <a:t>东的合作为例：</a:t>
            </a:r>
          </a:p>
          <a:p>
            <a:r>
              <a:rPr lang="zh-CN" altLang="en-US" dirty="0"/>
              <a:t>层级组织（分层）</a:t>
            </a:r>
          </a:p>
          <a:p>
            <a:pPr lvl="1"/>
            <a:r>
              <a:rPr lang="zh-CN" altLang="en-US" dirty="0"/>
              <a:t>总裁</a:t>
            </a:r>
            <a:r>
              <a:rPr lang="en-US" altLang="zh-CN" dirty="0"/>
              <a:t>-</a:t>
            </a:r>
            <a:r>
              <a:rPr lang="zh-CN" altLang="en-US" dirty="0"/>
              <a:t>总监</a:t>
            </a:r>
            <a:r>
              <a:rPr lang="en-US" altLang="zh-CN" dirty="0"/>
              <a:t>-</a:t>
            </a:r>
            <a:r>
              <a:rPr lang="zh-CN" altLang="en-US" dirty="0"/>
              <a:t>经理</a:t>
            </a:r>
            <a:r>
              <a:rPr lang="en-US" altLang="zh-CN" dirty="0"/>
              <a:t>-</a:t>
            </a:r>
            <a:r>
              <a:rPr lang="zh-CN" altLang="en-US" dirty="0"/>
              <a:t>码农</a:t>
            </a:r>
          </a:p>
          <a:p>
            <a:r>
              <a:rPr lang="zh-CN" altLang="en-US" dirty="0"/>
              <a:t>内部独立（模块）</a:t>
            </a:r>
          </a:p>
          <a:p>
            <a:pPr lvl="1"/>
            <a:r>
              <a:rPr lang="zh-CN" altLang="en-US" dirty="0"/>
              <a:t>我用</a:t>
            </a:r>
            <a:r>
              <a:rPr lang="en-US" altLang="zh-CN" dirty="0"/>
              <a:t>Python; </a:t>
            </a:r>
            <a:r>
              <a:rPr lang="zh-CN" altLang="en-US" dirty="0"/>
              <a:t>我用</a:t>
            </a:r>
            <a:r>
              <a:rPr lang="en-US" altLang="zh-CN" dirty="0"/>
              <a:t>GO</a:t>
            </a:r>
          </a:p>
          <a:p>
            <a:pPr lvl="1"/>
            <a:r>
              <a:rPr lang="zh-CN" altLang="en-US" dirty="0"/>
              <a:t>铁打的项目，流水的码农</a:t>
            </a:r>
          </a:p>
          <a:p>
            <a:r>
              <a:rPr lang="zh-CN" altLang="en-US" dirty="0"/>
              <a:t>沟通协作（标准）</a:t>
            </a:r>
          </a:p>
          <a:p>
            <a:pPr lvl="1"/>
            <a:r>
              <a:rPr lang="zh-CN" altLang="en-US" dirty="0"/>
              <a:t>合作协议、项目文档、接口定义</a:t>
            </a:r>
          </a:p>
          <a:p>
            <a:pPr lvl="1"/>
            <a:r>
              <a:rPr lang="zh-CN" altLang="en-US" dirty="0"/>
              <a:t>日报、周报、月报</a:t>
            </a:r>
          </a:p>
          <a:p>
            <a:endParaRPr lang="zh-CN" altLang="en-US" dirty="0"/>
          </a:p>
        </p:txBody>
      </p:sp>
      <p:pic>
        <p:nvPicPr>
          <p:cNvPr id="5" name="图片 4">
            <a:extLst>
              <a:ext uri="{FF2B5EF4-FFF2-40B4-BE49-F238E27FC236}">
                <a16:creationId xmlns:a16="http://schemas.microsoft.com/office/drawing/2014/main" id="{71F46780-653B-43F0-B151-8F34827E89D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90380" y="1282065"/>
            <a:ext cx="842645" cy="914400"/>
          </a:xfrm>
          <a:prstGeom prst="rect">
            <a:avLst/>
          </a:prstGeom>
        </p:spPr>
      </p:pic>
      <p:sp>
        <p:nvSpPr>
          <p:cNvPr id="6" name="文本框 5">
            <a:extLst>
              <a:ext uri="{FF2B5EF4-FFF2-40B4-BE49-F238E27FC236}">
                <a16:creationId xmlns:a16="http://schemas.microsoft.com/office/drawing/2014/main" id="{D625B98F-545C-4350-9330-2F5C6D7C374B}"/>
              </a:ext>
            </a:extLst>
          </p:cNvPr>
          <p:cNvSpPr txBox="1"/>
          <p:nvPr/>
        </p:nvSpPr>
        <p:spPr>
          <a:xfrm>
            <a:off x="10467975" y="1565275"/>
            <a:ext cx="8426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总裁</a:t>
            </a:r>
          </a:p>
        </p:txBody>
      </p:sp>
      <p:pic>
        <p:nvPicPr>
          <p:cNvPr id="7" name="图片 6">
            <a:extLst>
              <a:ext uri="{FF2B5EF4-FFF2-40B4-BE49-F238E27FC236}">
                <a16:creationId xmlns:a16="http://schemas.microsoft.com/office/drawing/2014/main" id="{13CB782D-C4FA-407A-91C7-12870B32C4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38950" y="1356360"/>
            <a:ext cx="680720" cy="785495"/>
          </a:xfrm>
          <a:prstGeom prst="rect">
            <a:avLst/>
          </a:prstGeom>
        </p:spPr>
      </p:pic>
      <p:pic>
        <p:nvPicPr>
          <p:cNvPr id="8" name="图片 7">
            <a:extLst>
              <a:ext uri="{FF2B5EF4-FFF2-40B4-BE49-F238E27FC236}">
                <a16:creationId xmlns:a16="http://schemas.microsoft.com/office/drawing/2014/main" id="{2FA8001D-5277-4482-AA4E-3B836DE148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77685" y="2593975"/>
            <a:ext cx="603250" cy="882015"/>
          </a:xfrm>
          <a:prstGeom prst="rect">
            <a:avLst/>
          </a:prstGeom>
        </p:spPr>
      </p:pic>
      <p:pic>
        <p:nvPicPr>
          <p:cNvPr id="9" name="图片 8">
            <a:extLst>
              <a:ext uri="{FF2B5EF4-FFF2-40B4-BE49-F238E27FC236}">
                <a16:creationId xmlns:a16="http://schemas.microsoft.com/office/drawing/2014/main" id="{AAA73DC8-D632-4A33-9160-F3939C0B42F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527540" y="2588260"/>
            <a:ext cx="568325" cy="855980"/>
          </a:xfrm>
          <a:prstGeom prst="rect">
            <a:avLst/>
          </a:prstGeom>
        </p:spPr>
      </p:pic>
      <p:pic>
        <p:nvPicPr>
          <p:cNvPr id="10" name="图片 9">
            <a:extLst>
              <a:ext uri="{FF2B5EF4-FFF2-40B4-BE49-F238E27FC236}">
                <a16:creationId xmlns:a16="http://schemas.microsoft.com/office/drawing/2014/main" id="{A9485B82-A0A6-4015-8AB1-91370FFAA30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77685" y="5053330"/>
            <a:ext cx="768350" cy="728980"/>
          </a:xfrm>
          <a:prstGeom prst="rect">
            <a:avLst/>
          </a:prstGeom>
        </p:spPr>
      </p:pic>
      <p:pic>
        <p:nvPicPr>
          <p:cNvPr id="11" name="图片 10">
            <a:extLst>
              <a:ext uri="{FF2B5EF4-FFF2-40B4-BE49-F238E27FC236}">
                <a16:creationId xmlns:a16="http://schemas.microsoft.com/office/drawing/2014/main" id="{3090FCA1-A259-4008-84FC-9195CE0C88A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84995" y="5020945"/>
            <a:ext cx="653415" cy="823595"/>
          </a:xfrm>
          <a:prstGeom prst="rect">
            <a:avLst/>
          </a:prstGeom>
        </p:spPr>
      </p:pic>
      <p:pic>
        <p:nvPicPr>
          <p:cNvPr id="12" name="图片 11">
            <a:extLst>
              <a:ext uri="{FF2B5EF4-FFF2-40B4-BE49-F238E27FC236}">
                <a16:creationId xmlns:a16="http://schemas.microsoft.com/office/drawing/2014/main" id="{2A42A3B6-BF14-499D-AB12-16EEFF3A074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54825" y="4000500"/>
            <a:ext cx="814070" cy="544195"/>
          </a:xfrm>
          <a:prstGeom prst="rect">
            <a:avLst/>
          </a:prstGeom>
        </p:spPr>
      </p:pic>
      <p:pic>
        <p:nvPicPr>
          <p:cNvPr id="13" name="图片 12">
            <a:extLst>
              <a:ext uri="{FF2B5EF4-FFF2-40B4-BE49-F238E27FC236}">
                <a16:creationId xmlns:a16="http://schemas.microsoft.com/office/drawing/2014/main" id="{6A40F3A8-50A8-4826-8071-DF325FAAE11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35160" y="3869055"/>
            <a:ext cx="553085" cy="770890"/>
          </a:xfrm>
          <a:prstGeom prst="rect">
            <a:avLst/>
          </a:prstGeom>
        </p:spPr>
      </p:pic>
      <p:sp>
        <p:nvSpPr>
          <p:cNvPr id="14" name="文本框 13">
            <a:extLst>
              <a:ext uri="{FF2B5EF4-FFF2-40B4-BE49-F238E27FC236}">
                <a16:creationId xmlns:a16="http://schemas.microsoft.com/office/drawing/2014/main" id="{2CBECB0E-0346-42E5-9EEE-116FE53DC6E3}"/>
              </a:ext>
            </a:extLst>
          </p:cNvPr>
          <p:cNvSpPr txBox="1"/>
          <p:nvPr/>
        </p:nvSpPr>
        <p:spPr>
          <a:xfrm>
            <a:off x="10467975" y="2850515"/>
            <a:ext cx="8426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总监</a:t>
            </a:r>
          </a:p>
        </p:txBody>
      </p:sp>
      <p:sp>
        <p:nvSpPr>
          <p:cNvPr id="15" name="文本框 14">
            <a:extLst>
              <a:ext uri="{FF2B5EF4-FFF2-40B4-BE49-F238E27FC236}">
                <a16:creationId xmlns:a16="http://schemas.microsoft.com/office/drawing/2014/main" id="{F7E9D40E-CCF1-4660-A0F9-AA3B152C8C68}"/>
              </a:ext>
            </a:extLst>
          </p:cNvPr>
          <p:cNvSpPr txBox="1"/>
          <p:nvPr/>
        </p:nvSpPr>
        <p:spPr>
          <a:xfrm>
            <a:off x="10467975" y="4086225"/>
            <a:ext cx="8426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经理</a:t>
            </a:r>
          </a:p>
        </p:txBody>
      </p:sp>
      <p:sp>
        <p:nvSpPr>
          <p:cNvPr id="16" name="文本框 15">
            <a:extLst>
              <a:ext uri="{FF2B5EF4-FFF2-40B4-BE49-F238E27FC236}">
                <a16:creationId xmlns:a16="http://schemas.microsoft.com/office/drawing/2014/main" id="{4C5354E0-329B-4A7B-911C-7AF61AD99A39}"/>
              </a:ext>
            </a:extLst>
          </p:cNvPr>
          <p:cNvSpPr txBox="1"/>
          <p:nvPr/>
        </p:nvSpPr>
        <p:spPr>
          <a:xfrm>
            <a:off x="10467975" y="5196205"/>
            <a:ext cx="8426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码农</a:t>
            </a:r>
          </a:p>
        </p:txBody>
      </p:sp>
      <p:cxnSp>
        <p:nvCxnSpPr>
          <p:cNvPr id="17" name="直接箭头连接符 16">
            <a:extLst>
              <a:ext uri="{FF2B5EF4-FFF2-40B4-BE49-F238E27FC236}">
                <a16:creationId xmlns:a16="http://schemas.microsoft.com/office/drawing/2014/main" id="{6AD86033-2E19-4D83-87FC-45C14FF3A3E3}"/>
              </a:ext>
            </a:extLst>
          </p:cNvPr>
          <p:cNvCxnSpPr>
            <a:cxnSpLocks/>
          </p:cNvCxnSpPr>
          <p:nvPr/>
        </p:nvCxnSpPr>
        <p:spPr>
          <a:xfrm flipV="1">
            <a:off x="7581582" y="1739265"/>
            <a:ext cx="1868170" cy="1016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298E3D1-BBC2-46EB-BE2C-05A0B0D80523}"/>
              </a:ext>
            </a:extLst>
          </p:cNvPr>
          <p:cNvSpPr txBox="1"/>
          <p:nvPr/>
        </p:nvSpPr>
        <p:spPr>
          <a:xfrm>
            <a:off x="7869872" y="1933575"/>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战略合作</a:t>
            </a:r>
          </a:p>
        </p:txBody>
      </p:sp>
      <p:cxnSp>
        <p:nvCxnSpPr>
          <p:cNvPr id="19" name="直接箭头连接符 18">
            <a:extLst>
              <a:ext uri="{FF2B5EF4-FFF2-40B4-BE49-F238E27FC236}">
                <a16:creationId xmlns:a16="http://schemas.microsoft.com/office/drawing/2014/main" id="{D7F683C5-0293-463B-98B7-7164F6B21CBE}"/>
              </a:ext>
            </a:extLst>
          </p:cNvPr>
          <p:cNvCxnSpPr>
            <a:cxnSpLocks/>
          </p:cNvCxnSpPr>
          <p:nvPr/>
        </p:nvCxnSpPr>
        <p:spPr>
          <a:xfrm flipV="1">
            <a:off x="7465377" y="3016250"/>
            <a:ext cx="2100580" cy="1905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DDB2A59-445A-40C7-B1DE-9DD1E19ED74C}"/>
              </a:ext>
            </a:extLst>
          </p:cNvPr>
          <p:cNvSpPr txBox="1"/>
          <p:nvPr/>
        </p:nvSpPr>
        <p:spPr>
          <a:xfrm>
            <a:off x="7869872" y="3060700"/>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确定项目</a:t>
            </a:r>
          </a:p>
        </p:txBody>
      </p:sp>
      <p:cxnSp>
        <p:nvCxnSpPr>
          <p:cNvPr id="21" name="直接箭头连接符 20">
            <a:extLst>
              <a:ext uri="{FF2B5EF4-FFF2-40B4-BE49-F238E27FC236}">
                <a16:creationId xmlns:a16="http://schemas.microsoft.com/office/drawing/2014/main" id="{CE292F95-8218-47A0-866A-7D9C63CA21A8}"/>
              </a:ext>
            </a:extLst>
          </p:cNvPr>
          <p:cNvCxnSpPr>
            <a:cxnSpLocks/>
          </p:cNvCxnSpPr>
          <p:nvPr/>
        </p:nvCxnSpPr>
        <p:spPr>
          <a:xfrm>
            <a:off x="7559357" y="4272915"/>
            <a:ext cx="1912620" cy="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C99CE02-D122-4D4F-8A62-76FEADF635E3}"/>
              </a:ext>
            </a:extLst>
          </p:cNvPr>
          <p:cNvSpPr txBox="1"/>
          <p:nvPr/>
        </p:nvSpPr>
        <p:spPr>
          <a:xfrm>
            <a:off x="7869872" y="4311650"/>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sym typeface="+mn-ea"/>
              </a:rPr>
              <a:t>细化</a:t>
            </a: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功能</a:t>
            </a:r>
          </a:p>
        </p:txBody>
      </p:sp>
      <p:cxnSp>
        <p:nvCxnSpPr>
          <p:cNvPr id="23" name="直接箭头连接符 22">
            <a:extLst>
              <a:ext uri="{FF2B5EF4-FFF2-40B4-BE49-F238E27FC236}">
                <a16:creationId xmlns:a16="http://schemas.microsoft.com/office/drawing/2014/main" id="{11E43A9A-5194-4941-8620-F6694015647A}"/>
              </a:ext>
            </a:extLst>
          </p:cNvPr>
          <p:cNvCxnSpPr>
            <a:cxnSpLocks/>
          </p:cNvCxnSpPr>
          <p:nvPr/>
        </p:nvCxnSpPr>
        <p:spPr>
          <a:xfrm>
            <a:off x="7547610" y="5417820"/>
            <a:ext cx="1936115" cy="1524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BE8E03E-F214-4088-B0BA-09A522B670F7}"/>
              </a:ext>
            </a:extLst>
          </p:cNvPr>
          <p:cNvSpPr txBox="1"/>
          <p:nvPr/>
        </p:nvSpPr>
        <p:spPr>
          <a:xfrm>
            <a:off x="7869872" y="5422900"/>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sym typeface="+mn-ea"/>
              </a:rPr>
              <a:t>代码接口</a:t>
            </a:r>
          </a:p>
        </p:txBody>
      </p:sp>
      <p:sp>
        <p:nvSpPr>
          <p:cNvPr id="25" name="上下箭头 26">
            <a:extLst>
              <a:ext uri="{FF2B5EF4-FFF2-40B4-BE49-F238E27FC236}">
                <a16:creationId xmlns:a16="http://schemas.microsoft.com/office/drawing/2014/main" id="{C815C0A0-4554-4BBA-9B9A-A297475BAE71}"/>
              </a:ext>
            </a:extLst>
          </p:cNvPr>
          <p:cNvSpPr/>
          <p:nvPr/>
        </p:nvSpPr>
        <p:spPr>
          <a:xfrm>
            <a:off x="7037705" y="219646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6" name="上下箭头 27">
            <a:extLst>
              <a:ext uri="{FF2B5EF4-FFF2-40B4-BE49-F238E27FC236}">
                <a16:creationId xmlns:a16="http://schemas.microsoft.com/office/drawing/2014/main" id="{D792307B-390F-4A3A-87E1-5C91B6AF2C5E}"/>
              </a:ext>
            </a:extLst>
          </p:cNvPr>
          <p:cNvSpPr/>
          <p:nvPr/>
        </p:nvSpPr>
        <p:spPr>
          <a:xfrm>
            <a:off x="7042785" y="352488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7" name="上下箭头 28">
            <a:extLst>
              <a:ext uri="{FF2B5EF4-FFF2-40B4-BE49-F238E27FC236}">
                <a16:creationId xmlns:a16="http://schemas.microsoft.com/office/drawing/2014/main" id="{F803339C-626D-4D95-A0BD-A614D5A32E57}"/>
              </a:ext>
            </a:extLst>
          </p:cNvPr>
          <p:cNvSpPr/>
          <p:nvPr/>
        </p:nvSpPr>
        <p:spPr>
          <a:xfrm>
            <a:off x="7042785" y="4613910"/>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8" name="上下箭头 29">
            <a:extLst>
              <a:ext uri="{FF2B5EF4-FFF2-40B4-BE49-F238E27FC236}">
                <a16:creationId xmlns:a16="http://schemas.microsoft.com/office/drawing/2014/main" id="{0448A6C2-0B9D-4ECB-B8C3-27F2845C3778}"/>
              </a:ext>
            </a:extLst>
          </p:cNvPr>
          <p:cNvSpPr/>
          <p:nvPr/>
        </p:nvSpPr>
        <p:spPr>
          <a:xfrm>
            <a:off x="9675177" y="2212340"/>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9" name="上下箭头 30">
            <a:extLst>
              <a:ext uri="{FF2B5EF4-FFF2-40B4-BE49-F238E27FC236}">
                <a16:creationId xmlns:a16="http://schemas.microsoft.com/office/drawing/2014/main" id="{65A9B5F4-32E1-49B1-B45B-008CDB379004}"/>
              </a:ext>
            </a:extLst>
          </p:cNvPr>
          <p:cNvSpPr/>
          <p:nvPr/>
        </p:nvSpPr>
        <p:spPr>
          <a:xfrm>
            <a:off x="9675177" y="349313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0" name="上下箭头 31">
            <a:extLst>
              <a:ext uri="{FF2B5EF4-FFF2-40B4-BE49-F238E27FC236}">
                <a16:creationId xmlns:a16="http://schemas.microsoft.com/office/drawing/2014/main" id="{76C3BF37-F8B6-4B94-A8A3-4050B72F07E1}"/>
              </a:ext>
            </a:extLst>
          </p:cNvPr>
          <p:cNvSpPr/>
          <p:nvPr/>
        </p:nvSpPr>
        <p:spPr>
          <a:xfrm>
            <a:off x="9675177" y="4629785"/>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cxnSp>
        <p:nvCxnSpPr>
          <p:cNvPr id="31" name="直接连接符 30">
            <a:extLst>
              <a:ext uri="{FF2B5EF4-FFF2-40B4-BE49-F238E27FC236}">
                <a16:creationId xmlns:a16="http://schemas.microsoft.com/office/drawing/2014/main" id="{3561D126-159D-4A74-9B42-1540550B3C05}"/>
              </a:ext>
            </a:extLst>
          </p:cNvPr>
          <p:cNvCxnSpPr>
            <a:cxnSpLocks/>
          </p:cNvCxnSpPr>
          <p:nvPr/>
        </p:nvCxnSpPr>
        <p:spPr>
          <a:xfrm>
            <a:off x="8499157" y="1341120"/>
            <a:ext cx="33020" cy="4827905"/>
          </a:xfrm>
          <a:prstGeom prst="line">
            <a:avLst/>
          </a:prstGeom>
          <a:ln w="31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1DBD0CDA-ED38-4034-9430-E843556B78B7}"/>
              </a:ext>
            </a:extLst>
          </p:cNvPr>
          <p:cNvSpPr>
            <a:spLocks noGrp="1"/>
          </p:cNvSpPr>
          <p:nvPr>
            <p:ph type="sldNum" sz="quarter" idx="12"/>
          </p:nvPr>
        </p:nvSpPr>
        <p:spPr/>
        <p:txBody>
          <a:bodyPr/>
          <a:lstStyle/>
          <a:p>
            <a:fld id="{C8BB1146-E542-4D4E-B8E9-6919A11DDD48}" type="slidenum">
              <a:rPr lang="en-US" smtClean="0"/>
              <a:t>94</a:t>
            </a:fld>
            <a:endParaRPr lang="en-US"/>
          </a:p>
        </p:txBody>
      </p:sp>
    </p:spTree>
    <p:extLst>
      <p:ext uri="{BB962C8B-B14F-4D97-AF65-F5344CB8AC3E}">
        <p14:creationId xmlns:p14="http://schemas.microsoft.com/office/powerpoint/2010/main" val="5725633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a:sym typeface="+mn-ea"/>
              </a:rPr>
              <a:t>OSI </a:t>
            </a:r>
            <a:r>
              <a:rPr kumimoji="1" lang="zh-CN" altLang="en-US" sz="3200" dirty="0">
                <a:sym typeface="+mn-ea"/>
              </a:rPr>
              <a:t>参考模型的必要性</a:t>
            </a:r>
            <a:endParaRPr kumimoji="1" lang="zh-CN" altLang="en-US" sz="3200" dirty="0"/>
          </a:p>
        </p:txBody>
      </p:sp>
      <p:sp>
        <p:nvSpPr>
          <p:cNvPr id="3" name="内容占位符 2"/>
          <p:cNvSpPr>
            <a:spLocks noGrp="1"/>
          </p:cNvSpPr>
          <p:nvPr>
            <p:ph idx="1"/>
          </p:nvPr>
        </p:nvSpPr>
        <p:spPr>
          <a:xfrm>
            <a:off x="596731" y="1271616"/>
            <a:ext cx="4598096" cy="4859539"/>
          </a:xfrm>
          <a:ln w="6350" cmpd="sng">
            <a:solidFill>
              <a:srgbClr val="5B307E"/>
            </a:solidFill>
            <a:prstDash val="solid"/>
          </a:ln>
        </p:spPr>
        <p:txBody>
          <a:bodyPr>
            <a:normAutofit/>
          </a:bodyPr>
          <a:lstStyle/>
          <a:p>
            <a:pPr marL="311150" indent="-311150">
              <a:lnSpc>
                <a:spcPct val="110000"/>
              </a:lnSpc>
            </a:pPr>
            <a:r>
              <a:rPr kumimoji="1" lang="zh-CN" altLang="en-US" sz="2400" dirty="0"/>
              <a:t>计算机网络的复杂与异构</a:t>
            </a:r>
          </a:p>
          <a:p>
            <a:pPr lvl="1">
              <a:lnSpc>
                <a:spcPct val="110000"/>
              </a:lnSpc>
            </a:pPr>
            <a:r>
              <a:rPr kumimoji="1" lang="zh-CN" altLang="en-US" sz="2000" dirty="0"/>
              <a:t>介质：光纤、铜缆、空气</a:t>
            </a:r>
            <a:r>
              <a:rPr kumimoji="1" lang="en-US" altLang="zh-CN" sz="2000" dirty="0"/>
              <a:t>...</a:t>
            </a:r>
            <a:endParaRPr kumimoji="1" lang="zh-CN" altLang="en-US" sz="2000" dirty="0"/>
          </a:p>
          <a:p>
            <a:pPr lvl="1">
              <a:lnSpc>
                <a:spcPct val="110000"/>
              </a:lnSpc>
            </a:pPr>
            <a:r>
              <a:rPr kumimoji="1" lang="zh-CN" altLang="en-US" sz="2000" dirty="0"/>
              <a:t>接入：有线、</a:t>
            </a:r>
            <a:r>
              <a:rPr kumimoji="1" lang="en-US" altLang="zh-CN" sz="2000" dirty="0"/>
              <a:t>WLAN</a:t>
            </a:r>
            <a:r>
              <a:rPr kumimoji="1" lang="zh-CN" altLang="en-US" sz="2000" dirty="0"/>
              <a:t>、移动数据网络、蓝牙</a:t>
            </a:r>
            <a:r>
              <a:rPr kumimoji="1" lang="en-US" altLang="zh-CN" sz="2000" dirty="0"/>
              <a:t>...</a:t>
            </a:r>
            <a:endParaRPr kumimoji="1" lang="zh-CN" altLang="en-US" sz="2000" dirty="0"/>
          </a:p>
          <a:p>
            <a:pPr lvl="1">
              <a:lnSpc>
                <a:spcPct val="110000"/>
              </a:lnSpc>
            </a:pPr>
            <a:r>
              <a:rPr kumimoji="1" lang="zh-CN" altLang="en-US" sz="2000" dirty="0"/>
              <a:t>应用：无人驾驶、万物互联、短视频、邮件</a:t>
            </a:r>
            <a:r>
              <a:rPr kumimoji="1" lang="en-US" altLang="zh-CN" sz="2000" dirty="0"/>
              <a:t>...</a:t>
            </a:r>
            <a:endParaRPr kumimoji="1" lang="zh-CN" altLang="en-US" sz="2000" dirty="0"/>
          </a:p>
          <a:p>
            <a:pPr marL="311150" indent="-311150">
              <a:lnSpc>
                <a:spcPct val="110000"/>
              </a:lnSpc>
            </a:pPr>
            <a:r>
              <a:rPr kumimoji="1" lang="zh-CN" altLang="en-US" sz="2400" dirty="0"/>
              <a:t>高速更新迭代</a:t>
            </a:r>
            <a:endParaRPr kumimoji="1" lang="en-US" altLang="zh-CN" sz="3200" dirty="0"/>
          </a:p>
          <a:p>
            <a:pPr lvl="1">
              <a:lnSpc>
                <a:spcPct val="110000"/>
              </a:lnSpc>
            </a:pPr>
            <a:r>
              <a:rPr kumimoji="1" lang="zh-CN" altLang="en-US" sz="2000" dirty="0"/>
              <a:t>大哥大</a:t>
            </a:r>
            <a:r>
              <a:rPr kumimoji="1" lang="en-US" altLang="zh-CN" sz="2000" dirty="0"/>
              <a:t>1G</a:t>
            </a:r>
            <a:r>
              <a:rPr kumimoji="1" lang="zh-CN" altLang="en-US" sz="2000" dirty="0"/>
              <a:t>（模拟）、</a:t>
            </a:r>
            <a:r>
              <a:rPr kumimoji="1" lang="en-US" altLang="zh-CN" sz="2000" dirty="0"/>
              <a:t>2G(</a:t>
            </a:r>
            <a:r>
              <a:rPr kumimoji="1" lang="zh-CN" altLang="en-US" sz="2000" dirty="0"/>
              <a:t>数字</a:t>
            </a:r>
            <a:r>
              <a:rPr kumimoji="1" lang="en-US" altLang="zh-CN" sz="2000" dirty="0"/>
              <a:t>)</a:t>
            </a:r>
            <a:r>
              <a:rPr kumimoji="1" lang="zh-CN" altLang="en-US" sz="2000" dirty="0"/>
              <a:t>、</a:t>
            </a:r>
            <a:r>
              <a:rPr kumimoji="1" lang="en-US" altLang="zh-CN" sz="2000" dirty="0"/>
              <a:t>3G</a:t>
            </a:r>
            <a:r>
              <a:rPr kumimoji="1" lang="zh-CN" altLang="en-US" sz="2000" dirty="0"/>
              <a:t>、</a:t>
            </a:r>
            <a:r>
              <a:rPr kumimoji="1" lang="en-US" altLang="zh-CN" sz="2000" dirty="0"/>
              <a:t>4G</a:t>
            </a:r>
            <a:r>
              <a:rPr kumimoji="1" lang="zh-CN" altLang="en-US" sz="2000" dirty="0"/>
              <a:t>、</a:t>
            </a:r>
            <a:r>
              <a:rPr kumimoji="1" lang="en-US" altLang="zh-CN" sz="2000" dirty="0"/>
              <a:t>5G</a:t>
            </a:r>
          </a:p>
          <a:p>
            <a:pPr lvl="1">
              <a:lnSpc>
                <a:spcPct val="110000"/>
              </a:lnSpc>
            </a:pPr>
            <a:r>
              <a:rPr kumimoji="1" lang="en-US" altLang="zh-CN" sz="2000" dirty="0"/>
              <a:t>IEEE802.3</a:t>
            </a:r>
            <a:r>
              <a:rPr kumimoji="1" lang="zh-CN" altLang="en-US" sz="2000" dirty="0"/>
              <a:t>：</a:t>
            </a:r>
            <a:r>
              <a:rPr kumimoji="1" lang="en-US" altLang="zh-CN" sz="2000" dirty="0"/>
              <a:t>2020</a:t>
            </a:r>
            <a:r>
              <a:rPr kumimoji="1" lang="zh-CN" altLang="en-US" sz="2000" dirty="0"/>
              <a:t>年推出</a:t>
            </a:r>
            <a:r>
              <a:rPr kumimoji="1" lang="en-US" altLang="zh-CN" sz="2000" dirty="0"/>
              <a:t>4</a:t>
            </a:r>
            <a:r>
              <a:rPr kumimoji="1" lang="zh-CN" altLang="en-US" sz="2000" dirty="0"/>
              <a:t>个版本</a:t>
            </a:r>
            <a:endParaRPr kumimoji="1" lang="en-US" altLang="zh-CN" sz="2000" dirty="0"/>
          </a:p>
          <a:p>
            <a:pPr lvl="1">
              <a:lnSpc>
                <a:spcPct val="110000"/>
              </a:lnSpc>
            </a:pPr>
            <a:r>
              <a:rPr kumimoji="1" lang="en-US" altLang="zh-CN" sz="2000" dirty="0"/>
              <a:t>...</a:t>
            </a:r>
            <a:endParaRPr kumimoji="1" lang="zh-CN" altLang="en-US" sz="2000" dirty="0"/>
          </a:p>
        </p:txBody>
      </p:sp>
      <p:sp>
        <p:nvSpPr>
          <p:cNvPr id="5" name="燕尾形箭头 4"/>
          <p:cNvSpPr/>
          <p:nvPr/>
        </p:nvSpPr>
        <p:spPr>
          <a:xfrm>
            <a:off x="5242964" y="3239424"/>
            <a:ext cx="654414" cy="552282"/>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内容占位符 2"/>
          <p:cNvSpPr>
            <a:spLocks noGrp="1"/>
          </p:cNvSpPr>
          <p:nvPr/>
        </p:nvSpPr>
        <p:spPr>
          <a:xfrm>
            <a:off x="5993653" y="3024680"/>
            <a:ext cx="1805940" cy="1353412"/>
          </a:xfrm>
          <a:prstGeom prst="rect">
            <a:avLst/>
          </a:prstGeom>
          <a:ln w="6350" cmpd="sng">
            <a:solidFill>
              <a:srgbClr val="5B307E"/>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分层结构</a:t>
            </a:r>
          </a:p>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统一标准</a:t>
            </a:r>
          </a:p>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模块独立</a:t>
            </a:r>
          </a:p>
        </p:txBody>
      </p:sp>
      <p:sp>
        <p:nvSpPr>
          <p:cNvPr id="8" name="左大括号 7"/>
          <p:cNvSpPr/>
          <p:nvPr/>
        </p:nvSpPr>
        <p:spPr>
          <a:xfrm>
            <a:off x="7836647" y="2946804"/>
            <a:ext cx="327168" cy="1516669"/>
          </a:xfrm>
          <a:prstGeom prst="leftBrace">
            <a:avLst>
              <a:gd name="adj1" fmla="val 23540"/>
              <a:gd name="adj2" fmla="val 48530"/>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内容占位符 2"/>
          <p:cNvSpPr>
            <a:spLocks noGrp="1"/>
          </p:cNvSpPr>
          <p:nvPr/>
        </p:nvSpPr>
        <p:spPr>
          <a:xfrm>
            <a:off x="8068179" y="2797464"/>
            <a:ext cx="3507287" cy="1929130"/>
          </a:xfrm>
          <a:prstGeom prst="rect">
            <a:avLst/>
          </a:prstGeom>
          <a:ln w="6350" cmpd="sng">
            <a:noFill/>
            <a:prstDash val="solid"/>
          </a:ln>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明晰</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简化，便于分析学习</a:t>
            </a:r>
          </a:p>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各层独立，加速技术演进</a:t>
            </a:r>
          </a:p>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统一接口，确保技术互通（interoperable）</a:t>
            </a:r>
          </a:p>
        </p:txBody>
      </p:sp>
      <p:sp>
        <p:nvSpPr>
          <p:cNvPr id="11" name="内容占位符 2">
            <a:extLst>
              <a:ext uri="{FF2B5EF4-FFF2-40B4-BE49-F238E27FC236}">
                <a16:creationId xmlns:a16="http://schemas.microsoft.com/office/drawing/2014/main" id="{DA3FA1E6-7C01-DD4F-BC7B-67617D06E067}"/>
              </a:ext>
            </a:extLst>
          </p:cNvPr>
          <p:cNvSpPr>
            <a:spLocks noGrp="1"/>
          </p:cNvSpPr>
          <p:nvPr/>
        </p:nvSpPr>
        <p:spPr>
          <a:xfrm>
            <a:off x="5969584" y="1307235"/>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a:lnSpc>
                <a:spcPct val="130000"/>
              </a:lnSpc>
              <a:buNone/>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开发个游戏直播软件，是否需要针对</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3G/</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4G/5G</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还是</a:t>
            </a:r>
            <a:r>
              <a:rPr kumimoji="1" lang="en-US" altLang="zh-CN" sz="2400" dirty="0" err="1">
                <a:solidFill>
                  <a:prstClr val="black"/>
                </a:solidFill>
              </a:rPr>
              <a:t>WiFi</a:t>
            </a:r>
            <a:r>
              <a:rPr kumimoji="1" lang="zh-CN" altLang="en-US" sz="2400" dirty="0">
                <a:solidFill>
                  <a:prstClr val="black"/>
                </a:solidFill>
              </a:rPr>
              <a:t>单独开发</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p>
        </p:txBody>
      </p:sp>
      <p:sp>
        <p:nvSpPr>
          <p:cNvPr id="12" name="内容占位符 2">
            <a:extLst>
              <a:ext uri="{FF2B5EF4-FFF2-40B4-BE49-F238E27FC236}">
                <a16:creationId xmlns:a16="http://schemas.microsoft.com/office/drawing/2014/main" id="{304C428F-A6B0-5C4B-B062-1CCE4E892A46}"/>
              </a:ext>
            </a:extLst>
          </p:cNvPr>
          <p:cNvSpPr>
            <a:spLocks noGrp="1"/>
          </p:cNvSpPr>
          <p:nvPr/>
        </p:nvSpPr>
        <p:spPr>
          <a:xfrm>
            <a:off x="5945642" y="4995316"/>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a:lnSpc>
                <a:spcPct val="130000"/>
              </a:lnSpc>
              <a:buNone/>
              <a:defRPr/>
            </a:pPr>
            <a:r>
              <a:rPr kumimoji="1" lang="en-US" altLang="zh-CN" sz="24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WiFi</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发展为新版本</a:t>
            </a:r>
            <a:r>
              <a:rPr kumimoji="1" lang="en-US" altLang="zh-CN" sz="2400" dirty="0">
                <a:solidFill>
                  <a:prstClr val="black"/>
                </a:solidFill>
              </a:rPr>
              <a:t>WiFi6</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，那么</a:t>
            </a:r>
            <a:r>
              <a:rPr kumimoji="1" lang="en-US" altLang="zh-CN" sz="2400" dirty="0">
                <a:solidFill>
                  <a:prstClr val="black"/>
                </a:solidFill>
              </a:rPr>
              <a:t>WiFi6</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是否</a:t>
            </a:r>
            <a:r>
              <a:rPr kumimoji="1" lang="zh-CN" altLang="en-US" sz="2400" dirty="0">
                <a:solidFill>
                  <a:prstClr val="black"/>
                </a:solidFill>
              </a:rPr>
              <a:t>要对</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已有直播、微信或支付宝做适配？</a:t>
            </a:r>
          </a:p>
        </p:txBody>
      </p:sp>
      <p:sp>
        <p:nvSpPr>
          <p:cNvPr id="13" name="燕尾形箭头 12">
            <a:extLst>
              <a:ext uri="{FF2B5EF4-FFF2-40B4-BE49-F238E27FC236}">
                <a16:creationId xmlns:a16="http://schemas.microsoft.com/office/drawing/2014/main" id="{B5006751-0EB2-454F-A60B-DF4075BA5C5D}"/>
              </a:ext>
            </a:extLst>
          </p:cNvPr>
          <p:cNvSpPr/>
          <p:nvPr/>
        </p:nvSpPr>
        <p:spPr>
          <a:xfrm rot="5400000">
            <a:off x="6624703" y="2359972"/>
            <a:ext cx="441960" cy="833965"/>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燕尾形箭头 13">
            <a:extLst>
              <a:ext uri="{FF2B5EF4-FFF2-40B4-BE49-F238E27FC236}">
                <a16:creationId xmlns:a16="http://schemas.microsoft.com/office/drawing/2014/main" id="{00AA3C61-EB09-8744-AEE5-A40A2DDAF41D}"/>
              </a:ext>
            </a:extLst>
          </p:cNvPr>
          <p:cNvSpPr/>
          <p:nvPr/>
        </p:nvSpPr>
        <p:spPr>
          <a:xfrm rot="16200000">
            <a:off x="6624703" y="4267470"/>
            <a:ext cx="441960" cy="833965"/>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D16EA68E-3204-4B13-95E6-2780BC0421ED}"/>
              </a:ext>
            </a:extLst>
          </p:cNvPr>
          <p:cNvSpPr>
            <a:spLocks noGrp="1"/>
          </p:cNvSpPr>
          <p:nvPr>
            <p:ph type="sldNum" sz="quarter" idx="12"/>
          </p:nvPr>
        </p:nvSpPr>
        <p:spPr/>
        <p:txBody>
          <a:bodyPr/>
          <a:lstStyle/>
          <a:p>
            <a:fld id="{C8BB1146-E542-4D4E-B8E9-6919A11DDD48}" type="slidenum">
              <a:rPr lang="en-US" smtClean="0"/>
              <a:t>95</a:t>
            </a:fld>
            <a:endParaRPr lang="en-US"/>
          </a:p>
        </p:txBody>
      </p:sp>
    </p:spTree>
    <p:extLst>
      <p:ext uri="{BB962C8B-B14F-4D97-AF65-F5344CB8AC3E}">
        <p14:creationId xmlns:p14="http://schemas.microsoft.com/office/powerpoint/2010/main" val="34710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1" grpId="0" animBg="1"/>
      <p:bldP spid="12" grpId="0" animBg="1"/>
      <p:bldP spid="13" grpId="0" animBg="1"/>
      <p:bldP spid="1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61607-E0D0-4124-8621-F52A9BD420FA}"/>
              </a:ext>
            </a:extLst>
          </p:cNvPr>
          <p:cNvSpPr>
            <a:spLocks noGrp="1"/>
          </p:cNvSpPr>
          <p:nvPr>
            <p:ph type="title"/>
          </p:nvPr>
        </p:nvSpPr>
        <p:spPr/>
        <p:txBody>
          <a:bodyPr>
            <a:normAutofit/>
          </a:bodyPr>
          <a:lstStyle/>
          <a:p>
            <a:r>
              <a:rPr lang="en-US" altLang="zh-CN" dirty="0"/>
              <a:t>OSI </a:t>
            </a:r>
            <a:r>
              <a:rPr lang="zh-CN" altLang="en-US" dirty="0"/>
              <a:t>参考模型未能商业应用的原因</a:t>
            </a:r>
          </a:p>
        </p:txBody>
      </p:sp>
      <p:sp>
        <p:nvSpPr>
          <p:cNvPr id="3" name="内容占位符 2">
            <a:extLst>
              <a:ext uri="{FF2B5EF4-FFF2-40B4-BE49-F238E27FC236}">
                <a16:creationId xmlns:a16="http://schemas.microsoft.com/office/drawing/2014/main" id="{658886DE-0A46-4F29-8491-59C0110B2C7A}"/>
              </a:ext>
            </a:extLst>
          </p:cNvPr>
          <p:cNvSpPr>
            <a:spLocks noGrp="1"/>
          </p:cNvSpPr>
          <p:nvPr>
            <p:ph idx="1"/>
          </p:nvPr>
        </p:nvSpPr>
        <p:spPr/>
        <p:txBody>
          <a:bodyPr/>
          <a:lstStyle/>
          <a:p>
            <a:r>
              <a:rPr lang="en-US" altLang="zh-CN" dirty="0"/>
              <a:t>OSI </a:t>
            </a:r>
            <a:r>
              <a:rPr lang="zh-CN" altLang="en-US" dirty="0"/>
              <a:t>只获得了一些理论研究的成果，在市场化方面却失败了</a:t>
            </a:r>
          </a:p>
          <a:p>
            <a:r>
              <a:rPr lang="zh-CN" altLang="en-US" dirty="0"/>
              <a:t>原因包括：</a:t>
            </a:r>
          </a:p>
          <a:p>
            <a:pPr lvl="1"/>
            <a:r>
              <a:rPr lang="en-US" altLang="zh-CN" dirty="0"/>
              <a:t>OSI </a:t>
            </a:r>
            <a:r>
              <a:rPr lang="zh-CN" altLang="en-US" dirty="0"/>
              <a:t>的专家们在完成 </a:t>
            </a:r>
            <a:r>
              <a:rPr lang="en-US" altLang="zh-CN" dirty="0"/>
              <a:t>OSI </a:t>
            </a:r>
            <a:r>
              <a:rPr lang="zh-CN" altLang="en-US" dirty="0"/>
              <a:t>标准时没有商业驱动力</a:t>
            </a:r>
          </a:p>
          <a:p>
            <a:pPr lvl="1"/>
            <a:r>
              <a:rPr lang="en-US" altLang="zh-CN" dirty="0"/>
              <a:t>OSI </a:t>
            </a:r>
            <a:r>
              <a:rPr lang="zh-CN" altLang="en-US" dirty="0"/>
              <a:t>的协议实现起来过分复杂，且运行效率很低</a:t>
            </a:r>
          </a:p>
          <a:p>
            <a:pPr lvl="1"/>
            <a:r>
              <a:rPr lang="en-US" altLang="zh-CN" dirty="0"/>
              <a:t>OSI </a:t>
            </a:r>
            <a:r>
              <a:rPr lang="zh-CN" altLang="en-US" dirty="0"/>
              <a:t>标准的制定周期太长，因而使得按 </a:t>
            </a:r>
            <a:r>
              <a:rPr lang="en-US" altLang="zh-CN" dirty="0"/>
              <a:t>OSI </a:t>
            </a:r>
            <a:r>
              <a:rPr lang="zh-CN" altLang="en-US" dirty="0"/>
              <a:t>标准生产的设备无法及时进入市场</a:t>
            </a:r>
          </a:p>
          <a:p>
            <a:pPr lvl="1"/>
            <a:r>
              <a:rPr lang="en-US" altLang="zh-CN" dirty="0"/>
              <a:t>OSI </a:t>
            </a:r>
            <a:r>
              <a:rPr lang="zh-CN" altLang="en-US" dirty="0"/>
              <a:t>的层次划分也不太合理，有些功能在多个层次中重复出现 </a:t>
            </a:r>
          </a:p>
        </p:txBody>
      </p:sp>
      <p:sp>
        <p:nvSpPr>
          <p:cNvPr id="4" name="灯片编号占位符 3">
            <a:extLst>
              <a:ext uri="{FF2B5EF4-FFF2-40B4-BE49-F238E27FC236}">
                <a16:creationId xmlns:a16="http://schemas.microsoft.com/office/drawing/2014/main" id="{F080F74E-97AD-474D-9DFD-EF9E052470C5}"/>
              </a:ext>
            </a:extLst>
          </p:cNvPr>
          <p:cNvSpPr>
            <a:spLocks noGrp="1"/>
          </p:cNvSpPr>
          <p:nvPr>
            <p:ph type="sldNum" sz="quarter" idx="12"/>
          </p:nvPr>
        </p:nvSpPr>
        <p:spPr/>
        <p:txBody>
          <a:bodyPr/>
          <a:lstStyle/>
          <a:p>
            <a:fld id="{C8BB1146-E542-4D4E-B8E9-6919A11DDD48}" type="slidenum">
              <a:rPr lang="en-US" smtClean="0"/>
              <a:t>96</a:t>
            </a:fld>
            <a:endParaRPr lang="en-US"/>
          </a:p>
        </p:txBody>
      </p:sp>
    </p:spTree>
    <p:extLst>
      <p:ext uri="{BB962C8B-B14F-4D97-AF65-F5344CB8AC3E}">
        <p14:creationId xmlns:p14="http://schemas.microsoft.com/office/powerpoint/2010/main" val="3117552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7BE7A-23B2-4BA5-ABDA-137AD0A710B6}"/>
              </a:ext>
            </a:extLst>
          </p:cNvPr>
          <p:cNvSpPr>
            <a:spLocks noGrp="1"/>
          </p:cNvSpPr>
          <p:nvPr>
            <p:ph type="title"/>
          </p:nvPr>
        </p:nvSpPr>
        <p:spPr/>
        <p:txBody>
          <a:bodyPr>
            <a:normAutofit/>
          </a:bodyPr>
          <a:lstStyle/>
          <a:p>
            <a:r>
              <a:rPr lang="en-US" altLang="zh-CN" dirty="0">
                <a:latin typeface="+mn-ea"/>
              </a:rPr>
              <a:t>TCP/IP </a:t>
            </a:r>
            <a:r>
              <a:rPr lang="zh-CN" altLang="en-US" dirty="0">
                <a:latin typeface="+mn-ea"/>
              </a:rPr>
              <a:t>模型</a:t>
            </a:r>
            <a:endParaRPr lang="zh-CN" altLang="en-US" dirty="0"/>
          </a:p>
        </p:txBody>
      </p:sp>
      <p:sp>
        <p:nvSpPr>
          <p:cNvPr id="3" name="内容占位符 2">
            <a:extLst>
              <a:ext uri="{FF2B5EF4-FFF2-40B4-BE49-F238E27FC236}">
                <a16:creationId xmlns:a16="http://schemas.microsoft.com/office/drawing/2014/main" id="{B987EC8D-40FF-494E-B268-78069608432F}"/>
              </a:ext>
            </a:extLst>
          </p:cNvPr>
          <p:cNvSpPr>
            <a:spLocks noGrp="1"/>
          </p:cNvSpPr>
          <p:nvPr>
            <p:ph idx="1"/>
          </p:nvPr>
        </p:nvSpPr>
        <p:spPr/>
        <p:txBody>
          <a:bodyPr/>
          <a:lstStyle/>
          <a:p>
            <a:r>
              <a:rPr lang="zh-CN" altLang="en-US" dirty="0"/>
              <a:t>法律上的 </a:t>
            </a:r>
            <a:r>
              <a:rPr lang="en-US" altLang="zh-CN" dirty="0"/>
              <a:t>(</a:t>
            </a:r>
            <a:r>
              <a:rPr lang="en-US" altLang="zh-CN" i="1" dirty="0">
                <a:solidFill>
                  <a:srgbClr val="C00000"/>
                </a:solidFill>
              </a:rPr>
              <a:t>de jure</a:t>
            </a:r>
            <a:r>
              <a:rPr lang="en-US" altLang="zh-CN" dirty="0"/>
              <a:t>) </a:t>
            </a:r>
            <a:r>
              <a:rPr lang="zh-CN" altLang="en-US" dirty="0"/>
              <a:t>国际标准 </a:t>
            </a:r>
            <a:r>
              <a:rPr lang="en-US" altLang="zh-CN" dirty="0"/>
              <a:t>OSI </a:t>
            </a:r>
            <a:r>
              <a:rPr lang="zh-CN" altLang="en-US" dirty="0"/>
              <a:t>并没有得到市场的认可。</a:t>
            </a:r>
          </a:p>
          <a:p>
            <a:r>
              <a:rPr lang="en-US" altLang="zh-CN" dirty="0"/>
              <a:t>70</a:t>
            </a:r>
            <a:r>
              <a:rPr lang="zh-CN" altLang="en-US" dirty="0"/>
              <a:t>年代开始研究的</a:t>
            </a:r>
            <a:r>
              <a:rPr lang="en-US" altLang="zh-CN" dirty="0"/>
              <a:t>TCP/IP</a:t>
            </a:r>
            <a:r>
              <a:rPr lang="zh-CN" altLang="en-US" dirty="0"/>
              <a:t>，自</a:t>
            </a:r>
            <a:r>
              <a:rPr lang="en-US" altLang="zh-CN" dirty="0"/>
              <a:t>1983</a:t>
            </a:r>
            <a:r>
              <a:rPr lang="zh-CN" altLang="en-US" dirty="0"/>
              <a:t>年开始在 </a:t>
            </a:r>
            <a:r>
              <a:rPr lang="en-US" altLang="zh-CN" dirty="0"/>
              <a:t>APARNET</a:t>
            </a:r>
            <a:r>
              <a:rPr lang="zh-CN" altLang="en-US" dirty="0"/>
              <a:t>和</a:t>
            </a:r>
            <a:r>
              <a:rPr lang="en-US" altLang="zh-CN" dirty="0"/>
              <a:t>NSFNET</a:t>
            </a:r>
            <a:r>
              <a:rPr lang="zh-CN" altLang="en-US" dirty="0"/>
              <a:t>应用后却获得了最广泛的应用。</a:t>
            </a:r>
            <a:r>
              <a:rPr lang="en-US" altLang="zh-CN" dirty="0"/>
              <a:t>TCP/IP </a:t>
            </a:r>
            <a:r>
              <a:rPr lang="zh-CN" altLang="en-US" dirty="0"/>
              <a:t>常被称为事实上的 </a:t>
            </a:r>
            <a:r>
              <a:rPr lang="en-US" altLang="zh-CN" dirty="0"/>
              <a:t>(</a:t>
            </a:r>
            <a:r>
              <a:rPr lang="en-US" altLang="zh-CN" i="1" dirty="0">
                <a:solidFill>
                  <a:srgbClr val="C00000"/>
                </a:solidFill>
              </a:rPr>
              <a:t>de facto</a:t>
            </a:r>
            <a:r>
              <a:rPr lang="en-US" altLang="zh-CN" dirty="0"/>
              <a:t>) </a:t>
            </a:r>
            <a:r>
              <a:rPr lang="zh-CN" altLang="en-US" dirty="0"/>
              <a:t>国际标准。</a:t>
            </a:r>
          </a:p>
          <a:p>
            <a:endParaRPr lang="zh-CN" altLang="en-US" dirty="0"/>
          </a:p>
        </p:txBody>
      </p:sp>
      <p:sp>
        <p:nvSpPr>
          <p:cNvPr id="4" name="AutoShape 58">
            <a:extLst>
              <a:ext uri="{FF2B5EF4-FFF2-40B4-BE49-F238E27FC236}">
                <a16:creationId xmlns:a16="http://schemas.microsoft.com/office/drawing/2014/main" id="{6513C554-673A-481C-BD0E-FD58D052801B}"/>
              </a:ext>
            </a:extLst>
          </p:cNvPr>
          <p:cNvSpPr>
            <a:spLocks noChangeArrowheads="1"/>
          </p:cNvSpPr>
          <p:nvPr/>
        </p:nvSpPr>
        <p:spPr bwMode="auto">
          <a:xfrm>
            <a:off x="2541999" y="3089335"/>
            <a:ext cx="1784351" cy="3069167"/>
          </a:xfrm>
          <a:prstGeom prst="cube">
            <a:avLst>
              <a:gd name="adj" fmla="val 9144"/>
            </a:avLst>
          </a:prstGeom>
          <a:solidFill>
            <a:srgbClr val="85D1F7"/>
          </a:solidFill>
          <a:ln w="19050">
            <a:solidFill>
              <a:schemeClr val="bg1"/>
            </a:solidFill>
            <a:miter lim="800000"/>
          </a:ln>
        </p:spPr>
        <p:txBody>
          <a:bodyPr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5" name="Freeform 50">
            <a:extLst>
              <a:ext uri="{FF2B5EF4-FFF2-40B4-BE49-F238E27FC236}">
                <a16:creationId xmlns:a16="http://schemas.microsoft.com/office/drawing/2014/main" id="{0E18A72A-A5F6-4FA3-81F8-345362B75952}"/>
              </a:ext>
            </a:extLst>
          </p:cNvPr>
          <p:cNvSpPr/>
          <p:nvPr/>
        </p:nvSpPr>
        <p:spPr bwMode="auto">
          <a:xfrm>
            <a:off x="2541999" y="3421651"/>
            <a:ext cx="1773767"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6" name="Freeform 59">
            <a:extLst>
              <a:ext uri="{FF2B5EF4-FFF2-40B4-BE49-F238E27FC236}">
                <a16:creationId xmlns:a16="http://schemas.microsoft.com/office/drawing/2014/main" id="{4FF55A3E-EE99-4457-8949-E98657925A4E}"/>
              </a:ext>
            </a:extLst>
          </p:cNvPr>
          <p:cNvSpPr/>
          <p:nvPr/>
        </p:nvSpPr>
        <p:spPr bwMode="auto">
          <a:xfrm>
            <a:off x="2541998" y="3838635"/>
            <a:ext cx="1771651" cy="22648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7" name="Freeform 60">
            <a:extLst>
              <a:ext uri="{FF2B5EF4-FFF2-40B4-BE49-F238E27FC236}">
                <a16:creationId xmlns:a16="http://schemas.microsoft.com/office/drawing/2014/main" id="{C9E89A82-21CF-4694-A9AD-BC8D2FDD5F3D}"/>
              </a:ext>
            </a:extLst>
          </p:cNvPr>
          <p:cNvSpPr/>
          <p:nvPr/>
        </p:nvSpPr>
        <p:spPr bwMode="auto">
          <a:xfrm>
            <a:off x="2541998" y="4255618"/>
            <a:ext cx="1771651"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8" name="Freeform 61">
            <a:extLst>
              <a:ext uri="{FF2B5EF4-FFF2-40B4-BE49-F238E27FC236}">
                <a16:creationId xmlns:a16="http://schemas.microsoft.com/office/drawing/2014/main" id="{AB4FF26D-A014-4457-81B4-365F2F87B831}"/>
              </a:ext>
            </a:extLst>
          </p:cNvPr>
          <p:cNvSpPr/>
          <p:nvPr/>
        </p:nvSpPr>
        <p:spPr bwMode="auto">
          <a:xfrm>
            <a:off x="2541998" y="4672601"/>
            <a:ext cx="1771651" cy="22860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9" name="Freeform 62">
            <a:extLst>
              <a:ext uri="{FF2B5EF4-FFF2-40B4-BE49-F238E27FC236}">
                <a16:creationId xmlns:a16="http://schemas.microsoft.com/office/drawing/2014/main" id="{406EBC40-4468-4BDD-B8E6-E0947514FBA2}"/>
              </a:ext>
            </a:extLst>
          </p:cNvPr>
          <p:cNvSpPr/>
          <p:nvPr/>
        </p:nvSpPr>
        <p:spPr bwMode="auto">
          <a:xfrm>
            <a:off x="2539883" y="5087469"/>
            <a:ext cx="1773767" cy="232833"/>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0" name="Freeform 63">
            <a:extLst>
              <a:ext uri="{FF2B5EF4-FFF2-40B4-BE49-F238E27FC236}">
                <a16:creationId xmlns:a16="http://schemas.microsoft.com/office/drawing/2014/main" id="{AFCC16FD-1202-4C69-9497-1E45AF78A067}"/>
              </a:ext>
            </a:extLst>
          </p:cNvPr>
          <p:cNvSpPr/>
          <p:nvPr/>
        </p:nvSpPr>
        <p:spPr bwMode="auto">
          <a:xfrm>
            <a:off x="2537766" y="5504451"/>
            <a:ext cx="1773767"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1" name="Text Box 22">
            <a:extLst>
              <a:ext uri="{FF2B5EF4-FFF2-40B4-BE49-F238E27FC236}">
                <a16:creationId xmlns:a16="http://schemas.microsoft.com/office/drawing/2014/main" id="{8ABC9A66-9226-416B-9944-4E03C586CC71}"/>
              </a:ext>
            </a:extLst>
          </p:cNvPr>
          <p:cNvSpPr txBox="1">
            <a:spLocks noChangeArrowheads="1"/>
          </p:cNvSpPr>
          <p:nvPr/>
        </p:nvSpPr>
        <p:spPr bwMode="auto">
          <a:xfrm>
            <a:off x="2874017" y="3319795"/>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7 </a:t>
            </a:r>
            <a:r>
              <a:rPr lang="zh-CN" altLang="en-US" dirty="0"/>
              <a:t>应用层</a:t>
            </a:r>
          </a:p>
        </p:txBody>
      </p:sp>
      <p:sp>
        <p:nvSpPr>
          <p:cNvPr id="12" name="Text Box 23">
            <a:extLst>
              <a:ext uri="{FF2B5EF4-FFF2-40B4-BE49-F238E27FC236}">
                <a16:creationId xmlns:a16="http://schemas.microsoft.com/office/drawing/2014/main" id="{38C12B77-6DC1-4F41-8AFC-44F67BF9E92F}"/>
              </a:ext>
            </a:extLst>
          </p:cNvPr>
          <p:cNvSpPr txBox="1">
            <a:spLocks noChangeArrowheads="1"/>
          </p:cNvSpPr>
          <p:nvPr/>
        </p:nvSpPr>
        <p:spPr bwMode="auto">
          <a:xfrm>
            <a:off x="2874017" y="4496662"/>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4 </a:t>
            </a:r>
            <a:r>
              <a:rPr lang="zh-CN" altLang="en-US" dirty="0"/>
              <a:t>运输层</a:t>
            </a:r>
          </a:p>
        </p:txBody>
      </p:sp>
      <p:sp>
        <p:nvSpPr>
          <p:cNvPr id="13" name="Text Box 24">
            <a:extLst>
              <a:ext uri="{FF2B5EF4-FFF2-40B4-BE49-F238E27FC236}">
                <a16:creationId xmlns:a16="http://schemas.microsoft.com/office/drawing/2014/main" id="{DF4BF16E-B7D1-433F-B3AD-7363C09E9AE5}"/>
              </a:ext>
            </a:extLst>
          </p:cNvPr>
          <p:cNvSpPr txBox="1">
            <a:spLocks noChangeArrowheads="1"/>
          </p:cNvSpPr>
          <p:nvPr/>
        </p:nvSpPr>
        <p:spPr bwMode="auto">
          <a:xfrm>
            <a:off x="2874017" y="4955978"/>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3 </a:t>
            </a:r>
            <a:r>
              <a:rPr lang="zh-CN" altLang="en-US" dirty="0"/>
              <a:t>网络层</a:t>
            </a:r>
          </a:p>
        </p:txBody>
      </p:sp>
      <p:sp>
        <p:nvSpPr>
          <p:cNvPr id="14" name="Text Box 54">
            <a:extLst>
              <a:ext uri="{FF2B5EF4-FFF2-40B4-BE49-F238E27FC236}">
                <a16:creationId xmlns:a16="http://schemas.microsoft.com/office/drawing/2014/main" id="{2EFB8925-7CFB-4469-8626-478D8C5A027B}"/>
              </a:ext>
            </a:extLst>
          </p:cNvPr>
          <p:cNvSpPr txBox="1">
            <a:spLocks noChangeArrowheads="1"/>
          </p:cNvSpPr>
          <p:nvPr/>
        </p:nvSpPr>
        <p:spPr bwMode="auto">
          <a:xfrm>
            <a:off x="2874017" y="3719845"/>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6 </a:t>
            </a:r>
            <a:r>
              <a:rPr lang="zh-CN" altLang="en-US" dirty="0"/>
              <a:t>表示层</a:t>
            </a:r>
          </a:p>
        </p:txBody>
      </p:sp>
      <p:sp>
        <p:nvSpPr>
          <p:cNvPr id="15" name="Text Box 55">
            <a:extLst>
              <a:ext uri="{FF2B5EF4-FFF2-40B4-BE49-F238E27FC236}">
                <a16:creationId xmlns:a16="http://schemas.microsoft.com/office/drawing/2014/main" id="{F4293CC1-BC5C-48AC-A329-FEACFF946699}"/>
              </a:ext>
            </a:extLst>
          </p:cNvPr>
          <p:cNvSpPr txBox="1">
            <a:spLocks noChangeArrowheads="1"/>
          </p:cNvSpPr>
          <p:nvPr/>
        </p:nvSpPr>
        <p:spPr bwMode="auto">
          <a:xfrm>
            <a:off x="2874017" y="4136829"/>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5 </a:t>
            </a:r>
            <a:r>
              <a:rPr lang="zh-CN" altLang="en-US" dirty="0"/>
              <a:t>会话层</a:t>
            </a:r>
          </a:p>
        </p:txBody>
      </p:sp>
      <p:sp>
        <p:nvSpPr>
          <p:cNvPr id="16" name="Text Box 56">
            <a:extLst>
              <a:ext uri="{FF2B5EF4-FFF2-40B4-BE49-F238E27FC236}">
                <a16:creationId xmlns:a16="http://schemas.microsoft.com/office/drawing/2014/main" id="{78AE2AC2-3A84-480F-A3C5-DA19090B4C4F}"/>
              </a:ext>
            </a:extLst>
          </p:cNvPr>
          <p:cNvSpPr txBox="1">
            <a:spLocks noChangeArrowheads="1"/>
          </p:cNvSpPr>
          <p:nvPr/>
        </p:nvSpPr>
        <p:spPr bwMode="auto">
          <a:xfrm>
            <a:off x="2686467" y="5366611"/>
            <a:ext cx="1289134"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2 </a:t>
            </a:r>
            <a:r>
              <a:rPr lang="zh-CN" altLang="en-US" dirty="0"/>
              <a:t>数据链路层</a:t>
            </a:r>
          </a:p>
        </p:txBody>
      </p:sp>
      <p:sp>
        <p:nvSpPr>
          <p:cNvPr id="17" name="Text Box 57">
            <a:extLst>
              <a:ext uri="{FF2B5EF4-FFF2-40B4-BE49-F238E27FC236}">
                <a16:creationId xmlns:a16="http://schemas.microsoft.com/office/drawing/2014/main" id="{266ECAD1-B451-411D-9158-5DE2EA1FB997}"/>
              </a:ext>
            </a:extLst>
          </p:cNvPr>
          <p:cNvSpPr txBox="1">
            <a:spLocks noChangeArrowheads="1"/>
          </p:cNvSpPr>
          <p:nvPr/>
        </p:nvSpPr>
        <p:spPr bwMode="auto">
          <a:xfrm>
            <a:off x="2874017" y="5798411"/>
            <a:ext cx="91403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1 </a:t>
            </a:r>
            <a:r>
              <a:rPr lang="zh-CN" altLang="en-US" dirty="0"/>
              <a:t>物理层</a:t>
            </a:r>
          </a:p>
        </p:txBody>
      </p:sp>
      <p:sp>
        <p:nvSpPr>
          <p:cNvPr id="19" name="Text Box 13">
            <a:extLst>
              <a:ext uri="{FF2B5EF4-FFF2-40B4-BE49-F238E27FC236}">
                <a16:creationId xmlns:a16="http://schemas.microsoft.com/office/drawing/2014/main" id="{8F36D37B-9D50-4FE7-8F7A-03E3CD05EA16}"/>
              </a:ext>
            </a:extLst>
          </p:cNvPr>
          <p:cNvSpPr txBox="1">
            <a:spLocks noChangeArrowheads="1"/>
          </p:cNvSpPr>
          <p:nvPr/>
        </p:nvSpPr>
        <p:spPr bwMode="auto">
          <a:xfrm>
            <a:off x="2675844" y="2786369"/>
            <a:ext cx="16321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00000"/>
                </a:solidFill>
                <a:latin typeface="微软雅黑" panose="020B0503020204020204" pitchFamily="34" charset="-122"/>
                <a:ea typeface="微软雅黑" panose="020B0503020204020204" pitchFamily="34" charset="-122"/>
              </a:rPr>
              <a:t>OSI </a:t>
            </a:r>
            <a:r>
              <a:rPr kumimoji="1" lang="zh-CN" altLang="en-US" sz="1600" b="1" dirty="0">
                <a:solidFill>
                  <a:srgbClr val="C00000"/>
                </a:solidFill>
                <a:latin typeface="微软雅黑" panose="020B0503020204020204" pitchFamily="34" charset="-122"/>
                <a:ea typeface="微软雅黑" panose="020B0503020204020204" pitchFamily="34" charset="-122"/>
              </a:rPr>
              <a:t>的体系结构</a:t>
            </a:r>
          </a:p>
        </p:txBody>
      </p:sp>
      <p:sp>
        <p:nvSpPr>
          <p:cNvPr id="20" name="AutoShape 66">
            <a:extLst>
              <a:ext uri="{FF2B5EF4-FFF2-40B4-BE49-F238E27FC236}">
                <a16:creationId xmlns:a16="http://schemas.microsoft.com/office/drawing/2014/main" id="{E06E6EDC-CEB9-4D3B-A740-976B07EBECFE}"/>
              </a:ext>
            </a:extLst>
          </p:cNvPr>
          <p:cNvSpPr>
            <a:spLocks noChangeArrowheads="1"/>
          </p:cNvSpPr>
          <p:nvPr/>
        </p:nvSpPr>
        <p:spPr bwMode="auto">
          <a:xfrm>
            <a:off x="6878840" y="3021919"/>
            <a:ext cx="2319867" cy="3117849"/>
          </a:xfrm>
          <a:prstGeom prst="cube">
            <a:avLst>
              <a:gd name="adj" fmla="val 9144"/>
            </a:avLst>
          </a:prstGeom>
          <a:solidFill>
            <a:schemeClr val="accent4"/>
          </a:solidFill>
          <a:ln w="19050">
            <a:solidFill>
              <a:schemeClr val="bg1"/>
            </a:solidFill>
            <a:miter lim="800000"/>
          </a:ln>
        </p:spPr>
        <p:txBody>
          <a:bodyPr wrap="none" anchor="ctr"/>
          <a:lstStyle/>
          <a:p>
            <a:endParaRPr lang="zh-CN" altLang="en-US" sz="1600" dirty="0">
              <a:solidFill>
                <a:srgbClr val="1956B9"/>
              </a:solidFill>
              <a:latin typeface="微软雅黑" panose="020B0503020204020204" pitchFamily="34" charset="-122"/>
              <a:ea typeface="微软雅黑" panose="020B0503020204020204" pitchFamily="34" charset="-122"/>
            </a:endParaRPr>
          </a:p>
        </p:txBody>
      </p:sp>
      <p:sp>
        <p:nvSpPr>
          <p:cNvPr id="21" name="Freeform 69">
            <a:extLst>
              <a:ext uri="{FF2B5EF4-FFF2-40B4-BE49-F238E27FC236}">
                <a16:creationId xmlns:a16="http://schemas.microsoft.com/office/drawing/2014/main" id="{634FBA3F-5249-41D1-B539-226955498E83}"/>
              </a:ext>
            </a:extLst>
          </p:cNvPr>
          <p:cNvSpPr/>
          <p:nvPr/>
        </p:nvSpPr>
        <p:spPr bwMode="auto">
          <a:xfrm>
            <a:off x="6872491" y="4217835"/>
            <a:ext cx="2321983" cy="243417"/>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2" name="Freeform 70">
            <a:extLst>
              <a:ext uri="{FF2B5EF4-FFF2-40B4-BE49-F238E27FC236}">
                <a16:creationId xmlns:a16="http://schemas.microsoft.com/office/drawing/2014/main" id="{F7FCA384-6589-49E2-8C57-574645F121AB}"/>
              </a:ext>
            </a:extLst>
          </p:cNvPr>
          <p:cNvSpPr/>
          <p:nvPr/>
        </p:nvSpPr>
        <p:spPr bwMode="auto">
          <a:xfrm>
            <a:off x="6872491" y="4630586"/>
            <a:ext cx="2317749" cy="258233"/>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3" name="Freeform 71">
            <a:extLst>
              <a:ext uri="{FF2B5EF4-FFF2-40B4-BE49-F238E27FC236}">
                <a16:creationId xmlns:a16="http://schemas.microsoft.com/office/drawing/2014/main" id="{E959EEBA-D4A9-484B-908F-47D0E3A4FEDB}"/>
              </a:ext>
            </a:extLst>
          </p:cNvPr>
          <p:cNvSpPr/>
          <p:nvPr/>
        </p:nvSpPr>
        <p:spPr bwMode="auto">
          <a:xfrm>
            <a:off x="6872491" y="5072968"/>
            <a:ext cx="2300816" cy="224367"/>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5" name="Text Box 15">
            <a:extLst>
              <a:ext uri="{FF2B5EF4-FFF2-40B4-BE49-F238E27FC236}">
                <a16:creationId xmlns:a16="http://schemas.microsoft.com/office/drawing/2014/main" id="{1E4137C4-880E-4196-A411-746288679CF2}"/>
              </a:ext>
            </a:extLst>
          </p:cNvPr>
          <p:cNvSpPr txBox="1">
            <a:spLocks noChangeArrowheads="1"/>
          </p:cNvSpPr>
          <p:nvPr/>
        </p:nvSpPr>
        <p:spPr bwMode="auto">
          <a:xfrm>
            <a:off x="6831801" y="5429859"/>
            <a:ext cx="2247730"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67" dirty="0">
                <a:latin typeface="微软雅黑" panose="020B0503020204020204" pitchFamily="34" charset="-122"/>
                <a:ea typeface="微软雅黑" panose="020B0503020204020204" pitchFamily="34" charset="-122"/>
              </a:rPr>
              <a:t>网络接口层</a:t>
            </a:r>
            <a:endParaRPr kumimoji="1" lang="en-US" altLang="zh-CN" sz="1467" dirty="0">
              <a:latin typeface="微软雅黑" panose="020B0503020204020204" pitchFamily="34" charset="-122"/>
              <a:ea typeface="微软雅黑" panose="020B0503020204020204" pitchFamily="34" charset="-122"/>
            </a:endParaRPr>
          </a:p>
          <a:p>
            <a:pPr algn="ctr"/>
            <a:r>
              <a:rPr kumimoji="1" lang="zh-CN" altLang="en-US" sz="1467" dirty="0">
                <a:latin typeface="微软雅黑" panose="020B0503020204020204" pitchFamily="34" charset="-122"/>
                <a:ea typeface="微软雅黑" panose="020B0503020204020204" pitchFamily="34" charset="-122"/>
              </a:rPr>
              <a:t>（这层并没有具体内容）</a:t>
            </a:r>
          </a:p>
        </p:txBody>
      </p:sp>
      <p:sp>
        <p:nvSpPr>
          <p:cNvPr id="26" name="Text Box 9">
            <a:extLst>
              <a:ext uri="{FF2B5EF4-FFF2-40B4-BE49-F238E27FC236}">
                <a16:creationId xmlns:a16="http://schemas.microsoft.com/office/drawing/2014/main" id="{003CD56F-79F5-4931-8915-07C8DE0CB78A}"/>
              </a:ext>
            </a:extLst>
          </p:cNvPr>
          <p:cNvSpPr txBox="1">
            <a:spLocks noChangeArrowheads="1"/>
          </p:cNvSpPr>
          <p:nvPr/>
        </p:nvSpPr>
        <p:spPr bwMode="auto">
          <a:xfrm>
            <a:off x="7437641" y="4912101"/>
            <a:ext cx="98937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zh-CN" altLang="en-US" dirty="0"/>
              <a:t>网际层 </a:t>
            </a:r>
            <a:r>
              <a:rPr lang="en-US" altLang="zh-CN" dirty="0"/>
              <a:t>IP</a:t>
            </a:r>
          </a:p>
        </p:txBody>
      </p:sp>
      <p:sp>
        <p:nvSpPr>
          <p:cNvPr id="27" name="Text Box 16">
            <a:extLst>
              <a:ext uri="{FF2B5EF4-FFF2-40B4-BE49-F238E27FC236}">
                <a16:creationId xmlns:a16="http://schemas.microsoft.com/office/drawing/2014/main" id="{A58EEF24-00AC-4AA5-A591-4F90E4BF28EC}"/>
              </a:ext>
            </a:extLst>
          </p:cNvPr>
          <p:cNvSpPr txBox="1">
            <a:spLocks noChangeArrowheads="1"/>
          </p:cNvSpPr>
          <p:nvPr/>
        </p:nvSpPr>
        <p:spPr bwMode="auto">
          <a:xfrm>
            <a:off x="6904802" y="3455818"/>
            <a:ext cx="2060564"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zh-CN" altLang="en-US" dirty="0"/>
              <a:t>应用层</a:t>
            </a:r>
            <a:endParaRPr lang="en-US" altLang="zh-CN" dirty="0"/>
          </a:p>
          <a:p>
            <a:r>
              <a:rPr lang="en-US" altLang="zh-CN" dirty="0"/>
              <a:t>(</a:t>
            </a:r>
            <a:r>
              <a:rPr lang="zh-CN" altLang="en-US" dirty="0"/>
              <a:t>各种应用层协议，如</a:t>
            </a:r>
          </a:p>
          <a:p>
            <a:r>
              <a:rPr lang="en-US" altLang="zh-CN" dirty="0"/>
              <a:t>DNS, HTTP, SMTP </a:t>
            </a:r>
            <a:r>
              <a:rPr lang="zh-CN" altLang="zh-CN" dirty="0"/>
              <a:t>等</a:t>
            </a:r>
            <a:r>
              <a:rPr lang="en-US" altLang="zh-CN" dirty="0"/>
              <a:t>)</a:t>
            </a:r>
          </a:p>
        </p:txBody>
      </p:sp>
      <p:sp>
        <p:nvSpPr>
          <p:cNvPr id="28" name="Text Box 41">
            <a:extLst>
              <a:ext uri="{FF2B5EF4-FFF2-40B4-BE49-F238E27FC236}">
                <a16:creationId xmlns:a16="http://schemas.microsoft.com/office/drawing/2014/main" id="{452608F3-D7DC-49D8-81BB-7377C49ED3AC}"/>
              </a:ext>
            </a:extLst>
          </p:cNvPr>
          <p:cNvSpPr txBox="1">
            <a:spLocks noChangeArrowheads="1"/>
          </p:cNvSpPr>
          <p:nvPr/>
        </p:nvSpPr>
        <p:spPr bwMode="auto">
          <a:xfrm>
            <a:off x="6904802" y="4512052"/>
            <a:ext cx="2028761"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kumimoji="1" sz="1467">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zh-CN" altLang="en-US" dirty="0"/>
              <a:t>运输层 </a:t>
            </a:r>
            <a:r>
              <a:rPr lang="en-US" altLang="zh-CN" dirty="0"/>
              <a:t>(TCP </a:t>
            </a:r>
            <a:r>
              <a:rPr lang="zh-CN" altLang="en-US" dirty="0"/>
              <a:t>或 </a:t>
            </a:r>
            <a:r>
              <a:rPr lang="en-US" altLang="zh-CN" dirty="0"/>
              <a:t>UDP)</a:t>
            </a:r>
          </a:p>
        </p:txBody>
      </p:sp>
      <p:sp>
        <p:nvSpPr>
          <p:cNvPr id="29" name="Text Box 12">
            <a:extLst>
              <a:ext uri="{FF2B5EF4-FFF2-40B4-BE49-F238E27FC236}">
                <a16:creationId xmlns:a16="http://schemas.microsoft.com/office/drawing/2014/main" id="{EF4400F5-F73F-4DB4-A959-6D9B07C36696}"/>
              </a:ext>
            </a:extLst>
          </p:cNvPr>
          <p:cNvSpPr txBox="1">
            <a:spLocks noChangeArrowheads="1"/>
          </p:cNvSpPr>
          <p:nvPr/>
        </p:nvSpPr>
        <p:spPr bwMode="auto">
          <a:xfrm>
            <a:off x="7077577" y="2746154"/>
            <a:ext cx="19656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00000"/>
                </a:solidFill>
                <a:latin typeface="微软雅黑" panose="020B0503020204020204" pitchFamily="34" charset="-122"/>
                <a:ea typeface="微软雅黑" panose="020B0503020204020204" pitchFamily="34" charset="-122"/>
              </a:rPr>
              <a:t>TCP/IP </a:t>
            </a:r>
            <a:r>
              <a:rPr kumimoji="1" lang="zh-CN" altLang="en-US" sz="1600" b="1" dirty="0">
                <a:solidFill>
                  <a:srgbClr val="C00000"/>
                </a:solidFill>
                <a:latin typeface="微软雅黑" panose="020B0503020204020204" pitchFamily="34" charset="-122"/>
                <a:ea typeface="微软雅黑" panose="020B0503020204020204" pitchFamily="34" charset="-122"/>
              </a:rPr>
              <a:t>的体系结构</a:t>
            </a:r>
          </a:p>
        </p:txBody>
      </p:sp>
      <p:sp>
        <p:nvSpPr>
          <p:cNvPr id="33" name="灯片编号占位符 32">
            <a:extLst>
              <a:ext uri="{FF2B5EF4-FFF2-40B4-BE49-F238E27FC236}">
                <a16:creationId xmlns:a16="http://schemas.microsoft.com/office/drawing/2014/main" id="{D3C3E65A-7311-437C-9E5C-FBB7777A024F}"/>
              </a:ext>
            </a:extLst>
          </p:cNvPr>
          <p:cNvSpPr>
            <a:spLocks noGrp="1"/>
          </p:cNvSpPr>
          <p:nvPr>
            <p:ph type="sldNum" sz="quarter" idx="12"/>
          </p:nvPr>
        </p:nvSpPr>
        <p:spPr/>
        <p:txBody>
          <a:bodyPr/>
          <a:lstStyle/>
          <a:p>
            <a:fld id="{C8BB1146-E542-4D4E-B8E9-6919A11DDD48}" type="slidenum">
              <a:rPr lang="en-US" smtClean="0"/>
              <a:t>97</a:t>
            </a:fld>
            <a:endParaRPr lang="en-US"/>
          </a:p>
        </p:txBody>
      </p:sp>
    </p:spTree>
    <p:extLst>
      <p:ext uri="{BB962C8B-B14F-4D97-AF65-F5344CB8AC3E}">
        <p14:creationId xmlns:p14="http://schemas.microsoft.com/office/powerpoint/2010/main" val="4064186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47E46-BECA-42A0-8AD3-6138B8F2FF6D}"/>
              </a:ext>
            </a:extLst>
          </p:cNvPr>
          <p:cNvSpPr>
            <a:spLocks noGrp="1"/>
          </p:cNvSpPr>
          <p:nvPr>
            <p:ph type="title"/>
          </p:nvPr>
        </p:nvSpPr>
        <p:spPr/>
        <p:txBody>
          <a:bodyPr/>
          <a:lstStyle/>
          <a:p>
            <a:r>
              <a:rPr kumimoji="1" lang="en-US" altLang="zh-CN" dirty="0"/>
              <a:t>TCP/IP</a:t>
            </a:r>
            <a:r>
              <a:rPr kumimoji="1" lang="zh-CN" altLang="en-US" dirty="0"/>
              <a:t>参考模型</a:t>
            </a:r>
            <a:endParaRPr lang="zh-CN" altLang="en-US" dirty="0"/>
          </a:p>
        </p:txBody>
      </p:sp>
      <p:sp>
        <p:nvSpPr>
          <p:cNvPr id="3" name="内容占位符 2">
            <a:extLst>
              <a:ext uri="{FF2B5EF4-FFF2-40B4-BE49-F238E27FC236}">
                <a16:creationId xmlns:a16="http://schemas.microsoft.com/office/drawing/2014/main" id="{E5BB0EE9-D7EB-45DE-A8A8-07B06F8E4EBA}"/>
              </a:ext>
            </a:extLst>
          </p:cNvPr>
          <p:cNvSpPr>
            <a:spLocks noGrp="1"/>
          </p:cNvSpPr>
          <p:nvPr>
            <p:ph idx="1"/>
          </p:nvPr>
        </p:nvSpPr>
        <p:spPr>
          <a:xfrm>
            <a:off x="660400" y="1125539"/>
            <a:ext cx="7956550" cy="5008562"/>
          </a:xfrm>
        </p:spPr>
        <p:txBody>
          <a:bodyPr>
            <a:normAutofit fontScale="92500" lnSpcReduction="20000"/>
          </a:bodyPr>
          <a:lstStyle/>
          <a:p>
            <a:r>
              <a:rPr lang="en-US" altLang="zh-CN" dirty="0"/>
              <a:t>TCP/IP</a:t>
            </a:r>
            <a:r>
              <a:rPr lang="zh-CN" altLang="en-US" dirty="0"/>
              <a:t>参考模型：</a:t>
            </a:r>
            <a:r>
              <a:rPr lang="en-US" altLang="zh-CN" dirty="0"/>
              <a:t>ARPANET</a:t>
            </a:r>
            <a:r>
              <a:rPr lang="zh-CN" altLang="en-US" dirty="0"/>
              <a:t>所采用</a:t>
            </a:r>
          </a:p>
          <a:p>
            <a:pPr lvl="1"/>
            <a:r>
              <a:rPr lang="zh-CN" altLang="en-US" dirty="0"/>
              <a:t>以其中最主要的两个协议</a:t>
            </a:r>
            <a:r>
              <a:rPr lang="en-US" altLang="zh-CN" dirty="0"/>
              <a:t>TCP/IP</a:t>
            </a:r>
            <a:r>
              <a:rPr lang="zh-CN" altLang="en-US" dirty="0"/>
              <a:t>命名</a:t>
            </a:r>
          </a:p>
          <a:p>
            <a:pPr lvl="1"/>
            <a:r>
              <a:rPr lang="en-US" altLang="zh-CN" dirty="0" err="1"/>
              <a:t>Vint</a:t>
            </a:r>
            <a:r>
              <a:rPr lang="en-US" altLang="zh-CN" dirty="0"/>
              <a:t> Cerf</a:t>
            </a:r>
            <a:r>
              <a:rPr lang="zh-CN" altLang="en-US" dirty="0"/>
              <a:t>和</a:t>
            </a:r>
            <a:r>
              <a:rPr lang="en-US" altLang="zh-CN" dirty="0"/>
              <a:t>Bob Kahn</a:t>
            </a:r>
            <a:r>
              <a:rPr lang="zh-CN" altLang="en-US" dirty="0"/>
              <a:t>于</a:t>
            </a:r>
            <a:r>
              <a:rPr lang="en-US" altLang="zh-CN" dirty="0"/>
              <a:t>1974</a:t>
            </a:r>
            <a:r>
              <a:rPr lang="zh-CN" altLang="en-US" dirty="0"/>
              <a:t>年提出</a:t>
            </a:r>
          </a:p>
          <a:p>
            <a:r>
              <a:rPr lang="zh-CN" altLang="en-US" dirty="0"/>
              <a:t>链路层（</a:t>
            </a:r>
            <a:r>
              <a:rPr lang="en-US" altLang="zh-CN" dirty="0"/>
              <a:t>Link Layer</a:t>
            </a:r>
            <a:r>
              <a:rPr lang="zh-CN" altLang="en-US" dirty="0"/>
              <a:t>）</a:t>
            </a:r>
          </a:p>
          <a:p>
            <a:pPr lvl="1"/>
            <a:r>
              <a:rPr lang="zh-CN" altLang="en-US" dirty="0"/>
              <a:t>描述了为满足无连接的互联网络层需求，链路必须具备的功能</a:t>
            </a:r>
          </a:p>
          <a:p>
            <a:r>
              <a:rPr lang="zh-CN" altLang="en-US" dirty="0"/>
              <a:t>互联网层（</a:t>
            </a:r>
            <a:r>
              <a:rPr lang="en-US" altLang="zh-CN" dirty="0"/>
              <a:t>Internet Layer</a:t>
            </a:r>
            <a:r>
              <a:rPr lang="zh-CN" altLang="en-US" dirty="0"/>
              <a:t>）</a:t>
            </a:r>
          </a:p>
          <a:p>
            <a:pPr lvl="1"/>
            <a:r>
              <a:rPr lang="zh-CN" altLang="en-US" dirty="0"/>
              <a:t>允许主机将数据包注入网络，让这些数据包独立的传输至目的地，并定义了数据包格式和协议（</a:t>
            </a:r>
            <a:r>
              <a:rPr lang="en-US" altLang="zh-CN" dirty="0"/>
              <a:t>IPv4</a:t>
            </a:r>
            <a:r>
              <a:rPr lang="zh-CN" altLang="en-US" dirty="0"/>
              <a:t>协议和</a:t>
            </a:r>
            <a:r>
              <a:rPr lang="en-US" altLang="zh-CN" dirty="0"/>
              <a:t>IPv6</a:t>
            </a:r>
            <a:r>
              <a:rPr lang="zh-CN" altLang="en-US" dirty="0"/>
              <a:t>协议）</a:t>
            </a:r>
          </a:p>
          <a:p>
            <a:r>
              <a:rPr lang="zh-CN" altLang="en-US" dirty="0"/>
              <a:t>传输层（</a:t>
            </a:r>
            <a:r>
              <a:rPr lang="en-US" altLang="zh-CN" dirty="0"/>
              <a:t>Transport Layer</a:t>
            </a:r>
            <a:r>
              <a:rPr lang="zh-CN" altLang="en-US" dirty="0"/>
              <a:t>）</a:t>
            </a:r>
          </a:p>
          <a:p>
            <a:pPr lvl="1"/>
            <a:r>
              <a:rPr lang="zh-CN" altLang="en-US" dirty="0"/>
              <a:t>允许源主机与目标主机上的对等实体，进行端到端的数据传输：</a:t>
            </a:r>
            <a:r>
              <a:rPr lang="en-US" altLang="zh-CN" dirty="0"/>
              <a:t>TCP</a:t>
            </a:r>
            <a:r>
              <a:rPr lang="zh-CN" altLang="en-US" dirty="0"/>
              <a:t>，</a:t>
            </a:r>
            <a:r>
              <a:rPr lang="en-US" altLang="zh-CN" dirty="0"/>
              <a:t>UDP</a:t>
            </a:r>
          </a:p>
          <a:p>
            <a:r>
              <a:rPr lang="zh-CN" altLang="en-US" dirty="0"/>
              <a:t>应用层（</a:t>
            </a:r>
            <a:r>
              <a:rPr lang="en-US" altLang="zh-CN" dirty="0"/>
              <a:t>Application Layer</a:t>
            </a:r>
            <a:r>
              <a:rPr lang="zh-CN" altLang="en-US" dirty="0"/>
              <a:t>）</a:t>
            </a:r>
          </a:p>
          <a:p>
            <a:pPr lvl="1"/>
            <a:r>
              <a:rPr lang="zh-CN" altLang="en-US" dirty="0"/>
              <a:t>传输层之上的所有高层协议：</a:t>
            </a:r>
            <a:r>
              <a:rPr lang="en-US" altLang="zh-CN" dirty="0"/>
              <a:t>DNS</a:t>
            </a:r>
            <a:r>
              <a:rPr lang="zh-CN" altLang="en-US" dirty="0"/>
              <a:t>、</a:t>
            </a:r>
            <a:r>
              <a:rPr lang="en-US" altLang="zh-CN" dirty="0"/>
              <a:t>HTTP</a:t>
            </a:r>
            <a:r>
              <a:rPr lang="zh-CN" altLang="en-US" dirty="0"/>
              <a:t>、</a:t>
            </a:r>
            <a:r>
              <a:rPr lang="en-US" altLang="zh-CN" dirty="0"/>
              <a:t>FTP</a:t>
            </a:r>
            <a:r>
              <a:rPr lang="zh-CN" altLang="en-US" dirty="0"/>
              <a:t>、</a:t>
            </a:r>
            <a:r>
              <a:rPr lang="en-US" altLang="zh-CN" dirty="0"/>
              <a:t>SMTP...</a:t>
            </a:r>
          </a:p>
          <a:p>
            <a:endParaRPr lang="zh-CN" altLang="en-US" dirty="0"/>
          </a:p>
        </p:txBody>
      </p:sp>
      <p:graphicFrame>
        <p:nvGraphicFramePr>
          <p:cNvPr id="4" name="表格 3">
            <a:extLst>
              <a:ext uri="{FF2B5EF4-FFF2-40B4-BE49-F238E27FC236}">
                <a16:creationId xmlns:a16="http://schemas.microsoft.com/office/drawing/2014/main" id="{687F2EB7-6A48-4819-A08A-4C9DA0D585DF}"/>
              </a:ext>
            </a:extLst>
          </p:cNvPr>
          <p:cNvGraphicFramePr/>
          <p:nvPr>
            <p:extLst/>
          </p:nvPr>
        </p:nvGraphicFramePr>
        <p:xfrm>
          <a:off x="8901171" y="1427378"/>
          <a:ext cx="2463165" cy="310896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58674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p>
                    <a:p>
                      <a:pPr algn="ctr">
                        <a:buNone/>
                      </a:pPr>
                      <a:r>
                        <a:rPr lang="en-US" altLang="zh-CN" sz="2000" b="0" dirty="0">
                          <a:latin typeface="Microsoft YaHei" panose="020B0503020204020204" pitchFamily="34" charset="-122"/>
                          <a:ea typeface="Microsoft YaHei" panose="020B0503020204020204" pitchFamily="34" charset="-122"/>
                        </a:rPr>
                        <a:t>application Layer</a:t>
                      </a:r>
                    </a:p>
                  </a:txBody>
                  <a:tcPr anchor="ctr">
                    <a:solidFill>
                      <a:schemeClr val="bg2">
                        <a:lumMod val="90000"/>
                      </a:schemeClr>
                    </a:solidFill>
                  </a:tcPr>
                </a:tc>
                <a:extLst>
                  <a:ext uri="{0D108BD9-81ED-4DB2-BD59-A6C34878D82A}">
                    <a16:rowId xmlns:a16="http://schemas.microsoft.com/office/drawing/2014/main" val="10000"/>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sym typeface="+mn-ea"/>
                        </a:rPr>
                        <a:t>传输层</a:t>
                      </a:r>
                    </a:p>
                    <a:p>
                      <a:pPr algn="ctr">
                        <a:buNone/>
                      </a:pPr>
                      <a:r>
                        <a:rPr lang="en-US" altLang="zh-CN" sz="2000" b="0" dirty="0">
                          <a:latin typeface="Microsoft YaHei" panose="020B0503020204020204" pitchFamily="34" charset="-122"/>
                          <a:ea typeface="Microsoft YaHei" panose="020B0503020204020204" pitchFamily="34" charset="-122"/>
                          <a:sym typeface="+mn-ea"/>
                        </a:rPr>
                        <a:t>transport Layer</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互联网层</a:t>
                      </a:r>
                    </a:p>
                    <a:p>
                      <a:pPr algn="ctr">
                        <a:buNone/>
                      </a:pPr>
                      <a:r>
                        <a:rPr lang="en-US" altLang="zh-CN" sz="2000" b="0" dirty="0">
                          <a:latin typeface="Microsoft YaHei" panose="020B0503020204020204" pitchFamily="34" charset="-122"/>
                          <a:ea typeface="Microsoft YaHei" panose="020B0503020204020204" pitchFamily="34" charset="-122"/>
                        </a:rPr>
                        <a:t>internet Layer</a:t>
                      </a:r>
                    </a:p>
                  </a:txBody>
                  <a:tcPr anchor="ctr">
                    <a:solidFill>
                      <a:schemeClr val="bg2">
                        <a:lumMod val="90000"/>
                      </a:schemeClr>
                    </a:solidFill>
                  </a:tcPr>
                </a:tc>
                <a:extLst>
                  <a:ext uri="{0D108BD9-81ED-4DB2-BD59-A6C34878D82A}">
                    <a16:rowId xmlns:a16="http://schemas.microsoft.com/office/drawing/2014/main" val="10002"/>
                  </a:ext>
                </a:extLst>
              </a:tr>
              <a:tr h="208026">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网络接口层</a:t>
                      </a:r>
                    </a:p>
                    <a:p>
                      <a:pPr algn="ctr">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host-to-network</a:t>
                      </a:r>
                      <a:r>
                        <a:rPr lang="zh-CN" altLang="zh-CN" sz="2000" b="0" kern="1200" dirty="0">
                          <a:solidFill>
                            <a:schemeClr val="tx1"/>
                          </a:solidFill>
                          <a:latin typeface="Microsoft YaHei" panose="020B0503020204020204" pitchFamily="34" charset="-122"/>
                          <a:ea typeface="Microsoft YaHei" panose="020B0503020204020204" pitchFamily="34" charset="-122"/>
                          <a:cs typeface="+mn-cs"/>
                        </a:rPr>
                        <a:t> </a:t>
                      </a: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Layer</a:t>
                      </a: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5" name="矩形 4">
            <a:extLst>
              <a:ext uri="{FF2B5EF4-FFF2-40B4-BE49-F238E27FC236}">
                <a16:creationId xmlns:a16="http://schemas.microsoft.com/office/drawing/2014/main" id="{2F04B2A1-41BA-46D9-B36E-CBA16F268F5F}"/>
              </a:ext>
            </a:extLst>
          </p:cNvPr>
          <p:cNvSpPr/>
          <p:nvPr/>
        </p:nvSpPr>
        <p:spPr>
          <a:xfrm>
            <a:off x="8733905" y="4715444"/>
            <a:ext cx="2797695" cy="1200329"/>
          </a:xfrm>
          <a:prstGeom prst="rect">
            <a:avLst/>
          </a:prstGeom>
          <a:ln>
            <a:solidFill>
              <a:srgbClr val="C00000"/>
            </a:solidFill>
          </a:ln>
        </p:spPr>
        <p:txBody>
          <a:bodyPr wrap="square">
            <a:spAutoFit/>
          </a:bodyPr>
          <a:lstStyle/>
          <a:p>
            <a:pPr marL="285750" indent="-285750">
              <a:buFont typeface="Wingdings" panose="05000000000000000000" pitchFamily="2" charset="2"/>
              <a:buChar char="Ø"/>
            </a:pP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先有</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协议栈，然后有</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参考模型</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参考模型只是用来描述协议栈的</a:t>
            </a:r>
            <a:r>
              <a:rPr lang="zh-CN" altLang="zh-CN" dirty="0">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E401EA70-E016-46A9-8A2F-8CB28A0C8362}"/>
              </a:ext>
            </a:extLst>
          </p:cNvPr>
          <p:cNvSpPr/>
          <p:nvPr/>
        </p:nvSpPr>
        <p:spPr>
          <a:xfrm>
            <a:off x="6252173" y="1246117"/>
            <a:ext cx="2194560" cy="1015663"/>
          </a:xfrm>
          <a:prstGeom prst="rect">
            <a:avLst/>
          </a:prstGeom>
          <a:ln>
            <a:solidFill>
              <a:srgbClr val="C00000"/>
            </a:solidFill>
          </a:ln>
        </p:spPr>
        <p:txBody>
          <a:bodyPr wrap="square">
            <a:spAutoFit/>
          </a:bodyPr>
          <a:lstStyle/>
          <a:p>
            <a:pPr algn="ctr"/>
            <a:r>
              <a:rPr lang="en-US" altLang="zh-CN" sz="2000" dirty="0">
                <a:solidFill>
                  <a:srgbClr val="C00000"/>
                </a:solidFill>
                <a:latin typeface="Microsoft YaHei" panose="020B0503020204020204" pitchFamily="34" charset="-122"/>
                <a:ea typeface="Microsoft YaHei" panose="020B0503020204020204" pitchFamily="34" charset="-122"/>
              </a:rPr>
              <a:t>ARPNET</a:t>
            </a:r>
            <a:br>
              <a:rPr lang="en-US" altLang="zh-CN" sz="2000" dirty="0">
                <a:solidFill>
                  <a:srgbClr val="C00000"/>
                </a:solidFill>
                <a:latin typeface="Microsoft YaHei" panose="020B0503020204020204" pitchFamily="34" charset="-122"/>
                <a:ea typeface="Microsoft YaHei" panose="020B0503020204020204" pitchFamily="34" charset="-122"/>
              </a:rPr>
            </a:br>
            <a:r>
              <a:rPr lang="zh-CN" altLang="en-US" sz="2000" dirty="0">
                <a:solidFill>
                  <a:srgbClr val="C00000"/>
                </a:solidFill>
                <a:latin typeface="Microsoft YaHei" panose="020B0503020204020204" pitchFamily="34" charset="-122"/>
                <a:ea typeface="Microsoft YaHei" panose="020B0503020204020204" pitchFamily="34" charset="-122"/>
              </a:rPr>
              <a:t>最终采用</a:t>
            </a:r>
            <a:r>
              <a:rPr lang="en-US" altLang="zh-CN" sz="2000" dirty="0">
                <a:solidFill>
                  <a:srgbClr val="C00000"/>
                </a:solidFill>
                <a:latin typeface="Microsoft YaHei" panose="020B0503020204020204" pitchFamily="34" charset="-122"/>
                <a:ea typeface="Microsoft YaHei" panose="020B0503020204020204" pitchFamily="34" charset="-122"/>
              </a:rPr>
              <a:t>TCP</a:t>
            </a:r>
            <a:r>
              <a:rPr lang="zh-CN" altLang="en-US" sz="2000" dirty="0">
                <a:solidFill>
                  <a:srgbClr val="C00000"/>
                </a:solidFill>
                <a:latin typeface="Microsoft YaHei" panose="020B0503020204020204" pitchFamily="34" charset="-122"/>
                <a:ea typeface="Microsoft YaHei" panose="020B0503020204020204" pitchFamily="34" charset="-122"/>
              </a:rPr>
              <a:t>和</a:t>
            </a:r>
            <a:r>
              <a:rPr lang="en-US" altLang="zh-CN" sz="2000" dirty="0">
                <a:solidFill>
                  <a:srgbClr val="C00000"/>
                </a:solidFill>
                <a:latin typeface="Microsoft YaHei" panose="020B0503020204020204" pitchFamily="34" charset="-122"/>
                <a:ea typeface="Microsoft YaHei" panose="020B0503020204020204" pitchFamily="34" charset="-122"/>
              </a:rPr>
              <a:t>IP</a:t>
            </a:r>
            <a:r>
              <a:rPr lang="zh-CN" altLang="en-US" sz="2000" dirty="0">
                <a:solidFill>
                  <a:srgbClr val="C00000"/>
                </a:solidFill>
                <a:latin typeface="Microsoft YaHei" panose="020B0503020204020204" pitchFamily="34" charset="-122"/>
                <a:ea typeface="Microsoft YaHei" panose="020B0503020204020204" pitchFamily="34" charset="-122"/>
              </a:rPr>
              <a:t>为主要协议</a:t>
            </a:r>
          </a:p>
        </p:txBody>
      </p:sp>
      <p:sp>
        <p:nvSpPr>
          <p:cNvPr id="7" name="灯片编号占位符 6">
            <a:extLst>
              <a:ext uri="{FF2B5EF4-FFF2-40B4-BE49-F238E27FC236}">
                <a16:creationId xmlns:a16="http://schemas.microsoft.com/office/drawing/2014/main" id="{6401E492-8D91-4722-B2B7-CC676ECAC3C5}"/>
              </a:ext>
            </a:extLst>
          </p:cNvPr>
          <p:cNvSpPr>
            <a:spLocks noGrp="1"/>
          </p:cNvSpPr>
          <p:nvPr>
            <p:ph type="sldNum" sz="quarter" idx="12"/>
          </p:nvPr>
        </p:nvSpPr>
        <p:spPr/>
        <p:txBody>
          <a:bodyPr/>
          <a:lstStyle/>
          <a:p>
            <a:fld id="{C8BB1146-E542-4D4E-B8E9-6919A11DDD48}" type="slidenum">
              <a:rPr lang="en-US" smtClean="0"/>
              <a:t>98</a:t>
            </a:fld>
            <a:endParaRPr lang="en-US"/>
          </a:p>
        </p:txBody>
      </p:sp>
    </p:spTree>
    <p:extLst>
      <p:ext uri="{BB962C8B-B14F-4D97-AF65-F5344CB8AC3E}">
        <p14:creationId xmlns:p14="http://schemas.microsoft.com/office/powerpoint/2010/main" val="26192036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82BA1-9BF7-41A8-A37B-FE83FE0E16C8}"/>
              </a:ext>
            </a:extLst>
          </p:cNvPr>
          <p:cNvSpPr>
            <a:spLocks noGrp="1"/>
          </p:cNvSpPr>
          <p:nvPr>
            <p:ph type="title"/>
          </p:nvPr>
        </p:nvSpPr>
        <p:spPr/>
        <p:txBody>
          <a:bodyPr/>
          <a:lstStyle/>
          <a:p>
            <a:r>
              <a:rPr lang="en-US" altLang="zh-CN" dirty="0"/>
              <a:t>TCP/IP</a:t>
            </a:r>
            <a:r>
              <a:rPr lang="zh-CN" altLang="en-US" dirty="0"/>
              <a:t>参考模型</a:t>
            </a:r>
          </a:p>
        </p:txBody>
      </p:sp>
      <p:sp>
        <p:nvSpPr>
          <p:cNvPr id="3" name="内容占位符 2">
            <a:extLst>
              <a:ext uri="{FF2B5EF4-FFF2-40B4-BE49-F238E27FC236}">
                <a16:creationId xmlns:a16="http://schemas.microsoft.com/office/drawing/2014/main" id="{149DF9FE-CC13-4F30-9BED-B3479DF8DDED}"/>
              </a:ext>
            </a:extLst>
          </p:cNvPr>
          <p:cNvSpPr>
            <a:spLocks noGrp="1"/>
          </p:cNvSpPr>
          <p:nvPr>
            <p:ph idx="1"/>
          </p:nvPr>
        </p:nvSpPr>
        <p:spPr>
          <a:xfrm>
            <a:off x="660400" y="1125539"/>
            <a:ext cx="6710414" cy="5008562"/>
          </a:xfrm>
        </p:spPr>
        <p:txBody>
          <a:bodyPr>
            <a:normAutofit/>
          </a:bodyPr>
          <a:lstStyle/>
          <a:p>
            <a:r>
              <a:rPr lang="en-US" altLang="zh-CN" dirty="0"/>
              <a:t>TCP/IP</a:t>
            </a:r>
            <a:r>
              <a:rPr lang="zh-CN" altLang="en-US" dirty="0"/>
              <a:t>参考模型</a:t>
            </a:r>
          </a:p>
          <a:p>
            <a:pPr lvl="1"/>
            <a:r>
              <a:rPr lang="zh-CN" altLang="en-US" dirty="0"/>
              <a:t>摒弃电话系统中“笨终端</a:t>
            </a:r>
            <a:r>
              <a:rPr lang="en-US" altLang="zh-CN" dirty="0"/>
              <a:t>&amp;</a:t>
            </a:r>
            <a:r>
              <a:rPr lang="zh-CN" altLang="en-US" dirty="0"/>
              <a:t>聪明网络”的设计思路</a:t>
            </a:r>
          </a:p>
          <a:p>
            <a:pPr lvl="1"/>
            <a:r>
              <a:rPr lang="zh-CN" altLang="en-US" dirty="0"/>
              <a:t>采用聪明终端</a:t>
            </a:r>
            <a:r>
              <a:rPr lang="en-US" altLang="zh-CN" dirty="0"/>
              <a:t>&amp;</a:t>
            </a:r>
            <a:r>
              <a:rPr lang="zh-CN" altLang="en-US" dirty="0"/>
              <a:t>简单网络，由端系统</a:t>
            </a:r>
            <a:r>
              <a:rPr lang="en-US" altLang="zh-CN" dirty="0"/>
              <a:t>TCP</a:t>
            </a:r>
            <a:r>
              <a:rPr lang="zh-CN" altLang="en-US" dirty="0"/>
              <a:t>负责丢失恢复等，简单的网络大大提升了可扩展性</a:t>
            </a:r>
          </a:p>
          <a:p>
            <a:pPr lvl="1"/>
            <a:r>
              <a:rPr lang="zh-CN" altLang="en-US" dirty="0"/>
              <a:t>实现了建立在简单的、不可靠部件上的可靠系统</a:t>
            </a:r>
          </a:p>
          <a:p>
            <a:r>
              <a:rPr lang="en-US" altLang="zh-CN" dirty="0"/>
              <a:t>IP</a:t>
            </a:r>
            <a:r>
              <a:rPr lang="zh-CN" altLang="en-US" dirty="0"/>
              <a:t>分组交换的特点</a:t>
            </a:r>
          </a:p>
          <a:p>
            <a:pPr lvl="1"/>
            <a:r>
              <a:rPr lang="zh-CN" altLang="en-US" dirty="0"/>
              <a:t>可在各种底层物理网络上运行</a:t>
            </a:r>
            <a:r>
              <a:rPr lang="en-US" altLang="zh-CN" dirty="0"/>
              <a:t>(IP over everything)</a:t>
            </a:r>
          </a:p>
          <a:p>
            <a:pPr lvl="1"/>
            <a:r>
              <a:rPr lang="zh-CN" altLang="en-US" dirty="0"/>
              <a:t>可支持各类上层应用</a:t>
            </a:r>
            <a:r>
              <a:rPr lang="en-US" altLang="zh-CN" dirty="0"/>
              <a:t>(Everything over IP)</a:t>
            </a:r>
          </a:p>
          <a:p>
            <a:pPr lvl="1"/>
            <a:r>
              <a:rPr lang="zh-CN" altLang="en-US" dirty="0"/>
              <a:t>每个</a:t>
            </a:r>
            <a:r>
              <a:rPr lang="en-US" altLang="zh-CN" dirty="0"/>
              <a:t>IP</a:t>
            </a:r>
            <a:r>
              <a:rPr lang="zh-CN" altLang="en-US" dirty="0"/>
              <a:t>分组携带各自的目的地址，网络核心功能</a:t>
            </a:r>
            <a:br>
              <a:rPr lang="zh-CN" altLang="en-US" dirty="0"/>
            </a:br>
            <a:r>
              <a:rPr lang="zh-CN" altLang="en-US" dirty="0"/>
              <a:t>简单（通过路由表转发分组），适应爆炸性增长</a:t>
            </a:r>
          </a:p>
        </p:txBody>
      </p:sp>
      <p:sp>
        <p:nvSpPr>
          <p:cNvPr id="4" name="灯片编号占位符 3">
            <a:extLst>
              <a:ext uri="{FF2B5EF4-FFF2-40B4-BE49-F238E27FC236}">
                <a16:creationId xmlns:a16="http://schemas.microsoft.com/office/drawing/2014/main" id="{4F5D91BD-C470-4EA3-B3E0-A8276639DC61}"/>
              </a:ext>
            </a:extLst>
          </p:cNvPr>
          <p:cNvSpPr>
            <a:spLocks noGrp="1"/>
          </p:cNvSpPr>
          <p:nvPr>
            <p:ph type="sldNum" sz="quarter" idx="12"/>
          </p:nvPr>
        </p:nvSpPr>
        <p:spPr>
          <a:xfrm>
            <a:off x="7768168" y="6409690"/>
            <a:ext cx="3750732" cy="274320"/>
          </a:xfrm>
        </p:spPr>
        <p:txBody>
          <a:bodyPr/>
          <a:lstStyle/>
          <a:p>
            <a:fld id="{C8BB1146-E542-4D4E-B8E9-6919A11DDD48}" type="slidenum">
              <a:rPr lang="en-US" smtClean="0"/>
              <a:t>99</a:t>
            </a:fld>
            <a:endParaRPr lang="en-US"/>
          </a:p>
        </p:txBody>
      </p:sp>
      <p:grpSp>
        <p:nvGrpSpPr>
          <p:cNvPr id="5" name="组合 4">
            <a:extLst>
              <a:ext uri="{FF2B5EF4-FFF2-40B4-BE49-F238E27FC236}">
                <a16:creationId xmlns:a16="http://schemas.microsoft.com/office/drawing/2014/main" id="{9B2A549E-5F61-4959-9A4B-0C7DF18A1828}"/>
              </a:ext>
            </a:extLst>
          </p:cNvPr>
          <p:cNvGrpSpPr/>
          <p:nvPr/>
        </p:nvGrpSpPr>
        <p:grpSpPr>
          <a:xfrm>
            <a:off x="7692377" y="1546008"/>
            <a:ext cx="3669218" cy="1721447"/>
            <a:chOff x="6808963" y="3301194"/>
            <a:chExt cx="1877837" cy="965486"/>
          </a:xfrm>
        </p:grpSpPr>
        <p:pic>
          <p:nvPicPr>
            <p:cNvPr id="6" name="Picture 2">
              <a:extLst>
                <a:ext uri="{FF2B5EF4-FFF2-40B4-BE49-F238E27FC236}">
                  <a16:creationId xmlns:a16="http://schemas.microsoft.com/office/drawing/2014/main" id="{71BF0241-2A5B-4CBD-A736-E872D3200367}"/>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47988"/>
            <a:stretch>
              <a:fillRect/>
            </a:stretch>
          </p:blipFill>
          <p:spPr bwMode="auto">
            <a:xfrm flipV="1">
              <a:off x="6808963" y="3301194"/>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0" descr="http://tbn0.google.com/images?q=tbn:uG9PhuBLX4dJJM:http://www.uberreview.com/wp-content/uploads/youtube_logo.jpg">
              <a:hlinkClick r:id="rId3"/>
              <a:extLst>
                <a:ext uri="{FF2B5EF4-FFF2-40B4-BE49-F238E27FC236}">
                  <a16:creationId xmlns:a16="http://schemas.microsoft.com/office/drawing/2014/main" id="{D16E9DD9-B3AE-460A-882E-397264CF2921}"/>
                </a:ext>
              </a:extLst>
            </p:cNvPr>
            <p:cNvPicPr>
              <a:picLocks noChangeAspect="1" noChangeArrowheads="1"/>
            </p:cNvPicPr>
            <p:nvPr/>
          </p:nvPicPr>
          <p:blipFill>
            <a:blip r:embed="rId4" cstate="print">
              <a:clrChange>
                <a:clrFrom>
                  <a:srgbClr val="FCFCFC"/>
                </a:clrFrom>
                <a:clrTo>
                  <a:srgbClr val="FCFCFC">
                    <a:alpha val="0"/>
                  </a:srgbClr>
                </a:clrTo>
              </a:clrChange>
              <a:extLst>
                <a:ext uri="{28A0092B-C50C-407E-A947-70E740481C1C}">
                  <a14:useLocalDpi xmlns:a14="http://schemas.microsoft.com/office/drawing/2010/main"/>
                </a:ext>
              </a:extLst>
            </a:blip>
            <a:srcRect/>
            <a:stretch>
              <a:fillRect/>
            </a:stretch>
          </p:blipFill>
          <p:spPr bwMode="auto">
            <a:xfrm>
              <a:off x="7000141" y="3600649"/>
              <a:ext cx="454599" cy="22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6" descr="http://static.ak.fbcdn.net/images/welcome/welcome_3.gif">
              <a:hlinkClick r:id="rId5"/>
              <a:extLst>
                <a:ext uri="{FF2B5EF4-FFF2-40B4-BE49-F238E27FC236}">
                  <a16:creationId xmlns:a16="http://schemas.microsoft.com/office/drawing/2014/main" id="{E8961D7E-A2FC-46A4-A9CA-A50DD8D7F3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00678" y="3609941"/>
              <a:ext cx="405788" cy="20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4" descr="From collectibles to cars, buy and sell all kinds of items on eBay">
              <a:hlinkClick r:id="rId7"/>
              <a:extLst>
                <a:ext uri="{FF2B5EF4-FFF2-40B4-BE49-F238E27FC236}">
                  <a16:creationId xmlns:a16="http://schemas.microsoft.com/office/drawing/2014/main" id="{D3E72F00-076B-4103-B396-2DA9EAA11D95}"/>
                </a:ext>
              </a:extLst>
            </p:cNvPr>
            <p:cNvPicPr>
              <a:picLocks noChangeAspect="1" noChangeArrowheads="1"/>
            </p:cNvPicPr>
            <p:nvPr/>
          </p:nvPicPr>
          <p:blipFill>
            <a:blip r:embed="rId8"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7118579" y="3859562"/>
              <a:ext cx="251162" cy="1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C:\Users\yxia\Desktop\搜狗截图13年10月19日1936_2.jpg">
              <a:extLst>
                <a:ext uri="{FF2B5EF4-FFF2-40B4-BE49-F238E27FC236}">
                  <a16:creationId xmlns:a16="http://schemas.microsoft.com/office/drawing/2014/main" id="{85BDBA91-D553-4166-A037-7677CD0A1DD4}"/>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18061" y="3330776"/>
              <a:ext cx="628605" cy="282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C:\Users\yxia\Desktop\搜狗截图13年10月19日1936_3.jpg">
              <a:extLst>
                <a:ext uri="{FF2B5EF4-FFF2-40B4-BE49-F238E27FC236}">
                  <a16:creationId xmlns:a16="http://schemas.microsoft.com/office/drawing/2014/main" id="{EB948BBC-4CB6-44A5-A340-EFE6CC9FAA62}"/>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38289" y="3841986"/>
              <a:ext cx="437517" cy="2254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C:\Users\yxia\Desktop\搜狗截图13年10月19日1937_4.jpg">
              <a:extLst>
                <a:ext uri="{FF2B5EF4-FFF2-40B4-BE49-F238E27FC236}">
                  <a16:creationId xmlns:a16="http://schemas.microsoft.com/office/drawing/2014/main" id="{BC08B115-CD15-445D-BF97-D8103293CB17}"/>
                </a:ext>
              </a:extLst>
            </p:cNvPr>
            <p:cNvPicPr>
              <a:picLocks noChangeAspect="1" noChangeArrowheads="1"/>
            </p:cNvPicPr>
            <p:nvPr/>
          </p:nvPicPr>
          <p:blipFill>
            <a:blip r:embed="rId1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8069933" y="3411612"/>
              <a:ext cx="430488" cy="1983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Users\yxia\Desktop\搜狗截图13年10月19日1938_5.jpg">
              <a:extLst>
                <a:ext uri="{FF2B5EF4-FFF2-40B4-BE49-F238E27FC236}">
                  <a16:creationId xmlns:a16="http://schemas.microsoft.com/office/drawing/2014/main" id="{5F0B0417-FF50-4319-B91E-32915D2FC20F}"/>
                </a:ext>
              </a:extLst>
            </p:cNvPr>
            <p:cNvPicPr>
              <a:picLocks noChangeAspect="1" noChangeArrowheads="1"/>
            </p:cNvPicPr>
            <p:nvPr/>
          </p:nvPicPr>
          <p:blipFill>
            <a:blip r:embed="rId13" cstate="print">
              <a:clrChange>
                <a:clrFrom>
                  <a:srgbClr val="F6F6F6"/>
                </a:clrFrom>
                <a:clrTo>
                  <a:srgbClr val="F6F6F6">
                    <a:alpha val="0"/>
                  </a:srgbClr>
                </a:clrTo>
              </a:clrChange>
              <a:extLst>
                <a:ext uri="{28A0092B-C50C-407E-A947-70E740481C1C}">
                  <a14:useLocalDpi xmlns:a14="http://schemas.microsoft.com/office/drawing/2010/main"/>
                </a:ext>
              </a:extLst>
            </a:blip>
            <a:srcRect/>
            <a:stretch>
              <a:fillRect/>
            </a:stretch>
          </p:blipFill>
          <p:spPr bwMode="auto">
            <a:xfrm>
              <a:off x="7348885" y="3982162"/>
              <a:ext cx="541729" cy="1705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5" descr="C:\Users\yxia\Desktop\搜狗截图13年10月19日1938_6.jpg">
              <a:extLst>
                <a:ext uri="{FF2B5EF4-FFF2-40B4-BE49-F238E27FC236}">
                  <a16:creationId xmlns:a16="http://schemas.microsoft.com/office/drawing/2014/main" id="{78592367-DDDF-4B4D-A040-CE56F7C7AEFA}"/>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922520" y="3645318"/>
              <a:ext cx="577902" cy="1817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C:\Users\yxia\Desktop\google_logo_41.png">
              <a:extLst>
                <a:ext uri="{FF2B5EF4-FFF2-40B4-BE49-F238E27FC236}">
                  <a16:creationId xmlns:a16="http://schemas.microsoft.com/office/drawing/2014/main" id="{043BA8DC-2DDF-456B-96A9-DFF9FED2CE54}"/>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saturation sat="400000"/>
                      </a14:imgEffect>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6978720" y="3433397"/>
              <a:ext cx="441733" cy="1682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7" descr="C:\Users\yxia\Desktop\搜狗截图13年10月19日1946_7.jpg">
              <a:extLst>
                <a:ext uri="{FF2B5EF4-FFF2-40B4-BE49-F238E27FC236}">
                  <a16:creationId xmlns:a16="http://schemas.microsoft.com/office/drawing/2014/main" id="{11174F27-0B48-48CD-A238-B0183463E1A7}"/>
                </a:ext>
              </a:extLst>
            </p:cNvPr>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06462" y="3827070"/>
              <a:ext cx="445541" cy="184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a:extLst>
              <a:ext uri="{FF2B5EF4-FFF2-40B4-BE49-F238E27FC236}">
                <a16:creationId xmlns:a16="http://schemas.microsoft.com/office/drawing/2014/main" id="{9D17CBAD-E7B8-4339-A22F-8FE36475A171}"/>
              </a:ext>
            </a:extLst>
          </p:cNvPr>
          <p:cNvGrpSpPr/>
          <p:nvPr/>
        </p:nvGrpSpPr>
        <p:grpSpPr>
          <a:xfrm>
            <a:off x="7672473" y="3622444"/>
            <a:ext cx="3669218" cy="1721447"/>
            <a:chOff x="6804682" y="4350467"/>
            <a:chExt cx="1877837" cy="965486"/>
          </a:xfrm>
        </p:grpSpPr>
        <p:pic>
          <p:nvPicPr>
            <p:cNvPr id="18" name="Picture 2">
              <a:extLst>
                <a:ext uri="{FF2B5EF4-FFF2-40B4-BE49-F238E27FC236}">
                  <a16:creationId xmlns:a16="http://schemas.microsoft.com/office/drawing/2014/main" id="{4E8584A9-7DAA-4747-9BE1-00E363B33BDC}"/>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47988"/>
            <a:stretch>
              <a:fillRect/>
            </a:stretch>
          </p:blipFill>
          <p:spPr bwMode="auto">
            <a:xfrm>
              <a:off x="6804682" y="4350467"/>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6" descr="C:\Users\yxia\Desktop\Img320639468.jpg">
              <a:extLst>
                <a:ext uri="{FF2B5EF4-FFF2-40B4-BE49-F238E27FC236}">
                  <a16:creationId xmlns:a16="http://schemas.microsoft.com/office/drawing/2014/main" id="{BCF5D2F6-B53D-41AB-B941-AF0B51A95800}"/>
                </a:ext>
              </a:extLst>
            </p:cNvPr>
            <p:cNvPicPr>
              <a:picLocks noChangeAspect="1" noChangeArrowheads="1"/>
            </p:cNvPicPr>
            <p:nvPr/>
          </p:nvPicPr>
          <p:blipFill>
            <a:blip r:embed="rId18" cstate="print">
              <a:clrChange>
                <a:clrFrom>
                  <a:srgbClr val="FFFFFF"/>
                </a:clrFrom>
                <a:clrTo>
                  <a:srgbClr val="FFFFFF">
                    <a:alpha val="0"/>
                  </a:srgbClr>
                </a:clrTo>
              </a:clrChange>
              <a:extLst>
                <a:ext uri="{BEBA8EAE-BF5A-486C-A8C5-ECC9F3942E4B}">
                  <a14:imgProps xmlns:a14="http://schemas.microsoft.com/office/drawing/2010/main">
                    <a14:imgLayer r:embed="rId19">
                      <a14:imgEffect>
                        <a14:brightnessContrast bright="20000" contrast="-40000"/>
                      </a14:imgEffect>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7348930" y="4717523"/>
              <a:ext cx="809734" cy="5344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yxia\Desktop\20111222064702697103.jpg">
              <a:extLst>
                <a:ext uri="{FF2B5EF4-FFF2-40B4-BE49-F238E27FC236}">
                  <a16:creationId xmlns:a16="http://schemas.microsoft.com/office/drawing/2014/main" id="{F8B44BD5-A21D-41B9-BECD-B33DC254052A}"/>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rot="20983091">
              <a:off x="7835377" y="4801157"/>
              <a:ext cx="113215" cy="2763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Picture 20" descr="C:\Users\yxia\Desktop\2178222.jpg">
              <a:extLst>
                <a:ext uri="{FF2B5EF4-FFF2-40B4-BE49-F238E27FC236}">
                  <a16:creationId xmlns:a16="http://schemas.microsoft.com/office/drawing/2014/main" id="{5C3F7C95-C97E-4FB3-86CA-83F1BC162809}"/>
                </a:ext>
              </a:extLst>
            </p:cNvPr>
            <p:cNvPicPr>
              <a:picLocks noChangeAspect="1" noChangeArrowheads="1"/>
            </p:cNvPicPr>
            <p:nvPr/>
          </p:nvPicPr>
          <p:blipFill>
            <a:blip r:embed="rId21" cstate="print">
              <a:clrChange>
                <a:clrFrom>
                  <a:srgbClr val="FFFFFF"/>
                </a:clrFrom>
                <a:clrTo>
                  <a:srgbClr val="FFFFFF">
                    <a:alpha val="0"/>
                  </a:srgbClr>
                </a:clrTo>
              </a:clrChange>
              <a:extLst>
                <a:ext uri="{BEBA8EAE-BF5A-486C-A8C5-ECC9F3942E4B}">
                  <a14:imgProps xmlns:a14="http://schemas.microsoft.com/office/drawing/2010/main">
                    <a14:imgLayer r:embed="rId22">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8191259" y="4819431"/>
              <a:ext cx="307107" cy="4410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descr="C:\Users\yxia\Desktop\3770652009510221234.jpg">
              <a:extLst>
                <a:ext uri="{FF2B5EF4-FFF2-40B4-BE49-F238E27FC236}">
                  <a16:creationId xmlns:a16="http://schemas.microsoft.com/office/drawing/2014/main" id="{9AE2251D-BC42-4155-A7F9-1F74C84D6428}"/>
                </a:ext>
              </a:extLst>
            </p:cNvPr>
            <p:cNvPicPr>
              <a:picLocks noChangeAspect="1" noChangeArrowheads="1"/>
            </p:cNvPicPr>
            <p:nvPr/>
          </p:nvPicPr>
          <p:blipFill>
            <a:blip r:embed="rId2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rot="4506236" flipV="1">
              <a:off x="7130563" y="4550437"/>
              <a:ext cx="312481" cy="2702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8" descr="http://tbn0.google.com/images?q=tbn:8sTVCGh5uzf1gM:http://www.wpclipart.com/telephone/telephone_cartoon.png">
              <a:hlinkClick r:id="rId24"/>
              <a:extLst>
                <a:ext uri="{FF2B5EF4-FFF2-40B4-BE49-F238E27FC236}">
                  <a16:creationId xmlns:a16="http://schemas.microsoft.com/office/drawing/2014/main" id="{1A12D4EA-8DD1-4F23-9B62-AAC2E6AC5F0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378061" y="4476450"/>
              <a:ext cx="169795" cy="17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descr="http://tbn0.google.com/images?q=tbn:xT9wMZ61r7KFCM:http://rtmulcahy.files.wordpress.com/2007/06/cellphone.gif">
              <a:hlinkClick r:id="rId26"/>
              <a:extLst>
                <a:ext uri="{FF2B5EF4-FFF2-40B4-BE49-F238E27FC236}">
                  <a16:creationId xmlns:a16="http://schemas.microsoft.com/office/drawing/2014/main" id="{D3ACA56C-718B-4538-8511-5451B2F3AA4E}"/>
                </a:ext>
              </a:extLst>
            </p:cNvPr>
            <p:cNvPicPr>
              <a:picLocks noChangeAspect="1" noChangeArrowheads="1"/>
            </p:cNvPicPr>
            <p:nvPr/>
          </p:nvPicPr>
          <p:blipFill>
            <a:blip r:embed="rId27" cstate="print">
              <a:clrChange>
                <a:clrFrom>
                  <a:srgbClr val="FCFDFF"/>
                </a:clrFrom>
                <a:clrTo>
                  <a:srgbClr val="FCFDFF">
                    <a:alpha val="0"/>
                  </a:srgbClr>
                </a:clrTo>
              </a:clrChange>
              <a:extLst>
                <a:ext uri="{28A0092B-C50C-407E-A947-70E740481C1C}">
                  <a14:useLocalDpi xmlns:a14="http://schemas.microsoft.com/office/drawing/2010/main"/>
                </a:ext>
              </a:extLst>
            </a:blip>
            <a:srcRect/>
            <a:stretch>
              <a:fillRect/>
            </a:stretch>
          </p:blipFill>
          <p:spPr bwMode="auto">
            <a:xfrm flipH="1">
              <a:off x="7952219" y="4457219"/>
              <a:ext cx="207916" cy="214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1" descr="C:\Users\yxia\Desktop\3374535_010108632321_2.jpg">
              <a:extLst>
                <a:ext uri="{FF2B5EF4-FFF2-40B4-BE49-F238E27FC236}">
                  <a16:creationId xmlns:a16="http://schemas.microsoft.com/office/drawing/2014/main" id="{1A8F360B-C88A-4709-B0AE-044E00B5B8B4}"/>
                </a:ext>
              </a:extLst>
            </p:cNvPr>
            <p:cNvPicPr>
              <a:picLocks noChangeAspect="1" noChangeArrowheads="1"/>
            </p:cNvPicPr>
            <p:nvPr/>
          </p:nvPicPr>
          <p:blipFill>
            <a:blip r:embed="rId28"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rot="786443">
              <a:off x="7068316" y="4728057"/>
              <a:ext cx="318250" cy="20734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C:\Users\yxia\Desktop\vgoixh91ud6k.jpg">
              <a:extLst>
                <a:ext uri="{FF2B5EF4-FFF2-40B4-BE49-F238E27FC236}">
                  <a16:creationId xmlns:a16="http://schemas.microsoft.com/office/drawing/2014/main" id="{EA371A4C-1D54-4ACA-96C4-83D511DB2ED7}"/>
                </a:ext>
              </a:extLst>
            </p:cNvPr>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32234" y="4590085"/>
              <a:ext cx="195598" cy="2293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7" descr="C:\Users\yxia\Desktop\2078815_171043034636_2.jpg">
              <a:extLst>
                <a:ext uri="{FF2B5EF4-FFF2-40B4-BE49-F238E27FC236}">
                  <a16:creationId xmlns:a16="http://schemas.microsoft.com/office/drawing/2014/main" id="{86418334-19AE-4B57-BEF1-71144A73F6E3}"/>
                </a:ext>
              </a:extLst>
            </p:cNvPr>
            <p:cNvPicPr>
              <a:picLocks noChangeAspect="1" noChangeArrowheads="1"/>
            </p:cNvPicPr>
            <p:nvPr/>
          </p:nvPicPr>
          <p:blipFill>
            <a:blip r:embed="rId30"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flipH="1">
              <a:off x="6922278" y="4917756"/>
              <a:ext cx="309610" cy="3262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0" descr="C:\Users\yxia\Desktop\1077466119.jpg">
              <a:extLst>
                <a:ext uri="{FF2B5EF4-FFF2-40B4-BE49-F238E27FC236}">
                  <a16:creationId xmlns:a16="http://schemas.microsoft.com/office/drawing/2014/main" id="{0417A8AB-55E6-4E71-85F6-4F463433F002}"/>
                </a:ext>
              </a:extLst>
            </p:cNvPr>
            <p:cNvPicPr>
              <a:picLocks noChangeAspect="1" noChangeArrowheads="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62205" y="4425885"/>
              <a:ext cx="407018" cy="45042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矩形 28">
            <a:extLst>
              <a:ext uri="{FF2B5EF4-FFF2-40B4-BE49-F238E27FC236}">
                <a16:creationId xmlns:a16="http://schemas.microsoft.com/office/drawing/2014/main" id="{3395DE82-6F31-4092-9738-F9B6992AC8A2}"/>
              </a:ext>
            </a:extLst>
          </p:cNvPr>
          <p:cNvSpPr/>
          <p:nvPr/>
        </p:nvSpPr>
        <p:spPr>
          <a:xfrm>
            <a:off x="8910427" y="3154123"/>
            <a:ext cx="1136867" cy="584921"/>
          </a:xfrm>
          <a:prstGeom prst="rect">
            <a:avLst/>
          </a:prstGeom>
          <a:solidFill>
            <a:schemeClr val="bg1"/>
          </a:solidFill>
          <a:ln w="28575">
            <a:solidFill>
              <a:srgbClr val="7030A0"/>
            </a:solidFill>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en-US" altLang="zh-CN" sz="2000" b="1" dirty="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A7CEE80B-5507-4DB5-A94F-9EA436ED2FFC}"/>
              </a:ext>
            </a:extLst>
          </p:cNvPr>
          <p:cNvSpPr/>
          <p:nvPr/>
        </p:nvSpPr>
        <p:spPr>
          <a:xfrm>
            <a:off x="8178591" y="5306055"/>
            <a:ext cx="2686505" cy="461665"/>
          </a:xfrm>
          <a:prstGeom prst="rect">
            <a:avLst/>
          </a:prstGeom>
        </p:spPr>
        <p:txBody>
          <a:bodyPr wrap="none">
            <a:spAutoFit/>
          </a:bodyPr>
          <a:lstStyle/>
          <a:p>
            <a:r>
              <a:rPr kumimoji="1" lang="en-US" altLang="zh-CN" sz="2400" dirty="0">
                <a:solidFill>
                  <a:schemeClr val="accent1"/>
                </a:solidFill>
                <a:latin typeface="Microsoft YaHei" panose="020B0503020204020204" pitchFamily="34" charset="-122"/>
                <a:ea typeface="Microsoft YaHei" panose="020B0503020204020204" pitchFamily="34" charset="-122"/>
                <a:cs typeface="+mj-cs"/>
              </a:rPr>
              <a:t>TCP/IP</a:t>
            </a:r>
            <a:r>
              <a:rPr kumimoji="1" lang="zh-CN" altLang="en-US" sz="2400" dirty="0">
                <a:solidFill>
                  <a:schemeClr val="accent1"/>
                </a:solidFill>
                <a:latin typeface="Microsoft YaHei" panose="020B0503020204020204" pitchFamily="34" charset="-122"/>
                <a:ea typeface="Microsoft YaHei" panose="020B0503020204020204" pitchFamily="34" charset="-122"/>
                <a:cs typeface="+mj-cs"/>
              </a:rPr>
              <a:t>的沙漏模型</a:t>
            </a:r>
            <a:endParaRPr lang="zh-CN" altLang="en-US" sz="1100" dirty="0">
              <a:solidFill>
                <a:schemeClr val="accent1"/>
              </a:solidFill>
            </a:endParaRPr>
          </a:p>
        </p:txBody>
      </p:sp>
    </p:spTree>
    <p:extLst>
      <p:ext uri="{BB962C8B-B14F-4D97-AF65-F5344CB8AC3E}">
        <p14:creationId xmlns:p14="http://schemas.microsoft.com/office/powerpoint/2010/main" val="19193714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260061"/>
</p:tagLst>
</file>

<file path=ppt/tags/tag10.xml><?xml version="1.0" encoding="utf-8"?>
<p:tagLst xmlns:a="http://schemas.openxmlformats.org/drawingml/2006/main" xmlns:r="http://schemas.openxmlformats.org/officeDocument/2006/relationships" xmlns:p="http://schemas.openxmlformats.org/presentationml/2006/main">
  <p:tag name="REFSHAPE" val="151345036"/>
</p:tagLst>
</file>

<file path=ppt/tags/tag11.xml><?xml version="1.0" encoding="utf-8"?>
<p:tagLst xmlns:a="http://schemas.openxmlformats.org/drawingml/2006/main" xmlns:r="http://schemas.openxmlformats.org/officeDocument/2006/relationships" xmlns:p="http://schemas.openxmlformats.org/presentationml/2006/main">
  <p:tag name="REFSHAPE" val="151345172"/>
</p:tagLst>
</file>

<file path=ppt/tags/tag12.xml><?xml version="1.0" encoding="utf-8"?>
<p:tagLst xmlns:a="http://schemas.openxmlformats.org/drawingml/2006/main" xmlns:r="http://schemas.openxmlformats.org/officeDocument/2006/relationships" xmlns:p="http://schemas.openxmlformats.org/presentationml/2006/main">
  <p:tag name="REFSHAPE" val="151345580"/>
</p:tagLst>
</file>

<file path=ppt/tags/tag13.xml><?xml version="1.0" encoding="utf-8"?>
<p:tagLst xmlns:a="http://schemas.openxmlformats.org/drawingml/2006/main" xmlns:r="http://schemas.openxmlformats.org/officeDocument/2006/relationships" xmlns:p="http://schemas.openxmlformats.org/presentationml/2006/main">
  <p:tag name="REFSHAPE" val="151345716"/>
</p:tagLst>
</file>

<file path=ppt/tags/tag14.xml><?xml version="1.0" encoding="utf-8"?>
<p:tagLst xmlns:a="http://schemas.openxmlformats.org/drawingml/2006/main" xmlns:r="http://schemas.openxmlformats.org/officeDocument/2006/relationships" xmlns:p="http://schemas.openxmlformats.org/presentationml/2006/main">
  <p:tag name="REFSHAPE" val="151345852"/>
</p:tagLst>
</file>

<file path=ppt/tags/tag15.xml><?xml version="1.0" encoding="utf-8"?>
<p:tagLst xmlns:a="http://schemas.openxmlformats.org/drawingml/2006/main" xmlns:r="http://schemas.openxmlformats.org/officeDocument/2006/relationships" xmlns:p="http://schemas.openxmlformats.org/presentationml/2006/main">
  <p:tag name="REFSHAPE" val="151345988"/>
</p:tagLst>
</file>

<file path=ppt/tags/tag16.xml><?xml version="1.0" encoding="utf-8"?>
<p:tagLst xmlns:a="http://schemas.openxmlformats.org/drawingml/2006/main" xmlns:r="http://schemas.openxmlformats.org/officeDocument/2006/relationships" xmlns:p="http://schemas.openxmlformats.org/presentationml/2006/main">
  <p:tag name="REFSHAPE" val="151346940"/>
</p:tagLst>
</file>

<file path=ppt/tags/tag17.xml><?xml version="1.0" encoding="utf-8"?>
<p:tagLst xmlns:a="http://schemas.openxmlformats.org/drawingml/2006/main" xmlns:r="http://schemas.openxmlformats.org/officeDocument/2006/relationships" xmlns:p="http://schemas.openxmlformats.org/presentationml/2006/main">
  <p:tag name="REFSHAPE" val="151347076"/>
</p:tagLst>
</file>

<file path=ppt/tags/tag18.xml><?xml version="1.0" encoding="utf-8"?>
<p:tagLst xmlns:a="http://schemas.openxmlformats.org/drawingml/2006/main" xmlns:r="http://schemas.openxmlformats.org/officeDocument/2006/relationships" xmlns:p="http://schemas.openxmlformats.org/presentationml/2006/main">
  <p:tag name="REFSHAPE" val="151347212"/>
</p:tagLst>
</file>

<file path=ppt/tags/tag19.xml><?xml version="1.0" encoding="utf-8"?>
<p:tagLst xmlns:a="http://schemas.openxmlformats.org/drawingml/2006/main" xmlns:r="http://schemas.openxmlformats.org/officeDocument/2006/relationships" xmlns:p="http://schemas.openxmlformats.org/presentationml/2006/main">
  <p:tag name="REFSHAPE" val="151347348"/>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8.xml><?xml version="1.0" encoding="utf-8"?>
<p:tagLst xmlns:a="http://schemas.openxmlformats.org/drawingml/2006/main" xmlns:r="http://schemas.openxmlformats.org/officeDocument/2006/relationships" xmlns:p="http://schemas.openxmlformats.org/presentationml/2006/main">
  <p:tag name="REFSHAPE" val="151344764"/>
</p:tagLst>
</file>

<file path=ppt/tags/tag9.xml><?xml version="1.0" encoding="utf-8"?>
<p:tagLst xmlns:a="http://schemas.openxmlformats.org/drawingml/2006/main" xmlns:r="http://schemas.openxmlformats.org/officeDocument/2006/relationships" xmlns:p="http://schemas.openxmlformats.org/presentationml/2006/main">
  <p:tag name="REFSHAPE" val="151344900"/>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003659"/>
      </a:accent1>
      <a:accent2>
        <a:srgbClr val="47BEC6"/>
      </a:accent2>
      <a:accent3>
        <a:srgbClr val="00AEEF"/>
      </a:accent3>
      <a:accent4>
        <a:srgbClr val="00A7FF"/>
      </a:accent4>
      <a:accent5>
        <a:srgbClr val="7F7F7F"/>
      </a:accent5>
      <a:accent6>
        <a:srgbClr val="979797"/>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marL="342626" indent="-342626" algn="l">
          <a:lnSpc>
            <a:spcPct val="120000"/>
          </a:lnSpc>
          <a:buFont typeface="Wingdings" panose="05000000000000000000" pitchFamily="2" charset="2"/>
          <a:buChar char="Ø"/>
          <a:defRPr dirty="0">
            <a:solidFill>
              <a:schemeClr val="accent1"/>
            </a:solidFill>
            <a:latin typeface="+mn-ea"/>
          </a:defRPr>
        </a:defPPr>
      </a:lstStyle>
    </a:spDef>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iSlide#a8708338-d13f-4ac7-8945-69282dfd7b90</Template>
  <TotalTime>0</TotalTime>
  <Words>12824</Words>
  <Application>Microsoft Office PowerPoint</Application>
  <PresentationFormat>宽屏</PresentationFormat>
  <Paragraphs>2092</Paragraphs>
  <Slides>131</Slides>
  <Notes>32</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131</vt:i4>
      </vt:variant>
    </vt:vector>
  </HeadingPairs>
  <TitlesOfParts>
    <vt:vector size="152" baseType="lpstr">
      <vt:lpstr>basis-grotesque-medium</vt:lpstr>
      <vt:lpstr>Huawei Sans</vt:lpstr>
      <vt:lpstr>Lucida Grande</vt:lpstr>
      <vt:lpstr>MS PGothic</vt:lpstr>
      <vt:lpstr>等线</vt:lpstr>
      <vt:lpstr>方正兰亭黑简体</vt:lpstr>
      <vt:lpstr>黑体</vt:lpstr>
      <vt:lpstr>华文细黑</vt:lpstr>
      <vt:lpstr>宋体</vt:lpstr>
      <vt:lpstr>微软雅黑</vt:lpstr>
      <vt:lpstr>微软雅黑</vt:lpstr>
      <vt:lpstr>Arial</vt:lpstr>
      <vt:lpstr>Arial Rounded MT Bold</vt:lpstr>
      <vt:lpstr>Calibri</vt:lpstr>
      <vt:lpstr>Symbol</vt:lpstr>
      <vt:lpstr>Tahoma</vt:lpstr>
      <vt:lpstr>Times New Roman</vt:lpstr>
      <vt:lpstr>Wingdings</vt:lpstr>
      <vt:lpstr>Designed by iSlide</vt:lpstr>
      <vt:lpstr>Visio.Drawing.15</vt:lpstr>
      <vt:lpstr>VISIO</vt:lpstr>
      <vt:lpstr>计算机网络 第一章 概论</vt:lpstr>
      <vt:lpstr>PowerPoint 演示文稿</vt:lpstr>
      <vt:lpstr>人类通信发展史</vt:lpstr>
      <vt:lpstr>计算机网络要解决什么问题？</vt:lpstr>
      <vt:lpstr>我们身边的网络：教学楼内的网络</vt:lpstr>
      <vt:lpstr>我们身边的网络：校园网</vt:lpstr>
      <vt:lpstr>计算机网络的定义</vt:lpstr>
      <vt:lpstr>深入理解计算机网络的内涵</vt:lpstr>
      <vt:lpstr>《计算机网络》的称呼还合适吗？</vt:lpstr>
      <vt:lpstr>理解IP网络：IP网络类似快递网</vt:lpstr>
      <vt:lpstr>网络所要研究的问题？</vt:lpstr>
      <vt:lpstr>PowerPoint 演示文稿</vt:lpstr>
      <vt:lpstr>IP网络的三个大的发展阶段</vt:lpstr>
      <vt:lpstr>60年代末，建成了基于分组交换思想的ARPANET</vt:lpstr>
      <vt:lpstr>提出了 TCP/IP 分层网络模型</vt:lpstr>
      <vt:lpstr>建立了 TCP/IP模型下分组报文传送模型</vt:lpstr>
      <vt:lpstr>提出了几种路由协议实现网络互联互通</vt:lpstr>
      <vt:lpstr>PowerPoint 演示文稿</vt:lpstr>
      <vt:lpstr>互联网发展过程中核心技术的发展</vt:lpstr>
      <vt:lpstr>互联网在中国</vt:lpstr>
      <vt:lpstr>IP2.0 时代(2000年~2010年)</vt:lpstr>
      <vt:lpstr>IP3.0万物智联网络： 2010年后向万物智联演进</vt:lpstr>
      <vt:lpstr>IP网络的发展历程（从几台计算机互联到万物智联）</vt:lpstr>
      <vt:lpstr>昨天的网络：用于沟通你我他的信息消费</vt:lpstr>
      <vt:lpstr>今天的网络：用于万物智联的数字经济底座</vt:lpstr>
      <vt:lpstr>PowerPoint 演示文稿</vt:lpstr>
      <vt:lpstr>网络组成</vt:lpstr>
      <vt:lpstr>连接在网络上的主机Host</vt:lpstr>
      <vt:lpstr>用作网络结点的网络设备</vt:lpstr>
      <vt:lpstr>网络设备：集线器（Hub）</vt:lpstr>
      <vt:lpstr>网络设备：交换机（switch）</vt:lpstr>
      <vt:lpstr>网络设备：交换机的用途</vt:lpstr>
      <vt:lpstr>网络设备：路由器（Router)</vt:lpstr>
      <vt:lpstr>网络设备：路由器</vt:lpstr>
      <vt:lpstr>网络设备：防火墙(Firewall)</vt:lpstr>
      <vt:lpstr>网络设备：无线AP和无线接入控制器WAC</vt:lpstr>
      <vt:lpstr>用于网络节点（设备）互连线路：网线与光纤</vt:lpstr>
      <vt:lpstr>用于网络节点（设备）互连线路：双绞线和同轴电缆</vt:lpstr>
      <vt:lpstr>用于网络节点（设备）互连线路：光纤</vt:lpstr>
      <vt:lpstr>网络拓扑</vt:lpstr>
      <vt:lpstr>星状拓扑</vt:lpstr>
      <vt:lpstr>环状拓扑</vt:lpstr>
      <vt:lpstr>总线型拓扑</vt:lpstr>
      <vt:lpstr>网状拓扑</vt:lpstr>
      <vt:lpstr>树状拓扑</vt:lpstr>
      <vt:lpstr>混合型拓扑</vt:lpstr>
      <vt:lpstr>网络拓扑案例：企业（园区）网络拓扑</vt:lpstr>
      <vt:lpstr>企业网络拓扑案例：吉林大学校园网络拓扑</vt:lpstr>
      <vt:lpstr>网络分类</vt:lpstr>
      <vt:lpstr>个域网</vt:lpstr>
      <vt:lpstr>局域网</vt:lpstr>
      <vt:lpstr>城域网</vt:lpstr>
      <vt:lpstr>城域网案例：以智慧城市通信网络为例</vt:lpstr>
      <vt:lpstr>广域网</vt:lpstr>
      <vt:lpstr>PowerPoint 演示文稿</vt:lpstr>
      <vt:lpstr>网络功能：从技术角度看</vt:lpstr>
      <vt:lpstr>网络用途：从可应用的领域看</vt:lpstr>
      <vt:lpstr>网络用途：几个实际应用案例</vt:lpstr>
      <vt:lpstr>应用于教育领域的案例：教育城域网</vt:lpstr>
      <vt:lpstr>国家经济层面：用于千行百业的数字化转型</vt:lpstr>
      <vt:lpstr>国家经济层面：用于我国的新基建</vt:lpstr>
      <vt:lpstr>PowerPoint 演示文稿</vt:lpstr>
      <vt:lpstr>网络体系结构的概念</vt:lpstr>
      <vt:lpstr>两公司之间如何收寄合同书？</vt:lpstr>
      <vt:lpstr>两台主机间如何传送数据文件？（1）</vt:lpstr>
      <vt:lpstr>两台主机间如何传送数据文件？（2）</vt:lpstr>
      <vt:lpstr>两台主机间如何传送数据文件？（3）</vt:lpstr>
      <vt:lpstr>计算机网络体系结构的概念</vt:lpstr>
      <vt:lpstr>计算机网络体系设计中的两个核心要点</vt:lpstr>
      <vt:lpstr>设计网络协议的目的</vt:lpstr>
      <vt:lpstr>设计网络协议的目的</vt:lpstr>
      <vt:lpstr>网络协议的要素和表达方式</vt:lpstr>
      <vt:lpstr>网络协议的层次结构</vt:lpstr>
      <vt:lpstr>网络协议的层次结构</vt:lpstr>
      <vt:lpstr>网络协议分层的优缺点</vt:lpstr>
      <vt:lpstr>网络协议分层原则</vt:lpstr>
      <vt:lpstr>服务原语</vt:lpstr>
      <vt:lpstr>服务原语</vt:lpstr>
      <vt:lpstr>服务与协议的关系</vt:lpstr>
      <vt:lpstr>计算机网络体系结构的形成</vt:lpstr>
      <vt:lpstr>OSI参考模型(Open Systems Interconnection)</vt:lpstr>
      <vt:lpstr>OSI 参考模型—7层模型</vt:lpstr>
      <vt:lpstr>物理层（Physical Layer）</vt:lpstr>
      <vt:lpstr>数据链路层 (Data Link Layer)</vt:lpstr>
      <vt:lpstr>网络层 (Network Layer)</vt:lpstr>
      <vt:lpstr>传输层 (Transport Layer)</vt:lpstr>
      <vt:lpstr>会话层、表示层及应用层</vt:lpstr>
      <vt:lpstr>实体、协议与服务</vt:lpstr>
      <vt:lpstr>实体间通信与服务</vt:lpstr>
      <vt:lpstr>层间服务的透明性</vt:lpstr>
      <vt:lpstr>服务与数据单元</vt:lpstr>
      <vt:lpstr>面向连接和无连接的服务</vt:lpstr>
      <vt:lpstr>OSI模型中的数据传输过程 </vt:lpstr>
      <vt:lpstr>OSI 参考模型的必要性</vt:lpstr>
      <vt:lpstr>OSI 参考模型的必要性</vt:lpstr>
      <vt:lpstr>OSI 参考模型未能商业应用的原因</vt:lpstr>
      <vt:lpstr>TCP/IP 模型</vt:lpstr>
      <vt:lpstr>TCP/IP参考模型</vt:lpstr>
      <vt:lpstr>TCP/IP参考模型</vt:lpstr>
      <vt:lpstr>TCP/IP 模型下整个网络的体系结构</vt:lpstr>
      <vt:lpstr>TCP/IP 模型下的协议栈</vt:lpstr>
      <vt:lpstr>TCP/IP模型与OSI模型的比较</vt:lpstr>
      <vt:lpstr>TCP/IP模型与OSI模型的比较</vt:lpstr>
      <vt:lpstr>TCP/IP 四层模型在实际应用时的问题</vt:lpstr>
      <vt:lpstr>将TCP/IP的四层模型改造为五层模型</vt:lpstr>
      <vt:lpstr>TCP/IP五层模型下的一套协议栈</vt:lpstr>
      <vt:lpstr>TCP/IP 五层分层模型下的网络通信过程</vt:lpstr>
      <vt:lpstr>TCP/IP模型下的通信过程采用分组交换技术</vt:lpstr>
      <vt:lpstr>TCP/IP网络体系结构</vt:lpstr>
      <vt:lpstr>本教程内容的分层组织</vt:lpstr>
      <vt:lpstr>PowerPoint 演示文稿</vt:lpstr>
      <vt:lpstr>多个标准组织参与数据通信领域的标准制定</vt:lpstr>
      <vt:lpstr>ISO 和 ITU</vt:lpstr>
      <vt:lpstr>IEEE 和 WIFI 联盟</vt:lpstr>
      <vt:lpstr>IETF</vt:lpstr>
      <vt:lpstr>CCSA</vt:lpstr>
      <vt:lpstr>IEEE：制定以太网和无线局域网系列标准</vt:lpstr>
      <vt:lpstr>IETF：对 IP 网络/因特网的标准化工作</vt:lpstr>
      <vt:lpstr>如何进入/参加“互联网的殿堂”—IETF</vt:lpstr>
      <vt:lpstr>IETF 的标准：RFC文档</vt:lpstr>
      <vt:lpstr>6 种 RFC 之间的关系</vt:lpstr>
      <vt:lpstr>RFC 标准形成过程</vt:lpstr>
      <vt:lpstr>RFC 的分类检索</vt:lpstr>
      <vt:lpstr>常用的 RFC：应用层 </vt:lpstr>
      <vt:lpstr>常用的 RFC：表达层、传输层、会话层 </vt:lpstr>
      <vt:lpstr>常用的 RFC：网络层 </vt:lpstr>
      <vt:lpstr>常用的 RFC：数据链路层</vt:lpstr>
      <vt:lpstr>PowerPoint 演示文稿</vt:lpstr>
      <vt:lpstr>本章小结（1）</vt:lpstr>
      <vt:lpstr>本章小结（2）</vt:lpstr>
      <vt:lpstr>本章小结（3）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2023-08-22T11:20:55Z</dcterms:created>
  <dcterms:modified xsi:type="dcterms:W3CDTF">2023-08-30T12:33:40Z</dcterms:modified>
</cp:coreProperties>
</file>